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523" r:id="rId6"/>
    <p:sldId id="513" r:id="rId7"/>
    <p:sldId id="511" r:id="rId8"/>
    <p:sldId id="538" r:id="rId9"/>
    <p:sldId id="424" r:id="rId10"/>
    <p:sldId id="519" r:id="rId11"/>
    <p:sldId id="520" r:id="rId12"/>
    <p:sldId id="521" r:id="rId13"/>
    <p:sldId id="522" r:id="rId14"/>
    <p:sldId id="509" r:id="rId15"/>
    <p:sldId id="517" r:id="rId16"/>
    <p:sldId id="535" r:id="rId17"/>
    <p:sldId id="548" r:id="rId18"/>
    <p:sldId id="46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数据分析应用的</a:t>
            </a:r>
            <a:r>
              <a:rPr lang="en-US" altLang="zh-CN"/>
              <a:t>I/O</a:t>
            </a:r>
            <a:r>
              <a:rPr lang="zh-CN" altLang="en-US"/>
              <a:t>时延问题以及初步的解决</a:t>
            </a:r>
            <a:r>
              <a:rPr lang="zh-CN" altLang="en-US"/>
              <a:t>方案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t>采用应用感知的传输方式，根据DAG图的参数Memory footprint、Excution time、Funout degree、Intermediate data size自适应的选择三种数据传输方式；下面是该方案的整个流程：首先根据用户提供的应用DAG和不同大小的输入，训练出输入规模到DAG参数的映射，然后当新的输入到达时，根据训练模型确定每个函数的最佳位置以及相邻函数间的最佳传输方式。</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在FaaS端增加专用的快速存储（memory-based storage）资源节点，这里的快指的是吞吐率</a:t>
            </a:r>
            <a:r>
              <a:rPr lang="zh-CN" altLang="en-US"/>
              <a:t>高；</a:t>
            </a:r>
            <a:endParaRPr lang="zh-CN" altLang="en-US"/>
          </a:p>
          <a:p>
            <a:r>
              <a:rPr lang="en-US" altLang="zh-CN"/>
              <a:t>-- </a:t>
            </a:r>
            <a:r>
              <a:rPr lang="zh-CN" altLang="en-US"/>
              <a:t>然后将任务划分为N轮，每轮中间数据的传输通过快速存储节点来完成，以此来降低与后端的通信开销，最后将所有轮的数据合并写入后端的对象存储中。</a:t>
            </a:r>
            <a:endParaRPr lang="zh-CN" altLang="en-US"/>
          </a:p>
          <a:p>
            <a:endParaRPr lang="zh-CN" altLang="en-US"/>
          </a:p>
          <a:p>
            <a:r>
              <a:rPr lang="en-US" altLang="zh-CN"/>
              <a:t>- </a:t>
            </a:r>
            <a:r>
              <a:rPr lang="en-US" altLang="zh-CN"/>
              <a:t>challenge</a:t>
            </a:r>
            <a:endParaRPr lang="en-US" altLang="zh-CN"/>
          </a:p>
          <a:p>
            <a:pPr marL="0" lvl="1"/>
            <a:r>
              <a:rPr lang="en-US" altLang="zh-CN"/>
              <a:t>-- </a:t>
            </a:r>
            <a:r>
              <a:rPr lang="en-US" altLang="zh-CN">
                <a:uFillTx/>
                <a:latin typeface="等线" panose="02010600030101010101" charset="-122"/>
                <a:sym typeface="+mn-ea"/>
              </a:rPr>
              <a:t>这里的主要挑战是快速存储资源成本太高，存储1小时1GB的数据，快速存储要比S3成本高出七百多倍</a:t>
            </a:r>
            <a:endParaRPr lang="en-US" altLang="zh-CN">
              <a:uFillTx/>
              <a:latin typeface="等线" panose="02010600030101010101" charset="-122"/>
              <a:sym typeface="+mn-ea"/>
            </a:endParaRPr>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重新看数据分析应用的一般模型，发现</a:t>
            </a:r>
            <a:r>
              <a:rPr lang="en-US" altLang="zh-CN"/>
              <a:t>stage</a:t>
            </a:r>
            <a:r>
              <a:rPr lang="zh-CN" altLang="en-US"/>
              <a:t>间和</a:t>
            </a:r>
            <a:r>
              <a:rPr lang="en-US" altLang="zh-CN"/>
              <a:t>stage</a:t>
            </a:r>
            <a:r>
              <a:rPr lang="zh-CN" altLang="en-US"/>
              <a:t>内的函数对于数据共享的要求是不一样</a:t>
            </a:r>
            <a:r>
              <a:rPr lang="zh-CN" altLang="en-US"/>
              <a:t>的</a:t>
            </a:r>
            <a:endParaRPr lang="zh-CN" altLang="en-US"/>
          </a:p>
          <a:p>
            <a:r>
              <a:rPr lang="en-US" altLang="zh-CN"/>
              <a:t>- stage</a:t>
            </a:r>
            <a:r>
              <a:rPr lang="zh-CN" altLang="en-US"/>
              <a:t>内的数据依赖简单，数据量小，对延迟</a:t>
            </a:r>
            <a:r>
              <a:rPr lang="zh-CN" altLang="en-US"/>
              <a:t>铭感</a:t>
            </a:r>
            <a:endParaRPr lang="zh-CN" altLang="en-US"/>
          </a:p>
          <a:p>
            <a:r>
              <a:rPr lang="en-US" altLang="zh-CN"/>
              <a:t>- stage</a:t>
            </a:r>
            <a:r>
              <a:rPr lang="zh-CN" altLang="en-US"/>
              <a:t>间会产生大量的小文件，通常有大规模的</a:t>
            </a:r>
            <a:r>
              <a:rPr lang="en-US" altLang="zh-CN"/>
              <a:t>shuffle</a:t>
            </a:r>
            <a:r>
              <a:rPr lang="zh-CN" altLang="en-US"/>
              <a:t>操作，对</a:t>
            </a:r>
            <a:r>
              <a:rPr lang="en-US" altLang="zh-CN"/>
              <a:t>I/O</a:t>
            </a:r>
            <a:r>
              <a:rPr lang="zh-CN" altLang="en-US"/>
              <a:t>吞吐率</a:t>
            </a:r>
            <a:r>
              <a:rPr lang="zh-CN" altLang="en-US"/>
              <a:t>敏感</a:t>
            </a:r>
            <a:endParaRPr lang="zh-CN" altLang="en-US"/>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基于上述观察采用</a:t>
            </a:r>
            <a:r>
              <a:rPr lang="en-US" altLang="zh-CN"/>
              <a:t>stage</a:t>
            </a:r>
            <a:r>
              <a:rPr lang="zh-CN" altLang="en-US"/>
              <a:t>感知的数据</a:t>
            </a:r>
            <a:r>
              <a:rPr lang="zh-CN" altLang="en-US"/>
              <a:t>传输方式</a:t>
            </a:r>
            <a:endParaRPr lang="zh-CN" altLang="en-US"/>
          </a:p>
          <a:p>
            <a:r>
              <a:rPr lang="en-US" altLang="zh-CN"/>
              <a:t>-- </a:t>
            </a:r>
            <a:r>
              <a:rPr lang="zh-CN" altLang="en-US"/>
              <a:t>利用</a:t>
            </a:r>
            <a:r>
              <a:rPr lang="en-US" altLang="zh-CN"/>
              <a:t>internal storage</a:t>
            </a:r>
            <a:r>
              <a:rPr lang="zh-CN" altLang="en-US"/>
              <a:t>缓存一个</a:t>
            </a:r>
            <a:r>
              <a:rPr lang="en-US" altLang="zh-CN"/>
              <a:t>stage</a:t>
            </a:r>
            <a:r>
              <a:rPr lang="zh-CN" altLang="en-US"/>
              <a:t>内的数据，不同的</a:t>
            </a:r>
            <a:r>
              <a:rPr lang="en-US" altLang="zh-CN"/>
              <a:t>VM</a:t>
            </a:r>
            <a:r>
              <a:rPr lang="zh-CN" altLang="en-US"/>
              <a:t>间可以根据动态维护的</a:t>
            </a:r>
            <a:r>
              <a:rPr lang="en-US" altLang="zh-CN"/>
              <a:t>DAG</a:t>
            </a:r>
            <a:r>
              <a:rPr lang="zh-CN" altLang="en-US"/>
              <a:t>图通过</a:t>
            </a:r>
            <a:r>
              <a:rPr lang="en-US" altLang="zh-CN"/>
              <a:t>direct-passing</a:t>
            </a:r>
            <a:r>
              <a:rPr lang="zh-CN" altLang="en-US"/>
              <a:t>的方式直接传输数据；</a:t>
            </a:r>
            <a:endParaRPr lang="zh-CN" altLang="en-US"/>
          </a:p>
          <a:p>
            <a:r>
              <a:rPr lang="en-US" altLang="zh-CN"/>
              <a:t>-- </a:t>
            </a:r>
            <a:r>
              <a:rPr lang="zh-CN" altLang="en-US"/>
              <a:t>利用</a:t>
            </a:r>
            <a:r>
              <a:rPr lang="en-US" altLang="zh-CN"/>
              <a:t>external  storage</a:t>
            </a:r>
            <a:r>
              <a:rPr lang="zh-CN" altLang="en-US"/>
              <a:t>缓存</a:t>
            </a:r>
            <a:r>
              <a:rPr lang="en-US" altLang="zh-CN"/>
              <a:t>stage</a:t>
            </a:r>
            <a:r>
              <a:rPr lang="zh-CN" altLang="en-US"/>
              <a:t>间的数据，各个</a:t>
            </a:r>
            <a:r>
              <a:rPr lang="en-US" altLang="zh-CN"/>
              <a:t>VM</a:t>
            </a:r>
            <a:r>
              <a:rPr lang="zh-CN" altLang="en-US"/>
              <a:t>可以从快速存储节点中读取更新</a:t>
            </a:r>
            <a:r>
              <a:rPr lang="en-US" altLang="zh-CN"/>
              <a:t>stage</a:t>
            </a:r>
            <a:r>
              <a:rPr lang="zh-CN" altLang="en-US"/>
              <a:t>间的</a:t>
            </a:r>
            <a:r>
              <a:rPr lang="zh-CN" altLang="en-US"/>
              <a:t>数据。</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采用这种方案的优势</a:t>
            </a:r>
            <a:r>
              <a:rPr lang="zh-CN" altLang="en-US"/>
              <a:t>在于</a:t>
            </a:r>
            <a:endParaRPr lang="zh-CN" altLang="en-US"/>
          </a:p>
          <a:p>
            <a:r>
              <a:rPr lang="en-US" altLang="zh-CN"/>
              <a:t>-- </a:t>
            </a:r>
            <a:r>
              <a:rPr lang="zh-CN" altLang="en-US"/>
              <a:t>对于一个阶段内的数据，通过</a:t>
            </a:r>
            <a:r>
              <a:rPr lang="en-US" altLang="zh-CN"/>
              <a:t>VM</a:t>
            </a:r>
            <a:r>
              <a:rPr lang="zh-CN" altLang="en-US"/>
              <a:t>本地资源缓存，可以直接进行</a:t>
            </a:r>
            <a:r>
              <a:rPr lang="en-US" altLang="zh-CN"/>
              <a:t>copy</a:t>
            </a:r>
            <a:r>
              <a:rPr lang="zh-CN" altLang="en-US"/>
              <a:t>，降低</a:t>
            </a:r>
            <a:r>
              <a:rPr lang="zh-CN" altLang="en-US"/>
              <a:t>时延。</a:t>
            </a:r>
            <a:endParaRPr lang="zh-CN" altLang="en-US"/>
          </a:p>
          <a:p>
            <a:r>
              <a:rPr lang="en-US" altLang="zh-CN"/>
              <a:t>-- </a:t>
            </a:r>
            <a:r>
              <a:rPr lang="zh-CN" altLang="en-US"/>
              <a:t>对于阶段间的数据，通过快速存储节点进行缓存，可以为小文件的读写提供较高的吞吐率，解决</a:t>
            </a:r>
            <a:r>
              <a:rPr lang="en-US" altLang="zh-CN"/>
              <a:t>S3I/O</a:t>
            </a:r>
            <a:r>
              <a:rPr lang="zh-CN" altLang="en-US"/>
              <a:t>吞吐率的</a:t>
            </a:r>
            <a:r>
              <a:rPr lang="zh-CN" altLang="en-US"/>
              <a:t>瓶颈问题。</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首先介绍一下</a:t>
            </a:r>
            <a:r>
              <a:rPr lang="en-US" altLang="zh-CN"/>
              <a:t>serverless</a:t>
            </a:r>
            <a:r>
              <a:rPr lang="zh-CN" altLang="en-US"/>
              <a:t>的计算框架</a:t>
            </a:r>
            <a:endParaRPr lang="zh-CN" altLang="en-US"/>
          </a:p>
          <a:p>
            <a:endParaRPr lang="en-US" altLang="zh-CN"/>
          </a:p>
          <a:p>
            <a:r>
              <a:t>* 为了实现资源的高弹性和扩展性，serverless采用存算分离的架构，由FaaS提供计算资源，BaaS提供存储服务。</a:t>
            </a:r>
          </a:p>
          <a:p>
            <a:r>
              <a:t>* 下面这张图展示了完整的serverless的计算架构。</a:t>
            </a:r>
          </a:p>
          <a:p>
            <a:r>
              <a:t>  * 当请求到达时首先通过API网关路由到对应的沙箱；</a:t>
            </a:r>
          </a:p>
          <a:p>
            <a:r>
              <a:t>  * 然后在沙箱中实例化无状态函数进行计算；</a:t>
            </a:r>
          </a:p>
          <a:p>
            <a:r>
              <a:t>  * 这里的无状态是指函数计算完成后，产生的数据和状态或者原地销毁，或者存储到外部的共享存储中，也就是BaaS这一端。</a:t>
            </a:r>
          </a:p>
          <a:p>
            <a:r>
              <a:t>  * 这里的共享存储可以是跨数据中心的对象存储S3、kv数据库DynamoDB，也可以是内存kv存储系统ElastiCache，可以在上面部署redis或者memcached。考虑成本问题，S3使用最为广泛。</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a:sym typeface="+mn-ea"/>
              </a:rPr>
              <a:t>下面通过对比S3和Redis的性能特性，说明S3作为共享存储存在的问题，主要体现在时延和请求吞吐量上。</a:t>
            </a:r>
            <a:endParaRPr>
              <a:sym typeface="+mn-ea"/>
            </a:endParaRPr>
          </a:p>
          <a:p>
            <a:r>
              <a:rPr>
                <a:sym typeface="+mn-ea"/>
              </a:rPr>
              <a:t>* 首先是时延方面</a:t>
            </a:r>
            <a:endParaRPr>
              <a:sym typeface="+mn-ea"/>
            </a:endParaRPr>
          </a:p>
          <a:p>
            <a:r>
              <a:rPr>
                <a:sym typeface="+mn-ea"/>
              </a:rPr>
              <a:t>  * 这里的时延指的是端到端的时延，包括网络时延和远端存储的I/O时延</a:t>
            </a:r>
            <a:endParaRPr>
              <a:sym typeface="+mn-ea"/>
            </a:endParaRPr>
          </a:p>
          <a:p>
            <a:r>
              <a:rPr>
                <a:sym typeface="+mn-ea"/>
              </a:rPr>
              <a:t>  * 下面这张表格表示读写1KB数据时，redis和S3的读写时延。可以看出S3的时延比redis的时延高出两个数量级</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接下来是请求吞吐率</a:t>
            </a:r>
            <a:endParaRPr>
              <a:sym typeface="+mn-ea"/>
            </a:endParaRPr>
          </a:p>
          <a:p>
            <a:r>
              <a:rPr>
                <a:sym typeface="+mn-ea"/>
              </a:rPr>
              <a:t>  * 下面这张表格展示了随数据对象大小变化时，S3和redis的请求吞吐量限制</a:t>
            </a:r>
            <a:endParaRPr>
              <a:sym typeface="+mn-ea"/>
            </a:endParaRPr>
          </a:p>
          <a:p>
            <a:r>
              <a:rPr>
                <a:sym typeface="+mn-ea"/>
              </a:rPr>
              <a:t>  * 可以看出S3的请求速率是受限的，尤其是对于小文件的读写无法提供较高的吞吐率，可以看到对于10KB大小的文件S3的吞吐量比Redis低了两个数量级</a:t>
            </a:r>
            <a:endParaRPr>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接下来介绍数据分析应用的主要特征和问题</a:t>
            </a:r>
            <a:endParaRPr>
              <a:sym typeface="+mn-ea"/>
            </a:endParaRPr>
          </a:p>
          <a:p>
            <a:r>
              <a:rPr>
                <a:sym typeface="+mn-ea"/>
              </a:rPr>
              <a:t>* 如下图所示，通常数据分析应用包含多个阶段，每个阶段包含一些并行的任务，每个任务有几个函数组成</a:t>
            </a:r>
            <a:endParaRPr>
              <a:sym typeface="+mn-ea"/>
            </a:endParaRPr>
          </a:p>
          <a:p>
            <a:r>
              <a:rPr>
                <a:sym typeface="+mn-ea"/>
              </a:rPr>
              <a:t>* 需要在不同阶段的任务间共享数据和状态</a:t>
            </a:r>
            <a:endParaRPr>
              <a:sym typeface="+mn-ea"/>
            </a:endParaRPr>
          </a:p>
          <a:p>
            <a:r>
              <a:rPr>
                <a:sym typeface="+mn-ea"/>
              </a:rPr>
              <a:t>* 常见的数据分析应用有：Mapreduce 模式的大规模排序；数据库查询处理</a:t>
            </a:r>
            <a:endParaRPr>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数据分析应用阶段间会产生大量的小文件，进行大规模的shuffle操作</a:t>
            </a:r>
            <a:endParaRPr>
              <a:sym typeface="+mn-ea"/>
            </a:endParaRPr>
          </a:p>
          <a:p>
            <a:r>
              <a:rPr>
                <a:sym typeface="+mn-ea"/>
              </a:rPr>
              <a:t>* 以排序应用为例，</a:t>
            </a:r>
            <a:r>
              <a:rPr lang="zh-CN">
                <a:sym typeface="+mn-ea"/>
              </a:rPr>
              <a:t>假设</a:t>
            </a:r>
            <a:r>
              <a:rPr>
                <a:sym typeface="+mn-ea"/>
              </a:rPr>
              <a:t>输入数据为20G，每个函数的内存大小为0.25G，则mapper和reducer的数量为80，产生的中间数据1600GB，导致远端存储的吞吐量成为瓶颈</a:t>
            </a:r>
            <a:endParaRP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 综上由于S3的高时延和受限的I/O吞吐量以及数据分析任务阶段间大规模的shuffle操作导致了Serverless数据分析应用的I/O时延问题</a:t>
            </a:r>
          </a:p>
          <a:p>
            <a:r>
              <a:t>* 下面通过具体的排序应用和视频分析应用运行时间的breakdown，说明该问题的严重性</a:t>
            </a:r>
          </a:p>
          <a:p>
            <a:r>
              <a:rPr lang="en-US"/>
              <a:t>   * 左面这张图展示了选择不同的存储系统存储中间数据时，排序应用运行时间的breakdown：横轴表示表示并发度，纵轴表示运行时间，S3 I/O 表示的是从S3读取输入数据和写入数据的时间，绿色表示计算时间，蓝色的shuffle I/O就是表示的中间数据的传输时间，可以看到当有250个函数时，S3的shuffle时间是redis的三倍，当函数并发度进一步增加时S3会因为 I/O rate 过高报错，因此后面两组没有S3。</a:t>
            </a:r>
            <a:endParaRPr lang="en-US"/>
          </a:p>
          <a:p>
            <a:r>
              <a:rPr lang="en-US"/>
              <a:t>   * 右面这张图展示了视频分析应用运行时间的breakdown，S3中间数据的写入时间是redis的四倍</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uFillTx/>
                <a:latin typeface="等线" panose="02010600030101010101" charset="-122"/>
                <a:ea typeface="等线" panose="02010600030101010101" charset="-122"/>
                <a:cs typeface="等线" panose="02010600030101010101" charset="-122"/>
                <a:sym typeface="+mn-ea"/>
              </a:rPr>
              <a:t>* </a:t>
            </a:r>
            <a:r>
              <a:rPr>
                <a:uFillTx/>
                <a:latin typeface="等线" panose="02010600030101010101" charset="-122"/>
                <a:ea typeface="等线" panose="02010600030101010101" charset="-122"/>
                <a:cs typeface="等线" panose="02010600030101010101" charset="-122"/>
                <a:sym typeface="+mn-ea"/>
              </a:rPr>
              <a:t>下面是三种现有的解决方案。我将三种解决方案根据使用存储资源的不同划分成两类：使用内部存储和外部存储。这里的内部存储是指VM本地的存储资源，外部存储指的是数据中心专用的存储节点，例如Redis。</a:t>
            </a:r>
            <a:endParaRPr>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design</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a:uFillTx/>
                <a:latin typeface="等线" panose="02010600030101010101" charset="-122"/>
                <a:ea typeface="等线" panose="02010600030101010101" charset="-122"/>
                <a:cs typeface="等线" panose="02010600030101010101" charset="-122"/>
                <a:sym typeface="+mn-ea"/>
              </a:rPr>
              <a:t>第一种方案采用的是分布式缓存的方案，利用VM本地的存储资源和自行设计的KV存储系统Anna实现了一个分布式缓存系统，通过利用各个VM的本地存储资源缓存热点数据，从而降低与后端KV数据库的通信开销。</a:t>
            </a:r>
            <a:r>
              <a:rPr lang="zh-CN" altLang="en-US">
                <a:uFillTx/>
                <a:latin typeface="等线" panose="02010600030101010101" charset="-122"/>
                <a:ea typeface="等线" panose="02010600030101010101" charset="-122"/>
                <a:cs typeface="等线" panose="02010600030101010101" charset="-122"/>
                <a:sym typeface="+mn-ea"/>
              </a:rPr>
              <a:t>。</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需要说明的是每个</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cache</a:t>
            </a:r>
            <a:r>
              <a:rPr lang="zh-CN" altLang="en-US">
                <a:uFillTx/>
                <a:latin typeface="等线" panose="02010600030101010101" charset="-122"/>
                <a:ea typeface="等线" panose="02010600030101010101" charset="-122"/>
                <a:cs typeface="等线" panose="02010600030101010101" charset="-122"/>
                <a:sym typeface="+mn-ea"/>
              </a:rPr>
              <a:t>都是单独管理的，跨</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的通信需要通过后端的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存储系统</a:t>
            </a:r>
            <a:r>
              <a:rPr lang="zh-CN" altLang="en-US">
                <a:uFillTx/>
                <a:latin typeface="等线" panose="02010600030101010101" charset="-122"/>
                <a:ea typeface="等线" panose="02010600030101010101" charset="-122"/>
                <a:cs typeface="等线" panose="02010600030101010101" charset="-122"/>
                <a:sym typeface="+mn-ea"/>
              </a:rPr>
              <a:t>进行</a:t>
            </a:r>
            <a:endParaRPr lang="zh-CN" altLang="en-US">
              <a:uFillTx/>
              <a:latin typeface="等线" panose="02010600030101010101" charset="-122"/>
              <a:ea typeface="等线" panose="02010600030101010101" charset="-122"/>
              <a:cs typeface="等线" panose="02010600030101010101" charset="-122"/>
              <a:sym typeface="+mn-ea"/>
            </a:endParaRPr>
          </a:p>
          <a:p>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challenge</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采用分布式缓存的主要挑战在于缓存一致性的问题，</a:t>
            </a:r>
            <a:r>
              <a:rPr lang="en-US" altLang="zh-CN">
                <a:uFillTx/>
                <a:latin typeface="等线" panose="02010600030101010101" charset="-122"/>
                <a:ea typeface="等线" panose="02010600030101010101" charset="-122"/>
                <a:cs typeface="等线" panose="02010600030101010101" charset="-122"/>
                <a:sym typeface="+mn-ea"/>
              </a:rPr>
              <a:t>Cloudburst</a:t>
            </a:r>
            <a:r>
              <a:rPr lang="zh-CN" altLang="en-US">
                <a:uFillTx/>
                <a:latin typeface="等线" panose="02010600030101010101" charset="-122"/>
                <a:ea typeface="等线" panose="02010600030101010101" charset="-122"/>
                <a:cs typeface="等线" panose="02010600030101010101" charset="-122"/>
                <a:sym typeface="+mn-ea"/>
              </a:rPr>
              <a:t>利用自动扩展的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解决</a:t>
            </a:r>
            <a:r>
              <a:rPr lang="zh-CN" altLang="en-US">
                <a:uFillTx/>
                <a:latin typeface="等线" panose="02010600030101010101" charset="-122"/>
                <a:ea typeface="等线" panose="02010600030101010101" charset="-122"/>
                <a:cs typeface="等线" panose="02010600030101010101" charset="-122"/>
                <a:sym typeface="+mn-ea"/>
              </a:rPr>
              <a:t>一致性问题</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最关键的问题是</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I/O</a:t>
            </a:r>
            <a:r>
              <a:rPr lang="zh-CN" altLang="en-US">
                <a:uFillTx/>
                <a:latin typeface="等线" panose="02010600030101010101" charset="-122"/>
                <a:ea typeface="等线" panose="02010600030101010101" charset="-122"/>
                <a:cs typeface="等线" panose="02010600030101010101" charset="-122"/>
                <a:sym typeface="+mn-ea"/>
              </a:rPr>
              <a:t>时延</a:t>
            </a:r>
            <a:r>
              <a:rPr lang="zh-CN" altLang="en-US">
                <a:uFillTx/>
                <a:latin typeface="等线" panose="02010600030101010101" charset="-122"/>
                <a:ea typeface="等线" panose="02010600030101010101" charset="-122"/>
                <a:cs typeface="等线" panose="02010600030101010101" charset="-122"/>
                <a:sym typeface="+mn-ea"/>
              </a:rPr>
              <a:t>有多高？？？？</a:t>
            </a:r>
            <a:endParaRPr lang="zh-CN" altLang="en-US">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5.xml"/><Relationship Id="rId2" Type="http://schemas.openxmlformats.org/officeDocument/2006/relationships/image" Target="../media/image12.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I/O latency Issue </a:t>
            </a:r>
            <a:r>
              <a:rPr lang="en-US" dirty="0">
                <a:sym typeface="+mn-ea"/>
              </a:rPr>
              <a:t>of Serverless </a:t>
            </a:r>
            <a:br>
              <a:rPr lang="en-US" dirty="0">
                <a:sym typeface="+mn-ea"/>
              </a:rPr>
            </a:br>
            <a:r>
              <a:rPr lang="en-US" dirty="0"/>
              <a:t>Data Analytics</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2021.3.9</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Application-aware Data Passing</a:t>
            </a:r>
            <a:r>
              <a:rPr lang="en-US" altLang="zh-CN" baseline="30000"/>
              <a:t>[7]</a:t>
            </a:r>
            <a:endParaRPr lang="zh-CN" altLang="en-US" baseline="30000"/>
          </a:p>
        </p:txBody>
      </p:sp>
      <p:sp>
        <p:nvSpPr>
          <p:cNvPr id="3" name="内容占位符 2"/>
          <p:cNvSpPr>
            <a:spLocks noGrp="1"/>
          </p:cNvSpPr>
          <p:nvPr>
            <p:ph idx="1"/>
          </p:nvPr>
        </p:nvSpPr>
        <p:spPr>
          <a:xfrm>
            <a:off x="838200" y="1383030"/>
            <a:ext cx="10515600" cy="5059680"/>
          </a:xfrm>
        </p:spPr>
        <p:txBody>
          <a:bodyPr>
            <a:normAutofit lnSpcReduction="20000"/>
          </a:bodyPr>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cs typeface="等线" panose="02010600030101010101" charset="-122"/>
              </a:rPr>
              <a:t>Design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lnSpc>
                <a:spcPct val="140000"/>
              </a:lnSpc>
            </a:pPr>
            <a:r>
              <a:rPr lang="en-US" altLang="zh-CN">
                <a:solidFill>
                  <a:schemeClr val="tx1"/>
                </a:solidFill>
                <a:uFillTx/>
                <a:latin typeface="等线" panose="02010600030101010101" charset="-122"/>
                <a:ea typeface="等线" panose="02010600030101010101" charset="-122"/>
                <a:cs typeface="等线" panose="02010600030101010101" charset="-122"/>
              </a:rPr>
              <a:t>  Application-aware Data Passing</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lnSpc>
                <a:spcPct val="140000"/>
              </a:lnSpc>
            </a:pPr>
            <a:r>
              <a:rPr lang="en-US" altLang="zh-CN">
                <a:solidFill>
                  <a:schemeClr val="tx1"/>
                </a:solidFill>
                <a:uFillTx/>
                <a:latin typeface="等线" panose="02010600030101010101" charset="-122"/>
                <a:ea typeface="等线" panose="02010600030101010101" charset="-122"/>
                <a:cs typeface="等线" panose="02010600030101010101" charset="-122"/>
              </a:rPr>
              <a:t>  </a:t>
            </a:r>
            <a:r>
              <a:rPr lang="en-US" altLang="zh-CN" sz="2000">
                <a:solidFill>
                  <a:schemeClr val="tx1"/>
                </a:solidFill>
                <a:uFillTx/>
                <a:latin typeface="等线" panose="02010600030101010101" charset="-122"/>
                <a:ea typeface="等线" panose="02010600030101010101" charset="-122"/>
                <a:cs typeface="等线" panose="02010600030101010101" charset="-122"/>
              </a:rPr>
              <a:t>Memory footprint</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Excution time</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Funout degree</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Intermediate data size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marL="914400" lvl="2" indent="0">
              <a:lnSpc>
                <a:spcPct val="120000"/>
              </a:lnSpc>
              <a:buNone/>
            </a:pP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a:buNone/>
            </a:pPr>
            <a:endParaRPr lang="zh-CN" altLang="en-US" b="1">
              <a:solidFill>
                <a:schemeClr val="tx1"/>
              </a:solidFill>
              <a:uFillTx/>
              <a:latin typeface="微软雅黑" panose="020B0503020204020204" charset="-122"/>
              <a:ea typeface="微软雅黑" panose="020B0503020204020204"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[7] Sonic: Application-aware Data Passing for Chained Serverless Applications ATC’21</a:t>
            </a:r>
            <a:endParaRPr lang="en-US" altLang="zh-CN" sz="1600">
              <a:solidFill>
                <a:schemeClr val="bg2">
                  <a:lumMod val="50000"/>
                </a:schemeClr>
              </a:solidFill>
              <a:sym typeface="+mn-ea"/>
            </a:endParaRPr>
          </a:p>
        </p:txBody>
      </p:sp>
      <p:sp>
        <p:nvSpPr>
          <p:cNvPr id="6" name="矩形 5"/>
          <p:cNvSpPr/>
          <p:nvPr/>
        </p:nvSpPr>
        <p:spPr>
          <a:xfrm>
            <a:off x="1546860" y="3634105"/>
            <a:ext cx="155130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8" name="Freeform 91"/>
          <p:cNvSpPr>
            <a:spLocks noEditPoints="1"/>
          </p:cNvSpPr>
          <p:nvPr/>
        </p:nvSpPr>
        <p:spPr bwMode="auto">
          <a:xfrm>
            <a:off x="1609725" y="4123055"/>
            <a:ext cx="270510" cy="309880"/>
          </a:xfrm>
          <a:custGeom>
            <a:avLst/>
            <a:gdLst>
              <a:gd name="T0" fmla="*/ 3441 w 3482"/>
              <a:gd name="T1" fmla="*/ 3421 h 3483"/>
              <a:gd name="T2" fmla="*/ 3308 w 3482"/>
              <a:gd name="T3" fmla="*/ 3483 h 3483"/>
              <a:gd name="T4" fmla="*/ 3175 w 3482"/>
              <a:gd name="T5" fmla="*/ 3421 h 3483"/>
              <a:gd name="T6" fmla="*/ 3135 w 3482"/>
              <a:gd name="T7" fmla="*/ 3289 h 3483"/>
              <a:gd name="T8" fmla="*/ 3121 w 3482"/>
              <a:gd name="T9" fmla="*/ 3058 h 3483"/>
              <a:gd name="T10" fmla="*/ 2981 w 3482"/>
              <a:gd name="T11" fmla="*/ 2615 h 3483"/>
              <a:gd name="T12" fmla="*/ 2711 w 3482"/>
              <a:gd name="T13" fmla="*/ 2252 h 3483"/>
              <a:gd name="T14" fmla="*/ 2336 w 3482"/>
              <a:gd name="T15" fmla="*/ 1993 h 3483"/>
              <a:gd name="T16" fmla="*/ 1973 w 3482"/>
              <a:gd name="T17" fmla="*/ 2065 h 3483"/>
              <a:gd name="T18" fmla="*/ 1585 w 3482"/>
              <a:gd name="T19" fmla="*/ 2078 h 3483"/>
              <a:gd name="T20" fmla="*/ 1230 w 3482"/>
              <a:gd name="T21" fmla="*/ 1956 h 3483"/>
              <a:gd name="T22" fmla="*/ 839 w 3482"/>
              <a:gd name="T23" fmla="*/ 2190 h 3483"/>
              <a:gd name="T24" fmla="*/ 546 w 3482"/>
              <a:gd name="T25" fmla="*/ 2536 h 3483"/>
              <a:gd name="T26" fmla="*/ 377 w 3482"/>
              <a:gd name="T27" fmla="*/ 2965 h 3483"/>
              <a:gd name="T28" fmla="*/ 342 w 3482"/>
              <a:gd name="T29" fmla="*/ 3269 h 3483"/>
              <a:gd name="T30" fmla="*/ 324 w 3482"/>
              <a:gd name="T31" fmla="*/ 3396 h 3483"/>
              <a:gd name="T32" fmla="*/ 205 w 3482"/>
              <a:gd name="T33" fmla="*/ 3480 h 3483"/>
              <a:gd name="T34" fmla="*/ 62 w 3482"/>
              <a:gd name="T35" fmla="*/ 3442 h 3483"/>
              <a:gd name="T36" fmla="*/ 0 w 3482"/>
              <a:gd name="T37" fmla="*/ 3309 h 3483"/>
              <a:gd name="T38" fmla="*/ 3 w 3482"/>
              <a:gd name="T39" fmla="*/ 3146 h 3483"/>
              <a:gd name="T40" fmla="*/ 108 w 3482"/>
              <a:gd name="T41" fmla="*/ 2649 h 3483"/>
              <a:gd name="T42" fmla="*/ 342 w 3482"/>
              <a:gd name="T43" fmla="*/ 2216 h 3483"/>
              <a:gd name="T44" fmla="*/ 686 w 3482"/>
              <a:gd name="T45" fmla="*/ 1869 h 3483"/>
              <a:gd name="T46" fmla="*/ 845 w 3482"/>
              <a:gd name="T47" fmla="*/ 1583 h 3483"/>
              <a:gd name="T48" fmla="*/ 709 w 3482"/>
              <a:gd name="T49" fmla="*/ 1211 h 3483"/>
              <a:gd name="T50" fmla="*/ 724 w 3482"/>
              <a:gd name="T51" fmla="*/ 806 h 3483"/>
              <a:gd name="T52" fmla="*/ 880 w 3482"/>
              <a:gd name="T53" fmla="*/ 454 h 3483"/>
              <a:gd name="T54" fmla="*/ 1149 w 3482"/>
              <a:gd name="T55" fmla="*/ 184 h 3483"/>
              <a:gd name="T56" fmla="*/ 1502 w 3482"/>
              <a:gd name="T57" fmla="*/ 28 h 3483"/>
              <a:gd name="T58" fmla="*/ 1902 w 3482"/>
              <a:gd name="T59" fmla="*/ 13 h 3483"/>
              <a:gd name="T60" fmla="*/ 2268 w 3482"/>
              <a:gd name="T61" fmla="*/ 143 h 3483"/>
              <a:gd name="T62" fmla="*/ 2556 w 3482"/>
              <a:gd name="T63" fmla="*/ 391 h 3483"/>
              <a:gd name="T64" fmla="*/ 2737 w 3482"/>
              <a:gd name="T65" fmla="*/ 730 h 3483"/>
              <a:gd name="T66" fmla="*/ 2782 w 3482"/>
              <a:gd name="T67" fmla="*/ 1129 h 3483"/>
              <a:gd name="T68" fmla="*/ 2675 w 3482"/>
              <a:gd name="T69" fmla="*/ 1514 h 3483"/>
              <a:gd name="T70" fmla="*/ 2716 w 3482"/>
              <a:gd name="T71" fmla="*/ 1811 h 3483"/>
              <a:gd name="T72" fmla="*/ 3079 w 3482"/>
              <a:gd name="T73" fmla="*/ 2140 h 3483"/>
              <a:gd name="T74" fmla="*/ 3337 w 3482"/>
              <a:gd name="T75" fmla="*/ 2557 h 3483"/>
              <a:gd name="T76" fmla="*/ 3469 w 3482"/>
              <a:gd name="T77" fmla="*/ 3042 h 3483"/>
              <a:gd name="T78" fmla="*/ 3481 w 3482"/>
              <a:gd name="T79" fmla="*/ 3289 h 3483"/>
              <a:gd name="T80" fmla="*/ 1546 w 3482"/>
              <a:gd name="T81" fmla="*/ 377 h 3483"/>
              <a:gd name="T82" fmla="*/ 1271 w 3482"/>
              <a:gd name="T83" fmla="*/ 531 h 3483"/>
              <a:gd name="T84" fmla="*/ 1094 w 3482"/>
              <a:gd name="T85" fmla="*/ 789 h 3483"/>
              <a:gd name="T86" fmla="*/ 1048 w 3482"/>
              <a:gd name="T87" fmla="*/ 1112 h 3483"/>
              <a:gd name="T88" fmla="*/ 1151 w 3482"/>
              <a:gd name="T89" fmla="*/ 1415 h 3483"/>
              <a:gd name="T90" fmla="*/ 1372 w 3482"/>
              <a:gd name="T91" fmla="*/ 1635 h 3483"/>
              <a:gd name="T92" fmla="*/ 1674 w 3482"/>
              <a:gd name="T93" fmla="*/ 1738 h 3483"/>
              <a:gd name="T94" fmla="*/ 1997 w 3482"/>
              <a:gd name="T95" fmla="*/ 1694 h 3483"/>
              <a:gd name="T96" fmla="*/ 2255 w 3482"/>
              <a:gd name="T97" fmla="*/ 1515 h 3483"/>
              <a:gd name="T98" fmla="*/ 2409 w 3482"/>
              <a:gd name="T99" fmla="*/ 1241 h 3483"/>
              <a:gd name="T100" fmla="*/ 2425 w 3482"/>
              <a:gd name="T101" fmla="*/ 912 h 3483"/>
              <a:gd name="T102" fmla="*/ 2295 w 3482"/>
              <a:gd name="T103" fmla="*/ 624 h 3483"/>
              <a:gd name="T104" fmla="*/ 2055 w 3482"/>
              <a:gd name="T105" fmla="*/ 423 h 3483"/>
              <a:gd name="T106" fmla="*/ 1742 w 3482"/>
              <a:gd name="T107" fmla="*/ 349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82" h="3483">
                <a:moveTo>
                  <a:pt x="3482" y="3309"/>
                </a:moveTo>
                <a:lnTo>
                  <a:pt x="3479" y="3340"/>
                </a:lnTo>
                <a:lnTo>
                  <a:pt x="3471" y="3370"/>
                </a:lnTo>
                <a:lnTo>
                  <a:pt x="3459" y="3396"/>
                </a:lnTo>
                <a:lnTo>
                  <a:pt x="3441" y="3421"/>
                </a:lnTo>
                <a:lnTo>
                  <a:pt x="3420" y="3442"/>
                </a:lnTo>
                <a:lnTo>
                  <a:pt x="3395" y="3460"/>
                </a:lnTo>
                <a:lnTo>
                  <a:pt x="3369" y="3472"/>
                </a:lnTo>
                <a:lnTo>
                  <a:pt x="3339" y="3480"/>
                </a:lnTo>
                <a:lnTo>
                  <a:pt x="3308" y="3483"/>
                </a:lnTo>
                <a:lnTo>
                  <a:pt x="3277" y="3480"/>
                </a:lnTo>
                <a:lnTo>
                  <a:pt x="3247" y="3472"/>
                </a:lnTo>
                <a:lnTo>
                  <a:pt x="3220" y="3460"/>
                </a:lnTo>
                <a:lnTo>
                  <a:pt x="3196" y="3442"/>
                </a:lnTo>
                <a:lnTo>
                  <a:pt x="3175" y="3421"/>
                </a:lnTo>
                <a:lnTo>
                  <a:pt x="3158" y="3396"/>
                </a:lnTo>
                <a:lnTo>
                  <a:pt x="3145" y="3370"/>
                </a:lnTo>
                <a:lnTo>
                  <a:pt x="3136" y="3340"/>
                </a:lnTo>
                <a:lnTo>
                  <a:pt x="3134" y="3309"/>
                </a:lnTo>
                <a:lnTo>
                  <a:pt x="3135" y="3289"/>
                </a:lnTo>
                <a:lnTo>
                  <a:pt x="3140" y="3269"/>
                </a:lnTo>
                <a:lnTo>
                  <a:pt x="3146" y="3250"/>
                </a:lnTo>
                <a:lnTo>
                  <a:pt x="3134" y="3250"/>
                </a:lnTo>
                <a:lnTo>
                  <a:pt x="3130" y="3153"/>
                </a:lnTo>
                <a:lnTo>
                  <a:pt x="3121" y="3058"/>
                </a:lnTo>
                <a:lnTo>
                  <a:pt x="3105" y="2965"/>
                </a:lnTo>
                <a:lnTo>
                  <a:pt x="3083" y="2873"/>
                </a:lnTo>
                <a:lnTo>
                  <a:pt x="3054" y="2784"/>
                </a:lnTo>
                <a:lnTo>
                  <a:pt x="3020" y="2699"/>
                </a:lnTo>
                <a:lnTo>
                  <a:pt x="2981" y="2615"/>
                </a:lnTo>
                <a:lnTo>
                  <a:pt x="2936" y="2536"/>
                </a:lnTo>
                <a:lnTo>
                  <a:pt x="2886" y="2459"/>
                </a:lnTo>
                <a:lnTo>
                  <a:pt x="2832" y="2386"/>
                </a:lnTo>
                <a:lnTo>
                  <a:pt x="2773" y="2317"/>
                </a:lnTo>
                <a:lnTo>
                  <a:pt x="2711" y="2252"/>
                </a:lnTo>
                <a:lnTo>
                  <a:pt x="2643" y="2190"/>
                </a:lnTo>
                <a:lnTo>
                  <a:pt x="2571" y="2133"/>
                </a:lnTo>
                <a:lnTo>
                  <a:pt x="2497" y="2081"/>
                </a:lnTo>
                <a:lnTo>
                  <a:pt x="2418" y="2035"/>
                </a:lnTo>
                <a:lnTo>
                  <a:pt x="2336" y="1993"/>
                </a:lnTo>
                <a:lnTo>
                  <a:pt x="2252" y="1956"/>
                </a:lnTo>
                <a:lnTo>
                  <a:pt x="2186" y="1991"/>
                </a:lnTo>
                <a:lnTo>
                  <a:pt x="2117" y="2020"/>
                </a:lnTo>
                <a:lnTo>
                  <a:pt x="2046" y="2044"/>
                </a:lnTo>
                <a:lnTo>
                  <a:pt x="1973" y="2065"/>
                </a:lnTo>
                <a:lnTo>
                  <a:pt x="1897" y="2078"/>
                </a:lnTo>
                <a:lnTo>
                  <a:pt x="1820" y="2087"/>
                </a:lnTo>
                <a:lnTo>
                  <a:pt x="1742" y="2090"/>
                </a:lnTo>
                <a:lnTo>
                  <a:pt x="1662" y="2087"/>
                </a:lnTo>
                <a:lnTo>
                  <a:pt x="1585" y="2078"/>
                </a:lnTo>
                <a:lnTo>
                  <a:pt x="1509" y="2065"/>
                </a:lnTo>
                <a:lnTo>
                  <a:pt x="1436" y="2044"/>
                </a:lnTo>
                <a:lnTo>
                  <a:pt x="1365" y="2020"/>
                </a:lnTo>
                <a:lnTo>
                  <a:pt x="1297" y="1991"/>
                </a:lnTo>
                <a:lnTo>
                  <a:pt x="1230" y="1956"/>
                </a:lnTo>
                <a:lnTo>
                  <a:pt x="1146" y="1993"/>
                </a:lnTo>
                <a:lnTo>
                  <a:pt x="1064" y="2035"/>
                </a:lnTo>
                <a:lnTo>
                  <a:pt x="986" y="2081"/>
                </a:lnTo>
                <a:lnTo>
                  <a:pt x="911" y="2133"/>
                </a:lnTo>
                <a:lnTo>
                  <a:pt x="839" y="2190"/>
                </a:lnTo>
                <a:lnTo>
                  <a:pt x="772" y="2252"/>
                </a:lnTo>
                <a:lnTo>
                  <a:pt x="709" y="2317"/>
                </a:lnTo>
                <a:lnTo>
                  <a:pt x="650" y="2386"/>
                </a:lnTo>
                <a:lnTo>
                  <a:pt x="596" y="2459"/>
                </a:lnTo>
                <a:lnTo>
                  <a:pt x="546" y="2536"/>
                </a:lnTo>
                <a:lnTo>
                  <a:pt x="502" y="2615"/>
                </a:lnTo>
                <a:lnTo>
                  <a:pt x="462" y="2699"/>
                </a:lnTo>
                <a:lnTo>
                  <a:pt x="428" y="2784"/>
                </a:lnTo>
                <a:lnTo>
                  <a:pt x="400" y="2873"/>
                </a:lnTo>
                <a:lnTo>
                  <a:pt x="377" y="2965"/>
                </a:lnTo>
                <a:lnTo>
                  <a:pt x="361" y="3058"/>
                </a:lnTo>
                <a:lnTo>
                  <a:pt x="352" y="3153"/>
                </a:lnTo>
                <a:lnTo>
                  <a:pt x="349" y="3250"/>
                </a:lnTo>
                <a:lnTo>
                  <a:pt x="337" y="3250"/>
                </a:lnTo>
                <a:lnTo>
                  <a:pt x="342" y="3269"/>
                </a:lnTo>
                <a:lnTo>
                  <a:pt x="347" y="3289"/>
                </a:lnTo>
                <a:lnTo>
                  <a:pt x="349" y="3309"/>
                </a:lnTo>
                <a:lnTo>
                  <a:pt x="346" y="3340"/>
                </a:lnTo>
                <a:lnTo>
                  <a:pt x="337" y="3370"/>
                </a:lnTo>
                <a:lnTo>
                  <a:pt x="324" y="3396"/>
                </a:lnTo>
                <a:lnTo>
                  <a:pt x="307" y="3421"/>
                </a:lnTo>
                <a:lnTo>
                  <a:pt x="286" y="3442"/>
                </a:lnTo>
                <a:lnTo>
                  <a:pt x="262" y="3460"/>
                </a:lnTo>
                <a:lnTo>
                  <a:pt x="235" y="3472"/>
                </a:lnTo>
                <a:lnTo>
                  <a:pt x="205" y="3480"/>
                </a:lnTo>
                <a:lnTo>
                  <a:pt x="174" y="3483"/>
                </a:lnTo>
                <a:lnTo>
                  <a:pt x="143" y="3480"/>
                </a:lnTo>
                <a:lnTo>
                  <a:pt x="113" y="3472"/>
                </a:lnTo>
                <a:lnTo>
                  <a:pt x="87" y="3460"/>
                </a:lnTo>
                <a:lnTo>
                  <a:pt x="62" y="3442"/>
                </a:lnTo>
                <a:lnTo>
                  <a:pt x="41" y="3421"/>
                </a:lnTo>
                <a:lnTo>
                  <a:pt x="24" y="3396"/>
                </a:lnTo>
                <a:lnTo>
                  <a:pt x="11" y="3370"/>
                </a:lnTo>
                <a:lnTo>
                  <a:pt x="3" y="3340"/>
                </a:lnTo>
                <a:lnTo>
                  <a:pt x="0" y="3309"/>
                </a:lnTo>
                <a:lnTo>
                  <a:pt x="2" y="3289"/>
                </a:lnTo>
                <a:lnTo>
                  <a:pt x="6" y="3269"/>
                </a:lnTo>
                <a:lnTo>
                  <a:pt x="12" y="3250"/>
                </a:lnTo>
                <a:lnTo>
                  <a:pt x="0" y="3250"/>
                </a:lnTo>
                <a:lnTo>
                  <a:pt x="3" y="3146"/>
                </a:lnTo>
                <a:lnTo>
                  <a:pt x="13" y="3042"/>
                </a:lnTo>
                <a:lnTo>
                  <a:pt x="27" y="2941"/>
                </a:lnTo>
                <a:lnTo>
                  <a:pt x="49" y="2841"/>
                </a:lnTo>
                <a:lnTo>
                  <a:pt x="75" y="2744"/>
                </a:lnTo>
                <a:lnTo>
                  <a:pt x="108" y="2649"/>
                </a:lnTo>
                <a:lnTo>
                  <a:pt x="145" y="2557"/>
                </a:lnTo>
                <a:lnTo>
                  <a:pt x="187" y="2467"/>
                </a:lnTo>
                <a:lnTo>
                  <a:pt x="233" y="2381"/>
                </a:lnTo>
                <a:lnTo>
                  <a:pt x="286" y="2297"/>
                </a:lnTo>
                <a:lnTo>
                  <a:pt x="342" y="2216"/>
                </a:lnTo>
                <a:lnTo>
                  <a:pt x="403" y="2140"/>
                </a:lnTo>
                <a:lnTo>
                  <a:pt x="468" y="2066"/>
                </a:lnTo>
                <a:lnTo>
                  <a:pt x="537" y="1996"/>
                </a:lnTo>
                <a:lnTo>
                  <a:pt x="610" y="1930"/>
                </a:lnTo>
                <a:lnTo>
                  <a:pt x="686" y="1869"/>
                </a:lnTo>
                <a:lnTo>
                  <a:pt x="766" y="1811"/>
                </a:lnTo>
                <a:lnTo>
                  <a:pt x="849" y="1758"/>
                </a:lnTo>
                <a:lnTo>
                  <a:pt x="935" y="1710"/>
                </a:lnTo>
                <a:lnTo>
                  <a:pt x="888" y="1648"/>
                </a:lnTo>
                <a:lnTo>
                  <a:pt x="845" y="1583"/>
                </a:lnTo>
                <a:lnTo>
                  <a:pt x="807" y="1514"/>
                </a:lnTo>
                <a:lnTo>
                  <a:pt x="775" y="1442"/>
                </a:lnTo>
                <a:lnTo>
                  <a:pt x="747" y="1367"/>
                </a:lnTo>
                <a:lnTo>
                  <a:pt x="725" y="1290"/>
                </a:lnTo>
                <a:lnTo>
                  <a:pt x="709" y="1211"/>
                </a:lnTo>
                <a:lnTo>
                  <a:pt x="700" y="1129"/>
                </a:lnTo>
                <a:lnTo>
                  <a:pt x="696" y="1046"/>
                </a:lnTo>
                <a:lnTo>
                  <a:pt x="700" y="963"/>
                </a:lnTo>
                <a:lnTo>
                  <a:pt x="709" y="884"/>
                </a:lnTo>
                <a:lnTo>
                  <a:pt x="724" y="806"/>
                </a:lnTo>
                <a:lnTo>
                  <a:pt x="745" y="730"/>
                </a:lnTo>
                <a:lnTo>
                  <a:pt x="771" y="657"/>
                </a:lnTo>
                <a:lnTo>
                  <a:pt x="803" y="586"/>
                </a:lnTo>
                <a:lnTo>
                  <a:pt x="839" y="518"/>
                </a:lnTo>
                <a:lnTo>
                  <a:pt x="880" y="454"/>
                </a:lnTo>
                <a:lnTo>
                  <a:pt x="926" y="391"/>
                </a:lnTo>
                <a:lnTo>
                  <a:pt x="975" y="334"/>
                </a:lnTo>
                <a:lnTo>
                  <a:pt x="1030" y="280"/>
                </a:lnTo>
                <a:lnTo>
                  <a:pt x="1087" y="230"/>
                </a:lnTo>
                <a:lnTo>
                  <a:pt x="1149" y="184"/>
                </a:lnTo>
                <a:lnTo>
                  <a:pt x="1214" y="143"/>
                </a:lnTo>
                <a:lnTo>
                  <a:pt x="1282" y="107"/>
                </a:lnTo>
                <a:lnTo>
                  <a:pt x="1353" y="75"/>
                </a:lnTo>
                <a:lnTo>
                  <a:pt x="1426" y="49"/>
                </a:lnTo>
                <a:lnTo>
                  <a:pt x="1502" y="28"/>
                </a:lnTo>
                <a:lnTo>
                  <a:pt x="1580" y="13"/>
                </a:lnTo>
                <a:lnTo>
                  <a:pt x="1659" y="3"/>
                </a:lnTo>
                <a:lnTo>
                  <a:pt x="1742" y="0"/>
                </a:lnTo>
                <a:lnTo>
                  <a:pt x="1823" y="3"/>
                </a:lnTo>
                <a:lnTo>
                  <a:pt x="1902" y="13"/>
                </a:lnTo>
                <a:lnTo>
                  <a:pt x="1980" y="28"/>
                </a:lnTo>
                <a:lnTo>
                  <a:pt x="2056" y="49"/>
                </a:lnTo>
                <a:lnTo>
                  <a:pt x="2129" y="75"/>
                </a:lnTo>
                <a:lnTo>
                  <a:pt x="2200" y="107"/>
                </a:lnTo>
                <a:lnTo>
                  <a:pt x="2268" y="143"/>
                </a:lnTo>
                <a:lnTo>
                  <a:pt x="2333" y="184"/>
                </a:lnTo>
                <a:lnTo>
                  <a:pt x="2395" y="230"/>
                </a:lnTo>
                <a:lnTo>
                  <a:pt x="2453" y="280"/>
                </a:lnTo>
                <a:lnTo>
                  <a:pt x="2507" y="334"/>
                </a:lnTo>
                <a:lnTo>
                  <a:pt x="2556" y="391"/>
                </a:lnTo>
                <a:lnTo>
                  <a:pt x="2602" y="454"/>
                </a:lnTo>
                <a:lnTo>
                  <a:pt x="2643" y="518"/>
                </a:lnTo>
                <a:lnTo>
                  <a:pt x="2680" y="586"/>
                </a:lnTo>
                <a:lnTo>
                  <a:pt x="2711" y="657"/>
                </a:lnTo>
                <a:lnTo>
                  <a:pt x="2737" y="730"/>
                </a:lnTo>
                <a:lnTo>
                  <a:pt x="2758" y="806"/>
                </a:lnTo>
                <a:lnTo>
                  <a:pt x="2773" y="884"/>
                </a:lnTo>
                <a:lnTo>
                  <a:pt x="2782" y="963"/>
                </a:lnTo>
                <a:lnTo>
                  <a:pt x="2786" y="1046"/>
                </a:lnTo>
                <a:lnTo>
                  <a:pt x="2782" y="1129"/>
                </a:lnTo>
                <a:lnTo>
                  <a:pt x="2773" y="1211"/>
                </a:lnTo>
                <a:lnTo>
                  <a:pt x="2757" y="1290"/>
                </a:lnTo>
                <a:lnTo>
                  <a:pt x="2735" y="1367"/>
                </a:lnTo>
                <a:lnTo>
                  <a:pt x="2707" y="1442"/>
                </a:lnTo>
                <a:lnTo>
                  <a:pt x="2675" y="1514"/>
                </a:lnTo>
                <a:lnTo>
                  <a:pt x="2638" y="1583"/>
                </a:lnTo>
                <a:lnTo>
                  <a:pt x="2594" y="1648"/>
                </a:lnTo>
                <a:lnTo>
                  <a:pt x="2547" y="1710"/>
                </a:lnTo>
                <a:lnTo>
                  <a:pt x="2633" y="1758"/>
                </a:lnTo>
                <a:lnTo>
                  <a:pt x="2716" y="1811"/>
                </a:lnTo>
                <a:lnTo>
                  <a:pt x="2796" y="1869"/>
                </a:lnTo>
                <a:lnTo>
                  <a:pt x="2872" y="1930"/>
                </a:lnTo>
                <a:lnTo>
                  <a:pt x="2945" y="1996"/>
                </a:lnTo>
                <a:lnTo>
                  <a:pt x="3014" y="2066"/>
                </a:lnTo>
                <a:lnTo>
                  <a:pt x="3079" y="2140"/>
                </a:lnTo>
                <a:lnTo>
                  <a:pt x="3140" y="2216"/>
                </a:lnTo>
                <a:lnTo>
                  <a:pt x="3197" y="2297"/>
                </a:lnTo>
                <a:lnTo>
                  <a:pt x="3249" y="2381"/>
                </a:lnTo>
                <a:lnTo>
                  <a:pt x="3295" y="2467"/>
                </a:lnTo>
                <a:lnTo>
                  <a:pt x="3337" y="2557"/>
                </a:lnTo>
                <a:lnTo>
                  <a:pt x="3375" y="2649"/>
                </a:lnTo>
                <a:lnTo>
                  <a:pt x="3407" y="2744"/>
                </a:lnTo>
                <a:lnTo>
                  <a:pt x="3433" y="2841"/>
                </a:lnTo>
                <a:lnTo>
                  <a:pt x="3455" y="2941"/>
                </a:lnTo>
                <a:lnTo>
                  <a:pt x="3469" y="3042"/>
                </a:lnTo>
                <a:lnTo>
                  <a:pt x="3479" y="3146"/>
                </a:lnTo>
                <a:lnTo>
                  <a:pt x="3482" y="3250"/>
                </a:lnTo>
                <a:lnTo>
                  <a:pt x="3470" y="3250"/>
                </a:lnTo>
                <a:lnTo>
                  <a:pt x="3477" y="3269"/>
                </a:lnTo>
                <a:lnTo>
                  <a:pt x="3481" y="3289"/>
                </a:lnTo>
                <a:lnTo>
                  <a:pt x="3482" y="3309"/>
                </a:lnTo>
                <a:close/>
                <a:moveTo>
                  <a:pt x="1742" y="349"/>
                </a:moveTo>
                <a:lnTo>
                  <a:pt x="1674" y="352"/>
                </a:lnTo>
                <a:lnTo>
                  <a:pt x="1608" y="362"/>
                </a:lnTo>
                <a:lnTo>
                  <a:pt x="1546" y="377"/>
                </a:lnTo>
                <a:lnTo>
                  <a:pt x="1485" y="398"/>
                </a:lnTo>
                <a:lnTo>
                  <a:pt x="1427" y="423"/>
                </a:lnTo>
                <a:lnTo>
                  <a:pt x="1372" y="455"/>
                </a:lnTo>
                <a:lnTo>
                  <a:pt x="1320" y="491"/>
                </a:lnTo>
                <a:lnTo>
                  <a:pt x="1271" y="531"/>
                </a:lnTo>
                <a:lnTo>
                  <a:pt x="1227" y="575"/>
                </a:lnTo>
                <a:lnTo>
                  <a:pt x="1187" y="624"/>
                </a:lnTo>
                <a:lnTo>
                  <a:pt x="1151" y="676"/>
                </a:lnTo>
                <a:lnTo>
                  <a:pt x="1119" y="731"/>
                </a:lnTo>
                <a:lnTo>
                  <a:pt x="1094" y="789"/>
                </a:lnTo>
                <a:lnTo>
                  <a:pt x="1073" y="850"/>
                </a:lnTo>
                <a:lnTo>
                  <a:pt x="1057" y="912"/>
                </a:lnTo>
                <a:lnTo>
                  <a:pt x="1048" y="978"/>
                </a:lnTo>
                <a:lnTo>
                  <a:pt x="1045" y="1046"/>
                </a:lnTo>
                <a:lnTo>
                  <a:pt x="1048" y="1112"/>
                </a:lnTo>
                <a:lnTo>
                  <a:pt x="1057" y="1178"/>
                </a:lnTo>
                <a:lnTo>
                  <a:pt x="1073" y="1241"/>
                </a:lnTo>
                <a:lnTo>
                  <a:pt x="1094" y="1301"/>
                </a:lnTo>
                <a:lnTo>
                  <a:pt x="1119" y="1360"/>
                </a:lnTo>
                <a:lnTo>
                  <a:pt x="1151" y="1415"/>
                </a:lnTo>
                <a:lnTo>
                  <a:pt x="1187" y="1466"/>
                </a:lnTo>
                <a:lnTo>
                  <a:pt x="1227" y="1515"/>
                </a:lnTo>
                <a:lnTo>
                  <a:pt x="1271" y="1559"/>
                </a:lnTo>
                <a:lnTo>
                  <a:pt x="1320" y="1599"/>
                </a:lnTo>
                <a:lnTo>
                  <a:pt x="1372" y="1635"/>
                </a:lnTo>
                <a:lnTo>
                  <a:pt x="1427" y="1667"/>
                </a:lnTo>
                <a:lnTo>
                  <a:pt x="1485" y="1694"/>
                </a:lnTo>
                <a:lnTo>
                  <a:pt x="1546" y="1714"/>
                </a:lnTo>
                <a:lnTo>
                  <a:pt x="1608" y="1729"/>
                </a:lnTo>
                <a:lnTo>
                  <a:pt x="1674" y="1738"/>
                </a:lnTo>
                <a:lnTo>
                  <a:pt x="1742" y="1742"/>
                </a:lnTo>
                <a:lnTo>
                  <a:pt x="1808" y="1738"/>
                </a:lnTo>
                <a:lnTo>
                  <a:pt x="1874" y="1729"/>
                </a:lnTo>
                <a:lnTo>
                  <a:pt x="1937" y="1714"/>
                </a:lnTo>
                <a:lnTo>
                  <a:pt x="1997" y="1694"/>
                </a:lnTo>
                <a:lnTo>
                  <a:pt x="2055" y="1667"/>
                </a:lnTo>
                <a:lnTo>
                  <a:pt x="2110" y="1635"/>
                </a:lnTo>
                <a:lnTo>
                  <a:pt x="2162" y="1599"/>
                </a:lnTo>
                <a:lnTo>
                  <a:pt x="2211" y="1559"/>
                </a:lnTo>
                <a:lnTo>
                  <a:pt x="2255" y="1515"/>
                </a:lnTo>
                <a:lnTo>
                  <a:pt x="2295" y="1466"/>
                </a:lnTo>
                <a:lnTo>
                  <a:pt x="2331" y="1415"/>
                </a:lnTo>
                <a:lnTo>
                  <a:pt x="2363" y="1360"/>
                </a:lnTo>
                <a:lnTo>
                  <a:pt x="2389" y="1301"/>
                </a:lnTo>
                <a:lnTo>
                  <a:pt x="2409" y="1241"/>
                </a:lnTo>
                <a:lnTo>
                  <a:pt x="2425" y="1178"/>
                </a:lnTo>
                <a:lnTo>
                  <a:pt x="2435" y="1112"/>
                </a:lnTo>
                <a:lnTo>
                  <a:pt x="2438" y="1046"/>
                </a:lnTo>
                <a:lnTo>
                  <a:pt x="2435" y="978"/>
                </a:lnTo>
                <a:lnTo>
                  <a:pt x="2425" y="912"/>
                </a:lnTo>
                <a:lnTo>
                  <a:pt x="2409" y="850"/>
                </a:lnTo>
                <a:lnTo>
                  <a:pt x="2389" y="789"/>
                </a:lnTo>
                <a:lnTo>
                  <a:pt x="2363" y="731"/>
                </a:lnTo>
                <a:lnTo>
                  <a:pt x="2331" y="676"/>
                </a:lnTo>
                <a:lnTo>
                  <a:pt x="2295" y="624"/>
                </a:lnTo>
                <a:lnTo>
                  <a:pt x="2255" y="575"/>
                </a:lnTo>
                <a:lnTo>
                  <a:pt x="2211" y="531"/>
                </a:lnTo>
                <a:lnTo>
                  <a:pt x="2162" y="491"/>
                </a:lnTo>
                <a:lnTo>
                  <a:pt x="2110" y="455"/>
                </a:lnTo>
                <a:lnTo>
                  <a:pt x="2055" y="423"/>
                </a:lnTo>
                <a:lnTo>
                  <a:pt x="1997" y="398"/>
                </a:lnTo>
                <a:lnTo>
                  <a:pt x="1937" y="377"/>
                </a:lnTo>
                <a:lnTo>
                  <a:pt x="1874" y="362"/>
                </a:lnTo>
                <a:lnTo>
                  <a:pt x="1808" y="352"/>
                </a:lnTo>
                <a:lnTo>
                  <a:pt x="1742" y="349"/>
                </a:lnTo>
                <a:close/>
              </a:path>
            </a:pathLst>
          </a:custGeom>
          <a:solidFill>
            <a:schemeClr val="accent1">
              <a:lumMod val="60000"/>
              <a:lumOff val="40000"/>
            </a:schemeClr>
          </a:solidFill>
          <a:ln w="0">
            <a:noFill/>
            <a:prstDash val="solid"/>
            <a:round/>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等线" panose="02010600030101010101" charset="-122"/>
            </a:endParaRPr>
          </a:p>
        </p:txBody>
      </p:sp>
      <p:cxnSp>
        <p:nvCxnSpPr>
          <p:cNvPr id="7" name="直接箭头连接符 6"/>
          <p:cNvCxnSpPr/>
          <p:nvPr/>
        </p:nvCxnSpPr>
        <p:spPr>
          <a:xfrm flipV="1">
            <a:off x="1880235" y="3982720"/>
            <a:ext cx="234315" cy="210820"/>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880235" y="4314190"/>
            <a:ext cx="280035" cy="118745"/>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45030" y="3825240"/>
            <a:ext cx="719455" cy="368300"/>
          </a:xfrm>
          <a:prstGeom prst="rect">
            <a:avLst/>
          </a:prstGeom>
          <a:noFill/>
        </p:spPr>
        <p:txBody>
          <a:bodyPr wrap="square" rtlCol="0">
            <a:spAutoFit/>
          </a:bodyPr>
          <a:p>
            <a:r>
              <a:rPr lang="en-US" altLang="zh-CN" b="1">
                <a:solidFill>
                  <a:schemeClr val="tx1"/>
                </a:solidFill>
              </a:rPr>
              <a:t>DAG</a:t>
            </a:r>
            <a:endParaRPr lang="en-US" altLang="zh-CN" b="1">
              <a:solidFill>
                <a:schemeClr val="tx1"/>
              </a:solidFill>
            </a:endParaRPr>
          </a:p>
        </p:txBody>
      </p:sp>
      <p:sp>
        <p:nvSpPr>
          <p:cNvPr id="10" name="文本框 9"/>
          <p:cNvSpPr txBox="1"/>
          <p:nvPr/>
        </p:nvSpPr>
        <p:spPr>
          <a:xfrm>
            <a:off x="1501140" y="4432935"/>
            <a:ext cx="659130" cy="368300"/>
          </a:xfrm>
          <a:prstGeom prst="rect">
            <a:avLst/>
          </a:prstGeom>
          <a:noFill/>
        </p:spPr>
        <p:txBody>
          <a:bodyPr wrap="square" rtlCol="0">
            <a:spAutoFit/>
          </a:bodyPr>
          <a:p>
            <a:r>
              <a:rPr lang="en-US" altLang="zh-CN"/>
              <a:t>user</a:t>
            </a:r>
            <a:endParaRPr lang="en-US" altLang="zh-CN"/>
          </a:p>
        </p:txBody>
      </p:sp>
      <p:sp>
        <p:nvSpPr>
          <p:cNvPr id="11" name="文本框 10"/>
          <p:cNvSpPr txBox="1"/>
          <p:nvPr/>
        </p:nvSpPr>
        <p:spPr>
          <a:xfrm>
            <a:off x="2114550" y="4314190"/>
            <a:ext cx="1114425" cy="460375"/>
          </a:xfrm>
          <a:prstGeom prst="rect">
            <a:avLst/>
          </a:prstGeom>
          <a:noFill/>
        </p:spPr>
        <p:txBody>
          <a:bodyPr wrap="square" rtlCol="0">
            <a:spAutoFit/>
          </a:bodyPr>
          <a:p>
            <a:r>
              <a:rPr lang="en-US" altLang="zh-CN" sz="1200" b="1">
                <a:solidFill>
                  <a:schemeClr val="tx1"/>
                </a:solidFill>
              </a:rPr>
              <a:t>Vraying size</a:t>
            </a:r>
            <a:endParaRPr lang="en-US" altLang="zh-CN" sz="1200" b="1">
              <a:solidFill>
                <a:schemeClr val="tx1"/>
              </a:solidFill>
            </a:endParaRPr>
          </a:p>
          <a:p>
            <a:r>
              <a:rPr lang="en-US" altLang="zh-CN" sz="1200" b="1">
                <a:solidFill>
                  <a:schemeClr val="tx1"/>
                </a:solidFill>
              </a:rPr>
              <a:t> input</a:t>
            </a:r>
            <a:endParaRPr lang="en-US" altLang="zh-CN" sz="1200" b="1">
              <a:solidFill>
                <a:schemeClr val="tx1"/>
              </a:solidFill>
            </a:endParaRPr>
          </a:p>
        </p:txBody>
      </p:sp>
      <p:sp>
        <p:nvSpPr>
          <p:cNvPr id="12" name="右箭头 11"/>
          <p:cNvSpPr/>
          <p:nvPr/>
        </p:nvSpPr>
        <p:spPr>
          <a:xfrm>
            <a:off x="3169920" y="420560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3637280" y="3634740"/>
            <a:ext cx="236156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3565525" y="3645535"/>
            <a:ext cx="2535555" cy="337185"/>
          </a:xfrm>
          <a:prstGeom prst="rect">
            <a:avLst/>
          </a:prstGeom>
          <a:noFill/>
        </p:spPr>
        <p:txBody>
          <a:bodyPr wrap="square" rtlCol="0">
            <a:spAutoFit/>
          </a:bodyPr>
          <a:p>
            <a:r>
              <a:rPr lang="en-US" altLang="zh-CN" sz="1600" b="1"/>
              <a:t>Trained prediction model</a:t>
            </a:r>
            <a:endParaRPr lang="en-US" altLang="zh-CN" sz="1600" b="1"/>
          </a:p>
        </p:txBody>
      </p:sp>
      <p:graphicFrame>
        <p:nvGraphicFramePr>
          <p:cNvPr id="15" name="表格 2"/>
          <p:cNvGraphicFramePr>
            <a:graphicFrameLocks noGrp="1"/>
          </p:cNvGraphicFramePr>
          <p:nvPr>
            <p:custDataLst>
              <p:tags r:id="rId1"/>
            </p:custDataLst>
          </p:nvPr>
        </p:nvGraphicFramePr>
        <p:xfrm>
          <a:off x="3729990" y="3982720"/>
          <a:ext cx="2206625" cy="579120"/>
        </p:xfrm>
        <a:graphic>
          <a:graphicData uri="http://schemas.openxmlformats.org/drawingml/2006/table">
            <a:tbl>
              <a:tblPr firstRow="1" bandRow="1">
                <a:tableStyleId>{5C22544A-7EE6-4342-B048-85BDC9FD1C3A}</a:tableStyleId>
              </a:tblPr>
              <a:tblGrid>
                <a:gridCol w="755015"/>
                <a:gridCol w="1451610"/>
              </a:tblGrid>
              <a:tr h="579120">
                <a:tc>
                  <a:txBody>
                    <a:bodyPr/>
                    <a:p>
                      <a:r>
                        <a:rPr lang="en-US" altLang="zh-CN" sz="1600" dirty="0"/>
                        <a:t>Input size</a:t>
                      </a:r>
                      <a:endParaRPr lang="en-US" altLang="zh-CN" sz="1600" dirty="0"/>
                    </a:p>
                  </a:txBody>
                  <a:tcPr/>
                </a:tc>
                <a:tc>
                  <a:txBody>
                    <a:bodyPr/>
                    <a:p>
                      <a:r>
                        <a:rPr lang="en-US" altLang="zh-CN" sz="1600" dirty="0"/>
                        <a:t>DAG’s </a:t>
                      </a:r>
                      <a:endParaRPr lang="en-US" altLang="zh-CN" sz="1600" dirty="0"/>
                    </a:p>
                    <a:p>
                      <a:r>
                        <a:rPr lang="en-US" altLang="zh-CN" sz="1600" dirty="0"/>
                        <a:t>parameters</a:t>
                      </a:r>
                      <a:endParaRPr lang="en-US" altLang="zh-CN" sz="1600" dirty="0"/>
                    </a:p>
                  </a:txBody>
                  <a:tcPr/>
                </a:tc>
              </a:tr>
            </a:tbl>
          </a:graphicData>
        </a:graphic>
      </p:graphicFrame>
      <p:pic>
        <p:nvPicPr>
          <p:cNvPr id="17" name="图片 16"/>
          <p:cNvPicPr>
            <a:picLocks noChangeAspect="1"/>
          </p:cNvPicPr>
          <p:nvPr/>
        </p:nvPicPr>
        <p:blipFill>
          <a:blip r:embed="rId2"/>
          <a:stretch>
            <a:fillRect/>
          </a:stretch>
        </p:blipFill>
        <p:spPr>
          <a:xfrm>
            <a:off x="4483735" y="4624705"/>
            <a:ext cx="1452880" cy="272415"/>
          </a:xfrm>
          <a:prstGeom prst="rect">
            <a:avLst/>
          </a:prstGeom>
        </p:spPr>
      </p:pic>
      <p:sp>
        <p:nvSpPr>
          <p:cNvPr id="18" name="文本框 17"/>
          <p:cNvSpPr txBox="1"/>
          <p:nvPr/>
        </p:nvSpPr>
        <p:spPr>
          <a:xfrm>
            <a:off x="4014470" y="5461635"/>
            <a:ext cx="1607820" cy="368300"/>
          </a:xfrm>
          <a:prstGeom prst="rect">
            <a:avLst/>
          </a:prstGeom>
          <a:noFill/>
        </p:spPr>
        <p:txBody>
          <a:bodyPr wrap="square" rtlCol="0">
            <a:spAutoFit/>
          </a:bodyPr>
          <a:p>
            <a:r>
              <a:rPr lang="en-US" altLang="zh-CN"/>
              <a:t>new input </a:t>
            </a:r>
            <a:r>
              <a:rPr lang="en-US" altLang="zh-CN"/>
              <a:t>size</a:t>
            </a:r>
            <a:endParaRPr lang="en-US" altLang="zh-CN"/>
          </a:p>
        </p:txBody>
      </p:sp>
      <p:sp>
        <p:nvSpPr>
          <p:cNvPr id="19" name="右箭头 18"/>
          <p:cNvSpPr/>
          <p:nvPr/>
        </p:nvSpPr>
        <p:spPr>
          <a:xfrm rot="16200000">
            <a:off x="4689475" y="5100955"/>
            <a:ext cx="257810" cy="181610"/>
          </a:xfrm>
          <a:prstGeom prst="rightArrow">
            <a:avLst>
              <a:gd name="adj1" fmla="val 49632"/>
              <a:gd name="adj2" fmla="val 50000"/>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矩形 19"/>
          <p:cNvSpPr/>
          <p:nvPr/>
        </p:nvSpPr>
        <p:spPr>
          <a:xfrm>
            <a:off x="6537960" y="3645535"/>
            <a:ext cx="3044190"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右箭头 20"/>
          <p:cNvSpPr/>
          <p:nvPr/>
        </p:nvSpPr>
        <p:spPr>
          <a:xfrm>
            <a:off x="6070600" y="4185920"/>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文本框 21"/>
          <p:cNvSpPr txBox="1"/>
          <p:nvPr/>
        </p:nvSpPr>
        <p:spPr>
          <a:xfrm>
            <a:off x="6771640" y="3644900"/>
            <a:ext cx="2535555" cy="337185"/>
          </a:xfrm>
          <a:prstGeom prst="rect">
            <a:avLst/>
          </a:prstGeom>
          <a:noFill/>
        </p:spPr>
        <p:txBody>
          <a:bodyPr wrap="square" rtlCol="0">
            <a:spAutoFit/>
          </a:bodyPr>
          <a:p>
            <a:r>
              <a:rPr lang="en-US" altLang="zh-CN" sz="1600" b="1"/>
              <a:t>Job’s optimized decision</a:t>
            </a:r>
            <a:r>
              <a:rPr lang="en-US" altLang="zh-CN" sz="1600" b="1"/>
              <a:t>s </a:t>
            </a:r>
            <a:endParaRPr lang="en-US" altLang="zh-CN" sz="1600" b="1"/>
          </a:p>
        </p:txBody>
      </p:sp>
      <p:graphicFrame>
        <p:nvGraphicFramePr>
          <p:cNvPr id="23" name="表格 2"/>
          <p:cNvGraphicFramePr>
            <a:graphicFrameLocks noGrp="1"/>
          </p:cNvGraphicFramePr>
          <p:nvPr>
            <p:custDataLst>
              <p:tags r:id="rId3"/>
            </p:custDataLst>
          </p:nvPr>
        </p:nvGraphicFramePr>
        <p:xfrm>
          <a:off x="6600190" y="4041140"/>
          <a:ext cx="2934970" cy="802005"/>
        </p:xfrm>
        <a:graphic>
          <a:graphicData uri="http://schemas.openxmlformats.org/drawingml/2006/table">
            <a:tbl>
              <a:tblPr firstRow="1" bandRow="1">
                <a:tableStyleId>{5C22544A-7EE6-4342-B048-85BDC9FD1C3A}</a:tableStyleId>
              </a:tblPr>
              <a:tblGrid>
                <a:gridCol w="2934970"/>
              </a:tblGrid>
              <a:tr h="335280">
                <a:tc>
                  <a:txBody>
                    <a:bodyPr/>
                    <a:p>
                      <a:r>
                        <a:rPr lang="en-US" altLang="zh-CN" sz="1600" dirty="0"/>
                        <a:t>Co-location perferences</a:t>
                      </a:r>
                      <a:endParaRPr lang="en-US" altLang="zh-CN" sz="1600" dirty="0"/>
                    </a:p>
                  </a:txBody>
                  <a:tcPr/>
                </a:tc>
              </a:tr>
              <a:tr h="466725">
                <a:tc>
                  <a:txBody>
                    <a:bodyPr/>
                    <a:p>
                      <a:r>
                        <a:rPr lang="en-US" altLang="zh-CN" sz="1600" dirty="0"/>
                        <a:t>λi → λi+1 data passing method</a:t>
                      </a:r>
                      <a:endParaRPr lang="en-US" altLang="zh-CN" sz="1600" dirty="0"/>
                    </a:p>
                  </a:txBody>
                  <a:tcPr/>
                </a:tc>
              </a:tr>
            </a:tbl>
          </a:graphicData>
        </a:graphic>
      </p:graphicFrame>
      <p:grpSp>
        <p:nvGrpSpPr>
          <p:cNvPr id="31" name="组合 30"/>
          <p:cNvGrpSpPr/>
          <p:nvPr/>
        </p:nvGrpSpPr>
        <p:grpSpPr>
          <a:xfrm>
            <a:off x="10406380" y="1811655"/>
            <a:ext cx="1409700" cy="4630420"/>
            <a:chOff x="16372" y="2853"/>
            <a:chExt cx="2220" cy="7292"/>
          </a:xfrm>
        </p:grpSpPr>
        <p:pic>
          <p:nvPicPr>
            <p:cNvPr id="25" name="图片 24"/>
            <p:cNvPicPr>
              <a:picLocks noChangeAspect="1"/>
            </p:cNvPicPr>
            <p:nvPr/>
          </p:nvPicPr>
          <p:blipFill>
            <a:blip r:embed="rId4"/>
            <a:stretch>
              <a:fillRect/>
            </a:stretch>
          </p:blipFill>
          <p:spPr>
            <a:xfrm>
              <a:off x="16741" y="2936"/>
              <a:ext cx="1482" cy="2221"/>
            </a:xfrm>
            <a:prstGeom prst="rect">
              <a:avLst/>
            </a:prstGeom>
          </p:spPr>
        </p:pic>
        <p:pic>
          <p:nvPicPr>
            <p:cNvPr id="26" name="图片 25"/>
            <p:cNvPicPr>
              <a:picLocks noChangeAspect="1"/>
            </p:cNvPicPr>
            <p:nvPr/>
          </p:nvPicPr>
          <p:blipFill>
            <a:blip r:embed="rId5"/>
            <a:stretch>
              <a:fillRect/>
            </a:stretch>
          </p:blipFill>
          <p:spPr>
            <a:xfrm>
              <a:off x="16488" y="5287"/>
              <a:ext cx="1989" cy="2201"/>
            </a:xfrm>
            <a:prstGeom prst="rect">
              <a:avLst/>
            </a:prstGeom>
          </p:spPr>
        </p:pic>
        <p:pic>
          <p:nvPicPr>
            <p:cNvPr id="27" name="图片 26"/>
            <p:cNvPicPr>
              <a:picLocks noChangeAspect="1"/>
            </p:cNvPicPr>
            <p:nvPr/>
          </p:nvPicPr>
          <p:blipFill>
            <a:blip r:embed="rId6"/>
            <a:stretch>
              <a:fillRect/>
            </a:stretch>
          </p:blipFill>
          <p:spPr>
            <a:xfrm>
              <a:off x="16741" y="7777"/>
              <a:ext cx="1596" cy="2227"/>
            </a:xfrm>
            <a:prstGeom prst="rect">
              <a:avLst/>
            </a:prstGeom>
          </p:spPr>
        </p:pic>
        <p:sp>
          <p:nvSpPr>
            <p:cNvPr id="29" name="线形标注 2 28"/>
            <p:cNvSpPr/>
            <p:nvPr/>
          </p:nvSpPr>
          <p:spPr>
            <a:xfrm>
              <a:off x="16372" y="2853"/>
              <a:ext cx="2220" cy="7293"/>
            </a:xfrm>
            <a:prstGeom prst="borderCallout2">
              <a:avLst>
                <a:gd name="adj1" fmla="val 18750"/>
                <a:gd name="adj2" fmla="val -8333"/>
                <a:gd name="adj3" fmla="val 18750"/>
                <a:gd name="adj4" fmla="val -16667"/>
                <a:gd name="adj5" fmla="val 60235"/>
                <a:gd name="adj6" fmla="val -60450"/>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30" name="文本框 29"/>
          <p:cNvSpPr txBox="1"/>
          <p:nvPr/>
        </p:nvSpPr>
        <p:spPr>
          <a:xfrm>
            <a:off x="3729990" y="4561840"/>
            <a:ext cx="699770" cy="368300"/>
          </a:xfrm>
          <a:prstGeom prst="rect">
            <a:avLst/>
          </a:prstGeom>
          <a:noFill/>
        </p:spPr>
        <p:txBody>
          <a:bodyPr wrap="square" rtlCol="0">
            <a:spAutoFit/>
          </a:bodyPr>
          <a:p>
            <a:r>
              <a:rPr lang="en-US" altLang="zh-CN" b="1"/>
              <a:t>Map</a:t>
            </a:r>
            <a:endParaRPr lang="en-US" altLang="zh-CN"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Combine slow storage with fast storage</a:t>
            </a:r>
            <a:r>
              <a:rPr lang="en-US" altLang="zh-CN" baseline="30000"/>
              <a:t>[3]</a:t>
            </a:r>
            <a:endParaRPr lang="en-US" altLang="zh-CN" baseline="30000"/>
          </a:p>
        </p:txBody>
      </p:sp>
      <p:sp>
        <p:nvSpPr>
          <p:cNvPr id="3" name="内容占位符 2"/>
          <p:cNvSpPr>
            <a:spLocks noGrp="1"/>
          </p:cNvSpPr>
          <p:nvPr>
            <p:ph idx="1"/>
          </p:nvPr>
        </p:nvSpPr>
        <p:spPr>
          <a:xfrm>
            <a:off x="838200" y="1383030"/>
            <a:ext cx="10515600" cy="5137150"/>
          </a:xfrm>
        </p:spPr>
        <p:txBody>
          <a:bodyPr>
            <a:normAutofit/>
          </a:bodyPr>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cs typeface="等线" panose="02010600030101010101" charset="-122"/>
              </a:rPr>
              <a:t>Design</a:t>
            </a:r>
            <a:endParaRPr lang="en-US" altLang="zh-CN" b="1">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Fast storage </a:t>
            </a:r>
            <a:r>
              <a:rPr lang="en-US" altLang="zh-CN">
                <a:solidFill>
                  <a:schemeClr val="tx1"/>
                </a:solidFill>
                <a:uFillTx/>
                <a:latin typeface="等线" panose="02010600030101010101" charset="-122"/>
                <a:ea typeface="等线" panose="02010600030101010101" charset="-122"/>
                <a:cs typeface="等线" panose="02010600030101010101" charset="-122"/>
              </a:rPr>
              <a:t>node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Job partition</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uFillTx/>
                <a:latin typeface="等线" panose="02010600030101010101" charset="-122"/>
                <a:ea typeface="等线" panose="02010600030101010101" charset="-122"/>
                <a:cs typeface="等线" panose="02010600030101010101" charset="-122"/>
                <a:sym typeface="+mn-ea"/>
              </a:rPr>
              <a:t>Multi-round shuffle</a:t>
            </a:r>
            <a:r>
              <a:rPr lang="zh-CN" altLang="en-US">
                <a:uFillTx/>
                <a:latin typeface="等线" panose="02010600030101010101" charset="-122"/>
                <a:ea typeface="等线" panose="02010600030101010101" charset="-122"/>
                <a:cs typeface="等线" panose="02010600030101010101" charset="-122"/>
                <a:sym typeface="+mn-ea"/>
              </a:rPr>
              <a:t>、</a:t>
            </a:r>
            <a:endParaRPr lang="zh-CN" altLang="en-US">
              <a:uFillTx/>
              <a:latin typeface="等线" panose="02010600030101010101" charset="-122"/>
              <a:ea typeface="等线" panose="02010600030101010101" charset="-122"/>
              <a:cs typeface="等线" panose="02010600030101010101" charset="-122"/>
              <a:sym typeface="+mn-ea"/>
            </a:endParaRPr>
          </a:p>
          <a:p>
            <a:pPr marL="457200" lvl="1" indent="0">
              <a:buNone/>
            </a:pPr>
            <a:r>
              <a:rPr lang="en-US">
                <a:solidFill>
                  <a:schemeClr val="tx1"/>
                </a:solidFill>
                <a:uFillTx/>
                <a:latin typeface="等线" panose="02010600030101010101" charset="-122"/>
                <a:ea typeface="等线" panose="02010600030101010101" charset="-122"/>
                <a:cs typeface="等线" panose="02010600030101010101" charset="-122"/>
              </a:rPr>
              <a:t>Job merge</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Challenge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Fast storage is much more expensive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1GB/h </a:t>
            </a:r>
            <a:r>
              <a:rPr lang="en-US" altLang="zh-CN">
                <a:solidFill>
                  <a:schemeClr val="tx1"/>
                </a:solidFill>
                <a:uFillTx/>
                <a:latin typeface="等线" panose="02010600030101010101" charset="-122"/>
              </a:rPr>
              <a:t>data:  </a:t>
            </a:r>
            <a:r>
              <a:rPr lang="en-US" altLang="zh-CN">
                <a:uFillTx/>
                <a:latin typeface="等线" panose="02010600030101010101" charset="-122"/>
                <a:sym typeface="+mn-ea"/>
              </a:rPr>
              <a:t>2.344 cents in AWS ElastiCache</a:t>
            </a:r>
            <a:r>
              <a:rPr lang="zh-CN" altLang="en-US">
                <a:uFillTx/>
                <a:latin typeface="等线" panose="02010600030101010101" charset="-122"/>
                <a:sym typeface="+mn-ea"/>
              </a:rPr>
              <a:t>，</a:t>
            </a:r>
            <a:r>
              <a:rPr lang="en-US" altLang="zh-CN">
                <a:uFillTx/>
                <a:latin typeface="等线" panose="02010600030101010101" charset="-122"/>
                <a:sym typeface="+mn-ea"/>
              </a:rPr>
              <a:t>while </a:t>
            </a:r>
            <a:r>
              <a:rPr lang="en-US" altLang="zh-CN">
                <a:solidFill>
                  <a:schemeClr val="tx1"/>
                </a:solidFill>
                <a:uFillTx/>
                <a:latin typeface="等线" panose="02010600030101010101" charset="-122"/>
              </a:rPr>
              <a:t>0.00319 cents in AWS S3</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773X</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p:txBody>
      </p:sp>
      <p:grpSp>
        <p:nvGrpSpPr>
          <p:cNvPr id="67" name="组合 66"/>
          <p:cNvGrpSpPr/>
          <p:nvPr/>
        </p:nvGrpSpPr>
        <p:grpSpPr>
          <a:xfrm>
            <a:off x="6360795" y="1647825"/>
            <a:ext cx="4639933" cy="2820035"/>
            <a:chOff x="10334" y="2595"/>
            <a:chExt cx="6913" cy="4010"/>
          </a:xfrm>
        </p:grpSpPr>
        <p:pic>
          <p:nvPicPr>
            <p:cNvPr id="56" name="图片 55"/>
            <p:cNvPicPr>
              <a:picLocks noChangeAspect="1"/>
            </p:cNvPicPr>
            <p:nvPr/>
          </p:nvPicPr>
          <p:blipFill>
            <a:blip r:embed="rId1"/>
            <a:stretch>
              <a:fillRect/>
            </a:stretch>
          </p:blipFill>
          <p:spPr>
            <a:xfrm>
              <a:off x="10570" y="2902"/>
              <a:ext cx="1885" cy="873"/>
            </a:xfrm>
            <a:prstGeom prst="rect">
              <a:avLst/>
            </a:prstGeom>
          </p:spPr>
        </p:pic>
        <p:pic>
          <p:nvPicPr>
            <p:cNvPr id="57" name="图片 56"/>
            <p:cNvPicPr>
              <a:picLocks noChangeAspect="1"/>
            </p:cNvPicPr>
            <p:nvPr/>
          </p:nvPicPr>
          <p:blipFill>
            <a:blip r:embed="rId2"/>
            <a:stretch>
              <a:fillRect/>
            </a:stretch>
          </p:blipFill>
          <p:spPr>
            <a:xfrm>
              <a:off x="10569" y="4198"/>
              <a:ext cx="1886" cy="855"/>
            </a:xfrm>
            <a:prstGeom prst="rect">
              <a:avLst/>
            </a:prstGeom>
          </p:spPr>
        </p:pic>
        <p:pic>
          <p:nvPicPr>
            <p:cNvPr id="58" name="图片 57"/>
            <p:cNvPicPr>
              <a:picLocks noChangeAspect="1"/>
            </p:cNvPicPr>
            <p:nvPr/>
          </p:nvPicPr>
          <p:blipFill>
            <a:blip r:embed="rId1"/>
            <a:stretch>
              <a:fillRect/>
            </a:stretch>
          </p:blipFill>
          <p:spPr>
            <a:xfrm>
              <a:off x="10570" y="5476"/>
              <a:ext cx="1885" cy="873"/>
            </a:xfrm>
            <a:prstGeom prst="rect">
              <a:avLst/>
            </a:prstGeom>
          </p:spPr>
        </p:pic>
        <p:sp>
          <p:nvSpPr>
            <p:cNvPr id="59" name="上下箭头 58"/>
            <p:cNvSpPr/>
            <p:nvPr/>
          </p:nvSpPr>
          <p:spPr>
            <a:xfrm>
              <a:off x="11425" y="3814"/>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上下箭头 59"/>
            <p:cNvSpPr/>
            <p:nvPr/>
          </p:nvSpPr>
          <p:spPr>
            <a:xfrm>
              <a:off x="11425" y="5100"/>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1" name="单圆角矩形 60"/>
            <p:cNvSpPr/>
            <p:nvPr/>
          </p:nvSpPr>
          <p:spPr>
            <a:xfrm>
              <a:off x="10334" y="2595"/>
              <a:ext cx="2683" cy="4010"/>
            </a:xfrm>
            <a:prstGeom prst="round1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62" name="图片 61"/>
            <p:cNvPicPr>
              <a:picLocks noChangeAspect="1"/>
            </p:cNvPicPr>
            <p:nvPr/>
          </p:nvPicPr>
          <p:blipFill>
            <a:blip r:embed="rId3"/>
            <a:stretch>
              <a:fillRect/>
            </a:stretch>
          </p:blipFill>
          <p:spPr>
            <a:xfrm>
              <a:off x="15442" y="4202"/>
              <a:ext cx="1805" cy="810"/>
            </a:xfrm>
            <a:prstGeom prst="rect">
              <a:avLst/>
            </a:prstGeom>
          </p:spPr>
        </p:pic>
        <p:cxnSp>
          <p:nvCxnSpPr>
            <p:cNvPr id="64" name="曲线连接符 63"/>
            <p:cNvCxnSpPr>
              <a:stCxn id="56" idx="3"/>
              <a:endCxn id="61" idx="3"/>
            </p:cNvCxnSpPr>
            <p:nvPr/>
          </p:nvCxnSpPr>
          <p:spPr>
            <a:xfrm>
              <a:off x="12455" y="3339"/>
              <a:ext cx="562" cy="1261"/>
            </a:xfrm>
            <a:prstGeom prst="curvedConnector3">
              <a:avLst>
                <a:gd name="adj1" fmla="val 5587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8" idx="3"/>
            </p:cNvCxnSpPr>
            <p:nvPr/>
          </p:nvCxnSpPr>
          <p:spPr>
            <a:xfrm flipV="1">
              <a:off x="12455" y="4624"/>
              <a:ext cx="546" cy="1289"/>
            </a:xfrm>
            <a:prstGeom prst="curvedConnector2">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1" idx="3"/>
            </p:cNvCxnSpPr>
            <p:nvPr/>
          </p:nvCxnSpPr>
          <p:spPr>
            <a:xfrm>
              <a:off x="13017" y="4600"/>
              <a:ext cx="2425" cy="14"/>
            </a:xfrm>
            <a:prstGeom prst="straightConnector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uFillTx/>
                <a:latin typeface="微软雅黑" panose="020B0503020204020204" charset="-122"/>
                <a:ea typeface="微软雅黑" panose="020B0503020204020204" charset="-122"/>
                <a:sym typeface="+mn-ea"/>
              </a:rPr>
              <a:t>Data analytics application</a:t>
            </a:r>
            <a:endParaRPr lang="en-US" altLang="zh-CN" sz="2000" b="1">
              <a:solidFill>
                <a:schemeClr val="tx1"/>
              </a:solidFill>
              <a:uFillTx/>
              <a:latin typeface="等线" panose="02010600030101010101" charset="-122"/>
              <a:sym typeface="+mn-ea"/>
            </a:endParaRPr>
          </a:p>
          <a:p>
            <a:pPr lvl="1"/>
            <a:r>
              <a:rPr lang="en-US" altLang="zh-CN" sz="2000">
                <a:uFillTx/>
                <a:latin typeface="等线" panose="02010600030101010101" charset="-122"/>
                <a:sym typeface="+mn-ea"/>
              </a:rPr>
              <a:t> Within a stage</a:t>
            </a:r>
            <a:endParaRPr lang="en-US" altLang="zh-CN">
              <a:uFillTx/>
              <a:latin typeface="等线" panose="02010600030101010101" charset="-122"/>
              <a:sym typeface="+mn-ea"/>
            </a:endParaRPr>
          </a:p>
          <a:p>
            <a:pPr lvl="2"/>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Small amount  o</a:t>
            </a:r>
            <a:r>
              <a:rPr lang="en-US" altLang="zh-CN">
                <a:solidFill>
                  <a:schemeClr val="tx1"/>
                </a:solidFill>
                <a:uFillTx/>
                <a:latin typeface="等线" panose="02010600030101010101" charset="-122"/>
              </a:rPr>
              <a:t>f data</a:t>
            </a:r>
            <a:r>
              <a:rPr lang="en-US" altLang="zh-CN">
                <a:solidFill>
                  <a:schemeClr val="tx1"/>
                </a:solidFill>
                <a:uFillTx/>
                <a:latin typeface="等线" panose="02010600030101010101" charset="-122"/>
              </a:rPr>
              <a:t>       latency sensitive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Across </a:t>
            </a:r>
            <a:r>
              <a:rPr lang="en-US" altLang="zh-CN">
                <a:solidFill>
                  <a:schemeClr val="tx1"/>
                </a:solidFill>
                <a:uFillTx/>
                <a:latin typeface="等线" panose="02010600030101010101" charset="-122"/>
              </a:rPr>
              <a:t>stages</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Large scale shuffle      I/O rate </a:t>
            </a:r>
            <a:r>
              <a:rPr lang="en-US" altLang="zh-CN">
                <a:solidFill>
                  <a:schemeClr val="tx1"/>
                </a:solidFill>
                <a:uFillTx/>
                <a:latin typeface="等线" panose="02010600030101010101" charset="-122"/>
              </a:rPr>
              <a:t>sensitive</a:t>
            </a:r>
            <a:endParaRPr lang="en-US" altLang="zh-CN">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
        <p:nvSpPr>
          <p:cNvPr id="5" name="圆角矩形 4"/>
          <p:cNvSpPr/>
          <p:nvPr/>
        </p:nvSpPr>
        <p:spPr>
          <a:xfrm>
            <a:off x="3114675" y="3574415"/>
            <a:ext cx="5962015" cy="264795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3288030" y="3686175"/>
            <a:ext cx="2478405" cy="95821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388360" y="424561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文本框 19"/>
          <p:cNvSpPr txBox="1"/>
          <p:nvPr/>
        </p:nvSpPr>
        <p:spPr>
          <a:xfrm>
            <a:off x="7828280" y="573468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1" name="圆角矩形 20"/>
          <p:cNvSpPr/>
          <p:nvPr/>
        </p:nvSpPr>
        <p:spPr>
          <a:xfrm>
            <a:off x="3287395" y="4805680"/>
            <a:ext cx="383984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88360" y="573468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3" name="圆角矩形 22"/>
          <p:cNvSpPr/>
          <p:nvPr/>
        </p:nvSpPr>
        <p:spPr>
          <a:xfrm>
            <a:off x="5012690" y="378333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5128260" y="41008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5128260" y="43218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5128260" y="38798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6537325" y="378396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6652895" y="4090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6652895" y="43110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6652895" y="386905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箭头连接符 30"/>
          <p:cNvCxnSpPr>
            <a:stCxn id="26" idx="3"/>
            <a:endCxn id="30" idx="1"/>
          </p:cNvCxnSpPr>
          <p:nvPr/>
        </p:nvCxnSpPr>
        <p:spPr>
          <a:xfrm flipV="1">
            <a:off x="5486400" y="3943985"/>
            <a:ext cx="116649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6" idx="3"/>
            <a:endCxn id="28" idx="1"/>
          </p:cNvCxnSpPr>
          <p:nvPr/>
        </p:nvCxnSpPr>
        <p:spPr>
          <a:xfrm>
            <a:off x="5486400" y="3954780"/>
            <a:ext cx="1166495" cy="210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3"/>
            <a:endCxn id="29" idx="1"/>
          </p:cNvCxnSpPr>
          <p:nvPr/>
        </p:nvCxnSpPr>
        <p:spPr>
          <a:xfrm>
            <a:off x="5486400" y="3954780"/>
            <a:ext cx="1166495" cy="4311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3"/>
            <a:endCxn id="30" idx="1"/>
          </p:cNvCxnSpPr>
          <p:nvPr/>
        </p:nvCxnSpPr>
        <p:spPr>
          <a:xfrm flipV="1">
            <a:off x="5486400" y="3943985"/>
            <a:ext cx="1166495"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4" idx="3"/>
            <a:endCxn id="28" idx="1"/>
          </p:cNvCxnSpPr>
          <p:nvPr/>
        </p:nvCxnSpPr>
        <p:spPr>
          <a:xfrm flipV="1">
            <a:off x="5486400" y="4164965"/>
            <a:ext cx="116649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24" idx="3"/>
            <a:endCxn id="29" idx="1"/>
          </p:cNvCxnSpPr>
          <p:nvPr/>
        </p:nvCxnSpPr>
        <p:spPr>
          <a:xfrm>
            <a:off x="5486400" y="4175760"/>
            <a:ext cx="1166495" cy="210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3"/>
            <a:endCxn id="30" idx="1"/>
          </p:cNvCxnSpPr>
          <p:nvPr/>
        </p:nvCxnSpPr>
        <p:spPr>
          <a:xfrm flipV="1">
            <a:off x="5486400" y="3943985"/>
            <a:ext cx="1166495" cy="4527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5" idx="3"/>
            <a:endCxn id="28" idx="1"/>
          </p:cNvCxnSpPr>
          <p:nvPr/>
        </p:nvCxnSpPr>
        <p:spPr>
          <a:xfrm flipV="1">
            <a:off x="5486400" y="4164965"/>
            <a:ext cx="1166495" cy="2317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25" idx="3"/>
          </p:cNvCxnSpPr>
          <p:nvPr/>
        </p:nvCxnSpPr>
        <p:spPr>
          <a:xfrm flipV="1">
            <a:off x="5486400" y="4390390"/>
            <a:ext cx="115252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圆角矩形 41"/>
          <p:cNvSpPr/>
          <p:nvPr/>
        </p:nvSpPr>
        <p:spPr>
          <a:xfrm>
            <a:off x="3748405" y="48768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63975" y="495173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810125" y="487172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925695" y="494665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492569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flipV="1">
            <a:off x="4222115" y="50215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endCxn id="47" idx="1"/>
          </p:cNvCxnSpPr>
          <p:nvPr/>
        </p:nvCxnSpPr>
        <p:spPr>
          <a:xfrm flipV="1">
            <a:off x="4222115" y="52501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4810125" y="549656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4925695" y="55714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4925695" y="58000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6237605" y="486600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6353175" y="502158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6353175" y="526224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6353175" y="553466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6353175" y="58070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flipV="1">
            <a:off x="5283835" y="5609590"/>
            <a:ext cx="1069340" cy="36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5283835" y="5875020"/>
            <a:ext cx="1069340" cy="69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5283835" y="5021580"/>
            <a:ext cx="1069340" cy="74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5283835" y="5250180"/>
            <a:ext cx="1069340" cy="869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8094345" y="455930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8209915" y="48653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8209915" y="50863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8209915" y="46443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0" name="直接箭头连接符 69"/>
          <p:cNvCxnSpPr>
            <a:stCxn id="30" idx="3"/>
            <a:endCxn id="69" idx="1"/>
          </p:cNvCxnSpPr>
          <p:nvPr/>
        </p:nvCxnSpPr>
        <p:spPr>
          <a:xfrm>
            <a:off x="7011035" y="394398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28" idx="3"/>
            <a:endCxn id="67" idx="1"/>
          </p:cNvCxnSpPr>
          <p:nvPr/>
        </p:nvCxnSpPr>
        <p:spPr>
          <a:xfrm>
            <a:off x="7011035" y="416496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29" idx="3"/>
            <a:endCxn id="68" idx="1"/>
          </p:cNvCxnSpPr>
          <p:nvPr/>
        </p:nvCxnSpPr>
        <p:spPr>
          <a:xfrm>
            <a:off x="7011035" y="438594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58" idx="3"/>
          </p:cNvCxnSpPr>
          <p:nvPr/>
        </p:nvCxnSpPr>
        <p:spPr>
          <a:xfrm flipV="1">
            <a:off x="6711315" y="4725670"/>
            <a:ext cx="1482090" cy="370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flipV="1">
            <a:off x="6711315" y="4940300"/>
            <a:ext cx="1498600" cy="396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6711315" y="5161280"/>
            <a:ext cx="1498600" cy="448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flipV="1">
            <a:off x="6711315" y="4940300"/>
            <a:ext cx="1498600" cy="156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6711315" y="5096510"/>
            <a:ext cx="1498600" cy="647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p:cNvCxnSpPr>
          <p:nvPr/>
        </p:nvCxnSpPr>
        <p:spPr>
          <a:xfrm flipV="1">
            <a:off x="6711315" y="4725670"/>
            <a:ext cx="1492250" cy="611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p:cNvCxnSpPr>
          <p:nvPr/>
        </p:nvCxnSpPr>
        <p:spPr>
          <a:xfrm flipV="1">
            <a:off x="6711315" y="5182870"/>
            <a:ext cx="1471930" cy="1543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6711315" y="4719320"/>
            <a:ext cx="1498600" cy="890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6711315" y="4940300"/>
            <a:ext cx="1498600" cy="6692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6711315" y="4719320"/>
            <a:ext cx="1498600" cy="11626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6711315" y="4940300"/>
            <a:ext cx="1498600" cy="9417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6711315" y="5161280"/>
            <a:ext cx="1498600" cy="7207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5" name="文本框 84"/>
          <p:cNvSpPr txBox="1"/>
          <p:nvPr/>
        </p:nvSpPr>
        <p:spPr>
          <a:xfrm>
            <a:off x="3215005" y="4866005"/>
            <a:ext cx="772160" cy="337185"/>
          </a:xfrm>
          <a:prstGeom prst="rect">
            <a:avLst/>
          </a:prstGeom>
          <a:noFill/>
        </p:spPr>
        <p:txBody>
          <a:bodyPr wrap="square" rtlCol="0">
            <a:spAutoFit/>
          </a:bodyPr>
          <a:p>
            <a:r>
              <a:rPr lang="en-US" altLang="zh-CN" sz="1600" b="1">
                <a:solidFill>
                  <a:schemeClr val="accent4">
                    <a:lumMod val="60000"/>
                    <a:lumOff val="40000"/>
                  </a:schemeClr>
                </a:solidFill>
              </a:rPr>
              <a:t>Task</a:t>
            </a:r>
            <a:endParaRPr lang="en-US" altLang="zh-CN" sz="1600" b="1">
              <a:solidFill>
                <a:schemeClr val="accent4">
                  <a:lumMod val="60000"/>
                  <a:lumOff val="40000"/>
                </a:schemeClr>
              </a:solidFill>
            </a:endParaRPr>
          </a:p>
        </p:txBody>
      </p:sp>
      <p:sp>
        <p:nvSpPr>
          <p:cNvPr id="35" name="圆角矩形 34"/>
          <p:cNvSpPr/>
          <p:nvPr/>
        </p:nvSpPr>
        <p:spPr>
          <a:xfrm>
            <a:off x="386397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4497070" y="483616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497070" y="506666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圆角矩形 49"/>
          <p:cNvSpPr/>
          <p:nvPr/>
        </p:nvSpPr>
        <p:spPr>
          <a:xfrm>
            <a:off x="5752465" y="486473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5753100" y="510476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nvSpPr>
        <p:spPr>
          <a:xfrm>
            <a:off x="5766435" y="542099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圆角矩形 52"/>
          <p:cNvSpPr/>
          <p:nvPr/>
        </p:nvSpPr>
        <p:spPr>
          <a:xfrm>
            <a:off x="5766435" y="569150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922010" y="380682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矩形 85"/>
          <p:cNvSpPr/>
          <p:nvPr/>
        </p:nvSpPr>
        <p:spPr>
          <a:xfrm>
            <a:off x="6119495" y="380746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7401560" y="553466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nvSpPr>
        <p:spPr>
          <a:xfrm>
            <a:off x="7599045" y="54730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矩形 88"/>
          <p:cNvSpPr/>
          <p:nvPr/>
        </p:nvSpPr>
        <p:spPr>
          <a:xfrm>
            <a:off x="5922010" y="402844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5922010" y="426339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矩形 92"/>
          <p:cNvSpPr/>
          <p:nvPr/>
        </p:nvSpPr>
        <p:spPr>
          <a:xfrm>
            <a:off x="6122670" y="427418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6128385" y="402844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7401560" y="479425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7599045" y="479488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7401560" y="50158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矩形 97"/>
          <p:cNvSpPr/>
          <p:nvPr/>
        </p:nvSpPr>
        <p:spPr>
          <a:xfrm>
            <a:off x="7401560" y="525081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7602220" y="52616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7607935" y="50158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右箭头 3"/>
          <p:cNvSpPr/>
          <p:nvPr/>
        </p:nvSpPr>
        <p:spPr>
          <a:xfrm>
            <a:off x="4666615" y="2364105"/>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右箭头 5"/>
          <p:cNvSpPr/>
          <p:nvPr/>
        </p:nvSpPr>
        <p:spPr>
          <a:xfrm>
            <a:off x="4237990" y="3144520"/>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4855210" y="6351270"/>
            <a:ext cx="248031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Data analytics </a:t>
            </a:r>
            <a:r>
              <a:rPr lang="en-US" altLang="zh-CN" sz="2000" b="1">
                <a:latin typeface="微软雅黑" panose="020B0503020204020204" charset="-122"/>
                <a:ea typeface="微软雅黑" panose="020B0503020204020204" charset="-122"/>
              </a:rPr>
              <a:t>job</a:t>
            </a:r>
            <a:endParaRPr lang="en-US" altLang="zh-CN" sz="20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uFillTx/>
                <a:latin typeface="微软雅黑" panose="020B0503020204020204" charset="-122"/>
                <a:ea typeface="微软雅黑" panose="020B0503020204020204" charset="-122"/>
                <a:sym typeface="+mn-ea"/>
              </a:rPr>
              <a:t>Design</a:t>
            </a:r>
            <a:r>
              <a:rPr lang="en-US" altLang="zh-CN">
                <a:uFillTx/>
                <a:latin typeface="等线" panose="02010600030101010101" charset="-122"/>
                <a:sym typeface="+mn-ea"/>
              </a:rPr>
              <a:t> </a:t>
            </a:r>
            <a:endParaRPr lang="en-US" altLang="zh-CN" sz="2000" b="1">
              <a:solidFill>
                <a:schemeClr val="tx1"/>
              </a:solidFill>
              <a:uFillTx/>
              <a:latin typeface="等线" panose="02010600030101010101" charset="-122"/>
              <a:sym typeface="+mn-ea"/>
            </a:endParaRPr>
          </a:p>
          <a:p>
            <a:pPr lvl="1"/>
            <a:r>
              <a:rPr lang="en-US" altLang="zh-CN" sz="2000">
                <a:uFillTx/>
                <a:latin typeface="等线" panose="02010600030101010101" charset="-122"/>
                <a:sym typeface="+mn-ea"/>
              </a:rPr>
              <a:t> </a:t>
            </a:r>
            <a:r>
              <a:rPr lang="en-US" altLang="zh-CN">
                <a:uFillTx/>
                <a:latin typeface="等线" panose="02010600030101010101" charset="-122"/>
                <a:sym typeface="+mn-ea"/>
              </a:rPr>
              <a:t>Stage-aware data </a:t>
            </a:r>
            <a:r>
              <a:rPr lang="en-US" altLang="zh-CN">
                <a:uFillTx/>
                <a:latin typeface="等线" panose="02010600030101010101" charset="-122"/>
                <a:sym typeface="+mn-ea"/>
              </a:rPr>
              <a:t>passing</a:t>
            </a:r>
            <a:endParaRPr lang="en-US" altLang="zh-CN">
              <a:uFillTx/>
              <a:latin typeface="等线" panose="02010600030101010101" charset="-122"/>
              <a:sym typeface="+mn-ea"/>
            </a:endParaRPr>
          </a:p>
          <a:p>
            <a:pPr lvl="2"/>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Internal storage：cache data within a stage</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External storage：cache data across stages</a:t>
            </a:r>
            <a:endParaRPr lang="en-US" altLang="zh-CN">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pic>
        <p:nvPicPr>
          <p:cNvPr id="41" name="图片 40"/>
          <p:cNvPicPr>
            <a:picLocks noChangeAspect="1"/>
          </p:cNvPicPr>
          <p:nvPr>
            <p:custDataLst>
              <p:tags r:id="rId1"/>
            </p:custDataLst>
          </p:nvPr>
        </p:nvPicPr>
        <p:blipFill>
          <a:blip r:embed="rId2"/>
          <a:stretch>
            <a:fillRect/>
          </a:stretch>
        </p:blipFill>
        <p:spPr>
          <a:xfrm>
            <a:off x="3646170" y="3116580"/>
            <a:ext cx="4916170" cy="3392805"/>
          </a:xfrm>
          <a:prstGeom prst="rect">
            <a:avLst/>
          </a:prstGeom>
        </p:spPr>
      </p:pic>
      <p:sp>
        <p:nvSpPr>
          <p:cNvPr id="4" name="文本框 3"/>
          <p:cNvSpPr txBox="1"/>
          <p:nvPr/>
        </p:nvSpPr>
        <p:spPr>
          <a:xfrm>
            <a:off x="5404485" y="3982720"/>
            <a:ext cx="1383030" cy="306705"/>
          </a:xfrm>
          <a:prstGeom prst="rect">
            <a:avLst/>
          </a:prstGeom>
          <a:noFill/>
        </p:spPr>
        <p:txBody>
          <a:bodyPr wrap="square" rtlCol="0">
            <a:spAutoFit/>
          </a:bodyPr>
          <a:p>
            <a:r>
              <a:rPr lang="en-US" altLang="zh-CN" sz="1400"/>
              <a:t> Direct-passing</a:t>
            </a:r>
            <a:endParaRPr lang="en-US" altLang="zh-CN" sz="1400"/>
          </a:p>
        </p:txBody>
      </p:sp>
      <p:sp>
        <p:nvSpPr>
          <p:cNvPr id="13" name="圆角矩形 12"/>
          <p:cNvSpPr/>
          <p:nvPr/>
        </p:nvSpPr>
        <p:spPr>
          <a:xfrm>
            <a:off x="41236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50380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522160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91515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77717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79368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169535"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47116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353050"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4832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92582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10806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Advantage</a:t>
            </a:r>
            <a:r>
              <a:rPr lang="en-US" altLang="zh-CN">
                <a:uFillTx/>
                <a:latin typeface="等线" panose="02010600030101010101" charset="-122"/>
                <a:sym typeface="+mn-ea"/>
              </a:rPr>
              <a:t> </a:t>
            </a:r>
            <a:endParaRPr lang="en-US" altLang="zh-CN">
              <a:uFillTx/>
              <a:latin typeface="等线" panose="02010600030101010101" charset="-122"/>
              <a:sym typeface="+mn-ea"/>
            </a:endParaRPr>
          </a:p>
          <a:p>
            <a:pPr lvl="1"/>
            <a:r>
              <a:rPr lang="en-US" altLang="zh-CN" b="1">
                <a:solidFill>
                  <a:schemeClr val="tx1"/>
                </a:solidFill>
                <a:uFillTx/>
                <a:latin typeface="等线" panose="02010600030101010101" charset="-122"/>
              </a:rPr>
              <a:t> </a:t>
            </a:r>
            <a:r>
              <a:rPr lang="en-US" altLang="zh-CN">
                <a:uFillTx/>
                <a:latin typeface="等线" panose="02010600030101010101" charset="-122"/>
                <a:sym typeface="+mn-ea"/>
              </a:rPr>
              <a:t>W</a:t>
            </a:r>
            <a:r>
              <a:rPr lang="en-US" altLang="zh-CN">
                <a:uFillTx/>
                <a:latin typeface="等线" panose="02010600030101010101" charset="-122"/>
                <a:sym typeface="+mn-ea"/>
              </a:rPr>
              <a:t>ithin a stage</a:t>
            </a:r>
            <a:r>
              <a:rPr lang="en-US" altLang="zh-CN">
                <a:solidFill>
                  <a:schemeClr val="tx1"/>
                </a:solidFill>
                <a:uFillTx/>
                <a:latin typeface="等线" panose="02010600030101010101" charset="-122"/>
              </a:rPr>
              <a:t>：VM direct-passing      latency sensitive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Across </a:t>
            </a:r>
            <a:r>
              <a:rPr lang="en-US" altLang="zh-CN">
                <a:solidFill>
                  <a:schemeClr val="tx1"/>
                </a:solidFill>
                <a:uFillTx/>
                <a:latin typeface="等线" panose="02010600030101010101" charset="-122"/>
              </a:rPr>
              <a:t>stages：High throughput for samll files      </a:t>
            </a:r>
            <a:r>
              <a:rPr lang="en-US" altLang="zh-CN">
                <a:uFillTx/>
                <a:latin typeface="等线" panose="02010600030101010101" charset="-122"/>
                <a:sym typeface="+mn-ea"/>
              </a:rPr>
              <a:t>I/O rate sensitive</a:t>
            </a:r>
            <a:endParaRPr lang="en-US" altLang="zh-CN">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pic>
        <p:nvPicPr>
          <p:cNvPr id="41" name="图片 40"/>
          <p:cNvPicPr>
            <a:picLocks noChangeAspect="1"/>
          </p:cNvPicPr>
          <p:nvPr>
            <p:custDataLst>
              <p:tags r:id="rId1"/>
            </p:custDataLst>
          </p:nvPr>
        </p:nvPicPr>
        <p:blipFill>
          <a:blip r:embed="rId2"/>
          <a:stretch>
            <a:fillRect/>
          </a:stretch>
        </p:blipFill>
        <p:spPr>
          <a:xfrm>
            <a:off x="3646170" y="3116580"/>
            <a:ext cx="4916170" cy="3392805"/>
          </a:xfrm>
          <a:prstGeom prst="rect">
            <a:avLst/>
          </a:prstGeom>
        </p:spPr>
      </p:pic>
      <p:sp>
        <p:nvSpPr>
          <p:cNvPr id="4" name="文本框 3"/>
          <p:cNvSpPr txBox="1"/>
          <p:nvPr/>
        </p:nvSpPr>
        <p:spPr>
          <a:xfrm>
            <a:off x="5404485" y="3982720"/>
            <a:ext cx="1383030" cy="306705"/>
          </a:xfrm>
          <a:prstGeom prst="rect">
            <a:avLst/>
          </a:prstGeom>
          <a:noFill/>
        </p:spPr>
        <p:txBody>
          <a:bodyPr wrap="square" rtlCol="0">
            <a:spAutoFit/>
          </a:bodyPr>
          <a:p>
            <a:r>
              <a:rPr lang="en-US" altLang="zh-CN" sz="1400"/>
              <a:t> Direct-passing</a:t>
            </a:r>
            <a:endParaRPr lang="en-US" altLang="zh-CN" sz="1400"/>
          </a:p>
        </p:txBody>
      </p:sp>
      <p:sp>
        <p:nvSpPr>
          <p:cNvPr id="13" name="圆角矩形 12"/>
          <p:cNvSpPr/>
          <p:nvPr/>
        </p:nvSpPr>
        <p:spPr>
          <a:xfrm>
            <a:off x="41236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50380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522160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91515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77717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79368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169535"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47116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353050"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4832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92582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10806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右箭头 4"/>
          <p:cNvSpPr/>
          <p:nvPr/>
        </p:nvSpPr>
        <p:spPr>
          <a:xfrm>
            <a:off x="6037580" y="2039620"/>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右箭头 17"/>
          <p:cNvSpPr/>
          <p:nvPr/>
        </p:nvSpPr>
        <p:spPr>
          <a:xfrm>
            <a:off x="7327265" y="2466340"/>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38200" y="1395730"/>
            <a:ext cx="10910570" cy="5354320"/>
          </a:xfrm>
        </p:spPr>
        <p:txBody>
          <a:bodyPr>
            <a:normAutofit lnSpcReduction="20000"/>
          </a:bodyPr>
          <a:p>
            <a:r>
              <a:rPr lang="en-US" altLang="zh-CN" b="1">
                <a:solidFill>
                  <a:schemeClr val="tx1"/>
                </a:solidFill>
                <a:uFillTx/>
                <a:latin typeface="等线" panose="02010600030101010101" charset="-122"/>
              </a:rPr>
              <a:t> </a:t>
            </a:r>
            <a:r>
              <a:rPr lang="zh-CN" altLang="en-US" b="1">
                <a:solidFill>
                  <a:schemeClr val="tx1"/>
                </a:solidFill>
                <a:uFillTx/>
                <a:latin typeface="等线" panose="02010600030101010101" charset="-122"/>
              </a:rPr>
              <a:t>实验</a:t>
            </a:r>
            <a:endParaRPr lang="zh-CN" altLang="en-US" b="1">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zh-CN" altLang="en-US">
                <a:solidFill>
                  <a:schemeClr val="tx1"/>
                </a:solidFill>
                <a:uFillTx/>
                <a:latin typeface="等线" panose="02010600030101010101" charset="-122"/>
              </a:rPr>
              <a:t>在</a:t>
            </a:r>
            <a:r>
              <a:rPr lang="en-US" altLang="zh-CN">
                <a:solidFill>
                  <a:schemeClr val="tx1"/>
                </a:solidFill>
                <a:uFillTx/>
                <a:latin typeface="等线" panose="02010600030101010101" charset="-122"/>
              </a:rPr>
              <a:t>Spark</a:t>
            </a:r>
            <a:r>
              <a:rPr lang="zh-CN" altLang="en-US">
                <a:solidFill>
                  <a:schemeClr val="tx1"/>
                </a:solidFill>
                <a:uFillTx/>
                <a:latin typeface="等线" panose="02010600030101010101" charset="-122"/>
              </a:rPr>
              <a:t>上跑</a:t>
            </a:r>
            <a:r>
              <a:rPr lang="zh-CN" altLang="en-US">
                <a:solidFill>
                  <a:schemeClr val="tx1"/>
                </a:solidFill>
                <a:uFillTx/>
                <a:latin typeface="等线" panose="02010600030101010101" charset="-122"/>
              </a:rPr>
              <a:t>一些数据分析应用的</a:t>
            </a:r>
            <a:r>
              <a:rPr lang="en-US" altLang="zh-CN">
                <a:solidFill>
                  <a:schemeClr val="tx1"/>
                </a:solidFill>
                <a:uFillTx/>
                <a:latin typeface="等线" panose="02010600030101010101" charset="-122"/>
              </a:rPr>
              <a:t>benchmark</a:t>
            </a:r>
            <a:r>
              <a:rPr lang="zh-CN" altLang="en-US">
                <a:solidFill>
                  <a:schemeClr val="tx1"/>
                </a:solidFill>
                <a:uFillTx/>
                <a:latin typeface="等线" panose="02010600030101010101" charset="-122"/>
              </a:rPr>
              <a:t>，获得它们的</a:t>
            </a:r>
            <a:r>
              <a:rPr lang="en-US" altLang="zh-CN">
                <a:solidFill>
                  <a:schemeClr val="tx1"/>
                </a:solidFill>
                <a:uFillTx/>
                <a:latin typeface="等线" panose="02010600030101010101" charset="-122"/>
              </a:rPr>
              <a:t>DAG</a:t>
            </a:r>
            <a:r>
              <a:rPr lang="zh-CN" altLang="en-US">
                <a:solidFill>
                  <a:schemeClr val="tx1"/>
                </a:solidFill>
                <a:uFillTx/>
                <a:latin typeface="等线" panose="02010600030101010101" charset="-122"/>
              </a:rPr>
              <a:t>图。</a:t>
            </a:r>
            <a:endParaRPr lang="zh-CN" altLang="en-US">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Mapreduce sort</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TPC-DS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Big data benchmark</a:t>
            </a:r>
            <a:endParaRPr lang="en-US" altLang="zh-CN" b="1">
              <a:solidFill>
                <a:schemeClr val="tx1"/>
              </a:solidFill>
              <a:uFillTx/>
              <a:latin typeface="等线" panose="02010600030101010101" charset="-122"/>
            </a:endParaRPr>
          </a:p>
          <a:p>
            <a:r>
              <a:rPr lang="en-US" altLang="zh-CN" b="1">
                <a:solidFill>
                  <a:schemeClr val="tx1"/>
                </a:solidFill>
                <a:uFillTx/>
                <a:latin typeface="等线" panose="02010600030101010101" charset="-122"/>
              </a:rPr>
              <a:t> </a:t>
            </a:r>
            <a:r>
              <a:rPr lang="zh-CN" altLang="en-US" b="1">
                <a:solidFill>
                  <a:schemeClr val="tx1"/>
                </a:solidFill>
                <a:uFillTx/>
                <a:latin typeface="等线" panose="02010600030101010101" charset="-122"/>
              </a:rPr>
              <a:t>挑战</a:t>
            </a:r>
            <a:endParaRPr lang="zh-CN" altLang="en-US" b="1">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en-US" altLang="zh-CN" sz="2200" b="1">
                <a:uFillTx/>
                <a:latin typeface="等线" panose="02010600030101010101" charset="-122"/>
                <a:sym typeface="+mn-ea"/>
              </a:rPr>
              <a:t> </a:t>
            </a:r>
            <a:r>
              <a:rPr lang="en-US" altLang="zh-CN" sz="2200">
                <a:uFillTx/>
                <a:latin typeface="等线" panose="02010600030101010101" charset="-122"/>
                <a:sym typeface="+mn-ea"/>
              </a:rPr>
              <a:t>如何选择缓存数据？(</a:t>
            </a:r>
            <a:r>
              <a:rPr lang="zh-CN" altLang="en-US" sz="2200">
                <a:uFillTx/>
                <a:latin typeface="等线" panose="02010600030101010101" charset="-122"/>
                <a:sym typeface="+mn-ea"/>
              </a:rPr>
              <a:t>成本问题</a:t>
            </a:r>
            <a:r>
              <a:rPr lang="en-US" altLang="zh-CN" sz="2200">
                <a:uFillTx/>
                <a:latin typeface="等线" panose="02010600030101010101" charset="-122"/>
                <a:sym typeface="+mn-ea"/>
              </a:rPr>
              <a:t>)</a:t>
            </a:r>
            <a:endParaRPr lang="en-US" altLang="zh-CN" sz="2200">
              <a:uFillTx/>
              <a:latin typeface="等线" panose="02010600030101010101" charset="-122"/>
              <a:sym typeface="+mn-ea"/>
            </a:endParaRPr>
          </a:p>
          <a:p>
            <a:pPr lvl="2"/>
            <a:r>
              <a:rPr lang="en-US" altLang="zh-CN" sz="2200">
                <a:uFillTx/>
                <a:latin typeface="等线" panose="02010600030101010101" charset="-122"/>
                <a:sym typeface="+mn-ea"/>
              </a:rPr>
              <a:t> 如何冷热识别</a:t>
            </a:r>
            <a:r>
              <a:rPr lang="zh-CN" altLang="en-US" sz="2200">
                <a:uFillTx/>
                <a:latin typeface="等线" panose="02010600030101010101" charset="-122"/>
                <a:sym typeface="+mn-ea"/>
              </a:rPr>
              <a:t>？；</a:t>
            </a:r>
            <a:r>
              <a:rPr lang="en-US" altLang="zh-CN" sz="2200">
                <a:uFillTx/>
                <a:latin typeface="等线" panose="02010600030101010101" charset="-122"/>
                <a:sym typeface="+mn-ea"/>
              </a:rPr>
              <a:t>缓存数据的规模</a:t>
            </a:r>
            <a:r>
              <a:rPr lang="zh-CN" altLang="en-US" sz="2200">
                <a:uFillTx/>
                <a:latin typeface="等线" panose="02010600030101010101" charset="-122"/>
                <a:sym typeface="+mn-ea"/>
              </a:rPr>
              <a:t>？</a:t>
            </a:r>
            <a:endParaRPr lang="zh-CN" altLang="en-US" sz="2200" b="1">
              <a:solidFill>
                <a:schemeClr val="tx1"/>
              </a:solidFill>
              <a:uFillTx/>
              <a:latin typeface="等线" panose="02010600030101010101" charset="-122"/>
              <a:sym typeface="+mn-ea"/>
            </a:endParaRPr>
          </a:p>
          <a:p>
            <a:pPr lvl="1"/>
            <a:r>
              <a:rPr lang="en-US" altLang="zh-CN" b="1">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如何划分阶段？</a:t>
            </a:r>
            <a:endParaRPr lang="zh-CN" altLang="en-US">
              <a:solidFill>
                <a:schemeClr val="tx1"/>
              </a:solidFill>
              <a:uFillTx/>
              <a:latin typeface="等线" panose="02010600030101010101" charset="-122"/>
              <a:sym typeface="+mn-ea"/>
            </a:endParaRPr>
          </a:p>
          <a:p>
            <a:pPr lvl="2"/>
            <a:r>
              <a:rPr lang="en-US" altLang="zh-CN" b="1">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按照</a:t>
            </a:r>
            <a:r>
              <a:rPr lang="en-US" altLang="zh-CN">
                <a:solidFill>
                  <a:schemeClr val="tx1"/>
                </a:solidFill>
                <a:uFillTx/>
                <a:latin typeface="等线" panose="02010600030101010101" charset="-122"/>
                <a:sym typeface="+mn-ea"/>
              </a:rPr>
              <a:t>shuffle</a:t>
            </a:r>
            <a:r>
              <a:rPr lang="zh-CN" altLang="en-US">
                <a:solidFill>
                  <a:schemeClr val="tx1"/>
                </a:solidFill>
                <a:uFillTx/>
                <a:latin typeface="等线" panose="02010600030101010101" charset="-122"/>
                <a:sym typeface="+mn-ea"/>
              </a:rPr>
              <a:t>操作？</a:t>
            </a:r>
            <a:endParaRPr lang="zh-CN" altLang="en-US" b="1">
              <a:solidFill>
                <a:schemeClr val="tx1"/>
              </a:solidFill>
              <a:uFillTx/>
              <a:latin typeface="等线" panose="02010600030101010101" charset="-122"/>
              <a:sym typeface="+mn-ea"/>
            </a:endParaRPr>
          </a:p>
          <a:p>
            <a:r>
              <a:rPr lang="en-US" altLang="zh-CN" b="1">
                <a:solidFill>
                  <a:schemeClr val="tx1"/>
                </a:solidFill>
                <a:uFillTx/>
                <a:latin typeface="等线" panose="02010600030101010101" charset="-122"/>
              </a:rPr>
              <a:t> </a:t>
            </a:r>
            <a:r>
              <a:rPr lang="zh-CN" altLang="en-US" b="1">
                <a:solidFill>
                  <a:schemeClr val="tx1"/>
                </a:solidFill>
                <a:uFillTx/>
                <a:latin typeface="等线" panose="02010600030101010101" charset="-122"/>
              </a:rPr>
              <a:t>实现</a:t>
            </a:r>
            <a:endParaRPr lang="zh-CN" altLang="en-US" b="1">
              <a:solidFill>
                <a:schemeClr val="tx1"/>
              </a:solidFill>
              <a:uFillTx/>
              <a:latin typeface="等线" panose="02010600030101010101" charset="-122"/>
            </a:endParaRPr>
          </a:p>
          <a:p>
            <a:pPr lvl="1"/>
            <a:r>
              <a:rPr lang="en-US" altLang="zh-CN">
                <a:uFillTx/>
                <a:latin typeface="等线" panose="02010600030101010101" charset="-122"/>
                <a:sym typeface="+mn-ea"/>
              </a:rPr>
              <a:t> Cloudburst</a:t>
            </a:r>
            <a:r>
              <a:rPr lang="en-US" altLang="zh-CN" baseline="30000">
                <a:uFillTx/>
                <a:latin typeface="等线" panose="02010600030101010101" charset="-122"/>
                <a:sym typeface="+mn-ea"/>
              </a:rPr>
              <a:t>[6] </a:t>
            </a:r>
            <a:r>
              <a:rPr lang="en-US" altLang="zh-CN">
                <a:uFillTx/>
                <a:latin typeface="等线" panose="02010600030101010101" charset="-122"/>
                <a:sym typeface="+mn-ea"/>
              </a:rPr>
              <a:t>: </a:t>
            </a:r>
            <a:r>
              <a:rPr lang="zh-CN" altLang="en-US">
                <a:uFillTx/>
                <a:latin typeface="等线" panose="02010600030101010101" charset="-122"/>
                <a:sym typeface="+mn-ea"/>
              </a:rPr>
              <a:t>分布式缓存</a:t>
            </a:r>
            <a:r>
              <a:rPr lang="en-US" altLang="zh-CN">
                <a:uFillTx/>
                <a:latin typeface="等线" panose="02010600030101010101" charset="-122"/>
                <a:sym typeface="+mn-ea"/>
              </a:rPr>
              <a:t>  </a:t>
            </a:r>
            <a:endParaRPr lang="en-US" altLang="zh-CN">
              <a:uFillTx/>
              <a:latin typeface="等线" panose="02010600030101010101" charset="-122"/>
              <a:sym typeface="+mn-ea"/>
            </a:endParaRPr>
          </a:p>
          <a:p>
            <a:pPr lvl="1"/>
            <a:r>
              <a:rPr lang="en-US" altLang="zh-CN">
                <a:uFillTx/>
                <a:latin typeface="等线" panose="02010600030101010101" charset="-122"/>
                <a:sym typeface="+mn-ea"/>
              </a:rPr>
              <a:t> Numpywren</a:t>
            </a:r>
            <a:r>
              <a:rPr lang="en-US" altLang="zh-CN" baseline="30000">
                <a:uFillTx/>
                <a:latin typeface="等线" panose="02010600030101010101" charset="-122"/>
                <a:sym typeface="+mn-ea"/>
              </a:rPr>
              <a:t>[8] </a:t>
            </a:r>
            <a:r>
              <a:rPr lang="zh-CN" altLang="en-US">
                <a:uFillTx/>
                <a:latin typeface="等线" panose="02010600030101010101" charset="-122"/>
                <a:sym typeface="+mn-ea"/>
              </a:rPr>
              <a:t>：使用</a:t>
            </a:r>
            <a:r>
              <a:rPr lang="en-US" altLang="zh-CN">
                <a:uFillTx/>
                <a:latin typeface="等线" panose="02010600030101010101" charset="-122"/>
                <a:sym typeface="+mn-ea"/>
              </a:rPr>
              <a:t>Redis</a:t>
            </a:r>
            <a:r>
              <a:rPr lang="zh-CN" altLang="en-US">
                <a:uFillTx/>
                <a:latin typeface="等线" panose="02010600030101010101" charset="-122"/>
                <a:sym typeface="+mn-ea"/>
              </a:rPr>
              <a:t>保存中间状态</a:t>
            </a: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
        <p:nvSpPr>
          <p:cNvPr id="19" name="文本框 18"/>
          <p:cNvSpPr txBox="1"/>
          <p:nvPr/>
        </p:nvSpPr>
        <p:spPr>
          <a:xfrm>
            <a:off x="0" y="6274435"/>
            <a:ext cx="11722735" cy="583565"/>
          </a:xfrm>
          <a:prstGeom prst="rect">
            <a:avLst/>
          </a:prstGeom>
          <a:noFill/>
        </p:spPr>
        <p:txBody>
          <a:bodyPr wrap="square" rtlCol="0">
            <a:spAutoFit/>
          </a:bodyPr>
          <a:p>
            <a:r>
              <a:rPr lang="en-US" altLang="zh-CN" sz="1600">
                <a:solidFill>
                  <a:schemeClr val="bg2">
                    <a:lumMod val="50000"/>
                  </a:schemeClr>
                </a:solidFill>
                <a:sym typeface="+mn-ea"/>
              </a:rPr>
              <a:t>[6] Cloudburst: Stateful Functions-as-a-Service VLDB’20</a:t>
            </a:r>
            <a:endParaRPr lang="en-US" altLang="zh-CN" sz="1600">
              <a:solidFill>
                <a:schemeClr val="bg2">
                  <a:lumMod val="50000"/>
                </a:schemeClr>
              </a:solidFill>
              <a:sym typeface="+mn-ea"/>
            </a:endParaRPr>
          </a:p>
          <a:p>
            <a:r>
              <a:rPr lang="en-US" altLang="zh-CN" sz="1600">
                <a:solidFill>
                  <a:schemeClr val="bg2">
                    <a:lumMod val="50000"/>
                  </a:schemeClr>
                </a:solidFill>
                <a:sym typeface="+mn-ea"/>
              </a:rPr>
              <a:t>[8] Serverless Linear Algebra SoCC’20</a:t>
            </a:r>
            <a:endParaRPr lang="en-US" altLang="zh-CN" sz="1600">
              <a:solidFill>
                <a:schemeClr val="bg2">
                  <a:lumMod val="50000"/>
                </a:schemeClr>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501586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Cloud Programming Simplified: A Berkeley View on Serverless Computing</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Occupy the Cloud: Distributed Computing for the 99%  SoCC ’17</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Cloudburst: Stateful Functions-as-a-Service  VLDB’20</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[8] Anna: A kvs for any scale  TKDE’19</a:t>
            </a:r>
            <a:endParaRPr lang="en-US" altLang="zh-CN" sz="20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Background</a:t>
            </a:r>
            <a:endParaRPr lang="en-US" altLang="zh-CN"/>
          </a:p>
        </p:txBody>
      </p:sp>
      <p:sp>
        <p:nvSpPr>
          <p:cNvPr id="3" name="内容占位符 2"/>
          <p:cNvSpPr>
            <a:spLocks noGrp="1"/>
          </p:cNvSpPr>
          <p:nvPr>
            <p:ph idx="1"/>
          </p:nvPr>
        </p:nvSpPr>
        <p:spPr>
          <a:xfrm>
            <a:off x="838200" y="1382767"/>
            <a:ext cx="10515600" cy="4796737"/>
          </a:xfrm>
        </p:spPr>
        <p:txBody>
          <a:bodyPr/>
          <a:p>
            <a:r>
              <a:rPr lang="en-US" altLang="zh-CN"/>
              <a:t> </a:t>
            </a:r>
            <a:r>
              <a:rPr lang="en-US" altLang="zh-CN" b="1">
                <a:latin typeface="微软雅黑" panose="020B0503020204020204" charset="-122"/>
                <a:ea typeface="微软雅黑" panose="020B0503020204020204" charset="-122"/>
                <a:sym typeface="+mn-ea"/>
              </a:rPr>
              <a:t>Serverless computing</a:t>
            </a:r>
            <a:r>
              <a:rPr lang="en-US" altLang="zh-CN" b="1">
                <a:latin typeface="等线" panose="02010600030101010101" charset="-122"/>
                <a:ea typeface="等线" panose="02010600030101010101" charset="-122"/>
                <a:sym typeface="+mn-ea"/>
              </a:rPr>
              <a:t> </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sym typeface="+mn-ea"/>
              </a:rPr>
              <a:t> </a:t>
            </a:r>
            <a:r>
              <a:rPr lang="en-US" altLang="zh-CN" b="1">
                <a:latin typeface="等线" panose="02010600030101010101" charset="-122"/>
                <a:ea typeface="等线" panose="02010600030101010101" charset="-122"/>
                <a:sym typeface="+mn-ea"/>
              </a:rPr>
              <a:t>D</a:t>
            </a:r>
            <a:r>
              <a:rPr lang="zh-CN" altLang="en-US" b="1">
                <a:latin typeface="等线" panose="02010600030101010101" charset="-122"/>
                <a:ea typeface="等线" panose="02010600030101010101" charset="-122"/>
                <a:sym typeface="+mn-ea"/>
              </a:rPr>
              <a:t>isaggregation of storage and compute</a:t>
            </a:r>
            <a:r>
              <a:rPr lang="en-US" altLang="zh-CN">
                <a:latin typeface="等线" panose="02010600030101010101" charset="-122"/>
                <a:ea typeface="等线" panose="02010600030101010101" charset="-122"/>
                <a:sym typeface="+mn-ea"/>
              </a:rPr>
              <a:t> for </a:t>
            </a:r>
            <a:r>
              <a:rPr lang="en-US" altLang="zh-CN" b="1">
                <a:latin typeface="等线" panose="02010600030101010101" charset="-122"/>
                <a:ea typeface="等线" panose="02010600030101010101" charset="-122"/>
                <a:sym typeface="+mn-ea"/>
              </a:rPr>
              <a:t>High elasticity and scalability</a:t>
            </a:r>
            <a:r>
              <a:rPr lang="en-US" altLang="zh-CN" baseline="30000">
                <a:latin typeface="等线" panose="02010600030101010101" charset="-122"/>
                <a:ea typeface="等线" panose="02010600030101010101" charset="-122"/>
                <a:sym typeface="+mn-ea"/>
              </a:rPr>
              <a:t>[1]</a:t>
            </a:r>
            <a:endParaRPr lang="zh-CN" altLang="en-US">
              <a:latin typeface="等线" panose="02010600030101010101" charset="-122"/>
              <a:ea typeface="等线" panose="02010600030101010101" charset="-122"/>
            </a:endParaRPr>
          </a:p>
          <a:p>
            <a:endParaRPr lang="zh-CN" altLang="en-US"/>
          </a:p>
          <a:p>
            <a:pPr marL="0" indent="0">
              <a:buNone/>
            </a:pPr>
            <a:endParaRPr lang="zh-CN" altLang="en-US"/>
          </a:p>
          <a:p>
            <a:pPr marL="0" indent="0">
              <a:buNone/>
            </a:pPr>
            <a:endParaRPr lang="zh-CN" altLang="en-US"/>
          </a:p>
        </p:txBody>
      </p:sp>
      <p:cxnSp>
        <p:nvCxnSpPr>
          <p:cNvPr id="28" name="直接箭头连接符 27"/>
          <p:cNvCxnSpPr/>
          <p:nvPr/>
        </p:nvCxnSpPr>
        <p:spPr>
          <a:xfrm>
            <a:off x="3877310" y="3645535"/>
            <a:ext cx="369570"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122170" y="3280410"/>
            <a:ext cx="1026160" cy="368300"/>
          </a:xfrm>
          <a:prstGeom prst="rect">
            <a:avLst/>
          </a:prstGeom>
          <a:noFill/>
        </p:spPr>
        <p:txBody>
          <a:bodyPr wrap="square" rtlCol="0">
            <a:spAutoFit/>
          </a:bodyPr>
          <a:p>
            <a:r>
              <a:rPr lang="en-US" altLang="zh-CN"/>
              <a:t>request</a:t>
            </a:r>
            <a:endParaRPr lang="en-US" altLang="zh-CN"/>
          </a:p>
        </p:txBody>
      </p:sp>
      <p:sp>
        <p:nvSpPr>
          <p:cNvPr id="32" name="文本框 31"/>
          <p:cNvSpPr txBox="1"/>
          <p:nvPr/>
        </p:nvSpPr>
        <p:spPr>
          <a:xfrm>
            <a:off x="4844415" y="4677410"/>
            <a:ext cx="675640" cy="368300"/>
          </a:xfrm>
          <a:prstGeom prst="rect">
            <a:avLst/>
          </a:prstGeom>
          <a:noFill/>
        </p:spPr>
        <p:txBody>
          <a:bodyPr wrap="square" rtlCol="0">
            <a:spAutoFit/>
          </a:bodyPr>
          <a:p>
            <a:r>
              <a:rPr lang="en-US" altLang="zh-CN" b="1"/>
              <a:t>FaaS</a:t>
            </a:r>
            <a:endParaRPr lang="en-US" altLang="zh-CN" b="1"/>
          </a:p>
        </p:txBody>
      </p:sp>
      <p:sp>
        <p:nvSpPr>
          <p:cNvPr id="33" name="文本框 32"/>
          <p:cNvSpPr txBox="1"/>
          <p:nvPr/>
        </p:nvSpPr>
        <p:spPr>
          <a:xfrm>
            <a:off x="8602980" y="4650105"/>
            <a:ext cx="776605" cy="368300"/>
          </a:xfrm>
          <a:prstGeom prst="rect">
            <a:avLst/>
          </a:prstGeom>
          <a:noFill/>
        </p:spPr>
        <p:txBody>
          <a:bodyPr wrap="square" rtlCol="0">
            <a:spAutoFit/>
          </a:bodyPr>
          <a:p>
            <a:r>
              <a:rPr lang="en-US" altLang="zh-CN" b="1"/>
              <a:t>BaaS</a:t>
            </a:r>
            <a:endParaRPr lang="en-US" altLang="zh-CN" b="1"/>
          </a:p>
        </p:txBody>
      </p:sp>
      <p:sp>
        <p:nvSpPr>
          <p:cNvPr id="42" name="左右箭头 41"/>
          <p:cNvSpPr/>
          <p:nvPr/>
        </p:nvSpPr>
        <p:spPr>
          <a:xfrm>
            <a:off x="6153150" y="3494405"/>
            <a:ext cx="1796415" cy="497205"/>
          </a:xfrm>
          <a:prstGeom prst="leftRightArrow">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3" name="文本框 42"/>
          <p:cNvSpPr txBox="1"/>
          <p:nvPr/>
        </p:nvSpPr>
        <p:spPr>
          <a:xfrm>
            <a:off x="6344920" y="3559175"/>
            <a:ext cx="1623060" cy="368300"/>
          </a:xfrm>
          <a:prstGeom prst="rect">
            <a:avLst/>
          </a:prstGeom>
          <a:noFill/>
        </p:spPr>
        <p:txBody>
          <a:bodyPr wrap="square" rtlCol="0">
            <a:spAutoFit/>
          </a:bodyPr>
          <a:p>
            <a:r>
              <a:rPr lang="en-US" altLang="zh-CN"/>
              <a:t> data</a:t>
            </a:r>
            <a:r>
              <a:rPr lang="zh-CN" altLang="en-US"/>
              <a:t>、</a:t>
            </a:r>
            <a:r>
              <a:rPr lang="en-US" altLang="zh-CN"/>
              <a:t>state</a:t>
            </a:r>
            <a:endParaRPr lang="en-US" altLang="zh-CN"/>
          </a:p>
        </p:txBody>
      </p:sp>
      <p:cxnSp>
        <p:nvCxnSpPr>
          <p:cNvPr id="50" name="直接箭头连接符 49"/>
          <p:cNvCxnSpPr/>
          <p:nvPr/>
        </p:nvCxnSpPr>
        <p:spPr>
          <a:xfrm flipV="1">
            <a:off x="2037715" y="3648710"/>
            <a:ext cx="1064895"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1"/>
          <a:stretch>
            <a:fillRect/>
          </a:stretch>
        </p:blipFill>
        <p:spPr>
          <a:xfrm>
            <a:off x="3102610" y="3284220"/>
            <a:ext cx="774700" cy="867410"/>
          </a:xfrm>
          <a:prstGeom prst="rect">
            <a:avLst/>
          </a:prstGeom>
        </p:spPr>
      </p:pic>
      <p:sp>
        <p:nvSpPr>
          <p:cNvPr id="67" name="矩形 66"/>
          <p:cNvSpPr/>
          <p:nvPr/>
        </p:nvSpPr>
        <p:spPr>
          <a:xfrm>
            <a:off x="4302125" y="2801620"/>
            <a:ext cx="1764665" cy="1819275"/>
          </a:xfrm>
          <a:prstGeom prst="rect">
            <a:avLst/>
          </a:prstGeom>
          <a:solidFill>
            <a:schemeClr val="bg1"/>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2" name="图片 61"/>
          <p:cNvPicPr>
            <a:picLocks noChangeAspect="1"/>
          </p:cNvPicPr>
          <p:nvPr/>
        </p:nvPicPr>
        <p:blipFill>
          <a:blip r:embed="rId2"/>
          <a:stretch>
            <a:fillRect/>
          </a:stretch>
        </p:blipFill>
        <p:spPr>
          <a:xfrm>
            <a:off x="4577715" y="3054350"/>
            <a:ext cx="568325" cy="555625"/>
          </a:xfrm>
          <a:prstGeom prst="rect">
            <a:avLst/>
          </a:prstGeom>
        </p:spPr>
      </p:pic>
      <p:pic>
        <p:nvPicPr>
          <p:cNvPr id="63" name="图片 62"/>
          <p:cNvPicPr>
            <a:picLocks noChangeAspect="1"/>
          </p:cNvPicPr>
          <p:nvPr/>
        </p:nvPicPr>
        <p:blipFill>
          <a:blip r:embed="rId2"/>
          <a:stretch>
            <a:fillRect/>
          </a:stretch>
        </p:blipFill>
        <p:spPr>
          <a:xfrm>
            <a:off x="4577715" y="3719195"/>
            <a:ext cx="568325" cy="555625"/>
          </a:xfrm>
          <a:prstGeom prst="rect">
            <a:avLst/>
          </a:prstGeom>
        </p:spPr>
      </p:pic>
      <p:pic>
        <p:nvPicPr>
          <p:cNvPr id="65" name="图片 64"/>
          <p:cNvPicPr>
            <a:picLocks noChangeAspect="1"/>
          </p:cNvPicPr>
          <p:nvPr/>
        </p:nvPicPr>
        <p:blipFill>
          <a:blip r:embed="rId2"/>
          <a:stretch>
            <a:fillRect/>
          </a:stretch>
        </p:blipFill>
        <p:spPr>
          <a:xfrm>
            <a:off x="5231765" y="3054350"/>
            <a:ext cx="568325" cy="555625"/>
          </a:xfrm>
          <a:prstGeom prst="rect">
            <a:avLst/>
          </a:prstGeom>
        </p:spPr>
      </p:pic>
      <p:pic>
        <p:nvPicPr>
          <p:cNvPr id="66" name="图片 65"/>
          <p:cNvPicPr>
            <a:picLocks noChangeAspect="1"/>
          </p:cNvPicPr>
          <p:nvPr/>
        </p:nvPicPr>
        <p:blipFill>
          <a:blip r:embed="rId2"/>
          <a:stretch>
            <a:fillRect/>
          </a:stretch>
        </p:blipFill>
        <p:spPr>
          <a:xfrm>
            <a:off x="5269865" y="3719195"/>
            <a:ext cx="568325" cy="555625"/>
          </a:xfrm>
          <a:prstGeom prst="rect">
            <a:avLst/>
          </a:prstGeom>
        </p:spPr>
      </p:pic>
      <p:sp>
        <p:nvSpPr>
          <p:cNvPr id="70" name="矩形 69"/>
          <p:cNvSpPr/>
          <p:nvPr/>
        </p:nvSpPr>
        <p:spPr>
          <a:xfrm>
            <a:off x="8035925" y="2801620"/>
            <a:ext cx="1764665" cy="1819275"/>
          </a:xfrm>
          <a:prstGeom prst="rect">
            <a:avLst/>
          </a:prstGeom>
          <a:solidFill>
            <a:schemeClr val="bg1"/>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4302125" y="4274820"/>
            <a:ext cx="1831340" cy="337185"/>
          </a:xfrm>
          <a:prstGeom prst="rect">
            <a:avLst/>
          </a:prstGeom>
          <a:noFill/>
        </p:spPr>
        <p:txBody>
          <a:bodyPr wrap="square" rtlCol="0">
            <a:spAutoFit/>
          </a:bodyPr>
          <a:p>
            <a:r>
              <a:rPr lang="en-US" altLang="zh-CN" sz="1600"/>
              <a:t> stateless function</a:t>
            </a:r>
            <a:endParaRPr lang="en-US" altLang="zh-CN" sz="1600"/>
          </a:p>
        </p:txBody>
      </p:sp>
      <p:sp>
        <p:nvSpPr>
          <p:cNvPr id="71" name="文本框 70"/>
          <p:cNvSpPr txBox="1"/>
          <p:nvPr/>
        </p:nvSpPr>
        <p:spPr>
          <a:xfrm>
            <a:off x="2853055" y="5657850"/>
            <a:ext cx="6485255" cy="521970"/>
          </a:xfrm>
          <a:prstGeom prst="rect">
            <a:avLst/>
          </a:prstGeom>
          <a:noFill/>
        </p:spPr>
        <p:txBody>
          <a:bodyPr wrap="square" rtlCol="0">
            <a:spAutoFit/>
          </a:bodyPr>
          <a:p>
            <a:r>
              <a:rPr lang="en-US" altLang="zh-CN" sz="2800" b="1">
                <a:latin typeface="微软雅黑" panose="020B0503020204020204" charset="-122"/>
                <a:ea typeface="微软雅黑" panose="020B0503020204020204" charset="-122"/>
              </a:rPr>
              <a:t>Serverless computing architecture</a:t>
            </a:r>
            <a:r>
              <a:rPr lang="en-US" altLang="zh-CN" sz="2000"/>
              <a:t> </a:t>
            </a:r>
            <a:r>
              <a:rPr lang="en-US" altLang="zh-CN"/>
              <a:t> </a:t>
            </a:r>
            <a:endParaRPr lang="en-US" altLang="zh-CN"/>
          </a:p>
        </p:txBody>
      </p:sp>
      <p:pic>
        <p:nvPicPr>
          <p:cNvPr id="37" name="图片 36"/>
          <p:cNvPicPr>
            <a:picLocks noChangeAspect="1"/>
          </p:cNvPicPr>
          <p:nvPr/>
        </p:nvPicPr>
        <p:blipFill>
          <a:blip r:embed="rId3"/>
          <a:stretch>
            <a:fillRect/>
          </a:stretch>
        </p:blipFill>
        <p:spPr>
          <a:xfrm>
            <a:off x="8896350" y="3185795"/>
            <a:ext cx="845185" cy="1193165"/>
          </a:xfrm>
          <a:prstGeom prst="rect">
            <a:avLst/>
          </a:prstGeom>
        </p:spPr>
      </p:pic>
      <p:pic>
        <p:nvPicPr>
          <p:cNvPr id="38" name="图片 37"/>
          <p:cNvPicPr>
            <a:picLocks noChangeAspect="1"/>
          </p:cNvPicPr>
          <p:nvPr/>
        </p:nvPicPr>
        <p:blipFill>
          <a:blip r:embed="rId4"/>
          <a:stretch>
            <a:fillRect/>
          </a:stretch>
        </p:blipFill>
        <p:spPr>
          <a:xfrm>
            <a:off x="8185785" y="3667760"/>
            <a:ext cx="753110" cy="921385"/>
          </a:xfrm>
          <a:prstGeom prst="rect">
            <a:avLst/>
          </a:prstGeom>
        </p:spPr>
      </p:pic>
      <p:pic>
        <p:nvPicPr>
          <p:cNvPr id="39" name="图片 38"/>
          <p:cNvPicPr>
            <a:picLocks noChangeAspect="1"/>
          </p:cNvPicPr>
          <p:nvPr/>
        </p:nvPicPr>
        <p:blipFill>
          <a:blip r:embed="rId5"/>
          <a:stretch>
            <a:fillRect/>
          </a:stretch>
        </p:blipFill>
        <p:spPr>
          <a:xfrm>
            <a:off x="8216265" y="2867660"/>
            <a:ext cx="686435" cy="778510"/>
          </a:xfrm>
          <a:prstGeom prst="rect">
            <a:avLst/>
          </a:prstGeom>
        </p:spPr>
      </p:pic>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Cloud Programming Simplified: A Berkeley View on Serverless Computing</a:t>
            </a:r>
            <a:endParaRPr lang="en-US" altLang="zh-CN" sz="1600">
              <a:solidFill>
                <a:schemeClr val="bg2">
                  <a:lumMod val="50000"/>
                </a:schemeClr>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515600" cy="5339080"/>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Remote storage characteristics</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a:t>
            </a:r>
            <a:r>
              <a:rPr lang="en-US" altLang="zh-CN">
                <a:solidFill>
                  <a:schemeClr val="tx1"/>
                </a:solidFill>
                <a:uFillTx/>
                <a:latin typeface="等线" panose="02010600030101010101" charset="-122"/>
              </a:rPr>
              <a:t>atency (end to end)</a:t>
            </a:r>
            <a:endParaRPr lang="en-US" altLang="zh-CN">
              <a:solidFill>
                <a:schemeClr val="tx1"/>
              </a:solidFill>
              <a:uFillTx/>
              <a:latin typeface="等线" panose="02010600030101010101" charset="-122"/>
            </a:endParaRPr>
          </a:p>
          <a:p>
            <a:pPr lvl="2">
              <a:lnSpc>
                <a:spcPct val="120000"/>
              </a:lnSpc>
            </a:pPr>
            <a:r>
              <a:rPr lang="en-US" altLang="zh-CN">
                <a:solidFill>
                  <a:schemeClr val="tx1"/>
                </a:solidFill>
                <a:uFillTx/>
                <a:latin typeface="等线" panose="02010600030101010101" charset="-122"/>
              </a:rPr>
              <a:t> network latency &amp; remote </a:t>
            </a:r>
            <a:r>
              <a:rPr lang="en-US" altLang="zh-CN">
                <a:solidFill>
                  <a:schemeClr val="tx1"/>
                </a:solidFill>
                <a:uFillTx/>
                <a:latin typeface="等线" panose="02010600030101010101" charset="-122"/>
              </a:rPr>
              <a:t>storage I/O latency</a:t>
            </a:r>
            <a:endParaRPr lang="en-US" altLang="zh-CN">
              <a:solidFill>
                <a:schemeClr val="tx1"/>
              </a:solidFill>
              <a:uFillTx/>
              <a:latin typeface="等线" panose="02010600030101010101" charset="-122"/>
            </a:endParaRPr>
          </a:p>
          <a:p>
            <a:pPr lvl="2">
              <a:lnSpc>
                <a:spcPct val="120000"/>
              </a:lnSpc>
            </a:pPr>
            <a:r>
              <a:rPr lang="en-US" altLang="zh-CN">
                <a:solidFill>
                  <a:schemeClr val="tx1"/>
                </a:solidFill>
                <a:uFillTx/>
                <a:latin typeface="等线" panose="02010600030101010101" charset="-122"/>
              </a:rPr>
              <a:t> S3 latency is  two orders of magnitude higher than Redis latency</a:t>
            </a:r>
            <a:r>
              <a:rPr lang="en-US" altLang="zh-CN" baseline="30000">
                <a:solidFill>
                  <a:schemeClr val="tx1"/>
                </a:solidFill>
                <a:uFillTx/>
                <a:latin typeface="等线" panose="02010600030101010101" charset="-122"/>
              </a:rPr>
              <a:t>[2]</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marL="914400" lvl="2" indent="0">
              <a:buNone/>
            </a:pPr>
            <a:endParaRPr lang="zh-CN" altLang="en-US">
              <a:solidFill>
                <a:schemeClr val="tx1"/>
              </a:solidFill>
              <a:uFillTx/>
              <a:latin typeface="等线" panose="02010600030101010101" charset="-122"/>
            </a:endParaRPr>
          </a:p>
        </p:txBody>
      </p:sp>
      <p:graphicFrame>
        <p:nvGraphicFramePr>
          <p:cNvPr id="6" name="表格 2"/>
          <p:cNvGraphicFramePr>
            <a:graphicFrameLocks noGrp="1"/>
          </p:cNvGraphicFramePr>
          <p:nvPr>
            <p:custDataLst>
              <p:tags r:id="rId1"/>
            </p:custDataLst>
          </p:nvPr>
        </p:nvGraphicFramePr>
        <p:xfrm>
          <a:off x="3023235" y="3744595"/>
          <a:ext cx="6145530" cy="1243330"/>
        </p:xfrm>
        <a:graphic>
          <a:graphicData uri="http://schemas.openxmlformats.org/drawingml/2006/table">
            <a:tbl>
              <a:tblPr firstRow="1" bandRow="1">
                <a:tableStyleId>{5C22544A-7EE6-4342-B048-85BDC9FD1C3A}</a:tableStyleId>
              </a:tblPr>
              <a:tblGrid>
                <a:gridCol w="2090420"/>
                <a:gridCol w="2050415"/>
                <a:gridCol w="2004695"/>
              </a:tblGrid>
              <a:tr h="365760">
                <a:tc>
                  <a:txBody>
                    <a:bodyPr/>
                    <a:p>
                      <a:pPr algn="ctr"/>
                      <a:r>
                        <a:rPr lang="en-US" altLang="zh-CN" dirty="0"/>
                        <a:t>Storage System</a:t>
                      </a:r>
                      <a:endParaRPr lang="en-US" altLang="zh-CN" dirty="0"/>
                    </a:p>
                  </a:txBody>
                  <a:tcPr/>
                </a:tc>
                <a:tc>
                  <a:txBody>
                    <a:bodyPr/>
                    <a:p>
                      <a:pPr algn="ctr"/>
                      <a:r>
                        <a:rPr lang="en-US" altLang="zh-CN" dirty="0"/>
                        <a:t>S3</a:t>
                      </a:r>
                      <a:endParaRPr lang="en-US" altLang="zh-CN" dirty="0"/>
                    </a:p>
                  </a:txBody>
                  <a:tcPr/>
                </a:tc>
                <a:tc>
                  <a:txBody>
                    <a:bodyPr/>
                    <a:p>
                      <a:pPr algn="ctr">
                        <a:buNone/>
                      </a:pPr>
                      <a:r>
                        <a:rPr lang="en-US" altLang="zh-CN" sz="1800" dirty="0">
                          <a:sym typeface="+mn-ea"/>
                        </a:rPr>
                        <a:t>Redis </a:t>
                      </a:r>
                      <a:endParaRPr lang="zh-CN" altLang="en-US" dirty="0"/>
                    </a:p>
                  </a:txBody>
                  <a:tcPr/>
                </a:tc>
              </a:tr>
              <a:tr h="443230">
                <a:tc>
                  <a:txBody>
                    <a:bodyPr/>
                    <a:p>
                      <a:pPr algn="ctr"/>
                      <a:r>
                        <a:rPr lang="en-US" altLang="zh-CN" dirty="0"/>
                        <a:t>Write </a:t>
                      </a:r>
                      <a:endParaRPr lang="en-US" altLang="zh-CN" dirty="0"/>
                    </a:p>
                  </a:txBody>
                  <a:tcPr/>
                </a:tc>
                <a:tc>
                  <a:txBody>
                    <a:bodyPr/>
                    <a:p>
                      <a:pPr algn="ctr"/>
                      <a:r>
                        <a:rPr lang="en-US" altLang="zh-CN" dirty="0"/>
                        <a:t>25.8ms</a:t>
                      </a:r>
                      <a:endParaRPr lang="en-US" altLang="zh-CN" dirty="0"/>
                    </a:p>
                  </a:txBody>
                  <a:tcPr/>
                </a:tc>
                <a:tc>
                  <a:txBody>
                    <a:bodyPr/>
                    <a:p>
                      <a:pPr algn="ctr">
                        <a:buNone/>
                      </a:pPr>
                      <a:r>
                        <a:rPr lang="en-US" altLang="zh-CN" sz="1800" dirty="0">
                          <a:sym typeface="+mn-ea"/>
                        </a:rPr>
                        <a:t> 232</a:t>
                      </a:r>
                      <a:r>
                        <a:rPr lang="en-US" altLang="zh-CN" sz="1800" b="0" dirty="0">
                          <a:latin typeface="等线" panose="02010600030101010101" charset="-122"/>
                          <a:ea typeface="等线" panose="02010600030101010101" charset="-122"/>
                          <a:sym typeface="+mn-ea"/>
                        </a:rPr>
                        <a:t>μs</a:t>
                      </a:r>
                      <a:endParaRPr lang="en-US" altLang="zh-CN" sz="1800" b="0" dirty="0">
                        <a:latin typeface="等线" panose="02010600030101010101" charset="-122"/>
                        <a:ea typeface="等线" panose="02010600030101010101" charset="-122"/>
                        <a:sym typeface="+mn-ea"/>
                      </a:endParaRPr>
                    </a:p>
                  </a:txBody>
                  <a:tcPr/>
                </a:tc>
              </a:tr>
              <a:tr h="434340">
                <a:tc>
                  <a:txBody>
                    <a:bodyPr/>
                    <a:p>
                      <a:pPr algn="ctr">
                        <a:buNone/>
                      </a:pPr>
                      <a:r>
                        <a:rPr lang="en-US" altLang="zh-CN" dirty="0"/>
                        <a:t>Read</a:t>
                      </a:r>
                      <a:endParaRPr lang="en-US" altLang="zh-CN" dirty="0"/>
                    </a:p>
                  </a:txBody>
                  <a:tcPr/>
                </a:tc>
                <a:tc>
                  <a:txBody>
                    <a:bodyPr/>
                    <a:p>
                      <a:pPr algn="ctr">
                        <a:buNone/>
                      </a:pPr>
                      <a:r>
                        <a:rPr lang="en-US" altLang="zh-CN" dirty="0"/>
                        <a:t>12.1</a:t>
                      </a:r>
                      <a:r>
                        <a:rPr lang="en-US" altLang="zh-CN" dirty="0"/>
                        <a:t>ms</a:t>
                      </a:r>
                      <a:endParaRPr lang="en-US" altLang="zh-CN" dirty="0"/>
                    </a:p>
                  </a:txBody>
                  <a:tcPr/>
                </a:tc>
                <a:tc>
                  <a:txBody>
                    <a:bodyPr/>
                    <a:p>
                      <a:pPr algn="ctr">
                        <a:buNone/>
                      </a:pPr>
                      <a:r>
                        <a:rPr lang="en-US" altLang="zh-CN" dirty="0"/>
                        <a:t>230</a:t>
                      </a:r>
                      <a:r>
                        <a:rPr lang="en-US" altLang="zh-CN" sz="1800" dirty="0">
                          <a:latin typeface="等线" panose="02010600030101010101" charset="-122"/>
                          <a:ea typeface="等线" panose="02010600030101010101" charset="-122"/>
                          <a:sym typeface="+mn-ea"/>
                        </a:rPr>
                        <a:t>μs</a:t>
                      </a:r>
                      <a:endParaRPr lang="en-US" altLang="zh-CN" dirty="0"/>
                    </a:p>
                  </a:txBody>
                  <a:tcPr/>
                </a:tc>
              </a:tr>
            </a:tbl>
          </a:graphicData>
        </a:graphic>
      </p:graphicFrame>
      <p:sp>
        <p:nvSpPr>
          <p:cNvPr id="7" name="文本框 6"/>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[2] Understanding Ephemeral Storage for Serverless Analytics  ATC’18</a:t>
            </a:r>
            <a:endParaRPr lang="en-US" altLang="zh-CN" sz="1600">
              <a:solidFill>
                <a:schemeClr val="bg2">
                  <a:lumMod val="50000"/>
                </a:schemeClr>
              </a:solidFill>
              <a:sym typeface="+mn-ea"/>
            </a:endParaRPr>
          </a:p>
        </p:txBody>
      </p:sp>
      <p:sp>
        <p:nvSpPr>
          <p:cNvPr id="9" name="文本框 8"/>
          <p:cNvSpPr txBox="1"/>
          <p:nvPr/>
        </p:nvSpPr>
        <p:spPr>
          <a:xfrm>
            <a:off x="3435985" y="5255260"/>
            <a:ext cx="5431155"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Average unloaded latency for 1KB requests</a:t>
            </a:r>
            <a:r>
              <a:rPr lang="en-US" altLang="zh-CN" baseline="30000">
                <a:latin typeface="微软雅黑" panose="020B0503020204020204" charset="-122"/>
                <a:ea typeface="微软雅黑" panose="020B0503020204020204" charset="-122"/>
              </a:rPr>
              <a:t>[2]</a:t>
            </a:r>
            <a:endParaRPr lang="en-US" altLang="zh-CN" baseline="300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Remote storage characteristics</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I/O throughput (</a:t>
            </a:r>
            <a:r>
              <a:rPr lang="en-US" altLang="zh-CN" b="1">
                <a:solidFill>
                  <a:schemeClr val="tx1"/>
                </a:solidFill>
                <a:uFillTx/>
                <a:latin typeface="等线" panose="02010600030101010101" charset="-122"/>
              </a:rPr>
              <a:t>IOPS</a:t>
            </a:r>
            <a:r>
              <a:rPr lang="en-US" altLang="zh-CN">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S3</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I/O rate is limited</a:t>
            </a:r>
            <a:endParaRPr lang="zh-CN" altLang="en-US">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&amp; Didn’t support high throughput on reading and writing small files</a:t>
            </a:r>
            <a:endParaRPr lang="en-US" altLang="zh-CN">
              <a:solidFill>
                <a:schemeClr val="tx1"/>
              </a:solidFill>
              <a:uFillTx/>
              <a:latin typeface="等线" panose="02010600030101010101" charset="-122"/>
            </a:endParaRPr>
          </a:p>
        </p:txBody>
      </p:sp>
      <p:graphicFrame>
        <p:nvGraphicFramePr>
          <p:cNvPr id="6" name="表格 2"/>
          <p:cNvGraphicFramePr>
            <a:graphicFrameLocks noGrp="1"/>
          </p:cNvGraphicFramePr>
          <p:nvPr>
            <p:custDataLst>
              <p:tags r:id="rId1"/>
            </p:custDataLst>
          </p:nvPr>
        </p:nvGraphicFramePr>
        <p:xfrm>
          <a:off x="1966595" y="3653790"/>
          <a:ext cx="9387205" cy="1231900"/>
        </p:xfrm>
        <a:graphic>
          <a:graphicData uri="http://schemas.openxmlformats.org/drawingml/2006/table">
            <a:tbl>
              <a:tblPr firstRow="1" bandRow="1">
                <a:tableStyleId>{5C22544A-7EE6-4342-B048-85BDC9FD1C3A}</a:tableStyleId>
              </a:tblPr>
              <a:tblGrid>
                <a:gridCol w="1398270"/>
                <a:gridCol w="1694180"/>
                <a:gridCol w="1668780"/>
                <a:gridCol w="1624330"/>
                <a:gridCol w="1548130"/>
                <a:gridCol w="1453515"/>
              </a:tblGrid>
              <a:tr h="392430">
                <a:tc>
                  <a:txBody>
                    <a:bodyPr/>
                    <a:p>
                      <a:r>
                        <a:rPr lang="en-US" altLang="zh-CN" dirty="0"/>
                        <a:t>object size </a:t>
                      </a:r>
                      <a:endParaRPr lang="en-US" altLang="zh-CN" dirty="0"/>
                    </a:p>
                  </a:txBody>
                  <a:tcPr/>
                </a:tc>
                <a:tc>
                  <a:txBody>
                    <a:bodyPr/>
                    <a:p>
                      <a:pPr algn="ctr"/>
                      <a:r>
                        <a:rPr lang="en-US" altLang="zh-CN" sz="1800" dirty="0">
                          <a:sym typeface="+mn-ea"/>
                        </a:rPr>
                        <a:t>10KB</a:t>
                      </a:r>
                      <a:endParaRPr lang="en-US" altLang="zh-CN" dirty="0"/>
                    </a:p>
                  </a:txBody>
                  <a:tcPr/>
                </a:tc>
                <a:tc>
                  <a:txBody>
                    <a:bodyPr/>
                    <a:p>
                      <a:pPr algn="ctr">
                        <a:buNone/>
                      </a:pPr>
                      <a:r>
                        <a:rPr lang="en-US" altLang="zh-CN" sz="1800" dirty="0">
                          <a:sym typeface="+mn-ea"/>
                        </a:rPr>
                        <a:t> 100KB </a:t>
                      </a:r>
                      <a:endParaRPr lang="zh-CN" altLang="en-US" dirty="0"/>
                    </a:p>
                  </a:txBody>
                  <a:tcPr/>
                </a:tc>
                <a:tc>
                  <a:txBody>
                    <a:bodyPr/>
                    <a:p>
                      <a:pPr algn="ctr">
                        <a:buNone/>
                      </a:pPr>
                      <a:r>
                        <a:rPr lang="en-US" altLang="zh-CN" sz="1800" dirty="0">
                          <a:sym typeface="+mn-ea"/>
                        </a:rPr>
                        <a:t>1M </a:t>
                      </a:r>
                      <a:endParaRPr lang="zh-CN" altLang="en-US" dirty="0"/>
                    </a:p>
                  </a:txBody>
                  <a:tcPr/>
                </a:tc>
                <a:tc>
                  <a:txBody>
                    <a:bodyPr/>
                    <a:p>
                      <a:pPr algn="ctr">
                        <a:buNone/>
                      </a:pPr>
                      <a:r>
                        <a:rPr lang="en-US" altLang="zh-CN" sz="1800" dirty="0">
                          <a:sym typeface="+mn-ea"/>
                        </a:rPr>
                        <a:t>10M </a:t>
                      </a:r>
                      <a:endParaRPr lang="zh-CN" altLang="en-US" dirty="0"/>
                    </a:p>
                  </a:txBody>
                  <a:tcPr/>
                </a:tc>
                <a:tc>
                  <a:txBody>
                    <a:bodyPr/>
                    <a:p>
                      <a:pPr algn="ctr">
                        <a:buNone/>
                      </a:pPr>
                      <a:r>
                        <a:rPr lang="en-US" altLang="zh-CN" sz="1800" dirty="0">
                          <a:sym typeface="+mn-ea"/>
                        </a:rPr>
                        <a:t>10M</a:t>
                      </a:r>
                      <a:endParaRPr lang="zh-CN" altLang="en-US" dirty="0"/>
                    </a:p>
                  </a:txBody>
                  <a:tcPr/>
                </a:tc>
              </a:tr>
              <a:tr h="445135">
                <a:tc>
                  <a:txBody>
                    <a:bodyPr/>
                    <a:p>
                      <a:r>
                        <a:rPr lang="en-US" altLang="zh-CN" dirty="0"/>
                        <a:t>S3/IOPS</a:t>
                      </a:r>
                      <a:endParaRPr lang="zh-CN" altLang="en-US" dirty="0"/>
                    </a:p>
                  </a:txBody>
                  <a:tcPr/>
                </a:tc>
                <a:tc>
                  <a:txBody>
                    <a:bodyPr/>
                    <a:p>
                      <a:pPr algn="ctr"/>
                      <a:r>
                        <a:rPr lang="en-US" altLang="zh-CN" dirty="0"/>
                        <a:t>5986</a:t>
                      </a:r>
                      <a:endParaRPr lang="en-US" altLang="zh-CN" dirty="0"/>
                    </a:p>
                  </a:txBody>
                  <a:tcPr/>
                </a:tc>
                <a:tc>
                  <a:txBody>
                    <a:bodyPr/>
                    <a:p>
                      <a:pPr algn="ctr">
                        <a:buNone/>
                      </a:pPr>
                      <a:r>
                        <a:rPr lang="en-US" altLang="zh-CN" sz="1800" dirty="0">
                          <a:sym typeface="+mn-ea"/>
                        </a:rPr>
                        <a:t> 4400 </a:t>
                      </a:r>
                      <a:endParaRPr lang="en-US" altLang="zh-CN" dirty="0"/>
                    </a:p>
                  </a:txBody>
                  <a:tcPr/>
                </a:tc>
                <a:tc>
                  <a:txBody>
                    <a:bodyPr/>
                    <a:p>
                      <a:pPr algn="ctr">
                        <a:buNone/>
                      </a:pPr>
                      <a:r>
                        <a:rPr lang="en-US" altLang="zh-CN" sz="1800" dirty="0">
                          <a:sym typeface="+mn-ea"/>
                        </a:rPr>
                        <a:t>3210 </a:t>
                      </a:r>
                      <a:endParaRPr lang="zh-CN" altLang="en-US" dirty="0"/>
                    </a:p>
                  </a:txBody>
                  <a:tcPr/>
                </a:tc>
                <a:tc>
                  <a:txBody>
                    <a:bodyPr/>
                    <a:p>
                      <a:pPr algn="ctr">
                        <a:buNone/>
                      </a:pPr>
                      <a:r>
                        <a:rPr lang="en-US" altLang="zh-CN" sz="1800" dirty="0">
                          <a:sym typeface="+mn-ea"/>
                        </a:rPr>
                        <a:t>1729 </a:t>
                      </a:r>
                      <a:endParaRPr lang="zh-CN" altLang="en-US" dirty="0"/>
                    </a:p>
                  </a:txBody>
                  <a:tcPr/>
                </a:tc>
                <a:tc>
                  <a:txBody>
                    <a:bodyPr/>
                    <a:p>
                      <a:pPr algn="ctr">
                        <a:buNone/>
                      </a:pPr>
                      <a:r>
                        <a:rPr lang="en-US" altLang="zh-CN" sz="1800" dirty="0">
                          <a:sym typeface="+mn-ea"/>
                        </a:rPr>
                        <a:t>1105</a:t>
                      </a:r>
                      <a:endParaRPr lang="en-US" altLang="zh-CN" dirty="0"/>
                    </a:p>
                  </a:txBody>
                  <a:tcPr/>
                </a:tc>
              </a:tr>
              <a:tr h="394335">
                <a:tc>
                  <a:txBody>
                    <a:bodyPr/>
                    <a:p>
                      <a:pPr>
                        <a:buNone/>
                      </a:pPr>
                      <a:r>
                        <a:rPr lang="en-US" altLang="zh-CN" dirty="0"/>
                        <a:t>Redis/IOPS</a:t>
                      </a:r>
                      <a:endParaRPr lang="en-US" altLang="zh-CN" dirty="0"/>
                    </a:p>
                  </a:txBody>
                  <a:tcPr/>
                </a:tc>
                <a:tc>
                  <a:txBody>
                    <a:bodyPr/>
                    <a:p>
                      <a:pPr algn="ctr">
                        <a:buNone/>
                      </a:pPr>
                      <a:r>
                        <a:rPr lang="en-US" altLang="zh-CN" dirty="0"/>
                        <a:t>116181</a:t>
                      </a:r>
                      <a:endParaRPr lang="en-US" altLang="zh-CN" dirty="0"/>
                    </a:p>
                  </a:txBody>
                  <a:tcPr/>
                </a:tc>
                <a:tc>
                  <a:txBody>
                    <a:bodyPr/>
                    <a:p>
                      <a:pPr algn="ctr">
                        <a:buNone/>
                      </a:pPr>
                      <a:r>
                        <a:rPr lang="en-US" altLang="zh-CN" sz="1800" dirty="0">
                          <a:sym typeface="+mn-ea"/>
                        </a:rPr>
                        <a:t>11923</a:t>
                      </a:r>
                      <a:endParaRPr lang="en-US" altLang="zh-CN" dirty="0"/>
                    </a:p>
                  </a:txBody>
                  <a:tcPr/>
                </a:tc>
                <a:tc>
                  <a:txBody>
                    <a:bodyPr/>
                    <a:p>
                      <a:pPr algn="ctr">
                        <a:buNone/>
                      </a:pPr>
                      <a:r>
                        <a:rPr lang="en-US" altLang="zh-CN" sz="1800" dirty="0">
                          <a:sym typeface="+mn-ea"/>
                        </a:rPr>
                        <a:t>1201</a:t>
                      </a:r>
                      <a:endParaRPr lang="en-US" altLang="zh-CN" dirty="0"/>
                    </a:p>
                  </a:txBody>
                  <a:tcPr/>
                </a:tc>
                <a:tc>
                  <a:txBody>
                    <a:bodyPr/>
                    <a:p>
                      <a:pPr algn="ctr">
                        <a:buNone/>
                      </a:pPr>
                      <a:r>
                        <a:rPr lang="en-US" altLang="zh-CN" sz="1800" dirty="0">
                          <a:sym typeface="+mn-ea"/>
                        </a:rPr>
                        <a:t>120</a:t>
                      </a:r>
                      <a:endParaRPr lang="en-US" altLang="zh-CN" dirty="0"/>
                    </a:p>
                  </a:txBody>
                  <a:tcPr/>
                </a:tc>
                <a:tc>
                  <a:txBody>
                    <a:bodyPr/>
                    <a:p>
                      <a:pPr algn="ctr">
                        <a:buNone/>
                      </a:pPr>
                      <a:r>
                        <a:rPr lang="en-US" altLang="zh-CN" sz="1800" dirty="0">
                          <a:sym typeface="+mn-ea"/>
                        </a:rPr>
                        <a:t> 12</a:t>
                      </a:r>
                      <a:endParaRPr lang="en-US" altLang="zh-CN" dirty="0"/>
                    </a:p>
                  </a:txBody>
                  <a:tcPr/>
                </a:tc>
              </a:tr>
            </a:tbl>
          </a:graphicData>
        </a:graphic>
      </p:graphicFrame>
      <p:sp>
        <p:nvSpPr>
          <p:cNvPr id="5" name="文本框 4"/>
          <p:cNvSpPr txBox="1"/>
          <p:nvPr/>
        </p:nvSpPr>
        <p:spPr>
          <a:xfrm>
            <a:off x="3687445" y="5190490"/>
            <a:ext cx="5944870" cy="64516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Measured throughput (requests/sec) limit </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for a single</a:t>
            </a:r>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S3 bucket and </a:t>
            </a:r>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a single Redis shard</a:t>
            </a:r>
            <a:r>
              <a:rPr lang="en-US" altLang="zh-CN" baseline="30000">
                <a:latin typeface="微软雅黑" panose="020B0503020204020204" charset="-122"/>
                <a:ea typeface="微软雅黑" panose="020B0503020204020204" charset="-122"/>
              </a:rPr>
              <a:t>[3]</a:t>
            </a:r>
            <a:endParaRPr lang="en-US" altLang="zh-CN" baseline="30000">
              <a:latin typeface="微软雅黑" panose="020B0503020204020204" charset="-122"/>
              <a:ea typeface="微软雅黑" panose="020B0503020204020204" charset="-122"/>
            </a:endParaRPr>
          </a:p>
        </p:txBody>
      </p:sp>
      <p:sp>
        <p:nvSpPr>
          <p:cNvPr id="7" name="文本框 6"/>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515600" cy="5408930"/>
          </a:xfrm>
        </p:spPr>
        <p:txBody>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analytics application</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a:uFillTx/>
                <a:latin typeface="等线" panose="02010600030101010101" charset="-122"/>
                <a:ea typeface="等线" panose="02010600030101010101" charset="-122"/>
                <a:cs typeface="等线" panose="02010600030101010101" charset="-122"/>
                <a:sym typeface="+mn-ea"/>
              </a:rPr>
              <a:t>Characteristic</a:t>
            </a:r>
            <a:r>
              <a:rPr lang="en-US">
                <a:uFillTx/>
                <a:latin typeface="等线" panose="02010600030101010101" charset="-122"/>
                <a:ea typeface="等线" panose="02010600030101010101" charset="-122"/>
                <a:cs typeface="等线" panose="02010600030101010101" charset="-122"/>
                <a:sym typeface="+mn-ea"/>
              </a:rPr>
              <a:t>s</a:t>
            </a:r>
            <a:r>
              <a:rPr lang="en-US" baseline="30000">
                <a:uFillTx/>
                <a:latin typeface="等线" panose="02010600030101010101" charset="-122"/>
                <a:ea typeface="等线" panose="02010600030101010101" charset="-122"/>
                <a:cs typeface="等线" panose="02010600030101010101" charset="-122"/>
                <a:sym typeface="+mn-ea"/>
              </a:rPr>
              <a:t>[5]</a:t>
            </a:r>
            <a:endParaRPr lang="en-US">
              <a:uFillTx/>
              <a:latin typeface="等线" panose="02010600030101010101" charset="-122"/>
              <a:ea typeface="等线" panose="02010600030101010101" charset="-122"/>
              <a:cs typeface="等线" panose="02010600030101010101" charset="-122"/>
              <a:sym typeface="+mn-ea"/>
            </a:endParaRPr>
          </a:p>
          <a:p>
            <a:pPr lvl="2"/>
            <a:r>
              <a:rPr lang="en-US">
                <a:uFillTx/>
                <a:latin typeface="等线" panose="02010600030101010101" charset="-122"/>
                <a:ea typeface="等线" panose="02010600030101010101" charset="-122"/>
                <a:cs typeface="等线" panose="02010600030101010101" charset="-122"/>
                <a:sym typeface="+mn-ea"/>
              </a:rPr>
              <a:t> </a:t>
            </a:r>
            <a:r>
              <a:rPr lang="en-US">
                <a:uFillTx/>
                <a:latin typeface="等线" panose="02010600030101010101" charset="-122"/>
              </a:rPr>
              <a:t>comprise</a:t>
            </a:r>
            <a:r>
              <a:rPr lang="en-US">
                <a:uFillTx/>
                <a:latin typeface="等线" panose="02010600030101010101" charset="-122"/>
              </a:rPr>
              <a:t> multiple stages  </a:t>
            </a:r>
            <a:endParaRPr lang="en-US">
              <a:uFillTx/>
              <a:latin typeface="等线" panose="02010600030101010101" charset="-122"/>
            </a:endParaRPr>
          </a:p>
          <a:p>
            <a:pPr lvl="2"/>
            <a:r>
              <a:rPr lang="en-US" altLang="zh-CN">
                <a:solidFill>
                  <a:schemeClr val="tx1"/>
                </a:solidFill>
                <a:uFillTx/>
                <a:latin typeface="等线" panose="02010600030101010101" charset="-122"/>
              </a:rPr>
              <a:t> each stage comprise</a:t>
            </a:r>
            <a:r>
              <a:rPr lang="en-US" altLang="zh-CN">
                <a:solidFill>
                  <a:schemeClr val="tx1"/>
                </a:solidFill>
                <a:uFillTx/>
                <a:latin typeface="等线" panose="02010600030101010101" charset="-122"/>
              </a:rPr>
              <a:t>s several parallel tasks</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require sharing of </a:t>
            </a:r>
            <a:r>
              <a:rPr lang="zh-CN" altLang="en-US">
                <a:solidFill>
                  <a:schemeClr val="tx1"/>
                </a:solidFill>
                <a:uFillTx/>
                <a:latin typeface="等线" panose="02010600030101010101" charset="-122"/>
              </a:rPr>
              <a:t>state and data across stages of tasks</a:t>
            </a:r>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lang="en-US" altLang="zh-CN">
                <a:uFillTx/>
                <a:latin typeface="等线" panose="02010600030101010101" charset="-122"/>
                <a:sym typeface="+mn-ea"/>
              </a:rPr>
              <a:t>eg</a:t>
            </a:r>
            <a:r>
              <a:rPr lang="zh-CN" altLang="en-US">
                <a:uFillTx/>
                <a:latin typeface="等线" panose="02010600030101010101" charset="-122"/>
                <a:sym typeface="+mn-ea"/>
              </a:rPr>
              <a:t>：MapReduce Sort、</a:t>
            </a:r>
            <a:r>
              <a:rPr lang="en-US" altLang="zh-CN">
                <a:uFillTx/>
                <a:latin typeface="等线" panose="02010600030101010101" charset="-122"/>
                <a:sym typeface="+mn-ea"/>
              </a:rPr>
              <a:t>Database q</a:t>
            </a:r>
            <a:r>
              <a:rPr lang="zh-CN" altLang="en-US">
                <a:uFillTx/>
                <a:latin typeface="等线" panose="02010600030101010101" charset="-122"/>
                <a:sym typeface="+mn-ea"/>
              </a:rPr>
              <a:t>uery processing</a:t>
            </a:r>
            <a:endParaRPr lang="zh-CN" altLang="en-US">
              <a:solidFill>
                <a:schemeClr val="tx1"/>
              </a:solidFill>
              <a:uFillTx/>
              <a:latin typeface="等线" panose="02010600030101010101" charset="-122"/>
            </a:endParaRPr>
          </a:p>
        </p:txBody>
      </p:sp>
      <p:pic>
        <p:nvPicPr>
          <p:cNvPr id="8" name="图片 7" descr="图片2"/>
          <p:cNvPicPr>
            <a:picLocks noChangeAspect="1"/>
          </p:cNvPicPr>
          <p:nvPr/>
        </p:nvPicPr>
        <p:blipFill>
          <a:blip r:embed="rId1"/>
          <a:stretch>
            <a:fillRect/>
          </a:stretch>
        </p:blipFill>
        <p:spPr>
          <a:xfrm>
            <a:off x="3172460" y="3505835"/>
            <a:ext cx="5245100" cy="2347595"/>
          </a:xfrm>
          <a:prstGeom prst="rect">
            <a:avLst/>
          </a:prstGeom>
        </p:spPr>
      </p:pic>
      <p:sp>
        <p:nvSpPr>
          <p:cNvPr id="9" name="文本框 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[5] Caerus: NIMBLE Task Scheduling for Serverless Analytics NSDI’21</a:t>
            </a:r>
            <a:endParaRPr lang="en-US" altLang="zh-CN" sz="1600">
              <a:solidFill>
                <a:schemeClr val="bg2">
                  <a:lumMod val="50000"/>
                </a:schemeClr>
              </a:solidFill>
              <a:sym typeface="+mn-ea"/>
            </a:endParaRPr>
          </a:p>
        </p:txBody>
      </p:sp>
      <p:sp>
        <p:nvSpPr>
          <p:cNvPr id="10" name="文本框 9"/>
          <p:cNvSpPr txBox="1"/>
          <p:nvPr/>
        </p:nvSpPr>
        <p:spPr>
          <a:xfrm>
            <a:off x="4540250" y="5920105"/>
            <a:ext cx="251015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Data analytics </a:t>
            </a:r>
            <a:r>
              <a:rPr lang="en-US" altLang="zh-CN" sz="2000" b="1">
                <a:latin typeface="微软雅黑" panose="020B0503020204020204" charset="-122"/>
                <a:ea typeface="微软雅黑" panose="020B0503020204020204" charset="-122"/>
              </a:rPr>
              <a:t>job</a:t>
            </a:r>
            <a:endParaRPr lang="en-US" altLang="zh-CN" sz="2000" b="1">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515600" cy="5408930"/>
          </a:xfrm>
        </p:spPr>
        <p:txBody>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analytics application</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Large scale shuffle</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a:t>
            </a:r>
            <a:r>
              <a:rPr lang="en-US" altLang="zh-CN">
                <a:uFillTx/>
                <a:latin typeface="等线" panose="02010600030101010101" charset="-122"/>
                <a:sym typeface="+mn-ea"/>
              </a:rPr>
              <a:t>MapReduce sort: intermediate data size is 800X larger </a:t>
            </a:r>
            <a:r>
              <a:rPr lang="en-US" altLang="zh-CN">
                <a:uFillTx/>
                <a:latin typeface="等线" panose="02010600030101010101" charset="-122"/>
                <a:sym typeface="+mn-ea"/>
              </a:rPr>
              <a:t>than input data </a:t>
            </a:r>
            <a:r>
              <a:rPr lang="en-US" altLang="zh-CN">
                <a:uFillTx/>
                <a:latin typeface="等线" panose="02010600030101010101" charset="-122"/>
                <a:sym typeface="+mn-ea"/>
              </a:rPr>
              <a:t>size </a:t>
            </a:r>
            <a:endParaRPr lang="en-US" altLang="zh-CN">
              <a:solidFill>
                <a:schemeClr val="tx1"/>
              </a:solidFill>
              <a:uFillTx/>
              <a:latin typeface="等线" panose="02010600030101010101" charset="-122"/>
            </a:endParaRPr>
          </a:p>
        </p:txBody>
      </p:sp>
      <p:graphicFrame>
        <p:nvGraphicFramePr>
          <p:cNvPr id="6" name="表格 2"/>
          <p:cNvGraphicFramePr>
            <a:graphicFrameLocks noGrp="1"/>
          </p:cNvGraphicFramePr>
          <p:nvPr>
            <p:custDataLst>
              <p:tags r:id="rId1"/>
            </p:custDataLst>
          </p:nvPr>
        </p:nvGraphicFramePr>
        <p:xfrm>
          <a:off x="3531235" y="3000375"/>
          <a:ext cx="4140835" cy="2469515"/>
        </p:xfrm>
        <a:graphic>
          <a:graphicData uri="http://schemas.openxmlformats.org/drawingml/2006/table">
            <a:tbl>
              <a:tblPr firstRow="1" bandRow="1">
                <a:tableStyleId>{5C22544A-7EE6-4342-B048-85BDC9FD1C3A}</a:tableStyleId>
              </a:tblPr>
              <a:tblGrid>
                <a:gridCol w="2090420"/>
                <a:gridCol w="2050415"/>
              </a:tblGrid>
              <a:tr h="479425">
                <a:tc>
                  <a:txBody>
                    <a:bodyPr/>
                    <a:p>
                      <a:pPr algn="ctr"/>
                      <a:r>
                        <a:rPr lang="en-US" altLang="zh-CN" sz="1800">
                          <a:uFillTx/>
                          <a:latin typeface="等线" panose="02010600030101010101" charset="-122"/>
                          <a:sym typeface="+mn-ea"/>
                        </a:rPr>
                        <a:t>MapReduce sort</a:t>
                      </a:r>
                      <a:endParaRPr lang="en-US" altLang="zh-CN" dirty="0"/>
                    </a:p>
                  </a:txBody>
                  <a:tcPr/>
                </a:tc>
                <a:tc>
                  <a:txBody>
                    <a:bodyPr/>
                    <a:p>
                      <a:pPr algn="ctr"/>
                      <a:endParaRPr lang="en-US" altLang="zh-CN" dirty="0"/>
                    </a:p>
                  </a:txBody>
                  <a:tcPr/>
                </a:tc>
              </a:tr>
              <a:tr h="452120">
                <a:tc>
                  <a:txBody>
                    <a:bodyPr/>
                    <a:p>
                      <a:pPr algn="ctr"/>
                      <a:r>
                        <a:rPr lang="en-US" altLang="zh-CN" sz="1800">
                          <a:uFillTx/>
                          <a:latin typeface="等线" panose="02010600030101010101" charset="-122"/>
                          <a:sym typeface="+mn-ea"/>
                        </a:rPr>
                        <a:t>Input data</a:t>
                      </a:r>
                      <a:endParaRPr lang="en-US" altLang="zh-CN" dirty="0"/>
                    </a:p>
                  </a:txBody>
                  <a:tcPr/>
                </a:tc>
                <a:tc>
                  <a:txBody>
                    <a:bodyPr/>
                    <a:p>
                      <a:pPr algn="ctr"/>
                      <a:r>
                        <a:rPr lang="en-US" altLang="zh-CN" sz="1800">
                          <a:uFillTx/>
                          <a:latin typeface="等线" panose="02010600030101010101" charset="-122"/>
                          <a:sym typeface="+mn-ea"/>
                        </a:rPr>
                        <a:t>20GB</a:t>
                      </a:r>
                      <a:endParaRPr lang="en-US" altLang="zh-CN" dirty="0"/>
                    </a:p>
                  </a:txBody>
                  <a:tcPr/>
                </a:tc>
              </a:tr>
              <a:tr h="442595">
                <a:tc>
                  <a:txBody>
                    <a:bodyPr/>
                    <a:p>
                      <a:pPr algn="ctr">
                        <a:buNone/>
                      </a:pPr>
                      <a:r>
                        <a:rPr lang="en-US" altLang="zh-CN" sz="1800">
                          <a:uFillTx/>
                          <a:latin typeface="等线" panose="02010600030101010101" charset="-122"/>
                          <a:sym typeface="+mn-ea"/>
                        </a:rPr>
                        <a:t>Worker mem</a:t>
                      </a:r>
                      <a:endParaRPr lang="en-US" altLang="zh-CN" dirty="0"/>
                    </a:p>
                  </a:txBody>
                  <a:tcPr/>
                </a:tc>
                <a:tc>
                  <a:txBody>
                    <a:bodyPr/>
                    <a:p>
                      <a:pPr algn="ctr">
                        <a:buNone/>
                      </a:pPr>
                      <a:r>
                        <a:rPr lang="en-US" altLang="zh-CN" sz="1800">
                          <a:uFillTx/>
                          <a:latin typeface="等线" panose="02010600030101010101" charset="-122"/>
                          <a:sym typeface="+mn-ea"/>
                        </a:rPr>
                        <a:t>0.25GB</a:t>
                      </a:r>
                      <a:endParaRPr lang="en-US" altLang="zh-CN" dirty="0"/>
                    </a:p>
                  </a:txBody>
                  <a:tcPr/>
                </a:tc>
              </a:tr>
              <a:tr h="442595">
                <a:tc>
                  <a:txBody>
                    <a:bodyPr/>
                    <a:p>
                      <a:pPr algn="ctr">
                        <a:buNone/>
                      </a:pPr>
                      <a:r>
                        <a:rPr lang="en-US" altLang="zh-CN" sz="1800">
                          <a:uFillTx/>
                          <a:latin typeface="等线" panose="02010600030101010101" charset="-122"/>
                          <a:sym typeface="+mn-ea"/>
                        </a:rPr>
                        <a:t>Mapper/reducer</a:t>
                      </a:r>
                      <a:endParaRPr lang="en-US" altLang="zh-CN" dirty="0"/>
                    </a:p>
                  </a:txBody>
                  <a:tcPr/>
                </a:tc>
                <a:tc>
                  <a:txBody>
                    <a:bodyPr/>
                    <a:p>
                      <a:pPr algn="ctr">
                        <a:buNone/>
                      </a:pPr>
                      <a:r>
                        <a:rPr lang="en-US" altLang="zh-CN" dirty="0"/>
                        <a:t>20/0.25 = 80</a:t>
                      </a:r>
                      <a:endParaRPr lang="zh-CN" altLang="en-US" dirty="0"/>
                    </a:p>
                  </a:txBody>
                  <a:tcPr/>
                </a:tc>
              </a:tr>
              <a:tr h="652780">
                <a:tc>
                  <a:txBody>
                    <a:bodyPr/>
                    <a:p>
                      <a:pPr algn="ctr">
                        <a:buNone/>
                      </a:pPr>
                      <a:r>
                        <a:rPr lang="en-US" altLang="zh-CN" dirty="0"/>
                        <a:t>Intermediate data </a:t>
                      </a:r>
                      <a:r>
                        <a:rPr lang="en-US" altLang="zh-CN" dirty="0"/>
                        <a:t>size </a:t>
                      </a:r>
                      <a:endParaRPr lang="en-US" altLang="zh-CN" dirty="0"/>
                    </a:p>
                  </a:txBody>
                  <a:tcPr/>
                </a:tc>
                <a:tc>
                  <a:txBody>
                    <a:bodyPr/>
                    <a:p>
                      <a:pPr algn="ctr">
                        <a:buNone/>
                      </a:pPr>
                      <a:r>
                        <a:rPr lang="en-US" altLang="zh-CN" dirty="0"/>
                        <a:t>80</a:t>
                      </a:r>
                      <a:r>
                        <a:rPr lang="en-US" altLang="zh-CN" baseline="30000" dirty="0"/>
                        <a:t>2 </a:t>
                      </a:r>
                      <a:r>
                        <a:rPr lang="en-US" altLang="zh-CN" dirty="0"/>
                        <a:t>x 0.25 = 1600GB</a:t>
                      </a:r>
                      <a:endParaRPr lang="en-US" altLang="zh-C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0D0DBCE6C912685D2F65078EFE7955A5"/>
          <p:cNvPicPr>
            <a:picLocks noChangeAspect="1"/>
          </p:cNvPicPr>
          <p:nvPr/>
        </p:nvPicPr>
        <p:blipFill>
          <a:blip r:embed="rId1"/>
          <a:stretch>
            <a:fillRect/>
          </a:stretch>
        </p:blipFill>
        <p:spPr>
          <a:xfrm>
            <a:off x="7753985" y="2654935"/>
            <a:ext cx="3066415" cy="3185160"/>
          </a:xfrm>
          <a:prstGeom prst="rect">
            <a:avLst/>
          </a:prstGeom>
        </p:spPr>
      </p:pic>
      <p:pic>
        <p:nvPicPr>
          <p:cNvPr id="4" name="图片 3" descr="ED3A3A9D4C221F818ADAC6AEDAB4FB21"/>
          <p:cNvPicPr>
            <a:picLocks noChangeAspect="1"/>
          </p:cNvPicPr>
          <p:nvPr/>
        </p:nvPicPr>
        <p:blipFill>
          <a:blip r:embed="rId2"/>
          <a:stretch>
            <a:fillRect/>
          </a:stretch>
        </p:blipFill>
        <p:spPr>
          <a:xfrm>
            <a:off x="1071245" y="2961005"/>
            <a:ext cx="4870450" cy="2868930"/>
          </a:xfrm>
          <a:prstGeom prst="rect">
            <a:avLst/>
          </a:prstGeom>
        </p:spPr>
      </p:pic>
      <p:sp>
        <p:nvSpPr>
          <p:cNvPr id="2" name="标题 1"/>
          <p:cNvSpPr>
            <a:spLocks noGrp="1"/>
          </p:cNvSpPr>
          <p:nvPr>
            <p:ph type="title"/>
          </p:nvPr>
        </p:nvSpPr>
        <p:spPr/>
        <p:txBody>
          <a:bodyPr>
            <a:normAutofit/>
          </a:bodyPr>
          <a:p>
            <a:r>
              <a:rPr lang="en-US" altLang="zh-CN"/>
              <a:t>M</a:t>
            </a:r>
            <a:r>
              <a:rPr lang="en-US" altLang="zh-CN"/>
              <a:t>otivation</a:t>
            </a:r>
            <a:endParaRPr lang="en-US" altLang="zh-CN"/>
          </a:p>
        </p:txBody>
      </p:sp>
      <p:sp>
        <p:nvSpPr>
          <p:cNvPr id="3" name="内容占位符 2"/>
          <p:cNvSpPr>
            <a:spLocks noGrp="1"/>
          </p:cNvSpPr>
          <p:nvPr>
            <p:ph sz="half" idx="1"/>
          </p:nvPr>
        </p:nvSpPr>
        <p:spPr>
          <a:xfrm>
            <a:off x="838200" y="1318260"/>
            <a:ext cx="10728325" cy="4859020"/>
          </a:xfrm>
        </p:spPr>
        <p:txBody>
          <a:bodyPr/>
          <a:p>
            <a:pPr>
              <a:lnSpc>
                <a:spcPct val="140000"/>
              </a:lnSpc>
            </a:pPr>
            <a:r>
              <a:rPr lang="en-US" altLang="zh-CN" sz="2400">
                <a:solidFill>
                  <a:schemeClr val="tx1"/>
                </a:solidFill>
                <a:uFillTx/>
                <a:latin typeface="等线" panose="02010600030101010101" charset="-122"/>
                <a:sym typeface="+mn-ea"/>
              </a:rPr>
              <a:t> </a:t>
            </a:r>
            <a:r>
              <a:rPr lang="en-US" altLang="zh-CN" sz="2400" b="1">
                <a:solidFill>
                  <a:schemeClr val="tx1"/>
                </a:solidFill>
                <a:uFillTx/>
                <a:latin typeface="微软雅黑" panose="020B0503020204020204" charset="-122"/>
                <a:ea typeface="微软雅黑" panose="020B0503020204020204" charset="-122"/>
                <a:sym typeface="+mn-ea"/>
              </a:rPr>
              <a:t>I/O Latency</a:t>
            </a:r>
            <a:endParaRPr lang="en-US" altLang="zh-CN" sz="2395">
              <a:solidFill>
                <a:schemeClr val="tx1"/>
              </a:solidFill>
              <a:uFillTx/>
              <a:latin typeface="等线" panose="02010600030101010101" charset="-122"/>
              <a:sym typeface="+mn-ea"/>
            </a:endParaRPr>
          </a:p>
          <a:p>
            <a:pPr lvl="1">
              <a:lnSpc>
                <a:spcPct val="90000"/>
              </a:lnSpc>
            </a:pPr>
            <a:r>
              <a:rPr lang="en-US" altLang="zh-CN">
                <a:solidFill>
                  <a:schemeClr val="tx1"/>
                </a:solidFill>
                <a:uFillTx/>
                <a:latin typeface="等线" panose="02010600030101010101" charset="-122"/>
                <a:sym typeface="+mn-ea"/>
              </a:rPr>
              <a:t> S3： high latency and limited I/O rate</a:t>
            </a:r>
            <a:endParaRPr lang="en-US" altLang="zh-CN">
              <a:solidFill>
                <a:schemeClr val="tx1"/>
              </a:solidFill>
              <a:uFillTx/>
              <a:latin typeface="等线" panose="02010600030101010101" charset="-122"/>
              <a:sym typeface="+mn-ea"/>
            </a:endParaRPr>
          </a:p>
          <a:p>
            <a:pPr lvl="1">
              <a:lnSpc>
                <a:spcPct val="90000"/>
              </a:lnSpc>
            </a:pPr>
            <a:r>
              <a:rPr lang="en-US" altLang="zh-CN">
                <a:solidFill>
                  <a:schemeClr val="tx1"/>
                </a:solidFill>
                <a:uFillTx/>
                <a:latin typeface="等线" panose="02010600030101010101" charset="-122"/>
                <a:sym typeface="+mn-ea"/>
              </a:rPr>
              <a:t> </a:t>
            </a:r>
            <a:r>
              <a:rPr lang="en-US" altLang="zh-CN">
                <a:uFillTx/>
                <a:latin typeface="等线" panose="02010600030101010101" charset="-122"/>
                <a:sym typeface="+mn-ea"/>
              </a:rPr>
              <a:t>Data analytics jobs</a:t>
            </a:r>
            <a:r>
              <a:rPr lang="zh-CN" altLang="en-US">
                <a:uFillTx/>
                <a:latin typeface="等线" panose="02010600030101010101" charset="-122"/>
                <a:sym typeface="+mn-ea"/>
              </a:rPr>
              <a:t>：</a:t>
            </a:r>
            <a:r>
              <a:rPr lang="en-US" altLang="zh-CN">
                <a:uFillTx/>
                <a:latin typeface="等线" panose="02010600030101010101" charset="-122"/>
                <a:sym typeface="+mn-ea"/>
              </a:rPr>
              <a:t>large scale shuffle</a:t>
            </a:r>
            <a:r>
              <a:rPr lang="en-US" altLang="zh-CN">
                <a:solidFill>
                  <a:schemeClr val="tx1"/>
                </a:solidFill>
                <a:uFillTx/>
                <a:latin typeface="等线" panose="02010600030101010101" charset="-122"/>
                <a:sym typeface="+mn-ea"/>
              </a:rPr>
              <a:t> </a:t>
            </a:r>
            <a:endParaRPr lang="en-US" altLang="zh-CN">
              <a:solidFill>
                <a:schemeClr val="tx1"/>
              </a:solidFill>
              <a:uFillTx/>
              <a:latin typeface="等线" panose="02010600030101010101" charset="-122"/>
              <a:sym typeface="+mn-ea"/>
            </a:endParaRPr>
          </a:p>
        </p:txBody>
      </p:sp>
      <p:sp>
        <p:nvSpPr>
          <p:cNvPr id="7" name="文本框 6"/>
          <p:cNvSpPr txBox="1"/>
          <p:nvPr/>
        </p:nvSpPr>
        <p:spPr>
          <a:xfrm>
            <a:off x="723900" y="5975985"/>
            <a:ext cx="556514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Average time per lambda for 100GB sort</a:t>
            </a:r>
            <a:r>
              <a:rPr lang="en-US" altLang="zh-CN" sz="2000" baseline="30000">
                <a:latin typeface="微软雅黑" panose="020B0503020204020204" charset="-122"/>
                <a:ea typeface="微软雅黑" panose="020B0503020204020204" charset="-122"/>
              </a:rPr>
              <a:t>[2]</a:t>
            </a:r>
            <a:endParaRPr lang="en-US" altLang="zh-CN" sz="2000" baseline="30000">
              <a:latin typeface="微软雅黑" panose="020B0503020204020204" charset="-122"/>
              <a:ea typeface="微软雅黑" panose="020B0503020204020204" charset="-122"/>
            </a:endParaRPr>
          </a:p>
        </p:txBody>
      </p:sp>
      <p:sp>
        <p:nvSpPr>
          <p:cNvPr id="8" name="文本框 7"/>
          <p:cNvSpPr txBox="1"/>
          <p:nvPr/>
        </p:nvSpPr>
        <p:spPr>
          <a:xfrm>
            <a:off x="2270760" y="3548380"/>
            <a:ext cx="5829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3X</a:t>
            </a:r>
            <a:endParaRPr lang="en-US" altLang="zh-CN" sz="2000" b="1">
              <a:latin typeface="微软雅黑" panose="020B0503020204020204" charset="-122"/>
              <a:ea typeface="微软雅黑" panose="020B0503020204020204" charset="-122"/>
            </a:endParaRPr>
          </a:p>
        </p:txBody>
      </p:sp>
      <p:cxnSp>
        <p:nvCxnSpPr>
          <p:cNvPr id="9" name="直接箭头连接符 8"/>
          <p:cNvCxnSpPr/>
          <p:nvPr/>
        </p:nvCxnSpPr>
        <p:spPr>
          <a:xfrm flipH="1">
            <a:off x="2270760" y="3131820"/>
            <a:ext cx="10795" cy="101473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9646920" y="3094355"/>
            <a:ext cx="983615" cy="612140"/>
          </a:xfrm>
          <a:prstGeom prst="rect">
            <a:avLst/>
          </a:prstGeom>
        </p:spPr>
      </p:pic>
      <p:sp>
        <p:nvSpPr>
          <p:cNvPr id="12" name="文本框 11"/>
          <p:cNvSpPr txBox="1"/>
          <p:nvPr/>
        </p:nvSpPr>
        <p:spPr>
          <a:xfrm>
            <a:off x="6289040" y="5981065"/>
            <a:ext cx="590296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Video analytics I/O vs. compute breakdown</a:t>
            </a:r>
            <a:r>
              <a:rPr lang="en-US" altLang="zh-CN" sz="2000" baseline="30000">
                <a:latin typeface="微软雅黑" panose="020B0503020204020204" charset="-122"/>
                <a:ea typeface="微软雅黑" panose="020B0503020204020204" charset="-122"/>
              </a:rPr>
              <a:t>[2]</a:t>
            </a:r>
            <a:endParaRPr lang="en-US" altLang="zh-CN" sz="2000" baseline="30000">
              <a:latin typeface="微软雅黑" panose="020B0503020204020204" charset="-122"/>
              <a:ea typeface="微软雅黑" panose="020B0503020204020204" charset="-122"/>
            </a:endParaRPr>
          </a:p>
        </p:txBody>
      </p:sp>
      <p:cxnSp>
        <p:nvCxnSpPr>
          <p:cNvPr id="13" name="直接箭头连接符 12"/>
          <p:cNvCxnSpPr/>
          <p:nvPr/>
        </p:nvCxnSpPr>
        <p:spPr>
          <a:xfrm>
            <a:off x="9233535" y="3130550"/>
            <a:ext cx="13335" cy="85915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46870" y="3630295"/>
            <a:ext cx="5829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4X</a:t>
            </a:r>
            <a:endParaRPr lang="en-US" altLang="zh-CN" sz="2000" b="1">
              <a:latin typeface="微软雅黑" panose="020B0503020204020204" charset="-122"/>
              <a:ea typeface="微软雅黑" panose="020B0503020204020204" charset="-122"/>
            </a:endParaRPr>
          </a:p>
        </p:txBody>
      </p:sp>
      <p:sp>
        <p:nvSpPr>
          <p:cNvPr id="6" name="文本框 5"/>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[2] Understanding Ephemeral Storage for Serverless Analytics  ATC’18</a:t>
            </a:r>
            <a:endParaRPr lang="en-US" altLang="zh-CN" sz="1600">
              <a:solidFill>
                <a:schemeClr val="bg2">
                  <a:lumMod val="50000"/>
                </a:schemeClr>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Existing Design</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cs typeface="等线" panose="02010600030101010101" charset="-122"/>
              </a:rPr>
              <a:t>Internal storage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Cloudburst</a:t>
            </a:r>
            <a:r>
              <a:rPr lang="en-US" baseline="30000">
                <a:solidFill>
                  <a:schemeClr val="tx1"/>
                </a:solidFill>
                <a:uFillTx/>
                <a:latin typeface="等线" panose="02010600030101010101" charset="-122"/>
                <a:ea typeface="等线" panose="02010600030101010101" charset="-122"/>
                <a:cs typeface="等线" panose="02010600030101010101" charset="-122"/>
              </a:rPr>
              <a:t>[6]</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Sonic</a:t>
            </a:r>
            <a:r>
              <a:rPr lang="en-US" baseline="30000">
                <a:solidFill>
                  <a:schemeClr val="tx1"/>
                </a:solidFill>
                <a:uFillTx/>
                <a:latin typeface="等线" panose="02010600030101010101" charset="-122"/>
                <a:ea typeface="等线" panose="02010600030101010101" charset="-122"/>
                <a:cs typeface="等线" panose="02010600030101010101" charset="-122"/>
              </a:rPr>
              <a:t>[7]</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External storage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Locus</a:t>
            </a:r>
            <a:r>
              <a:rPr lang="en-US" altLang="zh-CN" baseline="30000">
                <a:solidFill>
                  <a:schemeClr val="tx1"/>
                </a:solidFill>
                <a:uFillTx/>
                <a:latin typeface="等线" panose="02010600030101010101" charset="-122"/>
              </a:rPr>
              <a:t>[3]</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028055"/>
            <a:ext cx="11722735" cy="82994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a:p>
            <a:r>
              <a:rPr lang="en-US" altLang="zh-CN" sz="1600">
                <a:solidFill>
                  <a:schemeClr val="bg2">
                    <a:lumMod val="50000"/>
                  </a:schemeClr>
                </a:solidFill>
                <a:sym typeface="+mn-ea"/>
              </a:rPr>
              <a:t>[6] Cloudburst: Stateful Functions-as-a-Service VLDB’20</a:t>
            </a:r>
            <a:endParaRPr lang="en-US" altLang="zh-CN" sz="1600">
              <a:solidFill>
                <a:schemeClr val="bg2">
                  <a:lumMod val="50000"/>
                </a:schemeClr>
              </a:solidFill>
              <a:sym typeface="+mn-ea"/>
            </a:endParaRPr>
          </a:p>
          <a:p>
            <a:r>
              <a:rPr lang="en-US" altLang="zh-CN" sz="1600">
                <a:solidFill>
                  <a:schemeClr val="bg2">
                    <a:lumMod val="50000"/>
                  </a:schemeClr>
                </a:solidFill>
                <a:sym typeface="+mn-ea"/>
              </a:rPr>
              <a:t>[7] Sonic: Application-aware Data Passing for Chained Serverless Applications ATC’21</a:t>
            </a:r>
            <a:endParaRPr lang="en-US" altLang="zh-CN" sz="1600">
              <a:solidFill>
                <a:schemeClr val="bg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Distributed cache</a:t>
            </a:r>
            <a:r>
              <a:rPr lang="en-US" altLang="zh-CN" baseline="30000"/>
              <a:t>[6]</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cs typeface="等线" panose="02010600030101010101" charset="-122"/>
              </a:rPr>
              <a:t>Design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VM local storage &amp; KV store Anna</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Distributed cache system</a:t>
            </a:r>
            <a:endParaRPr lang="en-US">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Challenge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Cache consis</a:t>
            </a:r>
            <a:r>
              <a:rPr lang="en-US" altLang="zh-CN">
                <a:solidFill>
                  <a:schemeClr val="tx1"/>
                </a:solidFill>
                <a:uFillTx/>
                <a:latin typeface="等线" panose="02010600030101010101" charset="-122"/>
              </a:rPr>
              <a:t>tency </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[6] </a:t>
            </a:r>
            <a:r>
              <a:rPr lang="en-US" altLang="zh-CN" sz="1600">
                <a:solidFill>
                  <a:schemeClr val="bg2">
                    <a:lumMod val="50000"/>
                  </a:schemeClr>
                </a:solidFill>
                <a:sym typeface="+mn-ea"/>
              </a:rPr>
              <a:t>Cloudburst: Stateful Functions-as-a-Service VLDB’20</a:t>
            </a:r>
            <a:endParaRPr lang="en-US" altLang="zh-CN" sz="1600">
              <a:solidFill>
                <a:schemeClr val="bg2">
                  <a:lumMod val="50000"/>
                </a:schemeClr>
              </a:solidFill>
            </a:endParaRPr>
          </a:p>
        </p:txBody>
      </p:sp>
      <p:grpSp>
        <p:nvGrpSpPr>
          <p:cNvPr id="9" name="组合 8"/>
          <p:cNvGrpSpPr/>
          <p:nvPr/>
        </p:nvGrpSpPr>
        <p:grpSpPr>
          <a:xfrm>
            <a:off x="2964815" y="2930525"/>
            <a:ext cx="6196965" cy="1644015"/>
            <a:chOff x="4493" y="7658"/>
            <a:chExt cx="11187" cy="2680"/>
          </a:xfrm>
        </p:grpSpPr>
        <p:sp>
          <p:nvSpPr>
            <p:cNvPr id="8" name="矩形 7"/>
            <p:cNvSpPr/>
            <p:nvPr/>
          </p:nvSpPr>
          <p:spPr>
            <a:xfrm>
              <a:off x="4525" y="7658"/>
              <a:ext cx="11155" cy="1802"/>
            </a:xfrm>
            <a:prstGeom prst="rect">
              <a:avLst/>
            </a:prstGeom>
            <a:noFill/>
            <a:ln w="28575" cmpd="sng">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11" name="图片 10"/>
            <p:cNvPicPr>
              <a:picLocks noChangeAspect="1"/>
            </p:cNvPicPr>
            <p:nvPr/>
          </p:nvPicPr>
          <p:blipFill>
            <a:blip r:embed="rId1"/>
            <a:stretch>
              <a:fillRect/>
            </a:stretch>
          </p:blipFill>
          <p:spPr>
            <a:xfrm>
              <a:off x="5322" y="7768"/>
              <a:ext cx="2890" cy="1406"/>
            </a:xfrm>
            <a:prstGeom prst="rect">
              <a:avLst/>
            </a:prstGeom>
          </p:spPr>
        </p:pic>
        <p:pic>
          <p:nvPicPr>
            <p:cNvPr id="12" name="图片 11"/>
            <p:cNvPicPr>
              <a:picLocks noChangeAspect="1"/>
            </p:cNvPicPr>
            <p:nvPr/>
          </p:nvPicPr>
          <p:blipFill>
            <a:blip r:embed="rId1"/>
            <a:stretch>
              <a:fillRect/>
            </a:stretch>
          </p:blipFill>
          <p:spPr>
            <a:xfrm>
              <a:off x="8701" y="7768"/>
              <a:ext cx="2890" cy="1406"/>
            </a:xfrm>
            <a:prstGeom prst="rect">
              <a:avLst/>
            </a:prstGeom>
          </p:spPr>
        </p:pic>
        <p:pic>
          <p:nvPicPr>
            <p:cNvPr id="13" name="图片 12"/>
            <p:cNvPicPr>
              <a:picLocks noChangeAspect="1"/>
            </p:cNvPicPr>
            <p:nvPr/>
          </p:nvPicPr>
          <p:blipFill>
            <a:blip r:embed="rId1"/>
            <a:stretch>
              <a:fillRect/>
            </a:stretch>
          </p:blipFill>
          <p:spPr>
            <a:xfrm>
              <a:off x="12080" y="7768"/>
              <a:ext cx="2890" cy="1406"/>
            </a:xfrm>
            <a:prstGeom prst="rect">
              <a:avLst/>
            </a:prstGeom>
          </p:spPr>
        </p:pic>
        <p:sp>
          <p:nvSpPr>
            <p:cNvPr id="14" name="矩形 13"/>
            <p:cNvSpPr/>
            <p:nvPr/>
          </p:nvSpPr>
          <p:spPr>
            <a:xfrm>
              <a:off x="4493" y="9683"/>
              <a:ext cx="11186" cy="655"/>
            </a:xfrm>
            <a:prstGeom prst="rect">
              <a:avLst/>
            </a:prstGeom>
            <a:solidFill>
              <a:schemeClr val="accent1">
                <a:lumMod val="7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7173" y="9608"/>
              <a:ext cx="5948" cy="600"/>
            </a:xfrm>
            <a:prstGeom prst="rect">
              <a:avLst/>
            </a:prstGeom>
            <a:noFill/>
          </p:spPr>
          <p:txBody>
            <a:bodyPr wrap="square" rtlCol="0">
              <a:spAutoFit/>
            </a:bodyPr>
            <a:p>
              <a:r>
                <a:rPr lang="en-US" altLang="zh-CN" b="1">
                  <a:solidFill>
                    <a:schemeClr val="bg1"/>
                  </a:solidFill>
                </a:rPr>
                <a:t>AutoScaling Key-Vaule Store</a:t>
              </a:r>
              <a:endParaRPr lang="zh-CN" altLang="en-US" b="1">
                <a:solidFill>
                  <a:schemeClr val="bg1"/>
                </a:solidFill>
              </a:endParaRPr>
            </a:p>
          </p:txBody>
        </p:sp>
        <p:sp>
          <p:nvSpPr>
            <p:cNvPr id="16" name="上下箭头 15"/>
            <p:cNvSpPr/>
            <p:nvPr/>
          </p:nvSpPr>
          <p:spPr>
            <a:xfrm>
              <a:off x="724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上下箭头 16"/>
            <p:cNvSpPr/>
            <p:nvPr/>
          </p:nvSpPr>
          <p:spPr>
            <a:xfrm>
              <a:off x="1073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上下箭头 17"/>
            <p:cNvSpPr/>
            <p:nvPr/>
          </p:nvSpPr>
          <p:spPr>
            <a:xfrm>
              <a:off x="14108" y="9183"/>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d06a65bf-be2b-4f6c-87ad-6022e75466ea}"/>
  <p:tag name="TABLE_ENDDRAG_ORIGIN_RECT" val="739*154"/>
  <p:tag name="TABLE_ENDDRAG_RECT" val="129*379*739*155"/>
</p:tagLst>
</file>

<file path=ppt/tags/tag2.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ags/tag3.xml><?xml version="1.0" encoding="utf-8"?>
<p:tagLst xmlns:p="http://schemas.openxmlformats.org/presentationml/2006/main">
  <p:tag name="KSO_WM_UNIT_TABLE_BEAUTIFY" val="smartTable{d06a65bf-be2b-4f6c-87ad-6022e75466ea}"/>
  <p:tag name="TABLE_ENDDRAG_ORIGIN_RECT" val="326*194"/>
  <p:tag name="TABLE_ENDDRAG_RECT" val="277*226*326*194"/>
</p:tagLst>
</file>

<file path=ppt/tags/tag4.xml><?xml version="1.0" encoding="utf-8"?>
<p:tagLst xmlns:p="http://schemas.openxmlformats.org/presentationml/2006/main">
  <p:tag name="KSO_WM_UNIT_TABLE_BEAUTIFY" val="smartTable{684462c9-b9e8-466e-b42e-9dfab25d1906}"/>
  <p:tag name="TABLE_ENDDRAG_ORIGIN_RECT" val="173*57"/>
  <p:tag name="TABLE_ENDDRAG_RECT" val="296*177*173*57"/>
</p:tagLst>
</file>

<file path=ppt/tags/tag5.xml><?xml version="1.0" encoding="utf-8"?>
<p:tagLst xmlns:p="http://schemas.openxmlformats.org/presentationml/2006/main">
  <p:tag name="KSO_WM_UNIT_TABLE_BEAUTIFY" val="smartTable{684462c9-b9e8-466e-b42e-9dfab25d1906}"/>
  <p:tag name="TABLE_ENDDRAG_ORIGIN_RECT" val="231*57"/>
  <p:tag name="TABLE_ENDDRAG_RECT" val="517*251*231*57"/>
</p:tagLst>
</file>

<file path=ppt/tags/tag6.xml><?xml version="1.0" encoding="utf-8"?>
<p:tagLst xmlns:p="http://schemas.openxmlformats.org/presentationml/2006/main">
  <p:tag name="KSO_WM_UNIT_PLACING_PICTURE_USER_VIEWPORT" val="{&quot;height&quot;:4980,&quot;width&quot;:7824}"/>
</p:tagLst>
</file>

<file path=ppt/tags/tag7.xml><?xml version="1.0" encoding="utf-8"?>
<p:tagLst xmlns:p="http://schemas.openxmlformats.org/presentationml/2006/main">
  <p:tag name="KSO_WM_UNIT_PLACING_PICTURE_USER_VIEWPORT" val="{&quot;height&quot;:4980,&quot;width&quot;:7824}"/>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4463</Words>
  <Application>WPS 演示</Application>
  <PresentationFormat>宽屏</PresentationFormat>
  <Paragraphs>339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Times New Roman</vt:lpstr>
      <vt:lpstr>微软雅黑</vt:lpstr>
      <vt:lpstr>等线</vt:lpstr>
      <vt:lpstr>Arial Unicode MS</vt:lpstr>
      <vt:lpstr>等线 Light</vt:lpstr>
      <vt:lpstr>Calibri</vt:lpstr>
      <vt:lpstr>week3-k8s-网络通信及应用示例</vt:lpstr>
      <vt:lpstr> I/O latency Issue of Serverless  Data Analytics</vt:lpstr>
      <vt:lpstr>Background</vt:lpstr>
      <vt:lpstr>Background</vt:lpstr>
      <vt:lpstr>Background</vt:lpstr>
      <vt:lpstr>Background</vt:lpstr>
      <vt:lpstr>Background</vt:lpstr>
      <vt:lpstr>Motivation</vt:lpstr>
      <vt:lpstr>Existing Design</vt:lpstr>
      <vt:lpstr>Distributed cache[6]</vt:lpstr>
      <vt:lpstr>Application-aware Data Passing[7]</vt:lpstr>
      <vt:lpstr>Combine slow storage with fast storage[3]</vt:lpstr>
      <vt:lpstr>Idea</vt:lpstr>
      <vt:lpstr>Idea</vt:lpstr>
      <vt:lpstr>Idea</vt:lpstr>
      <vt:lpstr>Idea</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330</cp:revision>
  <dcterms:created xsi:type="dcterms:W3CDTF">2021-11-05T01:41:00Z</dcterms:created>
  <dcterms:modified xsi:type="dcterms:W3CDTF">2022-03-10T04:07:43Z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ED84EDE4B2FE42DA8C5C643CFD0B7245</vt:lpwstr>
  </property>
  <property fmtid="{D5CDD505-2E9C-101B-9397-08002B2CF9AE}" pid="3" name="KSOProductBuildVer">
    <vt:lpwstr>2052-11.1.0.11365</vt:lpwstr>
  </property>
</Properties>
</file>