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74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weave [wiːv]   flannel [ˈflænl]  calico [ˈkælɪkəʊ]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975" y="342265"/>
            <a:ext cx="9799320" cy="713105"/>
          </a:xfrm>
        </p:spPr>
        <p:txBody>
          <a:bodyPr>
            <a:normAutofit fontScale="90000"/>
          </a:bodyPr>
          <a:p>
            <a:r>
              <a:rPr lang="en-US" altLang="zh-CN"/>
              <a:t>Container N</a:t>
            </a:r>
            <a:r>
              <a:rPr lang="en-US" altLang="zh-CN"/>
              <a:t>etwork </a:t>
            </a:r>
            <a:endParaRPr lang="en-US" altLang="zh-CN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24206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89870" y="5984875"/>
            <a:ext cx="163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2021/4/19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Overlay network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评价：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解决了虚机迁移范围受到网络架构限制的问题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Overlay把二层报文封装在IP报文之上，因此，只要网络支持IP路由可达就可以部署Overlay网络，而IP路由网络本身已经非常成熟，且在网络结构上没有特殊要求，方便用户部署。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解决了虚机规模受网络规格限制的问题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虚拟机数据封装在IP数据包中后，只按照隧道端点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(VTEP)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的地址寻址，对承载网络，MAC地址规格需求极大降低。</a:t>
            </a:r>
            <a:endParaRPr lang="zh-CN" altLang="en-US" sz="228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解决了网络隔离/分离能力限制的问题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针对VLAN只能支持数量4K以内的限制，在Overlay技术中扩展了隔离标识的位数，可以支持高达16M的用户，极大扩展了隔离数量。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Overlay network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评价：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解封包带了较高的性能开销，成了网络的瓶颈，体现在数据包大小对性能的影响。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Overlay </a:t>
            </a:r>
            <a:r>
              <a:rPr lang="en-US">
                <a:cs typeface="Arial" panose="020B0604020202020204" pitchFamily="34" charset="0"/>
                <a:sym typeface="+mn-ea"/>
              </a:rPr>
              <a:t>network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Packet </a:t>
            </a:r>
            <a:r>
              <a:rPr lang="en-US" altLang="zh-CN" sz="2400" b="1">
                <a:sym typeface="+mn-ea"/>
              </a:rPr>
              <a:t>size</a:t>
            </a:r>
            <a:endParaRPr lang="en-US" altLang="zh-CN" sz="2400" b="1">
              <a:sym typeface="+mn-ea"/>
            </a:endParaRPr>
          </a:p>
          <a:p>
            <a:pPr lvl="1"/>
            <a:r>
              <a:rPr lang="zh-CN" altLang="en-US" sz="2130" b="1">
                <a:sym typeface="+mn-ea"/>
              </a:rPr>
              <a:t>随着数据包大小的增大</a:t>
            </a:r>
            <a:r>
              <a:rPr lang="en-US" altLang="zh-CN" sz="2130" b="1">
                <a:sym typeface="+mn-ea"/>
              </a:rPr>
              <a:t>overlay</a:t>
            </a:r>
            <a:r>
              <a:rPr lang="zh-CN" altLang="en-US" sz="2130" b="1">
                <a:sym typeface="+mn-ea"/>
              </a:rPr>
              <a:t>方案与其他方案的差距逐渐增大</a:t>
            </a:r>
            <a:endParaRPr lang="en-US" altLang="zh-CN" sz="2130" b="1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255" y="2736850"/>
            <a:ext cx="7717790" cy="3754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Overlay </a:t>
            </a:r>
            <a:r>
              <a:rPr lang="en-US">
                <a:cs typeface="Arial" panose="020B0604020202020204" pitchFamily="34" charset="0"/>
                <a:sym typeface="+mn-ea"/>
              </a:rPr>
              <a:t>network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r>
              <a:rPr lang="en-US" altLang="zh-CN" sz="2400" b="1">
                <a:sym typeface="+mn-ea"/>
              </a:rPr>
              <a:t>Packet </a:t>
            </a:r>
            <a:r>
              <a:rPr lang="en-US" altLang="zh-CN" sz="2400" b="1">
                <a:sym typeface="+mn-ea"/>
              </a:rPr>
              <a:t>size</a:t>
            </a:r>
            <a:endParaRPr lang="en-US" altLang="zh-CN" sz="2400" b="1">
              <a:sym typeface="+mn-ea"/>
            </a:endParaRPr>
          </a:p>
          <a:p>
            <a:pPr lvl="1"/>
            <a:r>
              <a:rPr lang="zh-CN" altLang="en-US" sz="2130" b="1">
                <a:sym typeface="+mn-ea"/>
              </a:rPr>
              <a:t>随着数据包大小的增大</a:t>
            </a:r>
            <a:r>
              <a:rPr lang="en-US" altLang="zh-CN" sz="2130" b="1">
                <a:sym typeface="+mn-ea"/>
              </a:rPr>
              <a:t>overlay</a:t>
            </a:r>
            <a:r>
              <a:rPr lang="zh-CN" altLang="en-US" sz="2130" b="1">
                <a:sym typeface="+mn-ea"/>
              </a:rPr>
              <a:t>方案与其他方案的差距逐渐增大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packet encapsulation and decapsulation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require more processing resources for each packet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a single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packet of MTU size can hold more packets with smaller size</a:t>
            </a:r>
            <a:r>
              <a:rPr 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thereby leading to higher CPU consumption for larger packet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size</a:t>
            </a:r>
            <a:endParaRPr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In addition, virtualizing network IO at the VM level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incurs increasing overhead as data rate increases. Thus, the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aggregate CPU demand of virtualized I/O and overlay packet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processing in the VM can exceed the capacity of one CPU,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causing queuing delays on overlay packets and throughput loss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测试方案：</a:t>
            </a:r>
            <a:r>
              <a:rPr lang="zh-CN" alt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Sockperf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每次在一定时间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内发送一定数量的数据包，则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packet size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越大，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rate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越大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背景</a:t>
            </a:r>
            <a:r>
              <a:rPr lang="zh-CN" altLang="en-US" sz="2130" b="1">
                <a:sym typeface="+mn-ea"/>
              </a:rPr>
              <a:t>问题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包处理成本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包转换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额外的网络堆栈遍历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是当今容器覆盖网络的主要瓶颈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2.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Vswitch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，进行数据包的解封装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host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60" y="3656330"/>
            <a:ext cx="7872730" cy="2842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背景</a:t>
            </a:r>
            <a:r>
              <a:rPr lang="zh-CN" altLang="en-US" sz="2130" b="1">
                <a:sym typeface="+mn-ea"/>
              </a:rPr>
              <a:t>问题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包处理成本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包转换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额外的网络堆栈遍历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是当今容器覆盖网络的主要瓶颈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overlay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bg1">
                  <a:lumMod val="8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 2.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Vswitch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，进行数据包的解封装</a:t>
            </a:r>
            <a:endParaRPr lang="zh-CN" altLang="en-US" sz="1800">
              <a:solidFill>
                <a:schemeClr val="bg1">
                  <a:lumMod val="8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host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60" y="3656330"/>
            <a:ext cx="7872730" cy="2842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解决方案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SlimSocket</a:t>
            </a: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截获容器内程序要发送的数据，通过</a:t>
            </a: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SlimRouter</a:t>
            </a: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转发到主机的网络空间，绕过虚拟网络接口和虚拟交换机（即不需要穿过虚拟网络堆栈，也不用进行包的封装）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685" y="3048000"/>
            <a:ext cx="5669280" cy="3329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实现</a:t>
            </a:r>
            <a:endParaRPr lang="zh-CN" altLang="en-US" sz="2130" b="1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服务器端</a:t>
            </a:r>
            <a:endParaRPr lang="en-US" altLang="zh-CN" sz="2000"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2270125"/>
            <a:ext cx="10398125" cy="4302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7305" y="782320"/>
            <a:ext cx="66903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70C0"/>
                </a:solidFill>
              </a:rPr>
              <a:t>1. </a:t>
            </a:r>
            <a:r>
              <a:rPr lang="zh-CN" altLang="en-US"/>
              <a:t>容器首先使用</a:t>
            </a:r>
            <a:r>
              <a:rPr lang="zh-CN" altLang="en-US" b="1" i="1"/>
              <a:t>socket</a:t>
            </a:r>
            <a:r>
              <a:rPr lang="en-US" altLang="zh-CN" b="1" i="1"/>
              <a:t>()</a:t>
            </a:r>
            <a:r>
              <a:rPr lang="zh-CN" altLang="en-US"/>
              <a:t>函数调用创建一个socket对象。这个调用被SlimSocket截获并转发给SlimRouter, SlimRouter在主机网络中创建一个socket对象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670300" y="1313815"/>
            <a:ext cx="167005" cy="120142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实现</a:t>
            </a:r>
            <a:endParaRPr lang="zh-CN" altLang="en-US" sz="2130" b="1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服务器端</a:t>
            </a:r>
            <a:endParaRPr lang="en-US" altLang="zh-CN" sz="2000"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2270125"/>
            <a:ext cx="10398125" cy="4302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7305" y="782320"/>
            <a:ext cx="66903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70C0"/>
                </a:solidFill>
              </a:rPr>
              <a:t>2.</a:t>
            </a:r>
            <a:r>
              <a:rPr lang="en-US" altLang="zh-CN" b="1"/>
              <a:t> </a:t>
            </a:r>
            <a:r>
              <a:rPr lang="zh-CN" altLang="en-US"/>
              <a:t>当容器使用虚拟网络接口IP地址10.0.0.1和端口80调用套接字上的</a:t>
            </a:r>
            <a:r>
              <a:rPr lang="zh-CN" altLang="en-US" b="1" i="1"/>
              <a:t>bind</a:t>
            </a:r>
            <a:r>
              <a:rPr lang="en-US" altLang="zh-CN" b="1" i="1"/>
              <a:t>()</a:t>
            </a:r>
            <a:r>
              <a:rPr lang="zh-CN" altLang="en-US"/>
              <a:t>时，SlimRouter也使用主机网络接口IP地址1.2.3.5和一些未使用的端口1234调用</a:t>
            </a:r>
            <a:r>
              <a:rPr lang="zh-CN" altLang="en-US" b="1" i="1"/>
              <a:t>bind</a:t>
            </a:r>
            <a:r>
              <a:rPr lang="en-US" altLang="zh-CN" b="1" i="1"/>
              <a:t>()</a:t>
            </a:r>
            <a:r>
              <a:rPr lang="zh-CN" altLang="en-US"/>
              <a:t>。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760470" y="1313815"/>
            <a:ext cx="76835" cy="178244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实现</a:t>
            </a:r>
            <a:endParaRPr lang="zh-CN" altLang="en-US" sz="2130" b="1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服务器端</a:t>
            </a:r>
            <a:endParaRPr lang="en-US" altLang="zh-CN" sz="2000"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2270125"/>
            <a:ext cx="10398125" cy="4302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7305" y="782320"/>
            <a:ext cx="6690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70C0"/>
                </a:solidFill>
              </a:rPr>
              <a:t>3. </a:t>
            </a:r>
            <a:r>
              <a:t>web服务器使用</a:t>
            </a:r>
            <a:r>
              <a:rPr b="1" i="1"/>
              <a:t>accept</a:t>
            </a:r>
            <a:r>
              <a:rPr lang="en-US" b="1" i="1"/>
              <a:t>()</a:t>
            </a:r>
            <a:r>
              <a:t>来等待传入的TCP连接。这个函数调用也被转发到SlimRouter，它在主机套接字上等待。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685540" y="1313815"/>
            <a:ext cx="151765" cy="275717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上次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Packet size</a:t>
            </a:r>
            <a:r>
              <a:rPr lang="zh-CN" altLang="en-US"/>
              <a:t>对</a:t>
            </a:r>
            <a:r>
              <a:rPr lang="en-US" altLang="zh-CN"/>
              <a:t>Overlay</a:t>
            </a:r>
            <a:r>
              <a:rPr lang="zh-CN" altLang="en-US"/>
              <a:t>网络的影响。</a:t>
            </a:r>
            <a:endParaRPr lang="en-US" altLang="zh-CN"/>
          </a:p>
          <a:p>
            <a:r>
              <a:rPr lang="en-US" altLang="zh-CN"/>
              <a:t>Slim</a:t>
            </a:r>
            <a:r>
              <a:rPr lang="zh-CN" altLang="en-US"/>
              <a:t>：删除解封包和</a:t>
            </a:r>
            <a:r>
              <a:rPr lang="zh-CN" altLang="en-US"/>
              <a:t>穿越容器网络堆栈两个过程，实现</a:t>
            </a:r>
            <a:r>
              <a:rPr lang="zh-CN" altLang="en-US"/>
              <a:t>加速。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实现</a:t>
            </a:r>
            <a:endParaRPr lang="zh-CN" altLang="en-US" sz="2130" b="1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服务器端</a:t>
            </a:r>
            <a:endParaRPr lang="en-US" altLang="zh-CN" sz="2000"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2270125"/>
            <a:ext cx="10398125" cy="4302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7305" y="782320"/>
            <a:ext cx="6690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70C0"/>
                </a:solidFill>
              </a:rPr>
              <a:t>4. </a:t>
            </a:r>
            <a:r>
              <a:t>TCP握手完成后，</a:t>
            </a:r>
            <a:r>
              <a:rPr b="1" i="1"/>
              <a:t>accept</a:t>
            </a:r>
            <a:r>
              <a:rPr lang="en-US" b="1" i="1"/>
              <a:t>()</a:t>
            </a:r>
            <a:r>
              <a:rPr b="1" i="1"/>
              <a:t>/connect</a:t>
            </a:r>
            <a:r>
              <a:rPr lang="en-US" b="1" i="1"/>
              <a:t>()</a:t>
            </a:r>
            <a:r>
              <a:t>返回一个启用了socket</a:t>
            </a:r>
            <a:r>
              <a:rPr lang="zh-CN"/>
              <a:t>系统调用</a:t>
            </a:r>
            <a:r>
              <a:rPr b="1" i="1"/>
              <a:t>send</a:t>
            </a:r>
            <a:r>
              <a:rPr lang="en-US" b="1" i="1"/>
              <a:t>()</a:t>
            </a:r>
            <a:r>
              <a:rPr b="1" i="1"/>
              <a:t>/recv</a:t>
            </a:r>
            <a:r>
              <a:rPr lang="en-US" b="1" i="1"/>
              <a:t>()</a:t>
            </a:r>
            <a:r>
              <a:rPr lang="zh-CN" altLang="en-US"/>
              <a:t>可用</a:t>
            </a:r>
            <a:r>
              <a:t>的文件描述符。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338955" y="1490345"/>
            <a:ext cx="141605" cy="263461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实现</a:t>
            </a:r>
            <a:endParaRPr lang="zh-CN" altLang="en-US" sz="2130" b="1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服务器端</a:t>
            </a:r>
            <a:endParaRPr lang="en-US" altLang="zh-CN" sz="2000"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2270125"/>
            <a:ext cx="10398125" cy="4302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7305" y="782320"/>
            <a:ext cx="6690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70C0"/>
                </a:solidFill>
              </a:rPr>
              <a:t>5. </a:t>
            </a:r>
            <a:r>
              <a:t>SlimRouter将文件描述符传递回容器，而</a:t>
            </a:r>
            <a:r>
              <a:rPr lang="en-US"/>
              <a:t>S</a:t>
            </a:r>
            <a:r>
              <a:t>li</a:t>
            </a:r>
            <a:r>
              <a:rPr lang="en-US"/>
              <a:t>m</a:t>
            </a:r>
            <a:r>
              <a:t>socket使用系统调用</a:t>
            </a:r>
            <a:r>
              <a:rPr b="1" i="1"/>
              <a:t>dup2</a:t>
            </a:r>
            <a:r>
              <a:rPr lang="en-US" b="1" i="1"/>
              <a:t>()</a:t>
            </a:r>
            <a:r>
              <a:rPr lang="zh-CN" altLang="en-US"/>
              <a:t>将容器的文件描述符重定向到主机的</a:t>
            </a:r>
            <a:r>
              <a:rPr lang="zh-CN" altLang="en-US"/>
              <a:t>文件描述符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674745" y="1519555"/>
            <a:ext cx="452755" cy="27768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实现</a:t>
            </a:r>
            <a:endParaRPr lang="zh-CN" altLang="en-US" sz="2130" b="1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服务器端</a:t>
            </a:r>
            <a:endParaRPr lang="en-US" altLang="zh-CN" sz="2000"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2270125"/>
            <a:ext cx="10398125" cy="4302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7305" y="782320"/>
            <a:ext cx="6690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70C0"/>
                </a:solidFill>
              </a:rPr>
              <a:t>6. </a:t>
            </a:r>
            <a:r>
              <a:t>应用程序直接使用主机名称空间文件描述符发送或接收数据包</a:t>
            </a: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cs typeface="Arial" panose="020B0604020202020204" pitchFamily="34" charset="0"/>
                <a:sym typeface="+mn-ea"/>
              </a:rPr>
              <a:t>lim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问题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只支持容器静态迁移，不支持动态迁移（即迁移过程中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连接要断开）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容器迁移后需要，重新定向文件描述符，无法保持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会话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不中断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网络提出的最主要动机就是解决容器的动态迁移问题，而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只能实现静态迁移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只提供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Connection-level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的网络策略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>
              <a:rPr lang="en-US" altLang="zh-CN" sz="2100">
                <a:solidFill>
                  <a:schemeClr val="tx1">
                    <a:lumMod val="65000"/>
                    <a:lumOff val="35000"/>
                  </a:schemeClr>
                </a:solidFill>
              </a:rPr>
              <a:t>Slim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两个主机间的数据包不包含容器的虚拟</a:t>
            </a:r>
            <a:r>
              <a:rPr lang="en-US" altLang="zh-CN" sz="210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信息，只有主机的信息，因此网络策略是</a:t>
            </a:r>
            <a:r>
              <a:rPr lang="en-US" altLang="zh-CN" sz="210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级的，当针对特定的容器进行数据包过滤时，</a:t>
            </a:r>
            <a:r>
              <a:rPr lang="en-US" altLang="zh-CN" sz="2100">
                <a:solidFill>
                  <a:schemeClr val="tx1">
                    <a:lumMod val="65000"/>
                    <a:lumOff val="35000"/>
                  </a:schemeClr>
                </a:solidFill>
              </a:rPr>
              <a:t>Slim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的开销非常大</a:t>
            </a:r>
            <a:r>
              <a:rPr lang="en-US" altLang="zh-CN" sz="2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altLang="zh-CN" sz="2100">
                <a:solidFill>
                  <a:schemeClr val="tx1">
                    <a:lumMod val="65000"/>
                    <a:lumOff val="35000"/>
                  </a:schemeClr>
                </a:solidFill>
              </a:rPr>
              <a:t>Slim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管理网络的粒度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比较大</a:t>
            </a: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</a:t>
            </a:r>
            <a:r>
              <a:rPr lang="en-US" altLang="zh-CN"/>
              <a:t>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初步想法：以</a:t>
            </a:r>
            <a:r>
              <a:rPr lang="en-US" altLang="zh-CN"/>
              <a:t>flowlet</a:t>
            </a:r>
            <a:r>
              <a:rPr lang="zh-CN" altLang="en-US"/>
              <a:t>的粒度管理网络，首尾进行封装，中间包不封装，第一个包发出后记录转发表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另外两篇</a:t>
            </a:r>
            <a:r>
              <a:rPr lang="zh-CN" altLang="en-US"/>
              <a:t>论文：</a:t>
            </a:r>
            <a:endParaRPr lang="zh-CN" altLang="en-US"/>
          </a:p>
          <a:p>
            <a:pPr lvl="1"/>
            <a:r>
              <a:rPr lang="zh-CN" altLang="en-US"/>
              <a:t>Y. Hu, M. Song, and T. Li. Towards full containerization in containerized network function virtualization. In Proceedings of ASPLOS, 2017</a:t>
            </a:r>
            <a:endParaRPr lang="zh-CN" altLang="en-US"/>
          </a:p>
          <a:p>
            <a:pPr lvl="1"/>
            <a:r>
              <a:rPr lang="zh-CN" altLang="en-US"/>
              <a:t>T. Yu, S. A. Noghabi, S. Raindel, H. Liu, J. Padhye, and V. Sekar.Freeflow: High performance container networking. In Proceedings of</a:t>
            </a:r>
            <a:r>
              <a:rPr lang="en-US" altLang="zh-CN"/>
              <a:t> </a:t>
            </a:r>
            <a:r>
              <a:rPr lang="zh-CN" altLang="en-US"/>
              <a:t>ACM HotNet, 2016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Overlay net</a:t>
            </a:r>
            <a:r>
              <a:rPr lang="en-US" altLang="zh-CN"/>
              <a:t>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223510"/>
          </a:xfrm>
        </p:spPr>
        <p:txBody>
          <a:bodyPr>
            <a:normAutofit fontScale="50000"/>
          </a:bodyPr>
          <a:p>
            <a:r>
              <a:rPr lang="en-US" altLang="zh-CN" sz="4800" b="1">
                <a:cs typeface="Arial" panose="020B0604020202020204" pitchFamily="34" charset="0"/>
              </a:rPr>
              <a:t>Packet size</a:t>
            </a:r>
            <a:r>
              <a:rPr lang="zh-CN" altLang="en-US" sz="4800" b="1">
                <a:cs typeface="Arial" panose="020B0604020202020204" pitchFamily="34" charset="0"/>
              </a:rPr>
              <a:t>对</a:t>
            </a:r>
            <a:r>
              <a:rPr lang="en-US" altLang="zh-CN" sz="4800" b="1">
                <a:cs typeface="Arial" panose="020B0604020202020204" pitchFamily="34" charset="0"/>
              </a:rPr>
              <a:t>overlay</a:t>
            </a:r>
            <a:r>
              <a:rPr lang="zh-CN" altLang="en-US" sz="4800" b="1">
                <a:cs typeface="Arial" panose="020B0604020202020204" pitchFamily="34" charset="0"/>
              </a:rPr>
              <a:t>网络的影响</a:t>
            </a:r>
            <a:endParaRPr lang="zh-CN" altLang="en-US" sz="4800" b="1">
              <a:cs typeface="Arial" panose="020B0604020202020204" pitchFamily="34" charset="0"/>
            </a:endParaRPr>
          </a:p>
          <a:p>
            <a:endParaRPr lang="en-US" altLang="zh-CN" sz="3000" b="1">
              <a:cs typeface="Arial" panose="020B0604020202020204" pitchFamily="34" charset="0"/>
            </a:endParaRPr>
          </a:p>
          <a:p>
            <a:r>
              <a:rPr lang="en-US" altLang="zh-CN" sz="4800" b="1">
                <a:cs typeface="Arial" panose="020B0604020202020204" pitchFamily="34" charset="0"/>
              </a:rPr>
              <a:t>Slim</a:t>
            </a:r>
            <a:r>
              <a:rPr lang="zh-CN" altLang="en-US" sz="4800" b="1">
                <a:cs typeface="Arial" panose="020B0604020202020204" pitchFamily="34" charset="0"/>
              </a:rPr>
              <a:t>：一个改进</a:t>
            </a:r>
            <a:r>
              <a:rPr lang="en-US" altLang="zh-CN" sz="4800" b="1">
                <a:cs typeface="Arial" panose="020B0604020202020204" pitchFamily="34" charset="0"/>
              </a:rPr>
              <a:t>overlay network</a:t>
            </a:r>
            <a:r>
              <a:rPr lang="zh-CN" altLang="en-US" sz="4800" b="1">
                <a:cs typeface="Arial" panose="020B0604020202020204" pitchFamily="34" charset="0"/>
              </a:rPr>
              <a:t>的方案</a:t>
            </a:r>
            <a:endParaRPr lang="en-US" altLang="zh-CN" sz="4800" b="1">
              <a:cs typeface="Arial" panose="020B0604020202020204" pitchFamily="34" charset="0"/>
            </a:endParaRPr>
          </a:p>
          <a:p>
            <a:endParaRPr lang="en-US" altLang="zh-CN" sz="3000" b="1">
              <a:cs typeface="Arial" panose="020B0604020202020204" pitchFamily="34" charset="0"/>
            </a:endParaRPr>
          </a:p>
          <a:p>
            <a:r>
              <a:rPr lang="en-US" sz="4800" b="1">
                <a:cs typeface="Arial" panose="020B0604020202020204" pitchFamily="34" charset="0"/>
              </a:rPr>
              <a:t>To do</a:t>
            </a:r>
            <a:endParaRPr lang="en-US" sz="48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r>
              <a:rPr lang="en-US" altLang="zh-CN" sz="2570" i="1">
                <a:cs typeface="Arial" panose="020B0604020202020204" pitchFamily="34" charset="0"/>
              </a:rPr>
              <a:t>K. Suo, et al, “An Analysis and Empirical Study of Container Networks”, Proc. of IEEE Conference on Computer Communica-tions (INFOCOM), pp. 189-197. 2018.</a:t>
            </a:r>
            <a:endParaRPr lang="en-US" altLang="zh-CN" sz="2570" i="1">
              <a:cs typeface="Arial" panose="020B0604020202020204" pitchFamily="34" charset="0"/>
            </a:endParaRPr>
          </a:p>
          <a:p>
            <a:r>
              <a:rPr lang="zh-CN" altLang="en-US" sz="2570" i="1">
                <a:cs typeface="Arial" panose="020B0604020202020204" pitchFamily="34" charset="0"/>
              </a:rPr>
              <a:t>《</a:t>
            </a:r>
            <a:r>
              <a:rPr lang="en-US" altLang="zh-CN" sz="2570" i="1">
                <a:cs typeface="Arial" panose="020B0604020202020204" pitchFamily="34" charset="0"/>
              </a:rPr>
              <a:t>数据中心大二层交换技术详解</a:t>
            </a:r>
            <a:r>
              <a:rPr lang="zh-CN" altLang="en-US" sz="2570" i="1">
                <a:cs typeface="Arial" panose="020B0604020202020204" pitchFamily="34" charset="0"/>
              </a:rPr>
              <a:t>》及一些博客</a:t>
            </a:r>
            <a:endParaRPr lang="zh-CN" altLang="en-US" sz="2570" i="1">
              <a:cs typeface="Arial" panose="020B0604020202020204" pitchFamily="34" charset="0"/>
            </a:endParaRPr>
          </a:p>
          <a:p>
            <a:r>
              <a:rPr lang="zh-CN" altLang="en-US" sz="2570" i="1">
                <a:cs typeface="Arial" panose="020B0604020202020204" pitchFamily="34" charset="0"/>
              </a:rPr>
              <a:t> D. Zhuo, K. Zhang, Y. Zhu, H. H. Liu,M. Rockett, A. Krishnamurthy, and T. Anderson.Slim: OS Kernel Support for aLow-Overhead Container Overlay Network. In Proc.USENIX NSDI, 2019.</a:t>
            </a:r>
            <a:endParaRPr lang="zh-CN" altLang="en-US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network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 sz="2400" b="1">
                <a:cs typeface="Arial" panose="020B0604020202020204" pitchFamily="34" charset="0"/>
                <a:sym typeface="+mn-ea"/>
              </a:rPr>
              <a:t>Container networks on multiple hosts</a:t>
            </a:r>
            <a:endParaRPr lang="en-US" altLang="zh-CN" sz="2400" b="1"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7500" y="2369820"/>
            <a:ext cx="6477000" cy="3688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network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传统的数据中心网络通常是二层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+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三层网络架构</a:t>
            </a:r>
            <a:endParaRPr lang="en-US" altLang="zh-CN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405" y="2435860"/>
            <a:ext cx="6466205" cy="3813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Overlay network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 sz="2400" b="1">
                <a:sym typeface="+mn-ea"/>
              </a:rPr>
              <a:t>背景</a:t>
            </a:r>
            <a:endParaRPr lang="en-US" altLang="zh-CN" sz="2400" b="1"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虚拟机的动态迁移，为了对用户透明，需要保持虚拟机的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地址不变，同时虚拟机的运行状态也必须保持不变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会话状态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，这就要求虚拟机的动态迁移只能在一个二层碰撞域（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VLAN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）中进行。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0170" y="3424555"/>
            <a:ext cx="4511040" cy="3433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Overlay network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 sz="2400" b="1">
                <a:sym typeface="+mn-ea"/>
              </a:rPr>
              <a:t>问题</a:t>
            </a:r>
            <a:endParaRPr lang="en-US" altLang="zh-CN" sz="2400" b="1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sz="2400">
                <a:sym typeface="+mn-ea"/>
              </a:rPr>
              <a:t>在传统的数据中心网路结构中，一个二层网络域大小有限制，导致虚拟机的迁移受限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原因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ym typeface="+mn-ea"/>
              </a:rPr>
              <a:t>二层网络的核心问题是环路问题以及由此产生的广播风暴问题。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ym typeface="+mn-ea"/>
              </a:rPr>
              <a:t>通过划分VLAN来缩小广播域的规模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ym typeface="+mn-ea"/>
              </a:rPr>
              <a:t>通过破环协议来防止环路的产生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ym typeface="+mn-ea"/>
              </a:rPr>
              <a:t>以上两种方案都会制约单个二层网络域的大小。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Overlay network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直观理解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：将已有的三层物理网络作为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Underlay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网络，在其上构建出虚拟的二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层网络，即Overlay网络。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</a:rPr>
              <a:t>方案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</a:rPr>
              <a:t>：通过用隧道封装的方式，将源主机发出的原始二层报文封装后在现有三层物理网络中（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</a:rPr>
              <a:t>Underlay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</a:rPr>
              <a:t>）进行透明传输，到达目的地之后再解封装得到原始报文，通过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</a:rPr>
              <a:t>MAC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</a:rPr>
              <a:t>地址转发给目标主机，从而实现主机之间的二层通信，即虚拟出所谓的大二层网络（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</a:rPr>
              <a:t>）。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55900" y="5008245"/>
            <a:ext cx="7106920" cy="1659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Overlay network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直观理解：将已有的三层物理网络作为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Underlay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网络，在其上构建出虚拟的二层网络，即Overlay网络。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685" y="3262630"/>
            <a:ext cx="6812280" cy="2987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5808,&quot;width&quot;:1020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PLACING_PICTURE_USER_VIEWPORT" val="{&quot;height&quot;:2256,&quot;width&quot;:9660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3480</Words>
  <Application>WPS 演示</Application>
  <PresentationFormat>宽屏</PresentationFormat>
  <Paragraphs>189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Container Network </vt:lpstr>
      <vt:lpstr>上次内容</vt:lpstr>
      <vt:lpstr>Overlay network</vt:lpstr>
      <vt:lpstr>Overlay network</vt:lpstr>
      <vt:lpstr>Overlay network</vt:lpstr>
      <vt:lpstr>Overlay network</vt:lpstr>
      <vt:lpstr>Overlay network</vt:lpstr>
      <vt:lpstr>Overlay network</vt:lpstr>
      <vt:lpstr>Overlay network</vt:lpstr>
      <vt:lpstr>Overlay network</vt:lpstr>
      <vt:lpstr>Overlay network</vt:lpstr>
      <vt:lpstr>Overlay network</vt:lpstr>
      <vt:lpstr>Overlay network</vt:lpstr>
      <vt:lpstr>Slim</vt:lpstr>
      <vt:lpstr>Slim</vt:lpstr>
      <vt:lpstr>Slim</vt:lpstr>
      <vt:lpstr>Slim</vt:lpstr>
      <vt:lpstr>Slim</vt:lpstr>
      <vt:lpstr>Slim</vt:lpstr>
      <vt:lpstr>Slim</vt:lpstr>
      <vt:lpstr>Slim</vt:lpstr>
      <vt:lpstr>Slim</vt:lpstr>
      <vt:lpstr>Slim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157</cp:revision>
  <dcterms:created xsi:type="dcterms:W3CDTF">2019-06-19T02:08:00Z</dcterms:created>
  <dcterms:modified xsi:type="dcterms:W3CDTF">2021-04-20T04:16:46Z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93D7152125914316B0811F20D1CF68DB</vt:lpwstr>
  </property>
</Properties>
</file>