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5" r:id="rId5"/>
    <p:sldId id="411" r:id="rId6"/>
    <p:sldId id="379" r:id="rId7"/>
    <p:sldId id="430" r:id="rId8"/>
    <p:sldId id="351" r:id="rId9"/>
    <p:sldId id="434" r:id="rId10"/>
    <p:sldId id="436" r:id="rId11"/>
    <p:sldId id="437" r:id="rId12"/>
    <p:sldId id="438" r:id="rId13"/>
    <p:sldId id="353" r:id="rId14"/>
    <p:sldId id="432" r:id="rId15"/>
    <p:sldId id="433" r:id="rId16"/>
    <p:sldId id="35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第一部分</a:t>
            </a:r>
            <a:r>
              <a:rPr lang="en-US" altLang="zh-CN"/>
              <a:t> </a:t>
            </a:r>
            <a:r>
              <a:rPr lang="zh-CN" altLang="en-US"/>
              <a:t>介绍</a:t>
            </a:r>
            <a:r>
              <a:rPr lang="en-US" altLang="zh-CN"/>
              <a:t>serverless</a:t>
            </a:r>
            <a:r>
              <a:rPr lang="zh-CN" altLang="en-US"/>
              <a:t>计算和</a:t>
            </a:r>
            <a:r>
              <a:rPr lang="en-US" altLang="zh-CN"/>
              <a:t>serverless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  <a:p>
            <a:r>
              <a:rPr lang="zh-CN" altLang="en-US"/>
              <a:t>第二部分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serverless</a:t>
            </a:r>
            <a:r>
              <a:rPr lang="zh-CN" altLang="en-US"/>
              <a:t>计算的主要挑战</a:t>
            </a:r>
            <a:r>
              <a:rPr lang="en-US" altLang="zh-CN"/>
              <a:t>--</a:t>
            </a:r>
            <a:r>
              <a:rPr lang="zh-CN" altLang="en-US"/>
              <a:t>启动时延</a:t>
            </a:r>
            <a:endParaRPr lang="zh-CN" altLang="en-US"/>
          </a:p>
          <a:p>
            <a:r>
              <a:rPr lang="zh-CN" altLang="en-US"/>
              <a:t>第三部分</a:t>
            </a:r>
            <a:r>
              <a:rPr lang="en-US" altLang="zh-CN"/>
              <a:t> </a:t>
            </a:r>
            <a:r>
              <a:rPr lang="zh-CN" altLang="en-US"/>
              <a:t>是目前针对</a:t>
            </a:r>
            <a:r>
              <a:rPr lang="en-US" altLang="zh-CN"/>
              <a:t>serverless</a:t>
            </a:r>
            <a:r>
              <a:rPr lang="zh-CN" altLang="en-US"/>
              <a:t>启动时延主流的</a:t>
            </a:r>
            <a:r>
              <a:rPr lang="zh-CN" altLang="en-US"/>
              <a:t>解决方案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控制平面和数据平面哪一个是主要瓶颈呢？下面两张表中，</a:t>
            </a:r>
            <a:r>
              <a:rPr lang="zh-CN" altLang="en-US">
                <a:sym typeface="+mn-ea"/>
              </a:rPr>
              <a:t>左边扩展</a:t>
            </a:r>
            <a:r>
              <a:rPr lang="en-US" altLang="zh-CN">
                <a:sym typeface="+mn-ea"/>
              </a:rPr>
              <a:t>node</a:t>
            </a:r>
            <a:r>
              <a:rPr lang="zh-CN" altLang="en-US">
                <a:sym typeface="+mn-ea"/>
              </a:rPr>
              <a:t>的数量来观测控制平面的影响，右边扩展单个</a:t>
            </a:r>
            <a:r>
              <a:rPr lang="en-US" altLang="zh-CN">
                <a:sym typeface="+mn-ea"/>
              </a:rPr>
              <a:t>node</a:t>
            </a:r>
            <a:r>
              <a:rPr lang="zh-CN" altLang="en-US">
                <a:sym typeface="+mn-ea"/>
              </a:rPr>
              <a:t>的连接数量观测数据平面的影响，左边控制平面的可扩展性较好，但数据平面随着连接的个数增加启动时间逐渐增加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342265"/>
            <a:ext cx="12019915" cy="1341755"/>
          </a:xfrm>
        </p:spPr>
        <p:txBody>
          <a:bodyPr>
            <a:normAutofit/>
          </a:bodyPr>
          <a:p>
            <a:r>
              <a:rPr lang="en-US" altLang="zh-CN"/>
              <a:t> Serverless C</a:t>
            </a:r>
            <a:r>
              <a:rPr lang="en-US" altLang="zh-CN"/>
              <a:t>omputing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79959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065" y="6173470"/>
            <a:ext cx="1466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2021/10/14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Startup latency 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来源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5945" y="1986280"/>
            <a:ext cx="6137275" cy="4608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" y="1884045"/>
            <a:ext cx="5265420" cy="4812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How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Keep warm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方案：</a:t>
            </a:r>
            <a:r>
              <a:rPr lang="zh-CN" altLang="en-US" sz="2400">
                <a:solidFill>
                  <a:schemeClr val="tx1"/>
                </a:solidFill>
              </a:rPr>
              <a:t>当</a:t>
            </a:r>
            <a:r>
              <a:rPr lang="en-US" altLang="zh-CN" sz="2400">
                <a:solidFill>
                  <a:schemeClr val="tx1"/>
                </a:solidFill>
              </a:rPr>
              <a:t>serverless</a:t>
            </a:r>
            <a:r>
              <a:rPr lang="zh-CN" altLang="en-US" sz="2400">
                <a:solidFill>
                  <a:schemeClr val="tx1"/>
                </a:solidFill>
              </a:rPr>
              <a:t>函数执行结束</a:t>
            </a:r>
            <a:r>
              <a:rPr lang="zh-CN" altLang="en-US" sz="2400">
                <a:solidFill>
                  <a:schemeClr val="tx1"/>
                </a:solidFill>
              </a:rPr>
              <a:t>时不立即关闭容器，而是保持已启动的容器</a:t>
            </a:r>
            <a:r>
              <a:rPr lang="en-US" altLang="zh-CN" sz="2400">
                <a:solidFill>
                  <a:schemeClr val="tx1"/>
                </a:solidFill>
              </a:rPr>
              <a:t>warm</a:t>
            </a:r>
            <a:r>
              <a:rPr lang="zh-CN" altLang="en-US" sz="2400">
                <a:solidFill>
                  <a:schemeClr val="tx1"/>
                </a:solidFill>
              </a:rPr>
              <a:t>，(即</a:t>
            </a:r>
            <a:r>
              <a:rPr lang="zh-CN" altLang="en-US" sz="2400">
                <a:solidFill>
                  <a:schemeClr val="tx1"/>
                </a:solidFill>
              </a:rPr>
              <a:t>空转)一段时间来处理未来的请求。</a:t>
            </a:r>
            <a:endParaRPr lang="zh-CN" altLang="en-US" sz="240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评价</a:t>
            </a:r>
            <a:r>
              <a:rPr lang="zh-CN" altLang="en-US" sz="2400">
                <a:solidFill>
                  <a:schemeClr val="tx1"/>
                </a:solidFill>
              </a:rPr>
              <a:t>：在减少启动处理延迟的同时，这种做法的代价是在空闲时间占用不必要的系统资源，导致资源</a:t>
            </a:r>
            <a:r>
              <a:rPr lang="zh-CN" altLang="en-US" sz="2400">
                <a:solidFill>
                  <a:schemeClr val="tx1"/>
                </a:solidFill>
              </a:rPr>
              <a:t>浪费。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14401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时间与空间的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权衡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How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C</a:t>
            </a:r>
            <a:r>
              <a:rPr lang="en-US" altLang="zh-CN" sz="2400" b="1">
                <a:solidFill>
                  <a:schemeClr val="tx1"/>
                </a:solidFill>
              </a:rPr>
              <a:t>ache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通过为Python解释器</a:t>
            </a:r>
            <a:r>
              <a:rPr lang="zh-CN" altLang="en-US" sz="2400">
                <a:solidFill>
                  <a:schemeClr val="tx1"/>
                </a:solidFill>
              </a:rPr>
              <a:t>（高级语言</a:t>
            </a:r>
            <a:r>
              <a:rPr lang="zh-CN" altLang="en-US" sz="2400">
                <a:solidFill>
                  <a:schemeClr val="tx1"/>
                </a:solidFill>
              </a:rPr>
              <a:t>运行时）</a:t>
            </a:r>
            <a:r>
              <a:rPr lang="en-US" altLang="zh-CN" sz="2400">
                <a:solidFill>
                  <a:schemeClr val="tx1"/>
                </a:solidFill>
              </a:rPr>
              <a:t>创建缓存，可以使用已经加载了必要库的解释器启动函数，从而获得较高的启动性能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SOCK ATC’18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endParaRPr lang="zh-CN" altLang="en-US" sz="240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允许相同应用程序功能的实例共享包含函数代码及其库的沙箱，</a:t>
            </a:r>
            <a:r>
              <a:rPr lang="zh-CN" altLang="en-US" sz="2400">
                <a:solidFill>
                  <a:schemeClr val="tx1"/>
                </a:solidFill>
              </a:rPr>
              <a:t>即将比较热的函数缓存下来作为</a:t>
            </a:r>
            <a:r>
              <a:rPr lang="zh-CN" altLang="en-US" sz="2400">
                <a:solidFill>
                  <a:schemeClr val="tx1"/>
                </a:solidFill>
              </a:rPr>
              <a:t>沙箱模板（</a:t>
            </a:r>
            <a:r>
              <a:rPr lang="en-US" altLang="zh-CN" sz="2400">
                <a:solidFill>
                  <a:schemeClr val="tx1"/>
                </a:solidFill>
              </a:rPr>
              <a:t>SAND ATC’18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endParaRPr lang="zh-CN" altLang="en-US" sz="240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评价：</a:t>
            </a:r>
            <a:r>
              <a:rPr lang="zh-CN" altLang="en-US" sz="2400">
                <a:solidFill>
                  <a:schemeClr val="tx1"/>
                </a:solidFill>
              </a:rPr>
              <a:t>一台机器能够运行数千个</a:t>
            </a:r>
            <a:r>
              <a:rPr lang="en-US" altLang="zh-CN" sz="2400">
                <a:solidFill>
                  <a:schemeClr val="tx1"/>
                </a:solidFill>
              </a:rPr>
              <a:t>serverless</a:t>
            </a:r>
            <a:r>
              <a:rPr lang="zh-CN" altLang="en-US" sz="2400">
                <a:solidFill>
                  <a:schemeClr val="tx1"/>
                </a:solidFill>
              </a:rPr>
              <a:t>函数，因此将所有功能缓存到内存中会带来很高的资源开销；无法降低沙箱</a:t>
            </a:r>
            <a:r>
              <a:rPr lang="zh-CN" altLang="en-US" sz="2400">
                <a:solidFill>
                  <a:schemeClr val="tx1"/>
                </a:solidFill>
              </a:rPr>
              <a:t>启动时延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14401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时间与空间的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权衡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How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/>
                </a:solidFill>
              </a:rPr>
              <a:t>Checkpoint/Restore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方案：</a:t>
            </a:r>
            <a:r>
              <a:rPr lang="zh-CN" altLang="en-US" sz="2400">
                <a:solidFill>
                  <a:schemeClr val="tx1"/>
                </a:solidFill>
              </a:rPr>
              <a:t>将正在运行的沙箱状态保存</a:t>
            </a:r>
            <a:r>
              <a:rPr lang="zh-CN" altLang="en-US" sz="2400">
                <a:solidFill>
                  <a:schemeClr val="tx1"/>
                </a:solidFill>
              </a:rPr>
              <a:t>为检查点镜像，沙箱可以从映像恢复并无缝运行。</a:t>
            </a:r>
            <a:endParaRPr lang="zh-CN" altLang="en-US" sz="240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评价：</a:t>
            </a:r>
            <a:r>
              <a:rPr lang="zh-CN" altLang="en-US" sz="2400">
                <a:solidFill>
                  <a:schemeClr val="tx1"/>
                </a:solidFill>
              </a:rPr>
              <a:t>将应用程序初始化成本转换为沙箱恢复成本，降低了应用的启动时延；</a:t>
            </a:r>
            <a:r>
              <a:rPr lang="zh-CN" altLang="en-US" sz="2400">
                <a:solidFill>
                  <a:schemeClr val="tx1"/>
                </a:solidFill>
              </a:rPr>
              <a:t>但检查点镜像会占据存储空间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14401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时间与空间的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权衡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How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ym typeface="+mn-ea"/>
              </a:rPr>
              <a:t>针对不同场景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定制容器，实现不同层次的隔离，优化沙箱的初始化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SAND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实现应用级隔离，将同一应用的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serverless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函数置于同一容器中，这样只有应用的第一个函数面临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cold start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问题。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SOCK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实现轻量级的隔离机制，降低容器的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启动时延。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评价：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降低了沙箱启动时延，但是隔离性下降，安全性降低；没有优化应用的启动时延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隔离性和性能的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权衡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调研方向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82345"/>
            <a:ext cx="10968990" cy="5778500"/>
          </a:xfrm>
        </p:spPr>
        <p:txBody>
          <a:bodyPr>
            <a:normAutofit lnSpcReduction="20000"/>
          </a:bodyPr>
          <a:p>
            <a:pPr marL="0" indent="0">
              <a:lnSpc>
                <a:spcPct val="190000"/>
              </a:lnSpc>
              <a:buNone/>
            </a:pPr>
            <a:r>
              <a:rPr lang="zh-CN" altLang="en-US" sz="2570" b="1">
                <a:cs typeface="Arial" panose="020B0604020202020204" pitchFamily="34" charset="0"/>
              </a:rPr>
              <a:t>热点问题在</a:t>
            </a:r>
            <a:r>
              <a:rPr lang="en-US" altLang="zh-CN" sz="2570" b="1">
                <a:cs typeface="Arial" panose="020B0604020202020204" pitchFamily="34" charset="0"/>
              </a:rPr>
              <a:t>K8s</a:t>
            </a:r>
            <a:r>
              <a:rPr lang="zh-CN" altLang="en-US" sz="2570" b="1">
                <a:cs typeface="Arial" panose="020B0604020202020204" pitchFamily="34" charset="0"/>
              </a:rPr>
              <a:t>的场景下有没有新的优化空间？</a:t>
            </a:r>
            <a:endParaRPr lang="zh-CN" altLang="en-US" sz="2570" b="1">
              <a:cs typeface="Arial" panose="020B0604020202020204" pitchFamily="34" charset="0"/>
            </a:endParaRPr>
          </a:p>
          <a:p>
            <a:pPr lvl="1">
              <a:lnSpc>
                <a:spcPct val="190000"/>
              </a:lnSpc>
            </a:pPr>
            <a:r>
              <a:rPr lang="zh-CN" altLang="en-US" sz="2280" b="1">
                <a:cs typeface="Arial" panose="020B0604020202020204" pitchFamily="34" charset="0"/>
              </a:rPr>
              <a:t>静态网络</a:t>
            </a:r>
            <a:endParaRPr lang="zh-CN" altLang="en-US" sz="2280" b="1">
              <a:cs typeface="Arial" panose="020B0604020202020204" pitchFamily="34" charset="0"/>
            </a:endParaRPr>
          </a:p>
          <a:p>
            <a:pPr lvl="2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网络建立的优化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zh-CN" altLang="en-US" b="1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控制平面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zh-CN" altLang="en-US" b="1">
              <a:cs typeface="Arial" panose="020B0604020202020204" pitchFamily="34" charset="0"/>
            </a:endParaRPr>
          </a:p>
          <a:p>
            <a:pPr lvl="3">
              <a:lnSpc>
                <a:spcPct val="190000"/>
              </a:lnSpc>
              <a:buFont typeface="Wingdings" panose="05000000000000000000" charset="0"/>
              <a:buChar char="u"/>
            </a:pPr>
            <a:r>
              <a:rPr lang="zh-CN" altLang="en-US" b="1">
                <a:cs typeface="Arial" panose="020B0604020202020204" pitchFamily="34" charset="0"/>
              </a:rPr>
              <a:t>单个容器的网络初始化</a:t>
            </a:r>
            <a:r>
              <a:rPr lang="zh-CN" altLang="en-US">
                <a:cs typeface="Arial" panose="020B0604020202020204" pitchFamily="34" charset="0"/>
              </a:rPr>
              <a:t>：</a:t>
            </a:r>
            <a:r>
              <a:rPr lang="en-US" altLang="zh-CN">
                <a:cs typeface="Arial" panose="020B0604020202020204" pitchFamily="34" charset="0"/>
              </a:rPr>
              <a:t>eg </a:t>
            </a:r>
            <a:r>
              <a:rPr lang="zh-CN" altLang="en-US">
                <a:cs typeface="Arial" panose="020B0604020202020204" pitchFamily="34" charset="0"/>
              </a:rPr>
              <a:t>挂载</a:t>
            </a:r>
            <a:r>
              <a:rPr lang="zh-CN" altLang="en-US">
                <a:cs typeface="Arial" panose="020B0604020202020204" pitchFamily="34" charset="0"/>
              </a:rPr>
              <a:t>网络命名</a:t>
            </a:r>
            <a:r>
              <a:rPr lang="zh-CN" altLang="en-US">
                <a:cs typeface="Arial" panose="020B0604020202020204" pitchFamily="34" charset="0"/>
              </a:rPr>
              <a:t>空间</a:t>
            </a:r>
            <a:endParaRPr lang="zh-CN" altLang="en-US">
              <a:cs typeface="Arial" panose="020B0604020202020204" pitchFamily="34" charset="0"/>
            </a:endParaRPr>
          </a:p>
          <a:p>
            <a:pPr lvl="3">
              <a:lnSpc>
                <a:spcPct val="190000"/>
              </a:lnSpc>
              <a:buFont typeface="Wingdings" panose="05000000000000000000" charset="0"/>
              <a:buChar char="u"/>
            </a:pPr>
            <a:r>
              <a:rPr lang="zh-CN" altLang="en-US" b="1">
                <a:cs typeface="Arial" panose="020B0604020202020204" pitchFamily="34" charset="0"/>
              </a:rPr>
              <a:t>容器互联网络</a:t>
            </a:r>
            <a:r>
              <a:rPr lang="zh-CN" altLang="en-US">
                <a:cs typeface="Arial" panose="020B0604020202020204" pitchFamily="34" charset="0"/>
              </a:rPr>
              <a:t>：</a:t>
            </a:r>
            <a:r>
              <a:rPr lang="en-US" altLang="zh-CN">
                <a:cs typeface="Arial" panose="020B0604020202020204" pitchFamily="34" charset="0"/>
              </a:rPr>
              <a:t>eg </a:t>
            </a:r>
            <a:r>
              <a:rPr lang="zh-CN" altLang="en-US">
                <a:cs typeface="Arial" panose="020B0604020202020204" pitchFamily="34" charset="0"/>
              </a:rPr>
              <a:t>单主机网桥、多主机</a:t>
            </a:r>
            <a:r>
              <a:rPr lang="en-US" altLang="zh-CN">
                <a:cs typeface="Arial" panose="020B0604020202020204" pitchFamily="34" charset="0"/>
              </a:rPr>
              <a:t>overlay</a:t>
            </a:r>
            <a:r>
              <a:rPr lang="zh-CN" altLang="en-US">
                <a:cs typeface="Arial" panose="020B0604020202020204" pitchFamily="34" charset="0"/>
              </a:rPr>
              <a:t>网络</a:t>
            </a:r>
            <a:endParaRPr lang="zh-CN" altLang="en-US">
              <a:cs typeface="Arial" panose="020B0604020202020204" pitchFamily="34" charset="0"/>
            </a:endParaRPr>
          </a:p>
          <a:p>
            <a:pPr lvl="2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b="1">
                <a:cs typeface="Arial" panose="020B0604020202020204" pitchFamily="34" charset="0"/>
              </a:rPr>
              <a:t>网络路径的优化</a:t>
            </a:r>
            <a:r>
              <a:rPr lang="en-US" altLang="zh-CN" b="1">
                <a:cs typeface="Arial" panose="020B0604020202020204" pitchFamily="34" charset="0"/>
              </a:rPr>
              <a:t>(</a:t>
            </a:r>
            <a:r>
              <a:rPr lang="zh-CN" altLang="en-US" b="1">
                <a:cs typeface="Arial" panose="020B0604020202020204" pitchFamily="34" charset="0"/>
              </a:rPr>
              <a:t>数据平面</a:t>
            </a:r>
            <a:r>
              <a:rPr lang="en-US" altLang="zh-CN" b="1">
                <a:cs typeface="Arial" panose="020B0604020202020204" pitchFamily="34" charset="0"/>
              </a:rPr>
              <a:t>)</a:t>
            </a:r>
            <a:endParaRPr lang="zh-CN" altLang="en-US" b="1">
              <a:cs typeface="Arial" panose="020B0604020202020204" pitchFamily="34" charset="0"/>
            </a:endParaRPr>
          </a:p>
          <a:p>
            <a:pPr lvl="3">
              <a:lnSpc>
                <a:spcPct val="190000"/>
              </a:lnSpc>
              <a:buFont typeface="Wingdings" panose="05000000000000000000" charset="0"/>
              <a:buChar char="u"/>
            </a:pPr>
            <a:r>
              <a:rPr lang="en-US" altLang="zh-CN">
                <a:cs typeface="Arial" panose="020B0604020202020204" pitchFamily="34" charset="0"/>
              </a:rPr>
              <a:t>eg</a:t>
            </a:r>
            <a:r>
              <a:rPr lang="zh-CN" altLang="en-US">
                <a:cs typeface="Arial" panose="020B0604020202020204" pitchFamily="34" charset="0"/>
              </a:rPr>
              <a:t>：</a:t>
            </a:r>
            <a:r>
              <a:rPr lang="en-US" altLang="zh-CN">
                <a:cs typeface="Arial" panose="020B0604020202020204" pitchFamily="34" charset="0"/>
              </a:rPr>
              <a:t>overlay</a:t>
            </a:r>
            <a:r>
              <a:rPr lang="zh-CN" altLang="en-US">
                <a:cs typeface="Arial" panose="020B0604020202020204" pitchFamily="34" charset="0"/>
              </a:rPr>
              <a:t>网络路径的优化</a:t>
            </a:r>
            <a:endParaRPr lang="zh-CN" altLang="en-US" b="1">
              <a:cs typeface="Arial" panose="020B0604020202020204" pitchFamily="34" charset="0"/>
            </a:endParaRPr>
          </a:p>
          <a:p>
            <a:pPr lvl="1">
              <a:lnSpc>
                <a:spcPct val="190000"/>
              </a:lnSpc>
            </a:pPr>
            <a:r>
              <a:rPr lang="zh-CN" altLang="en-US" sz="2280" b="1">
                <a:cs typeface="Arial" panose="020B0604020202020204" pitchFamily="34" charset="0"/>
              </a:rPr>
              <a:t>动态网络</a:t>
            </a:r>
            <a:endParaRPr lang="zh-CN" altLang="en-US" sz="2280" b="1">
              <a:cs typeface="Arial" panose="020B0604020202020204" pitchFamily="34" charset="0"/>
            </a:endParaRPr>
          </a:p>
          <a:p>
            <a:pPr lvl="2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b="1">
                <a:cs typeface="Arial" panose="020B0604020202020204" pitchFamily="34" charset="0"/>
              </a:rPr>
              <a:t>容器</a:t>
            </a:r>
            <a:r>
              <a:rPr lang="zh-CN" altLang="en-US" b="1">
                <a:cs typeface="Arial" panose="020B0604020202020204" pitchFamily="34" charset="0"/>
              </a:rPr>
              <a:t>迁移</a:t>
            </a:r>
            <a:endParaRPr lang="zh-CN" altLang="en-US" b="1">
              <a:cs typeface="Arial" panose="020B0604020202020204" pitchFamily="34" charset="0"/>
            </a:endParaRPr>
          </a:p>
          <a:p>
            <a:pPr lvl="3">
              <a:lnSpc>
                <a:spcPct val="190000"/>
              </a:lnSpc>
              <a:buFont typeface="Wingdings" panose="05000000000000000000" charset="0"/>
              <a:buChar char="u"/>
            </a:pPr>
            <a:r>
              <a:rPr lang="zh-CN" altLang="en-US" b="1">
                <a:cs typeface="Arial" panose="020B0604020202020204" pitchFamily="34" charset="0"/>
              </a:rPr>
              <a:t>迁移时对网络的需求：静态</a:t>
            </a:r>
            <a:r>
              <a:rPr lang="en-US" altLang="zh-CN" b="1">
                <a:cs typeface="Arial" panose="020B0604020202020204" pitchFamily="34" charset="0"/>
              </a:rPr>
              <a:t> or </a:t>
            </a:r>
            <a:r>
              <a:rPr lang="zh-CN" altLang="en-US" b="1">
                <a:cs typeface="Arial" panose="020B0604020202020204" pitchFamily="34" charset="0"/>
              </a:rPr>
              <a:t>动态</a:t>
            </a:r>
            <a:endParaRPr lang="zh-CN" altLang="en-US" b="1">
              <a:cs typeface="Arial" panose="020B0604020202020204" pitchFamily="34" charset="0"/>
            </a:endParaRPr>
          </a:p>
          <a:p>
            <a:pPr lvl="2">
              <a:lnSpc>
                <a:spcPct val="190000"/>
              </a:lnSpc>
              <a:buFont typeface="Wingdings" panose="05000000000000000000" charset="0"/>
              <a:buChar char="Ø"/>
            </a:pPr>
            <a:endParaRPr lang="zh-CN" altLang="en-US" b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Serverless C</a:t>
            </a:r>
            <a:r>
              <a:rPr lang="en-US" altLang="zh-CN">
                <a:sym typeface="+mn-ea"/>
              </a:rPr>
              <a:t>omputing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60000"/>
          </a:bodyPr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What&amp;W</a:t>
            </a:r>
            <a:r>
              <a:rPr lang="en-US" sz="4800" b="1">
                <a:cs typeface="Arial" panose="020B0604020202020204" pitchFamily="34" charset="0"/>
              </a:rPr>
              <a:t>hy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zh-CN" alt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Startup lat</a:t>
            </a:r>
            <a:r>
              <a:rPr lang="en-US" sz="4800" b="1">
                <a:cs typeface="Arial" panose="020B0604020202020204" pitchFamily="34" charset="0"/>
              </a:rPr>
              <a:t>ency ?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How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570" i="1">
                <a:cs typeface="Arial" panose="020B0604020202020204" pitchFamily="34" charset="0"/>
              </a:rPr>
              <a:t>[1]  Catalyzer: Sub-millisecond Startup for ServerlessComputing with Initialization-less Booting ASPLOS’20</a:t>
            </a:r>
            <a:endParaRPr lang="en-US" altLang="zh-CN" sz="2570" b="1" i="1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570" i="1">
                <a:cs typeface="Arial" panose="020B0604020202020204" pitchFamily="34" charset="0"/>
              </a:rPr>
              <a:t>[2] SOCK: Rapid Task Provisioning with Serverless-Optimized Containers ATC’18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570" i="1">
                <a:cs typeface="Arial" panose="020B0604020202020204" pitchFamily="34" charset="0"/>
              </a:rPr>
              <a:t>[3] SAND: Towards High-PerformanceServerless Computing ATC’18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570" i="1">
                <a:cs typeface="Arial" panose="020B0604020202020204" pitchFamily="34" charset="0"/>
              </a:rPr>
              <a:t>[4] Particle: Ephemeral Endpoints for Serverless Networking SoCC’20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570" i="1">
                <a:cs typeface="Arial" panose="020B0604020202020204" pitchFamily="34" charset="0"/>
              </a:rPr>
              <a:t>[5]OFC: An Opportunistic Caching System for FaaS Platforms Euro</a:t>
            </a:r>
            <a:r>
              <a:rPr lang="en-US" altLang="zh-CN" sz="2570" i="1">
                <a:cs typeface="Arial" panose="020B0604020202020204" pitchFamily="34" charset="0"/>
              </a:rPr>
              <a:t>sys’21</a:t>
            </a:r>
            <a:endParaRPr lang="en-US" altLang="zh-CN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What&amp;W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hy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313815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无服务器计算（Serverless）是一种新型的云计算范式，也被称为FaaS（函数即服务）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Serverless计算并非真正意义上的“无服务器”，而是指用户将后端基础结构的维护交由可靠云服务公司，云服务公司以服务的方式为开发者提供所需各类功能等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Serverless计算免去后端基础服务的诸多事宜，开发者可以专注在产品代码，不需要维护任何的服务器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What&amp;W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hy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313815"/>
            <a:ext cx="10968990" cy="4972685"/>
          </a:xfrm>
        </p:spPr>
        <p:txBody>
          <a:bodyPr>
            <a:normAutofit lnSpcReduction="10000"/>
          </a:bodyPr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serverless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计算的优势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按需计算，提高资源利用率。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传统的云计算是按时间计费及弹性收缩的，计算和内存资源都是预先申请规划的，即使没有请求，资源依然被占用，而 Serverless计算可以做到按请求计费，不需要为等待付费，可以做到更高效的资源利用率。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面向应用，用户只需要关注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应用代码。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实际上用户对云的期望是应用的运行环境，并且最好是只让用户关心业务逻辑，而不需要关心，或者尽量少关心技术逻辑（比如监控，性能，弹性，日志追踪等）。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Startup latency 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问题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Cold start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serverless</a:t>
            </a:r>
            <a:r>
              <a:rPr lang="zh-CN" altLang="en-US" sz="2000">
                <a:sym typeface="+mn-ea"/>
              </a:rPr>
              <a:t>函数的生命周期很短，容器的启动时间</a:t>
            </a:r>
            <a:r>
              <a:rPr lang="zh-CN" altLang="en-US" sz="2000">
                <a:sym typeface="+mn-ea"/>
              </a:rPr>
              <a:t>往往会超过函数的</a:t>
            </a:r>
            <a:r>
              <a:rPr lang="zh-CN" altLang="en-US" sz="2000">
                <a:sym typeface="+mn-ea"/>
              </a:rPr>
              <a:t>执行时间，</a:t>
            </a:r>
            <a:endParaRPr lang="zh-CN" altLang="en-US" sz="2000">
              <a:sym typeface="+mn-ea"/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因此从零启动容器执行</a:t>
            </a:r>
            <a:r>
              <a:rPr lang="en-US" altLang="zh-CN" sz="2000">
                <a:sym typeface="+mn-ea"/>
              </a:rPr>
              <a:t>serverless</a:t>
            </a:r>
            <a:r>
              <a:rPr lang="zh-CN" altLang="en-US" sz="2000">
                <a:sym typeface="+mn-ea"/>
              </a:rPr>
              <a:t>函数（</a:t>
            </a:r>
            <a:r>
              <a:rPr lang="en-US" altLang="zh-CN" sz="2000" b="1">
                <a:solidFill>
                  <a:schemeClr val="accent3">
                    <a:lumMod val="50000"/>
                  </a:schemeClr>
                </a:solidFill>
                <a:sym typeface="+mn-ea"/>
              </a:rPr>
              <a:t>Cold start</a:t>
            </a:r>
            <a:r>
              <a:rPr lang="zh-CN" altLang="en-US" sz="2000">
                <a:sym typeface="+mn-ea"/>
              </a:rPr>
              <a:t>）会成为重要</a:t>
            </a:r>
            <a:r>
              <a:rPr lang="zh-CN" altLang="en-US" sz="2000">
                <a:sym typeface="+mn-ea"/>
              </a:rPr>
              <a:t>开销</a:t>
            </a:r>
            <a:endParaRPr lang="zh-CN" altLang="en-US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O6RD%WV[Q}6NI%0T~F6}00B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2260" y="3422015"/>
            <a:ext cx="4443095" cy="3378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Startup latency 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来源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ontainer startup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容器创建主要分为两部分</a:t>
            </a:r>
            <a:r>
              <a:rPr lang="en-US" altLang="zh-CN" sz="2000" b="1">
                <a:sym typeface="+mn-ea"/>
              </a:rPr>
              <a:t>Storage&amp;Namespace</a:t>
            </a:r>
            <a:endParaRPr lang="zh-CN" altLang="en-US" sz="2000">
              <a:sym typeface="+mn-ea"/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en-US" altLang="zh-CN" sz="1750" b="1">
                <a:sym typeface="+mn-ea"/>
              </a:rPr>
              <a:t>Storage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1&gt;用容器所需的数据和代码填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入</a:t>
            </a: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主机文件系统的子目录 </a:t>
            </a:r>
            <a:endParaRPr 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2&gt;使子目录成为新容器的根目录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，即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被该容器独占</a:t>
            </a:r>
            <a:endParaRPr 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en-US" altLang="zh-CN" sz="1750" b="1">
                <a:solidFill>
                  <a:schemeClr val="accent3">
                    <a:lumMod val="50000"/>
                  </a:schemeClr>
                </a:solidFill>
                <a:sym typeface="+mn-ea"/>
              </a:rPr>
              <a:t>Namespace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750" b="1">
                <a:solidFill>
                  <a:schemeClr val="tx1">
                    <a:lumMod val="65000"/>
                    <a:lumOff val="35000"/>
                  </a:schemeClr>
                </a:solidFill>
              </a:rPr>
              <a:t>创建网络命名空间是</a:t>
            </a:r>
            <a:r>
              <a:rPr lang="zh-CN" altLang="en-US" sz="1750" b="1">
                <a:solidFill>
                  <a:schemeClr val="tx1">
                    <a:lumMod val="65000"/>
                    <a:lumOff val="35000"/>
                  </a:schemeClr>
                </a:solidFill>
              </a:rPr>
              <a:t>可扩展性的主要瓶颈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4132580"/>
            <a:ext cx="3826510" cy="2725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6215" y="4616450"/>
            <a:ext cx="116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3">
                    <a:lumMod val="50000"/>
                  </a:schemeClr>
                </a:solidFill>
              </a:rPr>
              <a:t>四种开销最大的命名空间操作</a:t>
            </a:r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9745" y="4471035"/>
            <a:ext cx="5022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当创建网络命名空间时，会对现存的网络命名空间进行遍历，更改配置，因此</a:t>
            </a:r>
            <a:r>
              <a:rPr lang="en-US" altLang="zh-CN" b="1"/>
              <a:t>net namespace</a:t>
            </a:r>
            <a:r>
              <a:rPr lang="zh-CN" altLang="en-US" b="1"/>
              <a:t>创建越多，开销越大，是</a:t>
            </a:r>
            <a:r>
              <a:rPr lang="zh-CN" altLang="en-US" b="1"/>
              <a:t>可扩展性的瓶颈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Startup latency 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来源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Network startup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启动和配置虚拟网络也是</a:t>
            </a:r>
            <a:r>
              <a:rPr lang="en-US" altLang="zh-CN" sz="2000">
                <a:sym typeface="+mn-ea"/>
              </a:rPr>
              <a:t>serverless</a:t>
            </a:r>
            <a:r>
              <a:rPr lang="zh-CN" altLang="en-US" sz="2000">
                <a:sym typeface="+mn-ea"/>
              </a:rPr>
              <a:t>函数启动的</a:t>
            </a:r>
            <a:r>
              <a:rPr lang="zh-CN" altLang="en-US" sz="2000">
                <a:sym typeface="+mn-ea"/>
              </a:rPr>
              <a:t>重要开销</a:t>
            </a:r>
            <a:endParaRPr lang="zh-CN" altLang="en-US" sz="2000">
              <a:sym typeface="+mn-ea"/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控制平面：存储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映射（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）、传播路由表（路由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BGP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数据平面：创建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namespace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和虚拟接口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veth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连接容器和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VTEP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zh-CN" altLang="en-US" sz="1750" b="1">
                <a:solidFill>
                  <a:schemeClr val="accent3">
                    <a:lumMod val="50000"/>
                  </a:schemeClr>
                </a:solidFill>
              </a:rPr>
              <a:t>冷启动的主要瓶颈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3949065"/>
            <a:ext cx="11742420" cy="2705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Startup latency 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来源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Appli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cation startup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加载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应用依赖的数据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包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初始化语言运行时（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e.g. JVM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Python interpreter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820" y="3328035"/>
            <a:ext cx="4701540" cy="3529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PLACING_PICTURE_USER_VIEWPORT" val="{&quot;height&quot;:8145,&quot;width&quot;:991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2252</Words>
  <Application>WPS 演示</Application>
  <PresentationFormat>宽屏</PresentationFormat>
  <Paragraphs>129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 Serverless Computing</vt:lpstr>
      <vt:lpstr>调研方向</vt:lpstr>
      <vt:lpstr>Serverless Computing</vt:lpstr>
      <vt:lpstr>背景</vt:lpstr>
      <vt:lpstr>What&amp;Why</vt:lpstr>
      <vt:lpstr>Challenges？ </vt:lpstr>
      <vt:lpstr>Startup latency ？ </vt:lpstr>
      <vt:lpstr>Startup latency ？ </vt:lpstr>
      <vt:lpstr>Startup latency ？ </vt:lpstr>
      <vt:lpstr>Startup latency ？ </vt:lpstr>
      <vt:lpstr>Network Mode？ </vt:lpstr>
      <vt:lpstr>How？ </vt:lpstr>
      <vt:lpstr>How？ </vt:lpstr>
      <vt:lpstr>Network Mode？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198</cp:revision>
  <dcterms:created xsi:type="dcterms:W3CDTF">2019-06-19T02:08:00Z</dcterms:created>
  <dcterms:modified xsi:type="dcterms:W3CDTF">2021-10-14T05:55:37Z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93D7152125914316B0811F20D1CF68DB</vt:lpwstr>
  </property>
</Properties>
</file>