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95" r:id="rId5"/>
    <p:sldId id="379" r:id="rId6"/>
    <p:sldId id="351" r:id="rId7"/>
    <p:sldId id="336" r:id="rId8"/>
    <p:sldId id="396" r:id="rId9"/>
    <p:sldId id="380" r:id="rId10"/>
    <p:sldId id="352" r:id="rId11"/>
    <p:sldId id="353" r:id="rId12"/>
    <p:sldId id="354" r:id="rId13"/>
    <p:sldId id="355" r:id="rId14"/>
    <p:sldId id="356" r:id="rId15"/>
    <p:sldId id="367" r:id="rId16"/>
    <p:sldId id="357" r:id="rId17"/>
    <p:sldId id="360" r:id="rId18"/>
    <p:sldId id="361" r:id="rId19"/>
    <p:sldId id="362" r:id="rId20"/>
    <p:sldId id="364" r:id="rId21"/>
    <p:sldId id="365" r:id="rId22"/>
    <p:sldId id="36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容器没有私有</a:t>
            </a:r>
            <a:r>
              <a:rPr lang="en-US" altLang="zh-CN"/>
              <a:t>IP</a:t>
            </a:r>
            <a:r>
              <a:rPr lang="zh-CN" altLang="en-US"/>
              <a:t>，每个容器分配一个端口号，通过主机</a:t>
            </a:r>
            <a:r>
              <a:rPr lang="en-US" altLang="zh-CN"/>
              <a:t>IP+</a:t>
            </a:r>
            <a:r>
              <a:rPr lang="zh-CN" altLang="en-US"/>
              <a:t>端口号进行</a:t>
            </a:r>
            <a:r>
              <a:rPr lang="zh-CN" altLang="en-US"/>
              <a:t>寻址</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通过改变映射，就可以实现容器的</a:t>
            </a:r>
            <a:r>
              <a:rPr lang="en-US" altLang="zh-CN"/>
              <a:t>IP</a:t>
            </a:r>
            <a:r>
              <a:rPr lang="zh-CN" altLang="en-US"/>
              <a:t>迁移到不同的物理位置，通过容器</a:t>
            </a:r>
            <a:r>
              <a:rPr lang="en-US" altLang="zh-CN"/>
              <a:t>IP</a:t>
            </a:r>
            <a:r>
              <a:rPr lang="zh-CN" altLang="en-US"/>
              <a:t>确定主机</a:t>
            </a:r>
            <a:r>
              <a:rPr lang="en-US" altLang="zh-CN"/>
              <a:t>IP</a:t>
            </a:r>
            <a:r>
              <a:rPr lang="zh-CN" altLang="en-US"/>
              <a:t>封装后</a:t>
            </a:r>
            <a:r>
              <a:rPr lang="zh-CN" altLang="en-US"/>
              <a:t>进行转发</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每秒的</a:t>
            </a:r>
            <a:r>
              <a:rPr lang="en-US" altLang="zh-CN"/>
              <a:t>IO</a:t>
            </a:r>
            <a:r>
              <a:rPr lang="zh-CN" altLang="en-US"/>
              <a:t>次数</a:t>
            </a:r>
            <a:r>
              <a:rPr lang="en-US" altLang="zh-CN"/>
              <a:t> </a:t>
            </a:r>
            <a:r>
              <a:rPr lang="zh-CN" altLang="en-US"/>
              <a:t>可以理解成</a:t>
            </a:r>
            <a:r>
              <a:rPr lang="en-US" altLang="zh-CN"/>
              <a:t> </a:t>
            </a:r>
            <a:r>
              <a:rPr lang="zh-CN" altLang="en-US"/>
              <a:t>数据包的</a:t>
            </a:r>
            <a:r>
              <a:rPr lang="zh-CN" altLang="en-US"/>
              <a:t>发送速率</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容器的网络整合度高，容器的抗干扰性需要考虑，网络管理可以在用户空间也可以在</a:t>
            </a:r>
            <a:r>
              <a:rPr lang="zh-CN" altLang="en-US"/>
              <a:t>内核空间</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容器的网络整合度高，容器的抗干扰性需要</a:t>
            </a:r>
            <a:r>
              <a:rPr lang="zh-CN" altLang="en-US"/>
              <a:t>考虑</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现实场景中有大量短期存在的容器，第一部分为他们提供网络连接存在哪些问题和挑战？？</a:t>
            </a:r>
            <a:r>
              <a:rPr lang="en-US" altLang="zh-CN"/>
              <a:t> </a:t>
            </a:r>
            <a:r>
              <a:rPr lang="zh-CN" altLang="en-US"/>
              <a:t>第二部分是现存的容器网络模式，他们面对这些挑战存在那些不足</a:t>
            </a:r>
            <a:r>
              <a:rPr lang="en-US" altLang="zh-CN"/>
              <a:t> </a:t>
            </a:r>
            <a:r>
              <a:rPr lang="zh-CN" altLang="en-US"/>
              <a:t>第三部分是一些实验验证</a:t>
            </a:r>
            <a:r>
              <a:rPr lang="en-US" altLang="zh-CN"/>
              <a:t>   </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左边扩展</a:t>
            </a:r>
            <a:r>
              <a:rPr lang="en-US" altLang="zh-CN"/>
              <a:t>node</a:t>
            </a:r>
            <a:r>
              <a:rPr lang="zh-CN" altLang="en-US"/>
              <a:t>的数量来观测控制平面的影响，右边扩展单个</a:t>
            </a:r>
            <a:r>
              <a:rPr lang="en-US" altLang="zh-CN"/>
              <a:t>node</a:t>
            </a:r>
            <a:r>
              <a:rPr lang="zh-CN" altLang="en-US"/>
              <a:t>的连接数量观测数据平面的</a:t>
            </a:r>
            <a:r>
              <a:rPr lang="zh-CN" altLang="en-US"/>
              <a:t>影响</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none</a:t>
            </a:r>
            <a:r>
              <a:rPr lang="zh-CN" altLang="en-US"/>
              <a:t>模式不与外界通信</a:t>
            </a:r>
            <a:r>
              <a:rPr lang="en-US" altLang="zh-CN"/>
              <a:t>  </a:t>
            </a:r>
            <a:r>
              <a:rPr lang="zh-CN" altLang="en-US"/>
              <a:t>桥模式通过网桥连接其他容器</a:t>
            </a:r>
            <a:r>
              <a:rPr lang="en-US" altLang="zh-CN"/>
              <a:t>   </a:t>
            </a:r>
            <a:r>
              <a:rPr lang="zh-CN" altLang="en-US"/>
              <a:t>容器模式一组容器通过一个代理容器连接网桥实现其他组容器的通信</a:t>
            </a:r>
            <a:r>
              <a:rPr lang="en-US" altLang="zh-CN"/>
              <a:t>   host</a:t>
            </a:r>
            <a:r>
              <a:rPr lang="zh-CN" altLang="en-US"/>
              <a:t>模式类似于</a:t>
            </a:r>
            <a:r>
              <a:rPr lang="en-US" altLang="zh-CN"/>
              <a:t>IPC</a:t>
            </a:r>
            <a:r>
              <a:rPr lang="zh-CN" altLang="en-US"/>
              <a:t>进程间通信通过共享内存</a:t>
            </a:r>
            <a:r>
              <a:rPr lang="zh-CN" altLang="en-US"/>
              <a:t>进行</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隔离性逐渐降低，通信性能逐渐</a:t>
            </a:r>
            <a:r>
              <a:rPr lang="zh-CN" altLang="en-US"/>
              <a:t>提高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jpe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0.png"/><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2.png"/><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4.png"/><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42265"/>
            <a:ext cx="12019915" cy="1341755"/>
          </a:xfrm>
        </p:spPr>
        <p:txBody>
          <a:bodyPr>
            <a:normAutofit fontScale="90000"/>
          </a:bodyPr>
          <a:p>
            <a:r>
              <a:rPr lang="en-US" altLang="zh-CN"/>
              <a:t> Network for short-lived </a:t>
            </a:r>
            <a:r>
              <a:rPr lang="en-US" altLang="zh-CN"/>
              <a:t>container</a:t>
            </a:r>
            <a:endParaRPr lang="en-US" altLang="zh-CN"/>
          </a:p>
        </p:txBody>
      </p:sp>
      <p:pic>
        <p:nvPicPr>
          <p:cNvPr id="5" name="图片 4" descr="src=http___pic2.zhimg.com_v2-63997184325ff1f331454c8d9ae0a495_1200x500.jpg&amp;refer=http___pic2.zhimg"/>
          <p:cNvPicPr>
            <a:picLocks noChangeAspect="1"/>
          </p:cNvPicPr>
          <p:nvPr/>
        </p:nvPicPr>
        <p:blipFill>
          <a:blip r:embed="rId2"/>
          <a:stretch>
            <a:fillRect/>
          </a:stretch>
        </p:blipFill>
        <p:spPr>
          <a:xfrm>
            <a:off x="1801495" y="1799590"/>
            <a:ext cx="8588375" cy="4373880"/>
          </a:xfrm>
          <a:prstGeom prst="rect">
            <a:avLst/>
          </a:prstGeom>
        </p:spPr>
      </p:pic>
      <p:sp>
        <p:nvSpPr>
          <p:cNvPr id="6" name="文本框 5"/>
          <p:cNvSpPr txBox="1"/>
          <p:nvPr/>
        </p:nvSpPr>
        <p:spPr>
          <a:xfrm>
            <a:off x="10553065" y="6173470"/>
            <a:ext cx="1466215"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李涛</a:t>
            </a:r>
            <a:endParaRPr lang="zh-CN" altLang="en-US">
              <a:latin typeface="宋体" panose="02010600030101010101" pitchFamily="2" charset="-122"/>
              <a:ea typeface="宋体" panose="02010600030101010101" pitchFamily="2" charset="-122"/>
            </a:endParaRPr>
          </a:p>
          <a:p>
            <a:r>
              <a:rPr lang="en-US" altLang="zh-CN"/>
              <a:t>2021/9/30</a:t>
            </a:r>
            <a:endParaRPr lang="en-US" altLang="zh-CN"/>
          </a:p>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Network Mode</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en-US" altLang="zh-CN" sz="2400" b="1">
                <a:solidFill>
                  <a:schemeClr val="tx1">
                    <a:lumMod val="65000"/>
                    <a:lumOff val="35000"/>
                  </a:schemeClr>
                </a:solidFill>
              </a:rPr>
              <a:t>host mode</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单个主机都采用</a:t>
            </a:r>
            <a:r>
              <a:rPr lang="en-US" altLang="zh-CN" sz="2000">
                <a:solidFill>
                  <a:schemeClr val="tx1">
                    <a:lumMod val="65000"/>
                    <a:lumOff val="35000"/>
                  </a:schemeClr>
                </a:solidFill>
              </a:rPr>
              <a:t>host mode</a:t>
            </a:r>
            <a:endParaRPr lang="en-US" altLang="zh-CN" sz="2000">
              <a:solidFill>
                <a:schemeClr val="tx1">
                  <a:lumMod val="65000"/>
                  <a:lumOff val="35000"/>
                </a:schemeClr>
              </a:solidFill>
            </a:endParaRPr>
          </a:p>
          <a:p>
            <a:pPr lvl="2">
              <a:lnSpc>
                <a:spcPct val="130000"/>
              </a:lnSpc>
              <a:buFont typeface="Arial" panose="020B0604020202020204" pitchFamily="34" charset="0"/>
              <a:buChar char="•"/>
            </a:pPr>
            <a:endParaRPr lang="en-US" altLang="zh-CN" sz="2000">
              <a:solidFill>
                <a:schemeClr val="tx1">
                  <a:lumMod val="65000"/>
                  <a:lumOff val="35000"/>
                </a:schemeClr>
              </a:solidFill>
            </a:endParaRPr>
          </a:p>
          <a:p>
            <a:pPr lvl="1">
              <a:lnSpc>
                <a:spcPct val="130000"/>
              </a:lnSpc>
              <a:buFont typeface="Wingdings" panose="05000000000000000000" charset="0"/>
              <a:buChar char="Ø"/>
            </a:pPr>
            <a:r>
              <a:rPr lang="en-US" altLang="zh-CN" sz="2400" b="1">
                <a:solidFill>
                  <a:schemeClr val="tx1">
                    <a:lumMod val="65000"/>
                    <a:lumOff val="35000"/>
                  </a:schemeClr>
                </a:solidFill>
              </a:rPr>
              <a:t>NAT</a:t>
            </a:r>
            <a:endParaRPr lang="zh-CN" altLang="en-US" sz="2400" b="1">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方案：container IP address = host IP + port num</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每个包都需要地址转换，会导致性能下降</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在由生命周期短的容器组成的动态网络中，端口冲突会导致安全性</a:t>
            </a:r>
            <a:r>
              <a:rPr lang="zh-CN" altLang="en-US" sz="2000">
                <a:solidFill>
                  <a:schemeClr val="tx1">
                    <a:lumMod val="65000"/>
                    <a:lumOff val="35000"/>
                  </a:schemeClr>
                </a:solidFill>
              </a:rPr>
              <a:t>问题</a:t>
            </a:r>
            <a:endParaRPr lang="zh-CN" altLang="en-US" sz="2000">
              <a:solidFill>
                <a:schemeClr val="tx1">
                  <a:lumMod val="65000"/>
                  <a:lumOff val="35000"/>
                </a:schemeClr>
              </a:solidFill>
            </a:endParaRPr>
          </a:p>
        </p:txBody>
      </p:sp>
      <p:sp>
        <p:nvSpPr>
          <p:cNvPr id="7" name="文本框 6"/>
          <p:cNvSpPr txBox="1"/>
          <p:nvPr/>
        </p:nvSpPr>
        <p:spPr>
          <a:xfrm>
            <a:off x="183515" y="1313815"/>
            <a:ext cx="10522585"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Multi host network -- </a:t>
            </a:r>
            <a:r>
              <a:rPr lang="en-US" altLang="zh-CN" sz="2400">
                <a:solidFill>
                  <a:schemeClr val="accent3">
                    <a:lumMod val="50000"/>
                  </a:schemeClr>
                </a:solidFill>
                <a:sym typeface="+mn-ea"/>
              </a:rPr>
              <a:t>providing IP addressing services</a:t>
            </a:r>
            <a:endParaRPr lang="en-US" altLang="zh-CN" sz="2400">
              <a:solidFill>
                <a:schemeClr val="accent3">
                  <a:lumMod val="50000"/>
                </a:schemeClr>
              </a:solidFill>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Network Mode</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en-US" altLang="zh-CN" sz="2400" b="1">
                <a:solidFill>
                  <a:schemeClr val="tx1">
                    <a:lumMod val="65000"/>
                    <a:lumOff val="35000"/>
                  </a:schemeClr>
                </a:solidFill>
              </a:rPr>
              <a:t>overlay network</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sz="2000">
                <a:solidFill>
                  <a:schemeClr val="tx1">
                    <a:lumMod val="65000"/>
                    <a:lumOff val="35000"/>
                  </a:schemeClr>
                </a:solidFill>
              </a:rPr>
              <a:t>方案：</a:t>
            </a:r>
            <a:r>
              <a:rPr sz="2000">
                <a:sym typeface="+mn-ea"/>
              </a:rPr>
              <a:t>将容器IP和其物理位置解耦</a:t>
            </a:r>
            <a:r>
              <a:rPr lang="zh-CN" sz="2000">
                <a:sym typeface="+mn-ea"/>
              </a:rPr>
              <a:t>，</a:t>
            </a:r>
            <a:r>
              <a:rPr sz="2000">
                <a:solidFill>
                  <a:schemeClr val="tx1">
                    <a:lumMod val="65000"/>
                    <a:lumOff val="35000"/>
                  </a:schemeClr>
                </a:solidFill>
              </a:rPr>
              <a:t>容器将其私有IP地址和主机IP之间的映射保存在(KV)存储</a:t>
            </a:r>
            <a:r>
              <a:rPr lang="zh-CN" sz="2000">
                <a:solidFill>
                  <a:schemeClr val="tx1">
                    <a:lumMod val="65000"/>
                    <a:lumOff val="35000"/>
                  </a:schemeClr>
                </a:solidFill>
              </a:rPr>
              <a:t>单元</a:t>
            </a:r>
            <a:r>
              <a:rPr sz="2000">
                <a:solidFill>
                  <a:schemeClr val="tx1">
                    <a:lumMod val="65000"/>
                    <a:lumOff val="35000"/>
                  </a:schemeClr>
                </a:solidFill>
              </a:rPr>
              <a:t>中，所有主机都可以访问该存储</a:t>
            </a:r>
            <a:r>
              <a:rPr lang="zh-CN" sz="2000">
                <a:solidFill>
                  <a:schemeClr val="tx1">
                    <a:lumMod val="65000"/>
                    <a:lumOff val="35000"/>
                  </a:schemeClr>
                </a:solidFill>
              </a:rPr>
              <a:t>。</a:t>
            </a:r>
            <a:endParaRPr sz="2000">
              <a:solidFill>
                <a:schemeClr val="tx1">
                  <a:lumMod val="65000"/>
                  <a:lumOff val="35000"/>
                </a:schemeClr>
              </a:solidFill>
            </a:endParaRPr>
          </a:p>
          <a:p>
            <a:pPr lvl="2">
              <a:lnSpc>
                <a:spcPct val="130000"/>
              </a:lnSpc>
              <a:buFont typeface="Arial" panose="020B0604020202020204" pitchFamily="34" charset="0"/>
              <a:buChar char="•"/>
            </a:pPr>
            <a:r>
              <a:rPr sz="2000">
                <a:solidFill>
                  <a:schemeClr val="tx1">
                    <a:lumMod val="65000"/>
                    <a:lumOff val="35000"/>
                  </a:schemeClr>
                </a:solidFill>
              </a:rPr>
              <a:t>包处理</a:t>
            </a:r>
            <a:r>
              <a:rPr lang="zh-CN" sz="2000">
                <a:solidFill>
                  <a:schemeClr val="tx1">
                    <a:lumMod val="65000"/>
                    <a:lumOff val="35000"/>
                  </a:schemeClr>
                </a:solidFill>
              </a:rPr>
              <a:t>过程产生较大开销</a:t>
            </a:r>
            <a:endParaRPr sz="2000">
              <a:solidFill>
                <a:schemeClr val="tx1">
                  <a:lumMod val="65000"/>
                  <a:lumOff val="35000"/>
                </a:schemeClr>
              </a:solidFill>
            </a:endParaRPr>
          </a:p>
          <a:p>
            <a:pPr lvl="1">
              <a:lnSpc>
                <a:spcPct val="130000"/>
              </a:lnSpc>
              <a:buFont typeface="Wingdings" panose="05000000000000000000" charset="0"/>
              <a:buChar char="Ø"/>
            </a:pPr>
            <a:r>
              <a:rPr lang="en-US" altLang="zh-CN" sz="2400" b="1">
                <a:solidFill>
                  <a:schemeClr val="tx1">
                    <a:lumMod val="65000"/>
                    <a:lumOff val="35000"/>
                  </a:schemeClr>
                </a:solidFill>
              </a:rPr>
              <a:t>routing</a:t>
            </a:r>
            <a:endParaRPr lang="zh-CN" altLang="en-US" sz="2400" b="1">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方案：它在主机内核中实现了一个虚拟路由器并使用用于分组路由的BGP</a:t>
            </a:r>
            <a:r>
              <a:rPr lang="zh-CN" altLang="en-US" sz="2000">
                <a:solidFill>
                  <a:schemeClr val="tx1">
                    <a:lumMod val="65000"/>
                    <a:lumOff val="35000"/>
                  </a:schemeClr>
                </a:solidFill>
              </a:rPr>
              <a:t>协议</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支持网络协议有限</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BGP在大部分网络中心未被支持</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路由表的大小限制了容器网络的规模</a:t>
            </a:r>
            <a:endParaRPr lang="zh-CN" altLang="en-US" sz="2000">
              <a:solidFill>
                <a:schemeClr val="tx1">
                  <a:lumMod val="65000"/>
                  <a:lumOff val="35000"/>
                </a:schemeClr>
              </a:solidFill>
            </a:endParaRPr>
          </a:p>
        </p:txBody>
      </p:sp>
      <p:sp>
        <p:nvSpPr>
          <p:cNvPr id="7" name="文本框 6"/>
          <p:cNvSpPr txBox="1"/>
          <p:nvPr/>
        </p:nvSpPr>
        <p:spPr>
          <a:xfrm>
            <a:off x="183515" y="1313815"/>
            <a:ext cx="10522585"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Multi host network -- </a:t>
            </a:r>
            <a:r>
              <a:rPr lang="en-US" altLang="zh-CN" sz="2400">
                <a:solidFill>
                  <a:schemeClr val="accent3">
                    <a:lumMod val="50000"/>
                  </a:schemeClr>
                </a:solidFill>
                <a:sym typeface="+mn-ea"/>
              </a:rPr>
              <a:t>providing IP addressing services</a:t>
            </a:r>
            <a:endParaRPr lang="en-US" altLang="zh-CN" sz="2400">
              <a:solidFill>
                <a:schemeClr val="accent3">
                  <a:lumMod val="50000"/>
                </a:schemeClr>
              </a:solidFill>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Experiments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zh-CN" altLang="en-US" sz="2400" b="1">
                <a:solidFill>
                  <a:schemeClr val="tx1">
                    <a:lumMod val="65000"/>
                    <a:lumOff val="35000"/>
                  </a:schemeClr>
                </a:solidFill>
              </a:rPr>
              <a:t>为什么overlay网络的吞吐率随着packet size的增加，开销越来越大</a:t>
            </a:r>
            <a:r>
              <a:rPr lang="en-US" altLang="zh-CN" sz="2400" b="1">
                <a:solidFill>
                  <a:schemeClr val="tx1">
                    <a:lumMod val="65000"/>
                    <a:lumOff val="35000"/>
                  </a:schemeClr>
                </a:solidFill>
              </a:rPr>
              <a:t>?</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数据包的封装和解封装使得关键路径变长，需要在网络堆栈里来回复制，因此数据包越大，</a:t>
            </a:r>
            <a:r>
              <a:rPr lang="en-US" altLang="zh-CN" sz="2000">
                <a:solidFill>
                  <a:schemeClr val="tx1">
                    <a:lumMod val="65000"/>
                    <a:lumOff val="35000"/>
                  </a:schemeClr>
                </a:solidFill>
              </a:rPr>
              <a:t>CPU</a:t>
            </a:r>
            <a:r>
              <a:rPr lang="zh-CN" altLang="en-US" sz="2000">
                <a:solidFill>
                  <a:schemeClr val="tx1">
                    <a:lumMod val="65000"/>
                    <a:lumOff val="35000"/>
                  </a:schemeClr>
                </a:solidFill>
              </a:rPr>
              <a:t>开销越大</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endParaRPr lang="zh-CN" altLang="en-US" sz="2000">
              <a:solidFill>
                <a:schemeClr val="tx1">
                  <a:lumMod val="65000"/>
                  <a:lumOff val="35000"/>
                </a:schemeClr>
              </a:solidFill>
            </a:endParaRPr>
          </a:p>
          <a:p>
            <a:pPr marL="914400" lvl="2" indent="0">
              <a:lnSpc>
                <a:spcPct val="130000"/>
              </a:lnSpc>
              <a:buFont typeface="Arial" panose="020B0604020202020204" pitchFamily="34" charset="0"/>
              <a:buNone/>
            </a:pPr>
            <a:endParaRPr lang="zh-CN" altLang="en-US" sz="2000">
              <a:solidFill>
                <a:schemeClr val="tx1">
                  <a:lumMod val="65000"/>
                  <a:lumOff val="35000"/>
                </a:schemeClr>
              </a:solidFill>
            </a:endParaRPr>
          </a:p>
          <a:p>
            <a:pPr marL="914400" lvl="2" indent="0">
              <a:lnSpc>
                <a:spcPct val="130000"/>
              </a:lnSpc>
              <a:buFont typeface="Arial" panose="020B0604020202020204" pitchFamily="34" charset="0"/>
              <a:buNone/>
            </a:pPr>
            <a:endParaRPr lang="zh-CN" altLang="en-US" sz="2000">
              <a:solidFill>
                <a:schemeClr val="tx1">
                  <a:lumMod val="65000"/>
                  <a:lumOff val="35000"/>
                </a:schemeClr>
              </a:solidFill>
            </a:endParaRPr>
          </a:p>
          <a:p>
            <a:pPr lvl="3">
              <a:lnSpc>
                <a:spcPct val="130000"/>
              </a:lnSpc>
              <a:buFont typeface="Arial" panose="020B0604020202020204" pitchFamily="34" charset="0"/>
              <a:buChar char="•"/>
            </a:pPr>
            <a:endParaRPr lang="zh-CN" altLang="en-US" sz="1750">
              <a:solidFill>
                <a:schemeClr val="tx1">
                  <a:lumMod val="65000"/>
                  <a:lumOff val="35000"/>
                </a:schemeClr>
              </a:solidFill>
            </a:endParaRPr>
          </a:p>
          <a:p>
            <a:pPr lvl="3">
              <a:lnSpc>
                <a:spcPct val="130000"/>
              </a:lnSpc>
              <a:buFont typeface="Arial" panose="020B0604020202020204" pitchFamily="34" charset="0"/>
              <a:buChar char="•"/>
            </a:pPr>
            <a:endParaRPr lang="zh-CN" altLang="en-US" sz="1750">
              <a:solidFill>
                <a:schemeClr val="tx1">
                  <a:lumMod val="65000"/>
                  <a:lumOff val="35000"/>
                </a:schemeClr>
              </a:solidFill>
            </a:endParaRPr>
          </a:p>
        </p:txBody>
      </p:sp>
      <p:sp>
        <p:nvSpPr>
          <p:cNvPr id="7" name="文本框 6"/>
          <p:cNvSpPr txBox="1"/>
          <p:nvPr/>
        </p:nvSpPr>
        <p:spPr>
          <a:xfrm>
            <a:off x="183515" y="1313815"/>
            <a:ext cx="3078480"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Packet </a:t>
            </a:r>
            <a:r>
              <a:rPr lang="en-US" altLang="zh-CN" sz="2800" b="1">
                <a:solidFill>
                  <a:schemeClr val="tx1">
                    <a:lumMod val="65000"/>
                    <a:lumOff val="35000"/>
                  </a:schemeClr>
                </a:solidFill>
                <a:sym typeface="+mn-ea"/>
              </a:rPr>
              <a:t>size</a:t>
            </a:r>
            <a:endParaRPr lang="en-US" altLang="zh-CN" sz="2800" b="1">
              <a:solidFill>
                <a:schemeClr val="tx1">
                  <a:lumMod val="65000"/>
                  <a:lumOff val="35000"/>
                </a:schemeClr>
              </a:solidFill>
              <a:sym typeface="+mn-ea"/>
            </a:endParaRPr>
          </a:p>
        </p:txBody>
      </p:sp>
      <p:pic>
        <p:nvPicPr>
          <p:cNvPr id="3" name="图片 2"/>
          <p:cNvPicPr>
            <a:picLocks noChangeAspect="1"/>
          </p:cNvPicPr>
          <p:nvPr/>
        </p:nvPicPr>
        <p:blipFill>
          <a:blip r:embed="rId1"/>
          <a:stretch>
            <a:fillRect/>
          </a:stretch>
        </p:blipFill>
        <p:spPr>
          <a:xfrm>
            <a:off x="2101850" y="3258185"/>
            <a:ext cx="7855585" cy="3599815"/>
          </a:xfrm>
          <a:prstGeom prst="rect">
            <a:avLst/>
          </a:prstGeom>
        </p:spPr>
      </p:pic>
      <p:pic>
        <p:nvPicPr>
          <p:cNvPr id="5" name="图片 4"/>
          <p:cNvPicPr/>
          <p:nvPr/>
        </p:nvPicPr>
        <p:blipFill>
          <a:blip r:embed="rId2"/>
          <a:stretch>
            <a:fillRect/>
          </a:stretch>
        </p:blipFill>
        <p:spPr>
          <a:xfrm>
            <a:off x="6562408" y="2942908"/>
            <a:ext cx="3819524" cy="3914775"/>
          </a:xfrm>
          <a:prstGeom prst="rect">
            <a:avLst/>
          </a:prstGeom>
          <a:noFill/>
          <a:ln w="9525">
            <a:noFill/>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Experiments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zh-CN" altLang="en-US" sz="2400" b="1">
                <a:solidFill>
                  <a:schemeClr val="tx1">
                    <a:lumMod val="65000"/>
                    <a:lumOff val="35000"/>
                  </a:schemeClr>
                </a:solidFill>
              </a:rPr>
              <a:t>为什么overlay网络的吞吐率随着packet size的增加，开销越来越大</a:t>
            </a:r>
            <a:r>
              <a:rPr lang="en-US" altLang="zh-CN" sz="2400" b="1">
                <a:solidFill>
                  <a:schemeClr val="tx1">
                    <a:lumMod val="65000"/>
                    <a:lumOff val="35000"/>
                  </a:schemeClr>
                </a:solidFill>
              </a:rPr>
              <a:t>?</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数据包的封装和解封装需要在网络堆栈里来回复制，因此数据包越大，时间开销越大</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endParaRPr lang="zh-CN" altLang="en-US" sz="2000">
              <a:solidFill>
                <a:schemeClr val="tx1">
                  <a:lumMod val="65000"/>
                  <a:lumOff val="35000"/>
                </a:schemeClr>
              </a:solidFill>
            </a:endParaRPr>
          </a:p>
          <a:p>
            <a:pPr marL="914400" lvl="2" indent="0">
              <a:lnSpc>
                <a:spcPct val="130000"/>
              </a:lnSpc>
              <a:buFont typeface="Arial" panose="020B0604020202020204" pitchFamily="34" charset="0"/>
              <a:buNone/>
            </a:pPr>
            <a:endParaRPr lang="zh-CN" altLang="en-US" sz="2000">
              <a:solidFill>
                <a:schemeClr val="tx1">
                  <a:lumMod val="65000"/>
                  <a:lumOff val="35000"/>
                </a:schemeClr>
              </a:solidFill>
            </a:endParaRPr>
          </a:p>
          <a:p>
            <a:pPr marL="914400" lvl="2" indent="0">
              <a:lnSpc>
                <a:spcPct val="130000"/>
              </a:lnSpc>
              <a:buFont typeface="Arial" panose="020B0604020202020204" pitchFamily="34" charset="0"/>
              <a:buNone/>
            </a:pPr>
            <a:endParaRPr lang="zh-CN" altLang="en-US" sz="2000">
              <a:solidFill>
                <a:schemeClr val="tx1">
                  <a:lumMod val="65000"/>
                  <a:lumOff val="35000"/>
                </a:schemeClr>
              </a:solidFill>
            </a:endParaRPr>
          </a:p>
          <a:p>
            <a:pPr lvl="3">
              <a:lnSpc>
                <a:spcPct val="130000"/>
              </a:lnSpc>
              <a:buFont typeface="Arial" panose="020B0604020202020204" pitchFamily="34" charset="0"/>
              <a:buChar char="•"/>
            </a:pPr>
            <a:endParaRPr lang="zh-CN" altLang="en-US" sz="1750">
              <a:solidFill>
                <a:schemeClr val="tx1">
                  <a:lumMod val="65000"/>
                  <a:lumOff val="35000"/>
                </a:schemeClr>
              </a:solidFill>
            </a:endParaRPr>
          </a:p>
          <a:p>
            <a:pPr lvl="3">
              <a:lnSpc>
                <a:spcPct val="130000"/>
              </a:lnSpc>
              <a:buFont typeface="Arial" panose="020B0604020202020204" pitchFamily="34" charset="0"/>
              <a:buChar char="•"/>
            </a:pPr>
            <a:endParaRPr lang="zh-CN" altLang="en-US" sz="1750">
              <a:solidFill>
                <a:schemeClr val="tx1">
                  <a:lumMod val="65000"/>
                  <a:lumOff val="35000"/>
                </a:schemeClr>
              </a:solidFill>
            </a:endParaRPr>
          </a:p>
        </p:txBody>
      </p:sp>
      <p:sp>
        <p:nvSpPr>
          <p:cNvPr id="7" name="文本框 6"/>
          <p:cNvSpPr txBox="1"/>
          <p:nvPr/>
        </p:nvSpPr>
        <p:spPr>
          <a:xfrm>
            <a:off x="183515" y="1313815"/>
            <a:ext cx="3078480"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Packet </a:t>
            </a:r>
            <a:r>
              <a:rPr lang="en-US" altLang="zh-CN" sz="2800" b="1">
                <a:solidFill>
                  <a:schemeClr val="tx1">
                    <a:lumMod val="65000"/>
                    <a:lumOff val="35000"/>
                  </a:schemeClr>
                </a:solidFill>
                <a:sym typeface="+mn-ea"/>
              </a:rPr>
              <a:t>size</a:t>
            </a:r>
            <a:endParaRPr lang="en-US" altLang="zh-CN" sz="2800" b="1">
              <a:solidFill>
                <a:schemeClr val="tx1">
                  <a:lumMod val="65000"/>
                  <a:lumOff val="35000"/>
                </a:schemeClr>
              </a:solidFill>
              <a:sym typeface="+mn-ea"/>
            </a:endParaRPr>
          </a:p>
        </p:txBody>
      </p:sp>
      <p:pic>
        <p:nvPicPr>
          <p:cNvPr id="9" name="图片 8"/>
          <p:cNvPicPr>
            <a:picLocks noChangeAspect="1"/>
          </p:cNvPicPr>
          <p:nvPr/>
        </p:nvPicPr>
        <p:blipFill>
          <a:blip r:embed="rId1"/>
          <a:stretch>
            <a:fillRect/>
          </a:stretch>
        </p:blipFill>
        <p:spPr>
          <a:xfrm>
            <a:off x="3688080" y="2879725"/>
            <a:ext cx="4815840" cy="3977640"/>
          </a:xfrm>
          <a:prstGeom prst="rect">
            <a:avLst/>
          </a:prstGeom>
        </p:spPr>
      </p:pic>
      <p:sp>
        <p:nvSpPr>
          <p:cNvPr id="10" name="文本框 9"/>
          <p:cNvSpPr txBox="1"/>
          <p:nvPr/>
        </p:nvSpPr>
        <p:spPr>
          <a:xfrm>
            <a:off x="8667750" y="3726180"/>
            <a:ext cx="2693035" cy="1630045"/>
          </a:xfrm>
          <a:prstGeom prst="rect">
            <a:avLst/>
          </a:prstGeom>
          <a:noFill/>
        </p:spPr>
        <p:txBody>
          <a:bodyPr wrap="square" rtlCol="0">
            <a:spAutoFit/>
          </a:bodyPr>
          <a:p>
            <a:r>
              <a:rPr lang="en-US" altLang="zh-CN" sz="2000" b="1">
                <a:solidFill>
                  <a:schemeClr val="accent3">
                    <a:lumMod val="50000"/>
                  </a:schemeClr>
                </a:solidFill>
              </a:rPr>
              <a:t>overlay</a:t>
            </a:r>
            <a:r>
              <a:rPr lang="zh-CN" altLang="en-US" sz="2000" b="1">
                <a:solidFill>
                  <a:schemeClr val="accent3">
                    <a:lumMod val="50000"/>
                  </a:schemeClr>
                </a:solidFill>
              </a:rPr>
              <a:t>网络会产生三个软中断，数据包需要复制三次，而普通网络只会产生一个软中断，</a:t>
            </a:r>
            <a:r>
              <a:rPr lang="zh-CN" altLang="en-US" sz="2000" b="1">
                <a:solidFill>
                  <a:schemeClr val="accent3">
                    <a:lumMod val="50000"/>
                  </a:schemeClr>
                </a:solidFill>
              </a:rPr>
              <a:t>复制一次</a:t>
            </a:r>
            <a:endParaRPr lang="zh-CN" altLang="en-US" sz="2000" b="1">
              <a:solidFill>
                <a:schemeClr val="accent3">
                  <a:lumMod val="50000"/>
                </a:schemeClr>
              </a:solidFill>
            </a:endParaRPr>
          </a:p>
        </p:txBody>
      </p:sp>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Experiments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zh-CN" altLang="en-US" sz="2400" b="1">
                <a:solidFill>
                  <a:schemeClr val="tx1">
                    <a:lumMod val="65000"/>
                    <a:lumOff val="35000"/>
                  </a:schemeClr>
                </a:solidFill>
              </a:rPr>
              <a:t>为什么当网络带宽不是瓶颈时，</a:t>
            </a:r>
            <a:r>
              <a:rPr lang="en-US" altLang="zh-CN" sz="2400" b="1">
                <a:solidFill>
                  <a:schemeClr val="tx1">
                    <a:lumMod val="65000"/>
                    <a:lumOff val="35000"/>
                  </a:schemeClr>
                </a:solidFill>
              </a:rPr>
              <a:t>overlay</a:t>
            </a:r>
            <a:r>
              <a:rPr lang="zh-CN" altLang="en-US" sz="2400" b="1">
                <a:solidFill>
                  <a:schemeClr val="tx1">
                    <a:lumMod val="65000"/>
                    <a:lumOff val="35000"/>
                  </a:schemeClr>
                </a:solidFill>
              </a:rPr>
              <a:t>网络的开销会增大？</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当网络带宽成为瓶颈时，数据包的处理开销隐藏在数据包的排队时延</a:t>
            </a:r>
            <a:r>
              <a:rPr lang="zh-CN" altLang="en-US" sz="2000">
                <a:solidFill>
                  <a:schemeClr val="tx1">
                    <a:lumMod val="65000"/>
                    <a:lumOff val="35000"/>
                  </a:schemeClr>
                </a:solidFill>
              </a:rPr>
              <a:t>中</a:t>
            </a:r>
            <a:endParaRPr lang="zh-CN" altLang="en-US" sz="2000">
              <a:solidFill>
                <a:schemeClr val="tx1">
                  <a:lumMod val="65000"/>
                  <a:lumOff val="35000"/>
                </a:schemeClr>
              </a:solidFill>
            </a:endParaRPr>
          </a:p>
          <a:p>
            <a:pPr marL="914400" lvl="2" indent="0">
              <a:lnSpc>
                <a:spcPct val="130000"/>
              </a:lnSpc>
              <a:buFont typeface="Arial" panose="020B0604020202020204" pitchFamily="34" charset="0"/>
              <a:buNone/>
            </a:pPr>
            <a:endParaRPr lang="zh-CN" altLang="en-US" sz="2000">
              <a:solidFill>
                <a:schemeClr val="tx1">
                  <a:lumMod val="65000"/>
                  <a:lumOff val="35000"/>
                </a:schemeClr>
              </a:solidFill>
            </a:endParaRPr>
          </a:p>
          <a:p>
            <a:pPr lvl="3">
              <a:lnSpc>
                <a:spcPct val="130000"/>
              </a:lnSpc>
              <a:buFont typeface="Arial" panose="020B0604020202020204" pitchFamily="34" charset="0"/>
              <a:buChar char="•"/>
            </a:pPr>
            <a:endParaRPr lang="zh-CN" altLang="en-US" sz="1750">
              <a:solidFill>
                <a:schemeClr val="tx1">
                  <a:lumMod val="65000"/>
                  <a:lumOff val="35000"/>
                </a:schemeClr>
              </a:solidFill>
            </a:endParaRPr>
          </a:p>
          <a:p>
            <a:pPr lvl="3">
              <a:lnSpc>
                <a:spcPct val="130000"/>
              </a:lnSpc>
              <a:buFont typeface="Arial" panose="020B0604020202020204" pitchFamily="34" charset="0"/>
              <a:buChar char="•"/>
            </a:pPr>
            <a:endParaRPr lang="zh-CN" altLang="en-US" sz="1750">
              <a:solidFill>
                <a:schemeClr val="tx1">
                  <a:lumMod val="65000"/>
                  <a:lumOff val="35000"/>
                </a:schemeClr>
              </a:solidFill>
            </a:endParaRPr>
          </a:p>
        </p:txBody>
      </p:sp>
      <p:sp>
        <p:nvSpPr>
          <p:cNvPr id="7" name="文本框 6"/>
          <p:cNvSpPr txBox="1"/>
          <p:nvPr/>
        </p:nvSpPr>
        <p:spPr>
          <a:xfrm>
            <a:off x="183515" y="1313815"/>
            <a:ext cx="3078480"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Packet </a:t>
            </a:r>
            <a:r>
              <a:rPr lang="en-US" altLang="zh-CN" sz="2800" b="1">
                <a:solidFill>
                  <a:schemeClr val="tx1">
                    <a:lumMod val="65000"/>
                    <a:lumOff val="35000"/>
                  </a:schemeClr>
                </a:solidFill>
                <a:sym typeface="+mn-ea"/>
              </a:rPr>
              <a:t>size</a:t>
            </a:r>
            <a:endParaRPr lang="en-US" altLang="zh-CN" sz="2800" b="1">
              <a:solidFill>
                <a:schemeClr val="tx1">
                  <a:lumMod val="65000"/>
                  <a:lumOff val="35000"/>
                </a:schemeClr>
              </a:solidFill>
              <a:sym typeface="+mn-ea"/>
            </a:endParaRPr>
          </a:p>
        </p:txBody>
      </p:sp>
      <p:pic>
        <p:nvPicPr>
          <p:cNvPr id="5" name="图片 4"/>
          <p:cNvPicPr>
            <a:picLocks noChangeAspect="1"/>
          </p:cNvPicPr>
          <p:nvPr>
            <p:custDataLst>
              <p:tags r:id="rId1"/>
            </p:custDataLst>
          </p:nvPr>
        </p:nvPicPr>
        <p:blipFill>
          <a:blip r:embed="rId2"/>
          <a:stretch>
            <a:fillRect/>
          </a:stretch>
        </p:blipFill>
        <p:spPr>
          <a:xfrm>
            <a:off x="3611245" y="3286125"/>
            <a:ext cx="4716145" cy="3571240"/>
          </a:xfrm>
          <a:prstGeom prst="rect">
            <a:avLst/>
          </a:prstGeom>
        </p:spPr>
      </p:pic>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Experiments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en-US" altLang="zh-CN" sz="2400" b="1">
                <a:solidFill>
                  <a:schemeClr val="tx1">
                    <a:lumMod val="65000"/>
                    <a:lumOff val="35000"/>
                  </a:schemeClr>
                </a:solidFill>
              </a:rPr>
              <a:t>建立容器网络的时间对于短期的或对延迟敏感的工作负载非常重要</a:t>
            </a:r>
            <a:endParaRPr lang="en-US" altLang="zh-CN" sz="2400" b="1">
              <a:solidFill>
                <a:schemeClr val="tx1">
                  <a:lumMod val="65000"/>
                  <a:lumOff val="35000"/>
                </a:schemeClr>
              </a:solidFill>
            </a:endParaRPr>
          </a:p>
          <a:p>
            <a:pPr lvl="1">
              <a:lnSpc>
                <a:spcPct val="130000"/>
              </a:lnSpc>
              <a:buFont typeface="Wingdings" panose="05000000000000000000" charset="0"/>
              <a:buChar char="Ø"/>
            </a:pPr>
            <a:r>
              <a:rPr lang="en-US" altLang="zh-CN" sz="2400" b="1">
                <a:solidFill>
                  <a:schemeClr val="tx1">
                    <a:lumMod val="65000"/>
                    <a:lumOff val="35000"/>
                  </a:schemeClr>
                </a:solidFill>
              </a:rPr>
              <a:t>启动一个覆盖层或初始化BGP路由表比初始docker映像启动时间长4.5 - 23倍</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overlay 网络大部分时间花费在向KV存储注册容器</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Calico (BGP)的时间开销主要在于传播路由表</a:t>
            </a:r>
            <a:endParaRPr lang="zh-CN" altLang="en-US" sz="2000">
              <a:solidFill>
                <a:schemeClr val="tx1">
                  <a:lumMod val="65000"/>
                  <a:lumOff val="35000"/>
                </a:schemeClr>
              </a:solidFill>
            </a:endParaRPr>
          </a:p>
        </p:txBody>
      </p:sp>
      <p:sp>
        <p:nvSpPr>
          <p:cNvPr id="7" name="文本框 6"/>
          <p:cNvSpPr txBox="1"/>
          <p:nvPr/>
        </p:nvSpPr>
        <p:spPr>
          <a:xfrm>
            <a:off x="183515" y="1313815"/>
            <a:ext cx="10621645"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network launch time</a:t>
            </a:r>
            <a:r>
              <a:rPr lang="zh-CN" altLang="en-US" sz="2800" b="1">
                <a:solidFill>
                  <a:schemeClr val="tx1">
                    <a:lumMod val="65000"/>
                    <a:lumOff val="35000"/>
                  </a:schemeClr>
                </a:solidFill>
                <a:sym typeface="+mn-ea"/>
              </a:rPr>
              <a:t>（热启动，代理容器一直</a:t>
            </a:r>
            <a:r>
              <a:rPr lang="zh-CN" altLang="en-US" sz="2800" b="1">
                <a:solidFill>
                  <a:schemeClr val="tx1">
                    <a:lumMod val="65000"/>
                    <a:lumOff val="35000"/>
                  </a:schemeClr>
                </a:solidFill>
                <a:sym typeface="+mn-ea"/>
              </a:rPr>
              <a:t>运行）</a:t>
            </a:r>
            <a:endParaRPr lang="zh-CN" altLang="en-US" sz="2800" b="1">
              <a:solidFill>
                <a:schemeClr val="tx1">
                  <a:lumMod val="65000"/>
                  <a:lumOff val="35000"/>
                </a:schemeClr>
              </a:solidFill>
              <a:sym typeface="+mn-ea"/>
            </a:endParaRPr>
          </a:p>
        </p:txBody>
      </p:sp>
      <p:pic>
        <p:nvPicPr>
          <p:cNvPr id="3" name="图片 2"/>
          <p:cNvPicPr>
            <a:picLocks noChangeAspect="1"/>
          </p:cNvPicPr>
          <p:nvPr/>
        </p:nvPicPr>
        <p:blipFill>
          <a:blip r:embed="rId1"/>
          <a:stretch>
            <a:fillRect/>
          </a:stretch>
        </p:blipFill>
        <p:spPr>
          <a:xfrm>
            <a:off x="3409950" y="4611370"/>
            <a:ext cx="5646420" cy="218440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Experiments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en-US" altLang="zh-CN" sz="2400" b="1">
                <a:solidFill>
                  <a:schemeClr val="tx1">
                    <a:lumMod val="65000"/>
                    <a:lumOff val="35000"/>
                  </a:schemeClr>
                </a:solidFill>
              </a:rPr>
              <a:t>容器网络通常包括一个用于管理网络流的</a:t>
            </a:r>
            <a:r>
              <a:rPr lang="en-US" altLang="zh-CN" sz="2400" b="1">
                <a:solidFill>
                  <a:schemeClr val="accent3">
                    <a:lumMod val="75000"/>
                  </a:schemeClr>
                </a:solidFill>
              </a:rPr>
              <a:t>用户空间守护进程</a:t>
            </a:r>
            <a:r>
              <a:rPr lang="zh-CN" altLang="en-US" sz="2400" b="1">
                <a:solidFill>
                  <a:schemeClr val="tx1">
                    <a:lumMod val="65000"/>
                    <a:lumOff val="35000"/>
                  </a:schemeClr>
                </a:solidFill>
              </a:rPr>
              <a:t>或者</a:t>
            </a:r>
            <a:r>
              <a:rPr lang="en-US" altLang="zh-CN" sz="2400" b="1">
                <a:solidFill>
                  <a:schemeClr val="accent3">
                    <a:lumMod val="75000"/>
                  </a:schemeClr>
                </a:solidFill>
              </a:rPr>
              <a:t>一个用于路由或包封装的内核组件</a:t>
            </a:r>
            <a:endParaRPr lang="en-US" altLang="zh-CN" sz="2400" b="1">
              <a:solidFill>
                <a:schemeClr val="accent3">
                  <a:lumMod val="75000"/>
                </a:schemeClr>
              </a:solidFill>
            </a:endParaRPr>
          </a:p>
          <a:p>
            <a:pPr lvl="1">
              <a:lnSpc>
                <a:spcPct val="130000"/>
              </a:lnSpc>
              <a:buFont typeface="Wingdings" panose="05000000000000000000" charset="0"/>
              <a:buChar char="Ø"/>
            </a:pPr>
            <a:r>
              <a:rPr lang="en-US" altLang="zh-CN" sz="2400" b="1">
                <a:solidFill>
                  <a:schemeClr val="tx1">
                    <a:lumMod val="65000"/>
                    <a:lumOff val="35000"/>
                  </a:schemeClr>
                </a:solidFill>
              </a:rPr>
              <a:t>用户空间守护进程很容易因干扰而变慢，而内核组件却能承受这种影响，因为内核内处理的优先级严格高于任何用户级计算</a:t>
            </a:r>
            <a:endParaRPr lang="zh-CN" altLang="en-US" sz="2000">
              <a:solidFill>
                <a:schemeClr val="tx1">
                  <a:lumMod val="65000"/>
                  <a:lumOff val="35000"/>
                </a:schemeClr>
              </a:solidFill>
            </a:endParaRPr>
          </a:p>
        </p:txBody>
      </p:sp>
      <p:sp>
        <p:nvSpPr>
          <p:cNvPr id="7" name="文本框 6"/>
          <p:cNvSpPr txBox="1"/>
          <p:nvPr/>
        </p:nvSpPr>
        <p:spPr>
          <a:xfrm>
            <a:off x="183515" y="1313815"/>
            <a:ext cx="4448175"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interference</a:t>
            </a:r>
            <a:endParaRPr lang="en-US" altLang="zh-CN" sz="2400">
              <a:solidFill>
                <a:schemeClr val="tx1">
                  <a:lumMod val="65000"/>
                  <a:lumOff val="35000"/>
                </a:schemeClr>
              </a:solidFill>
              <a:sym typeface="+mn-ea"/>
            </a:endParaRPr>
          </a:p>
        </p:txBody>
      </p:sp>
      <p:pic>
        <p:nvPicPr>
          <p:cNvPr id="5" name="图片 4"/>
          <p:cNvPicPr>
            <a:picLocks noChangeAspect="1"/>
          </p:cNvPicPr>
          <p:nvPr/>
        </p:nvPicPr>
        <p:blipFill>
          <a:blip r:embed="rId1"/>
          <a:stretch>
            <a:fillRect/>
          </a:stretch>
        </p:blipFill>
        <p:spPr>
          <a:xfrm>
            <a:off x="1377950" y="3956685"/>
            <a:ext cx="5577840" cy="2735580"/>
          </a:xfrm>
          <a:prstGeom prst="rect">
            <a:avLst/>
          </a:prstGeom>
        </p:spPr>
      </p:pic>
      <p:sp>
        <p:nvSpPr>
          <p:cNvPr id="6" name="文本框 5"/>
          <p:cNvSpPr txBox="1"/>
          <p:nvPr/>
        </p:nvSpPr>
        <p:spPr>
          <a:xfrm>
            <a:off x="7433945" y="4273550"/>
            <a:ext cx="3202940" cy="1476375"/>
          </a:xfrm>
          <a:prstGeom prst="rect">
            <a:avLst/>
          </a:prstGeom>
          <a:noFill/>
        </p:spPr>
        <p:txBody>
          <a:bodyPr wrap="square" rtlCol="0">
            <a:spAutoFit/>
          </a:bodyPr>
          <a:p>
            <a:r>
              <a:rPr lang="zh-CN" altLang="en-US"/>
              <a:t>Calico (BGP)，实现内核虚拟路由器，而overlay网络采用用户空间守护进程，</a:t>
            </a:r>
            <a:r>
              <a:rPr lang="zh-CN" altLang="en-US" b="1"/>
              <a:t>因此BGP网络比overlay网络的抗干扰性强</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Experiments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sz="2400" b="1"/>
              <a:t>实验表明，在高度整合的环境中，需要将容器网络服务与其他用户容器工作负载隔离开来，或者在主机操作系统内核中实现此类服务</a:t>
            </a:r>
            <a:endParaRPr lang="zh-CN" altLang="en-US" sz="2000">
              <a:solidFill>
                <a:schemeClr val="tx1">
                  <a:lumMod val="65000"/>
                  <a:lumOff val="35000"/>
                </a:schemeClr>
              </a:solidFill>
            </a:endParaRPr>
          </a:p>
        </p:txBody>
      </p:sp>
      <p:sp>
        <p:nvSpPr>
          <p:cNvPr id="7" name="文本框 6"/>
          <p:cNvSpPr txBox="1"/>
          <p:nvPr/>
        </p:nvSpPr>
        <p:spPr>
          <a:xfrm>
            <a:off x="183515" y="1313815"/>
            <a:ext cx="4448175"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interference</a:t>
            </a:r>
            <a:endParaRPr lang="en-US" altLang="zh-CN" sz="2400">
              <a:solidFill>
                <a:schemeClr val="tx1">
                  <a:lumMod val="65000"/>
                  <a:lumOff val="35000"/>
                </a:schemeClr>
              </a:solidFill>
              <a:sym typeface="+mn-ea"/>
            </a:endParaRPr>
          </a:p>
        </p:txBody>
      </p:sp>
      <p:pic>
        <p:nvPicPr>
          <p:cNvPr id="5" name="图片 4"/>
          <p:cNvPicPr>
            <a:picLocks noChangeAspect="1"/>
          </p:cNvPicPr>
          <p:nvPr/>
        </p:nvPicPr>
        <p:blipFill>
          <a:blip r:embed="rId1"/>
          <a:stretch>
            <a:fillRect/>
          </a:stretch>
        </p:blipFill>
        <p:spPr>
          <a:xfrm>
            <a:off x="2305050" y="3002915"/>
            <a:ext cx="7359015" cy="360934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608400"/>
            <a:ext cx="10969200" cy="705600"/>
          </a:xfrm>
        </p:spPr>
        <p:txBody>
          <a:bodyPr>
            <a:normAutofit/>
          </a:bodyPr>
          <a:p>
            <a:r>
              <a:rPr lang="en-US" altLang="zh-CN">
                <a:cs typeface="Arial" panose="020B0604020202020204" pitchFamily="34" charset="0"/>
                <a:sym typeface="+mn-ea"/>
              </a:rPr>
              <a:t>Experiments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sz="2400" b="1"/>
              <a:t>单个主机上容器网络的可扩展性，集中式桥接docker0成为了多个容器连接到桥接时的瓶颈。</a:t>
            </a:r>
            <a:endParaRPr sz="2400" b="1"/>
          </a:p>
          <a:p>
            <a:pPr marL="457200" lvl="1" indent="0">
              <a:lnSpc>
                <a:spcPct val="130000"/>
              </a:lnSpc>
              <a:buFont typeface="Wingdings" panose="05000000000000000000" charset="0"/>
              <a:buNone/>
            </a:pPr>
            <a:endParaRPr sz="2400" b="1"/>
          </a:p>
        </p:txBody>
      </p:sp>
      <p:sp>
        <p:nvSpPr>
          <p:cNvPr id="7" name="文本框 6"/>
          <p:cNvSpPr txBox="1"/>
          <p:nvPr/>
        </p:nvSpPr>
        <p:spPr>
          <a:xfrm>
            <a:off x="183515" y="1313815"/>
            <a:ext cx="4448175"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scalability</a:t>
            </a:r>
            <a:endParaRPr lang="en-US" altLang="zh-CN" sz="2800" b="1">
              <a:solidFill>
                <a:schemeClr val="tx1">
                  <a:lumMod val="65000"/>
                  <a:lumOff val="35000"/>
                </a:schemeClr>
              </a:solidFill>
              <a:sym typeface="+mn-ea"/>
            </a:endParaRPr>
          </a:p>
        </p:txBody>
      </p:sp>
      <p:pic>
        <p:nvPicPr>
          <p:cNvPr id="5" name="图片 4"/>
          <p:cNvPicPr>
            <a:picLocks noChangeAspect="1"/>
          </p:cNvPicPr>
          <p:nvPr/>
        </p:nvPicPr>
        <p:blipFill>
          <a:blip r:embed="rId1"/>
          <a:stretch>
            <a:fillRect/>
          </a:stretch>
        </p:blipFill>
        <p:spPr>
          <a:xfrm>
            <a:off x="3879215" y="3309620"/>
            <a:ext cx="4432935" cy="320484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608400"/>
            <a:ext cx="10969200" cy="705600"/>
          </a:xfrm>
        </p:spPr>
        <p:txBody>
          <a:bodyPr>
            <a:normAutofit/>
          </a:bodyPr>
          <a:p>
            <a:r>
              <a:rPr lang="en-US" altLang="zh-CN">
                <a:cs typeface="Arial" panose="020B0604020202020204" pitchFamily="34" charset="0"/>
                <a:sym typeface="+mn-ea"/>
              </a:rPr>
              <a:t>Experiments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sz="2400" b="1"/>
              <a:t>这表明跨host的overlay网络是扩展的主要瓶颈</a:t>
            </a:r>
            <a:endParaRPr sz="2400" b="1"/>
          </a:p>
        </p:txBody>
      </p:sp>
      <p:sp>
        <p:nvSpPr>
          <p:cNvPr id="7" name="文本框 6"/>
          <p:cNvSpPr txBox="1"/>
          <p:nvPr/>
        </p:nvSpPr>
        <p:spPr>
          <a:xfrm>
            <a:off x="183515" y="1313815"/>
            <a:ext cx="4448175"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scalability</a:t>
            </a:r>
            <a:endParaRPr lang="en-US" altLang="zh-CN" sz="2800" b="1">
              <a:solidFill>
                <a:schemeClr val="tx1">
                  <a:lumMod val="65000"/>
                  <a:lumOff val="35000"/>
                </a:schemeClr>
              </a:solidFill>
              <a:sym typeface="+mn-ea"/>
            </a:endParaRPr>
          </a:p>
        </p:txBody>
      </p:sp>
      <p:pic>
        <p:nvPicPr>
          <p:cNvPr id="3" name="图片 2"/>
          <p:cNvPicPr>
            <a:picLocks noChangeAspect="1"/>
          </p:cNvPicPr>
          <p:nvPr/>
        </p:nvPicPr>
        <p:blipFill>
          <a:blip r:embed="rId1"/>
          <a:stretch>
            <a:fillRect/>
          </a:stretch>
        </p:blipFill>
        <p:spPr>
          <a:xfrm>
            <a:off x="2143760" y="2995295"/>
            <a:ext cx="7904480" cy="300863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Network for short-lived container</a:t>
            </a:r>
            <a:endParaRPr lang="en-US" altLang="zh-CN"/>
          </a:p>
        </p:txBody>
      </p:sp>
      <p:sp>
        <p:nvSpPr>
          <p:cNvPr id="3" name="内容占位符 2"/>
          <p:cNvSpPr>
            <a:spLocks noGrp="1"/>
          </p:cNvSpPr>
          <p:nvPr>
            <p:ph idx="1"/>
          </p:nvPr>
        </p:nvSpPr>
        <p:spPr>
          <a:xfrm>
            <a:off x="608330" y="1490345"/>
            <a:ext cx="10968990" cy="5367020"/>
          </a:xfrm>
        </p:spPr>
        <p:txBody>
          <a:bodyPr>
            <a:normAutofit fontScale="60000"/>
          </a:bodyPr>
          <a:p>
            <a:pPr>
              <a:lnSpc>
                <a:spcPct val="190000"/>
              </a:lnSpc>
            </a:pPr>
            <a:r>
              <a:rPr lang="en-US" sz="4800" b="1">
                <a:cs typeface="Arial" panose="020B0604020202020204" pitchFamily="34" charset="0"/>
              </a:rPr>
              <a:t>Challenges </a:t>
            </a:r>
            <a:r>
              <a:rPr lang="zh-CN" altLang="en-US" sz="4800" b="1">
                <a:cs typeface="Arial" panose="020B0604020202020204" pitchFamily="34" charset="0"/>
              </a:rPr>
              <a:t>？</a:t>
            </a:r>
            <a:endParaRPr lang="zh-CN" altLang="en-US" sz="4800" b="1">
              <a:cs typeface="Arial" panose="020B0604020202020204" pitchFamily="34" charset="0"/>
            </a:endParaRPr>
          </a:p>
          <a:p>
            <a:pPr>
              <a:lnSpc>
                <a:spcPct val="190000"/>
              </a:lnSpc>
            </a:pPr>
            <a:r>
              <a:rPr lang="en-US" sz="4800" b="1">
                <a:cs typeface="Arial" panose="020B0604020202020204" pitchFamily="34" charset="0"/>
              </a:rPr>
              <a:t>Network Mode?</a:t>
            </a:r>
            <a:endParaRPr lang="en-US" sz="4800" b="1">
              <a:cs typeface="Arial" panose="020B0604020202020204" pitchFamily="34" charset="0"/>
            </a:endParaRPr>
          </a:p>
          <a:p>
            <a:pPr>
              <a:lnSpc>
                <a:spcPct val="190000"/>
              </a:lnSpc>
            </a:pPr>
            <a:r>
              <a:rPr lang="en-US" sz="4800" b="1">
                <a:cs typeface="Arial" panose="020B0604020202020204" pitchFamily="34" charset="0"/>
              </a:rPr>
              <a:t>Experiment </a:t>
            </a:r>
            <a:r>
              <a:rPr lang="zh-CN" altLang="en-US" sz="4800" b="1">
                <a:cs typeface="Arial" panose="020B0604020202020204" pitchFamily="34" charset="0"/>
              </a:rPr>
              <a:t>？</a:t>
            </a:r>
            <a:endParaRPr lang="en-US" altLang="zh-CN" sz="2400" b="1">
              <a:cs typeface="Arial" panose="020B0604020202020204" pitchFamily="34" charset="0"/>
            </a:endParaRPr>
          </a:p>
          <a:p>
            <a:pPr marL="0" indent="0">
              <a:buNone/>
            </a:pPr>
            <a:r>
              <a:rPr lang="en-US" altLang="zh-CN" sz="2570" i="1">
                <a:cs typeface="Arial" panose="020B0604020202020204" pitchFamily="34" charset="0"/>
              </a:rPr>
              <a:t>[1]  </a:t>
            </a:r>
            <a:r>
              <a:rPr lang="en-US" altLang="zh-CN" sz="2570" b="1" i="1">
                <a:cs typeface="Arial" panose="020B0604020202020204" pitchFamily="34" charset="0"/>
              </a:rPr>
              <a:t>K. Suo, et al, “An Analysis and Empirical Study of Container Networks”, Proc. of IEEE Conference on Computer   Communica-tions (INFOCOM), pp. 189-197. 2018.</a:t>
            </a:r>
            <a:endParaRPr lang="en-US" altLang="zh-CN" sz="2570" i="1">
              <a:cs typeface="Arial" panose="020B0604020202020204" pitchFamily="34" charset="0"/>
            </a:endParaRPr>
          </a:p>
          <a:p>
            <a:pPr marL="0" indent="0">
              <a:buNone/>
            </a:pPr>
            <a:r>
              <a:rPr lang="en-US" altLang="zh-CN" sz="2570" i="1">
                <a:cs typeface="Arial" panose="020B0604020202020204" pitchFamily="34" charset="0"/>
              </a:rPr>
              <a:t>[2] SOCK: Rapid Task Provisioning with Serverless-Optimized Containers ATC-2018</a:t>
            </a:r>
            <a:endParaRPr lang="en-US" altLang="zh-CN" sz="2570" i="1">
              <a:cs typeface="Arial" panose="020B0604020202020204" pitchFamily="34" charset="0"/>
            </a:endParaRPr>
          </a:p>
          <a:p>
            <a:pPr marL="0" indent="0">
              <a:buNone/>
            </a:pPr>
            <a:r>
              <a:rPr lang="en-US" altLang="zh-CN" sz="2570" i="1">
                <a:cs typeface="Arial" panose="020B0604020202020204" pitchFamily="34" charset="0"/>
              </a:rPr>
              <a:t>[3] SAND: Towards High-PerformanceServerless Computing ATC-2018</a:t>
            </a:r>
            <a:endParaRPr lang="en-US" altLang="zh-CN" sz="2570" i="1">
              <a:cs typeface="Arial" panose="020B0604020202020204" pitchFamily="34" charset="0"/>
            </a:endParaRPr>
          </a:p>
          <a:p>
            <a:pPr marL="0" indent="0">
              <a:buNone/>
            </a:pPr>
            <a:r>
              <a:rPr lang="en-US" altLang="zh-CN" sz="2570" i="1">
                <a:cs typeface="Arial" panose="020B0604020202020204" pitchFamily="34" charset="0"/>
              </a:rPr>
              <a:t>[4] Particle: Ephemeral Endpoints for Serverless Networking SoCC-2020</a:t>
            </a:r>
            <a:endParaRPr lang="en-US" altLang="zh-CN" sz="2570" i="1">
              <a:cs typeface="Arial" panose="020B0604020202020204"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608400"/>
            <a:ext cx="10969200" cy="705600"/>
          </a:xfrm>
        </p:spPr>
        <p:txBody>
          <a:bodyPr>
            <a:normAutofit/>
          </a:bodyPr>
          <a:p>
            <a:r>
              <a:rPr lang="en-US" altLang="zh-CN">
                <a:cs typeface="Arial" panose="020B0604020202020204" pitchFamily="34" charset="0"/>
                <a:sym typeface="+mn-ea"/>
              </a:rPr>
              <a:t>Experiments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sz="2400" b="1"/>
              <a:t>由VMs和容器网络引入的多层网络虚拟化导致了性能的急剧下降，特别是在</a:t>
            </a:r>
            <a:r>
              <a:rPr lang="en-US" sz="2400" b="1"/>
              <a:t>overlay</a:t>
            </a:r>
            <a:r>
              <a:rPr sz="2400" b="1"/>
              <a:t>网络中</a:t>
            </a:r>
            <a:endParaRPr sz="2400" b="1"/>
          </a:p>
        </p:txBody>
      </p:sp>
      <p:sp>
        <p:nvSpPr>
          <p:cNvPr id="7" name="文本框 6"/>
          <p:cNvSpPr txBox="1"/>
          <p:nvPr/>
        </p:nvSpPr>
        <p:spPr>
          <a:xfrm>
            <a:off x="183515" y="1313815"/>
            <a:ext cx="5941695"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impact of </a:t>
            </a:r>
            <a:r>
              <a:rPr lang="en-US" altLang="zh-CN" sz="2800" b="1">
                <a:solidFill>
                  <a:schemeClr val="tx1">
                    <a:lumMod val="65000"/>
                    <a:lumOff val="35000"/>
                  </a:schemeClr>
                </a:solidFill>
                <a:sym typeface="+mn-ea"/>
              </a:rPr>
              <a:t>virtualization</a:t>
            </a:r>
            <a:endParaRPr lang="en-US" altLang="zh-CN" sz="2800" b="1">
              <a:solidFill>
                <a:schemeClr val="tx1">
                  <a:lumMod val="65000"/>
                  <a:lumOff val="35000"/>
                </a:schemeClr>
              </a:solidFill>
              <a:sym typeface="+mn-ea"/>
            </a:endParaRPr>
          </a:p>
        </p:txBody>
      </p:sp>
      <p:pic>
        <p:nvPicPr>
          <p:cNvPr id="5" name="图片 4"/>
          <p:cNvPicPr>
            <a:picLocks noChangeAspect="1"/>
          </p:cNvPicPr>
          <p:nvPr/>
        </p:nvPicPr>
        <p:blipFill>
          <a:blip r:embed="rId1"/>
          <a:stretch>
            <a:fillRect/>
          </a:stretch>
        </p:blipFill>
        <p:spPr>
          <a:xfrm>
            <a:off x="2707005" y="3163570"/>
            <a:ext cx="6479540" cy="315595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cs typeface="Arial" panose="020B0604020202020204" pitchFamily="34" charset="0"/>
                <a:sym typeface="+mn-ea"/>
              </a:rPr>
              <a:t>背景</a:t>
            </a:r>
            <a:endParaRPr lang="en-US" altLang="zh-CN">
              <a:cs typeface="Arial" panose="020B0604020202020204" pitchFamily="34" charset="0"/>
              <a:sym typeface="+mn-ea"/>
            </a:endParaRPr>
          </a:p>
        </p:txBody>
      </p:sp>
      <p:sp>
        <p:nvSpPr>
          <p:cNvPr id="4" name="内容占位符 3"/>
          <p:cNvSpPr/>
          <p:nvPr>
            <p:ph idx="1"/>
          </p:nvPr>
        </p:nvSpPr>
        <p:spPr>
          <a:xfrm>
            <a:off x="748665" y="1313815"/>
            <a:ext cx="10968990" cy="4972685"/>
          </a:xfrm>
        </p:spPr>
        <p:txBody>
          <a:bodyPr/>
          <a:p>
            <a:pPr lvl="1">
              <a:lnSpc>
                <a:spcPct val="130000"/>
              </a:lnSpc>
              <a:buFont typeface="Wingdings" panose="05000000000000000000" charset="0"/>
              <a:buChar char="Ø"/>
            </a:pPr>
            <a:r>
              <a:rPr lang="zh-CN" altLang="en-US" sz="2400" b="1">
                <a:solidFill>
                  <a:schemeClr val="tx1">
                    <a:lumMod val="65000"/>
                    <a:lumOff val="35000"/>
                  </a:schemeClr>
                </a:solidFill>
              </a:rPr>
              <a:t>在现实场景中存在大量短期存在的</a:t>
            </a:r>
            <a:r>
              <a:rPr lang="zh-CN" altLang="en-US" sz="2400" b="1">
                <a:solidFill>
                  <a:schemeClr val="tx1">
                    <a:lumMod val="65000"/>
                    <a:lumOff val="35000"/>
                  </a:schemeClr>
                </a:solidFill>
              </a:rPr>
              <a:t>容器</a:t>
            </a:r>
            <a:endParaRPr lang="zh-CN" altLang="en-US" sz="2400" b="1">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容器的初始化（</a:t>
            </a:r>
            <a:r>
              <a:rPr lang="zh-CN" altLang="en-US" sz="2000" b="1">
                <a:solidFill>
                  <a:schemeClr val="accent3">
                    <a:lumMod val="50000"/>
                  </a:schemeClr>
                </a:solidFill>
              </a:rPr>
              <a:t>存储、网络</a:t>
            </a:r>
            <a:r>
              <a:rPr lang="zh-CN" altLang="en-US" sz="2000">
                <a:solidFill>
                  <a:schemeClr val="tx1">
                    <a:lumMod val="65000"/>
                    <a:lumOff val="35000"/>
                  </a:schemeClr>
                </a:solidFill>
              </a:rPr>
              <a:t>）时间通常会超过其函数的执行时间</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因此启动时间</a:t>
            </a:r>
            <a:r>
              <a:rPr lang="zh-CN" altLang="en-US" sz="2000">
                <a:solidFill>
                  <a:schemeClr val="tx1">
                    <a:lumMod val="65000"/>
                    <a:lumOff val="35000"/>
                  </a:schemeClr>
                </a:solidFill>
              </a:rPr>
              <a:t>是生命周期短的容器的开销瓶颈</a:t>
            </a:r>
            <a:endParaRPr lang="zh-CN" altLang="en-US" sz="2400" b="1">
              <a:solidFill>
                <a:schemeClr val="tx1">
                  <a:lumMod val="65000"/>
                  <a:lumOff val="35000"/>
                </a:schemeClr>
              </a:solidFill>
            </a:endParaRPr>
          </a:p>
          <a:p>
            <a:pPr lvl="1">
              <a:lnSpc>
                <a:spcPct val="130000"/>
              </a:lnSpc>
              <a:buFont typeface="Wingdings" panose="05000000000000000000" charset="0"/>
              <a:buChar char="Ø"/>
            </a:pPr>
            <a:endParaRPr lang="zh-CN" altLang="en-US" sz="2400" b="1">
              <a:solidFill>
                <a:schemeClr val="tx1">
                  <a:lumMod val="65000"/>
                  <a:lumOff val="35000"/>
                </a:schemeClr>
              </a:solidFill>
            </a:endParaRPr>
          </a:p>
          <a:p>
            <a:pPr lvl="1">
              <a:lnSpc>
                <a:spcPct val="130000"/>
              </a:lnSpc>
              <a:buFont typeface="Wingdings" panose="05000000000000000000" charset="0"/>
              <a:buChar char="Ø"/>
            </a:pPr>
            <a:r>
              <a:rPr lang="zh-CN" altLang="en-US" sz="2400" b="1">
                <a:solidFill>
                  <a:schemeClr val="tx1">
                    <a:lumMod val="65000"/>
                    <a:lumOff val="35000"/>
                  </a:schemeClr>
                </a:solidFill>
              </a:rPr>
              <a:t>冷启动</a:t>
            </a:r>
            <a:r>
              <a:rPr lang="zh-CN" altLang="en-US" sz="2400" b="1">
                <a:solidFill>
                  <a:schemeClr val="tx1">
                    <a:lumMod val="65000"/>
                    <a:lumOff val="35000"/>
                  </a:schemeClr>
                </a:solidFill>
              </a:rPr>
              <a:t>问题</a:t>
            </a:r>
            <a:endParaRPr lang="zh-CN" altLang="en-US" sz="2400" b="1">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从零初始化短期存在的</a:t>
            </a:r>
            <a:r>
              <a:rPr lang="zh-CN" altLang="en-US" sz="2000">
                <a:solidFill>
                  <a:schemeClr val="tx1">
                    <a:lumMod val="65000"/>
                    <a:lumOff val="35000"/>
                  </a:schemeClr>
                </a:solidFill>
              </a:rPr>
              <a:t>容器</a:t>
            </a:r>
            <a:endParaRPr lang="zh-CN" altLang="en-US" sz="2000">
              <a:solidFill>
                <a:schemeClr val="tx1">
                  <a:lumMod val="65000"/>
                  <a:lumOff val="35000"/>
                </a:schemeClr>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Challenges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zh-CN" altLang="en-US" sz="2400" b="1">
                <a:solidFill>
                  <a:schemeClr val="tx1">
                    <a:lumMod val="65000"/>
                    <a:lumOff val="35000"/>
                  </a:schemeClr>
                </a:solidFill>
              </a:rPr>
              <a:t>在建立容器间连接之前，容器不能使用</a:t>
            </a:r>
            <a:endParaRPr lang="zh-CN" altLang="en-US" sz="2400" b="1">
              <a:solidFill>
                <a:schemeClr val="tx1">
                  <a:lumMod val="65000"/>
                  <a:lumOff val="35000"/>
                </a:schemeClr>
              </a:solidFill>
            </a:endParaRPr>
          </a:p>
          <a:p>
            <a:pPr lvl="2">
              <a:lnSpc>
                <a:spcPct val="130000"/>
              </a:lnSpc>
              <a:buFont typeface="Arial" panose="020B0604020202020204" pitchFamily="34" charset="0"/>
              <a:buChar char="•"/>
            </a:pPr>
            <a:r>
              <a:rPr lang="zh-CN" altLang="en-US" sz="2000">
                <a:sym typeface="+mn-ea"/>
              </a:rPr>
              <a:t>网络连接建立时延会削弱容器启动快的优势，例如事务触发的</a:t>
            </a:r>
            <a:r>
              <a:rPr lang="en-US" altLang="zh-CN" sz="2000">
                <a:sym typeface="+mn-ea"/>
              </a:rPr>
              <a:t>serverless</a:t>
            </a:r>
            <a:r>
              <a:rPr lang="zh-CN" altLang="en-US" sz="2000">
                <a:sym typeface="+mn-ea"/>
              </a:rPr>
              <a:t>函数</a:t>
            </a:r>
            <a:endParaRPr lang="zh-CN" altLang="en-US" sz="2000">
              <a:sym typeface="+mn-ea"/>
            </a:endParaRPr>
          </a:p>
          <a:p>
            <a:pPr lvl="2">
              <a:lnSpc>
                <a:spcPct val="130000"/>
              </a:lnSpc>
              <a:buFont typeface="Arial" panose="020B0604020202020204" pitchFamily="34" charset="0"/>
              <a:buChar char="•"/>
            </a:pPr>
            <a:r>
              <a:rPr lang="zh-CN" altLang="en-US" sz="2000">
                <a:solidFill>
                  <a:schemeClr val="tx1">
                    <a:lumMod val="65000"/>
                    <a:lumOff val="35000"/>
                  </a:schemeClr>
                </a:solidFill>
              </a:rPr>
              <a:t>容器网络连接时延也是</a:t>
            </a:r>
            <a:r>
              <a:rPr lang="en-US" altLang="zh-CN" sz="2000">
                <a:solidFill>
                  <a:schemeClr val="tx1">
                    <a:lumMod val="65000"/>
                    <a:lumOff val="35000"/>
                  </a:schemeClr>
                </a:solidFill>
              </a:rPr>
              <a:t>serverless</a:t>
            </a:r>
            <a:r>
              <a:rPr lang="zh-CN" altLang="en-US" sz="2000">
                <a:solidFill>
                  <a:schemeClr val="tx1">
                    <a:lumMod val="65000"/>
                    <a:lumOff val="35000"/>
                  </a:schemeClr>
                </a:solidFill>
              </a:rPr>
              <a:t>函数冷启动的</a:t>
            </a:r>
            <a:r>
              <a:rPr lang="zh-CN" altLang="en-US" sz="2000">
                <a:solidFill>
                  <a:schemeClr val="tx1">
                    <a:lumMod val="65000"/>
                    <a:lumOff val="35000"/>
                  </a:schemeClr>
                </a:solidFill>
              </a:rPr>
              <a:t>开销之一</a:t>
            </a:r>
            <a:endParaRPr lang="zh-CN" altLang="en-US" sz="2000">
              <a:solidFill>
                <a:schemeClr val="tx1">
                  <a:lumMod val="65000"/>
                  <a:lumOff val="35000"/>
                </a:schemeClr>
              </a:solidFill>
            </a:endParaRPr>
          </a:p>
          <a:p>
            <a:pPr lvl="3">
              <a:lnSpc>
                <a:spcPct val="130000"/>
              </a:lnSpc>
              <a:buFont typeface="Wingdings" panose="05000000000000000000" charset="0"/>
              <a:buChar char="n"/>
            </a:pPr>
            <a:r>
              <a:rPr lang="zh-CN" altLang="en-US" sz="1750">
                <a:solidFill>
                  <a:schemeClr val="tx1">
                    <a:lumMod val="65000"/>
                    <a:lumOff val="35000"/>
                  </a:schemeClr>
                </a:solidFill>
              </a:rPr>
              <a:t>控制平面：存储</a:t>
            </a:r>
            <a:r>
              <a:rPr lang="en-US" altLang="zh-CN" sz="1750">
                <a:solidFill>
                  <a:schemeClr val="tx1">
                    <a:lumMod val="65000"/>
                    <a:lumOff val="35000"/>
                  </a:schemeClr>
                </a:solidFill>
              </a:rPr>
              <a:t>IP</a:t>
            </a:r>
            <a:r>
              <a:rPr lang="zh-CN" altLang="en-US" sz="1750">
                <a:solidFill>
                  <a:schemeClr val="tx1">
                    <a:lumMod val="65000"/>
                    <a:lumOff val="35000"/>
                  </a:schemeClr>
                </a:solidFill>
              </a:rPr>
              <a:t>映射（</a:t>
            </a:r>
            <a:r>
              <a:rPr lang="en-US" altLang="zh-CN" sz="1750">
                <a:solidFill>
                  <a:schemeClr val="tx1">
                    <a:lumMod val="65000"/>
                    <a:lumOff val="35000"/>
                  </a:schemeClr>
                </a:solidFill>
              </a:rPr>
              <a:t>Overlay</a:t>
            </a:r>
            <a:r>
              <a:rPr lang="zh-CN" altLang="en-US" sz="1750">
                <a:solidFill>
                  <a:schemeClr val="tx1">
                    <a:lumMod val="65000"/>
                    <a:lumOff val="35000"/>
                  </a:schemeClr>
                </a:solidFill>
              </a:rPr>
              <a:t>）、传播路由表（路由</a:t>
            </a:r>
            <a:r>
              <a:rPr lang="en-US" altLang="zh-CN" sz="1750">
                <a:solidFill>
                  <a:schemeClr val="tx1">
                    <a:lumMod val="65000"/>
                    <a:lumOff val="35000"/>
                  </a:schemeClr>
                </a:solidFill>
              </a:rPr>
              <a:t>BGP</a:t>
            </a:r>
            <a:r>
              <a:rPr lang="zh-CN" altLang="en-US" sz="1750">
                <a:solidFill>
                  <a:schemeClr val="tx1">
                    <a:lumMod val="65000"/>
                    <a:lumOff val="35000"/>
                  </a:schemeClr>
                </a:solidFill>
              </a:rPr>
              <a:t>）</a:t>
            </a:r>
            <a:endParaRPr lang="zh-CN" altLang="en-US" sz="1750">
              <a:solidFill>
                <a:schemeClr val="tx1">
                  <a:lumMod val="65000"/>
                  <a:lumOff val="35000"/>
                </a:schemeClr>
              </a:solidFill>
            </a:endParaRPr>
          </a:p>
          <a:p>
            <a:pPr lvl="3">
              <a:lnSpc>
                <a:spcPct val="130000"/>
              </a:lnSpc>
              <a:buFont typeface="Wingdings" panose="05000000000000000000" charset="0"/>
              <a:buChar char="n"/>
            </a:pPr>
            <a:r>
              <a:rPr lang="zh-CN" altLang="en-US" sz="1750">
                <a:solidFill>
                  <a:schemeClr val="tx1">
                    <a:lumMod val="65000"/>
                    <a:lumOff val="35000"/>
                  </a:schemeClr>
                </a:solidFill>
              </a:rPr>
              <a:t>数据平面：创建</a:t>
            </a:r>
            <a:r>
              <a:rPr lang="en-US" altLang="zh-CN" sz="1750">
                <a:solidFill>
                  <a:schemeClr val="tx1">
                    <a:lumMod val="65000"/>
                    <a:lumOff val="35000"/>
                  </a:schemeClr>
                </a:solidFill>
              </a:rPr>
              <a:t>namespace</a:t>
            </a:r>
            <a:r>
              <a:rPr lang="zh-CN" altLang="en-US" sz="1750">
                <a:solidFill>
                  <a:schemeClr val="tx1">
                    <a:lumMod val="65000"/>
                    <a:lumOff val="35000"/>
                  </a:schemeClr>
                </a:solidFill>
              </a:rPr>
              <a:t>和虚拟接口</a:t>
            </a:r>
            <a:r>
              <a:rPr lang="en-US" altLang="zh-CN" sz="1750">
                <a:solidFill>
                  <a:schemeClr val="tx1">
                    <a:lumMod val="65000"/>
                    <a:lumOff val="35000"/>
                  </a:schemeClr>
                </a:solidFill>
              </a:rPr>
              <a:t>veth</a:t>
            </a:r>
            <a:r>
              <a:rPr lang="zh-CN" altLang="en-US" sz="1750">
                <a:solidFill>
                  <a:schemeClr val="tx1">
                    <a:lumMod val="65000"/>
                    <a:lumOff val="35000"/>
                  </a:schemeClr>
                </a:solidFill>
              </a:rPr>
              <a:t>（</a:t>
            </a:r>
            <a:r>
              <a:rPr lang="zh-CN" altLang="en-US" sz="1750" b="1">
                <a:solidFill>
                  <a:schemeClr val="accent3">
                    <a:lumMod val="50000"/>
                  </a:schemeClr>
                </a:solidFill>
              </a:rPr>
              <a:t>冷启动的主要瓶颈</a:t>
            </a:r>
            <a:r>
              <a:rPr lang="zh-CN" altLang="en-US" sz="1750">
                <a:solidFill>
                  <a:schemeClr val="tx1">
                    <a:lumMod val="65000"/>
                    <a:lumOff val="35000"/>
                  </a:schemeClr>
                </a:solidFill>
              </a:rPr>
              <a:t>）</a:t>
            </a:r>
            <a:endParaRPr lang="zh-CN" altLang="en-US" sz="1750">
              <a:solidFill>
                <a:schemeClr val="tx1">
                  <a:lumMod val="65000"/>
                  <a:lumOff val="35000"/>
                </a:schemeClr>
              </a:solidFill>
            </a:endParaRPr>
          </a:p>
        </p:txBody>
      </p:sp>
      <p:sp>
        <p:nvSpPr>
          <p:cNvPr id="7" name="文本框 6"/>
          <p:cNvSpPr txBox="1"/>
          <p:nvPr/>
        </p:nvSpPr>
        <p:spPr>
          <a:xfrm>
            <a:off x="183515" y="1313815"/>
            <a:ext cx="9589770" cy="570865"/>
          </a:xfrm>
          <a:prstGeom prst="rect">
            <a:avLst/>
          </a:prstGeom>
          <a:noFill/>
        </p:spPr>
        <p:txBody>
          <a:bodyPr wrap="square" rtlCol="0">
            <a:spAutoFit/>
          </a:bodyPr>
          <a:p>
            <a:pPr lvl="1" indent="0">
              <a:lnSpc>
                <a:spcPct val="130000"/>
              </a:lnSpc>
              <a:buFont typeface="Arial" panose="020B0604020202020204" pitchFamily="34" charset="0"/>
              <a:buNone/>
            </a:pPr>
            <a:r>
              <a:rPr lang="zh-CN" altLang="en-US" sz="2400" b="1">
                <a:solidFill>
                  <a:schemeClr val="bg2">
                    <a:lumMod val="50000"/>
                  </a:schemeClr>
                </a:solidFill>
                <a:sym typeface="+mn-ea"/>
              </a:rPr>
              <a:t>在动态云环境中为</a:t>
            </a:r>
            <a:r>
              <a:rPr lang="zh-CN" altLang="en-US" sz="2400" b="1">
                <a:solidFill>
                  <a:schemeClr val="tx1"/>
                </a:solidFill>
                <a:sym typeface="+mn-ea"/>
              </a:rPr>
              <a:t>大量短期</a:t>
            </a:r>
            <a:r>
              <a:rPr lang="zh-CN" altLang="en-US" sz="2400" b="1">
                <a:solidFill>
                  <a:schemeClr val="bg2">
                    <a:lumMod val="50000"/>
                  </a:schemeClr>
                </a:solidFill>
                <a:sym typeface="+mn-ea"/>
              </a:rPr>
              <a:t>使用的容器提供网络连接</a:t>
            </a:r>
            <a:endParaRPr lang="zh-CN" altLang="en-US" sz="2400" b="1">
              <a:solidFill>
                <a:schemeClr val="bg2">
                  <a:lumMod val="50000"/>
                </a:schemeClr>
              </a:solidFill>
              <a:sym typeface="+mn-ea"/>
            </a:endParaRPr>
          </a:p>
        </p:txBody>
      </p:sp>
      <p:pic>
        <p:nvPicPr>
          <p:cNvPr id="3" name="图片 2"/>
          <p:cNvPicPr>
            <a:picLocks noChangeAspect="1"/>
          </p:cNvPicPr>
          <p:nvPr>
            <p:custDataLst>
              <p:tags r:id="rId1"/>
            </p:custDataLst>
          </p:nvPr>
        </p:nvPicPr>
        <p:blipFill>
          <a:blip r:embed="rId2"/>
          <a:stretch>
            <a:fillRect/>
          </a:stretch>
        </p:blipFill>
        <p:spPr>
          <a:xfrm>
            <a:off x="1376045" y="4249420"/>
            <a:ext cx="9913620" cy="24384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Challenges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zh-CN" altLang="en-US" sz="2400" b="1">
                <a:solidFill>
                  <a:schemeClr val="tx1">
                    <a:lumMod val="65000"/>
                    <a:lumOff val="35000"/>
                  </a:schemeClr>
                </a:solidFill>
              </a:rPr>
              <a:t>需要根据隔离性、安全性、性能的要求弹性灵活</a:t>
            </a:r>
            <a:r>
              <a:rPr lang="zh-CN" altLang="en-US" sz="2400" b="1">
                <a:solidFill>
                  <a:schemeClr val="tx1">
                    <a:lumMod val="65000"/>
                    <a:lumOff val="35000"/>
                  </a:schemeClr>
                </a:solidFill>
              </a:rPr>
              <a:t>的选择网络</a:t>
            </a:r>
            <a:endParaRPr lang="zh-CN" altLang="en-US" sz="2400" b="1">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容器初始化也是</a:t>
            </a:r>
            <a:r>
              <a:rPr lang="en-US" altLang="zh-CN" sz="2000">
                <a:solidFill>
                  <a:schemeClr val="tx1">
                    <a:lumMod val="65000"/>
                    <a:lumOff val="35000"/>
                  </a:schemeClr>
                </a:solidFill>
              </a:rPr>
              <a:t>serverless</a:t>
            </a:r>
            <a:r>
              <a:rPr lang="zh-CN" altLang="en-US" sz="2000">
                <a:solidFill>
                  <a:schemeClr val="tx1">
                    <a:lumMod val="65000"/>
                    <a:lumOff val="35000"/>
                  </a:schemeClr>
                </a:solidFill>
              </a:rPr>
              <a:t>函数冷启动的主要开销</a:t>
            </a:r>
            <a:r>
              <a:rPr lang="zh-CN" altLang="en-US" sz="2000">
                <a:solidFill>
                  <a:schemeClr val="tx1">
                    <a:lumMod val="65000"/>
                    <a:lumOff val="35000"/>
                  </a:schemeClr>
                </a:solidFill>
              </a:rPr>
              <a:t>之一</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endParaRPr lang="zh-CN" altLang="en-US" sz="2000">
              <a:solidFill>
                <a:schemeClr val="tx1">
                  <a:lumMod val="65000"/>
                  <a:lumOff val="35000"/>
                </a:schemeClr>
              </a:solidFill>
            </a:endParaRPr>
          </a:p>
          <a:p>
            <a:pPr lvl="2">
              <a:lnSpc>
                <a:spcPct val="130000"/>
              </a:lnSpc>
              <a:buFont typeface="Arial" panose="020B0604020202020204" pitchFamily="34" charset="0"/>
              <a:buChar char="•"/>
            </a:pPr>
            <a:endParaRPr lang="zh-CN" altLang="en-US" sz="2000">
              <a:solidFill>
                <a:schemeClr val="tx1">
                  <a:lumMod val="65000"/>
                  <a:lumOff val="35000"/>
                </a:schemeClr>
              </a:solidFill>
            </a:endParaRPr>
          </a:p>
          <a:p>
            <a:pPr lvl="2">
              <a:lnSpc>
                <a:spcPct val="130000"/>
              </a:lnSpc>
              <a:buFont typeface="Arial" panose="020B0604020202020204" pitchFamily="34" charset="0"/>
              <a:buChar char="•"/>
            </a:pPr>
            <a:endParaRPr lang="zh-CN" altLang="en-US" sz="2000">
              <a:solidFill>
                <a:schemeClr val="tx1">
                  <a:lumMod val="65000"/>
                  <a:lumOff val="35000"/>
                </a:schemeClr>
              </a:solidFill>
            </a:endParaRPr>
          </a:p>
          <a:p>
            <a:pPr lvl="2">
              <a:lnSpc>
                <a:spcPct val="130000"/>
              </a:lnSpc>
              <a:buFont typeface="Arial" panose="020B0604020202020204" pitchFamily="34" charset="0"/>
              <a:buChar char="•"/>
            </a:pPr>
            <a:endParaRPr lang="zh-CN" altLang="en-US" sz="2000">
              <a:solidFill>
                <a:schemeClr val="tx1">
                  <a:lumMod val="65000"/>
                  <a:lumOff val="35000"/>
                </a:schemeClr>
              </a:solidFill>
            </a:endParaRPr>
          </a:p>
          <a:p>
            <a:pPr lvl="2">
              <a:lnSpc>
                <a:spcPct val="130000"/>
              </a:lnSpc>
              <a:buFont typeface="Arial" panose="020B0604020202020204" pitchFamily="34" charset="0"/>
              <a:buChar char="•"/>
            </a:pPr>
            <a:endParaRPr lang="zh-CN" altLang="en-US" sz="2000">
              <a:solidFill>
                <a:schemeClr val="tx1">
                  <a:lumMod val="65000"/>
                  <a:lumOff val="35000"/>
                </a:schemeClr>
              </a:solidFill>
            </a:endParaRPr>
          </a:p>
          <a:p>
            <a:pPr marL="1828800" lvl="4" indent="0">
              <a:lnSpc>
                <a:spcPct val="130000"/>
              </a:lnSpc>
              <a:buFont typeface="Wingdings" panose="05000000000000000000" charset="0"/>
              <a:buNone/>
            </a:pPr>
            <a:endParaRPr lang="zh-CN" altLang="en-US" sz="1750">
              <a:solidFill>
                <a:schemeClr val="tx1">
                  <a:lumMod val="65000"/>
                  <a:lumOff val="35000"/>
                </a:schemeClr>
              </a:solidFill>
            </a:endParaRPr>
          </a:p>
          <a:p>
            <a:pPr lvl="4">
              <a:lnSpc>
                <a:spcPct val="130000"/>
              </a:lnSpc>
              <a:buFont typeface="Wingdings" panose="05000000000000000000" charset="0"/>
              <a:buChar char="n"/>
            </a:pPr>
            <a:endParaRPr lang="zh-CN" altLang="en-US" sz="1750">
              <a:solidFill>
                <a:schemeClr val="tx1">
                  <a:lumMod val="65000"/>
                  <a:lumOff val="35000"/>
                </a:schemeClr>
              </a:solidFill>
            </a:endParaRPr>
          </a:p>
        </p:txBody>
      </p:sp>
      <p:sp>
        <p:nvSpPr>
          <p:cNvPr id="7" name="文本框 6"/>
          <p:cNvSpPr txBox="1"/>
          <p:nvPr/>
        </p:nvSpPr>
        <p:spPr>
          <a:xfrm>
            <a:off x="183515" y="1313815"/>
            <a:ext cx="9589770" cy="570865"/>
          </a:xfrm>
          <a:prstGeom prst="rect">
            <a:avLst/>
          </a:prstGeom>
          <a:noFill/>
        </p:spPr>
        <p:txBody>
          <a:bodyPr wrap="square" rtlCol="0">
            <a:spAutoFit/>
          </a:bodyPr>
          <a:p>
            <a:pPr lvl="1" indent="0">
              <a:lnSpc>
                <a:spcPct val="130000"/>
              </a:lnSpc>
              <a:buFont typeface="Arial" panose="020B0604020202020204" pitchFamily="34" charset="0"/>
              <a:buNone/>
            </a:pPr>
            <a:r>
              <a:rPr lang="zh-CN" altLang="en-US" sz="2400" b="1">
                <a:solidFill>
                  <a:schemeClr val="bg2">
                    <a:lumMod val="50000"/>
                  </a:schemeClr>
                </a:solidFill>
                <a:sym typeface="+mn-ea"/>
              </a:rPr>
              <a:t>在动态云环境中为</a:t>
            </a:r>
            <a:r>
              <a:rPr lang="zh-CN" altLang="en-US" sz="2400" b="1">
                <a:solidFill>
                  <a:schemeClr val="tx1"/>
                </a:solidFill>
                <a:sym typeface="+mn-ea"/>
              </a:rPr>
              <a:t>大量短期</a:t>
            </a:r>
            <a:r>
              <a:rPr lang="zh-CN" altLang="en-US" sz="2400" b="1">
                <a:solidFill>
                  <a:schemeClr val="bg2">
                    <a:lumMod val="50000"/>
                  </a:schemeClr>
                </a:solidFill>
                <a:sym typeface="+mn-ea"/>
              </a:rPr>
              <a:t>使用的容器提供网络连接</a:t>
            </a:r>
            <a:endParaRPr lang="zh-CN" altLang="en-US" sz="2400" b="1">
              <a:solidFill>
                <a:schemeClr val="bg2">
                  <a:lumMod val="50000"/>
                </a:schemeClr>
              </a:solidFill>
              <a:sym typeface="+mn-ea"/>
            </a:endParaRPr>
          </a:p>
        </p:txBody>
      </p:sp>
      <p:pic>
        <p:nvPicPr>
          <p:cNvPr id="3" name="图片 2"/>
          <p:cNvPicPr>
            <a:picLocks noChangeAspect="1"/>
          </p:cNvPicPr>
          <p:nvPr/>
        </p:nvPicPr>
        <p:blipFill>
          <a:blip r:embed="rId1"/>
          <a:stretch>
            <a:fillRect/>
          </a:stretch>
        </p:blipFill>
        <p:spPr>
          <a:xfrm>
            <a:off x="3491865" y="3002280"/>
            <a:ext cx="4701540" cy="371856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Challenges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zh-CN" altLang="en-US" sz="2400" b="1">
                <a:solidFill>
                  <a:schemeClr val="tx1">
                    <a:lumMod val="65000"/>
                    <a:lumOff val="35000"/>
                  </a:schemeClr>
                </a:solidFill>
              </a:rPr>
              <a:t>需要根据隔离性、安全性、性能的要求弹性灵活</a:t>
            </a:r>
            <a:r>
              <a:rPr lang="zh-CN" altLang="en-US" sz="2400" b="1">
                <a:solidFill>
                  <a:schemeClr val="tx1">
                    <a:lumMod val="65000"/>
                    <a:lumOff val="35000"/>
                  </a:schemeClr>
                </a:solidFill>
              </a:rPr>
              <a:t>的选择网络</a:t>
            </a:r>
            <a:endParaRPr lang="zh-CN" altLang="en-US" sz="2400" b="1">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容器初始化也是</a:t>
            </a:r>
            <a:r>
              <a:rPr lang="en-US" altLang="zh-CN" sz="2000">
                <a:solidFill>
                  <a:schemeClr val="tx1">
                    <a:lumMod val="65000"/>
                    <a:lumOff val="35000"/>
                  </a:schemeClr>
                </a:solidFill>
              </a:rPr>
              <a:t>serverless</a:t>
            </a:r>
            <a:r>
              <a:rPr lang="zh-CN" altLang="en-US" sz="2000">
                <a:solidFill>
                  <a:schemeClr val="tx1">
                    <a:lumMod val="65000"/>
                    <a:lumOff val="35000"/>
                  </a:schemeClr>
                </a:solidFill>
              </a:rPr>
              <a:t>函数冷启动的主要开销</a:t>
            </a:r>
            <a:r>
              <a:rPr lang="zh-CN" altLang="en-US" sz="2000">
                <a:solidFill>
                  <a:schemeClr val="tx1">
                    <a:lumMod val="65000"/>
                    <a:lumOff val="35000"/>
                  </a:schemeClr>
                </a:solidFill>
              </a:rPr>
              <a:t>之一</a:t>
            </a:r>
            <a:endParaRPr lang="zh-CN" altLang="en-US" sz="2000">
              <a:solidFill>
                <a:schemeClr val="tx1">
                  <a:lumMod val="65000"/>
                  <a:lumOff val="35000"/>
                </a:schemeClr>
              </a:solidFill>
            </a:endParaRPr>
          </a:p>
          <a:p>
            <a:pPr marL="914400" lvl="2" indent="0">
              <a:lnSpc>
                <a:spcPct val="130000"/>
              </a:lnSpc>
              <a:buFont typeface="Arial" panose="020B0604020202020204" pitchFamily="34" charset="0"/>
              <a:buNone/>
            </a:pPr>
            <a:endParaRPr lang="zh-CN" altLang="en-US" sz="2000">
              <a:solidFill>
                <a:schemeClr val="tx1">
                  <a:lumMod val="65000"/>
                  <a:lumOff val="35000"/>
                </a:schemeClr>
              </a:solidFill>
            </a:endParaRPr>
          </a:p>
          <a:p>
            <a:pPr lvl="2">
              <a:lnSpc>
                <a:spcPct val="130000"/>
              </a:lnSpc>
              <a:buFont typeface="Arial" panose="020B0604020202020204" pitchFamily="34" charset="0"/>
              <a:buChar char="•"/>
            </a:pPr>
            <a:r>
              <a:rPr lang="zh-CN" altLang="en-US" sz="2000">
                <a:solidFill>
                  <a:schemeClr val="tx1">
                    <a:lumMod val="65000"/>
                    <a:lumOff val="35000"/>
                  </a:schemeClr>
                </a:solidFill>
              </a:rPr>
              <a:t>通过权衡</a:t>
            </a:r>
            <a:r>
              <a:rPr lang="zh-CN" altLang="en-US" sz="2000">
                <a:solidFill>
                  <a:schemeClr val="tx1">
                    <a:lumMod val="65000"/>
                    <a:lumOff val="35000"/>
                  </a:schemeClr>
                </a:solidFill>
              </a:rPr>
              <a:t>容器隔离性和性能，实现不同层次的隔离，以此加快</a:t>
            </a:r>
            <a:r>
              <a:rPr lang="zh-CN" altLang="en-US" sz="2000">
                <a:solidFill>
                  <a:schemeClr val="tx1">
                    <a:lumMod val="65000"/>
                    <a:lumOff val="35000"/>
                  </a:schemeClr>
                </a:solidFill>
              </a:rPr>
              <a:t>容器启动</a:t>
            </a:r>
            <a:r>
              <a:rPr lang="zh-CN" altLang="en-US" sz="2000">
                <a:solidFill>
                  <a:schemeClr val="tx1">
                    <a:lumMod val="65000"/>
                    <a:lumOff val="35000"/>
                  </a:schemeClr>
                </a:solidFill>
              </a:rPr>
              <a:t>时间</a:t>
            </a:r>
            <a:endParaRPr lang="zh-CN" altLang="en-US" sz="2000">
              <a:solidFill>
                <a:schemeClr val="tx1">
                  <a:lumMod val="65000"/>
                  <a:lumOff val="35000"/>
                </a:schemeClr>
              </a:solidFill>
            </a:endParaRPr>
          </a:p>
          <a:p>
            <a:pPr lvl="3">
              <a:lnSpc>
                <a:spcPct val="130000"/>
              </a:lnSpc>
              <a:buFont typeface="Wingdings" panose="05000000000000000000" charset="0"/>
              <a:buChar char="n"/>
            </a:pPr>
            <a:r>
              <a:rPr lang="en-US" altLang="zh-CN" sz="1750">
                <a:solidFill>
                  <a:schemeClr val="tx1">
                    <a:lumMod val="65000"/>
                    <a:lumOff val="35000"/>
                  </a:schemeClr>
                </a:solidFill>
              </a:rPr>
              <a:t>SOCK</a:t>
            </a:r>
            <a:r>
              <a:rPr lang="zh-CN" altLang="en-US" sz="1750">
                <a:solidFill>
                  <a:schemeClr val="tx1">
                    <a:lumMod val="65000"/>
                    <a:lumOff val="35000"/>
                  </a:schemeClr>
                </a:solidFill>
              </a:rPr>
              <a:t>：使用轻量级的隔离机制实现容器的内存隔离和</a:t>
            </a:r>
            <a:r>
              <a:rPr lang="zh-CN" altLang="en-US" sz="1750">
                <a:solidFill>
                  <a:schemeClr val="tx1">
                    <a:lumMod val="65000"/>
                    <a:lumOff val="35000"/>
                  </a:schemeClr>
                </a:solidFill>
              </a:rPr>
              <a:t>网络隔离</a:t>
            </a:r>
            <a:endParaRPr lang="zh-CN" altLang="en-US" sz="1750">
              <a:solidFill>
                <a:schemeClr val="tx1">
                  <a:lumMod val="65000"/>
                  <a:lumOff val="35000"/>
                </a:schemeClr>
              </a:solidFill>
            </a:endParaRPr>
          </a:p>
          <a:p>
            <a:pPr lvl="3">
              <a:lnSpc>
                <a:spcPct val="130000"/>
              </a:lnSpc>
              <a:buFont typeface="Wingdings" panose="05000000000000000000" charset="0"/>
              <a:buChar char="n"/>
            </a:pPr>
            <a:r>
              <a:rPr lang="en-US" altLang="zh-CN" sz="1750">
                <a:solidFill>
                  <a:schemeClr val="tx1">
                    <a:lumMod val="65000"/>
                    <a:lumOff val="35000"/>
                  </a:schemeClr>
                </a:solidFill>
              </a:rPr>
              <a:t>SAND</a:t>
            </a:r>
            <a:r>
              <a:rPr lang="zh-CN" altLang="en-US" sz="1750">
                <a:solidFill>
                  <a:schemeClr val="tx1">
                    <a:lumMod val="65000"/>
                    <a:lumOff val="35000"/>
                  </a:schemeClr>
                </a:solidFill>
              </a:rPr>
              <a:t>：实现应用级的隔离，将同一个应用的函数尽量放到一个</a:t>
            </a:r>
            <a:r>
              <a:rPr lang="zh-CN" altLang="en-US" sz="1750">
                <a:solidFill>
                  <a:schemeClr val="tx1">
                    <a:lumMod val="65000"/>
                    <a:lumOff val="35000"/>
                  </a:schemeClr>
                </a:solidFill>
              </a:rPr>
              <a:t>容器中</a:t>
            </a:r>
            <a:endParaRPr lang="zh-CN" altLang="en-US" sz="1750">
              <a:solidFill>
                <a:schemeClr val="tx1">
                  <a:lumMod val="65000"/>
                  <a:lumOff val="35000"/>
                </a:schemeClr>
              </a:solidFill>
            </a:endParaRPr>
          </a:p>
          <a:p>
            <a:pPr lvl="4">
              <a:lnSpc>
                <a:spcPct val="130000"/>
              </a:lnSpc>
              <a:buFont typeface="Wingdings" panose="05000000000000000000" charset="0"/>
              <a:buChar char="n"/>
            </a:pPr>
            <a:endParaRPr lang="zh-CN" altLang="en-US" sz="1750">
              <a:solidFill>
                <a:schemeClr val="tx1">
                  <a:lumMod val="65000"/>
                  <a:lumOff val="35000"/>
                </a:schemeClr>
              </a:solidFill>
            </a:endParaRPr>
          </a:p>
          <a:p>
            <a:pPr lvl="4">
              <a:lnSpc>
                <a:spcPct val="130000"/>
              </a:lnSpc>
              <a:buFont typeface="Wingdings" panose="05000000000000000000" charset="0"/>
              <a:buChar char="n"/>
            </a:pPr>
            <a:endParaRPr lang="zh-CN" altLang="en-US" sz="1750">
              <a:solidFill>
                <a:schemeClr val="tx1">
                  <a:lumMod val="65000"/>
                  <a:lumOff val="35000"/>
                </a:schemeClr>
              </a:solidFill>
            </a:endParaRPr>
          </a:p>
        </p:txBody>
      </p:sp>
      <p:sp>
        <p:nvSpPr>
          <p:cNvPr id="7" name="文本框 6"/>
          <p:cNvSpPr txBox="1"/>
          <p:nvPr/>
        </p:nvSpPr>
        <p:spPr>
          <a:xfrm>
            <a:off x="183515" y="1313815"/>
            <a:ext cx="9589770" cy="570865"/>
          </a:xfrm>
          <a:prstGeom prst="rect">
            <a:avLst/>
          </a:prstGeom>
          <a:noFill/>
        </p:spPr>
        <p:txBody>
          <a:bodyPr wrap="square" rtlCol="0">
            <a:spAutoFit/>
          </a:bodyPr>
          <a:p>
            <a:pPr lvl="1" indent="0">
              <a:lnSpc>
                <a:spcPct val="130000"/>
              </a:lnSpc>
              <a:buFont typeface="Arial" panose="020B0604020202020204" pitchFamily="34" charset="0"/>
              <a:buNone/>
            </a:pPr>
            <a:r>
              <a:rPr lang="zh-CN" altLang="en-US" sz="2400" b="1">
                <a:solidFill>
                  <a:schemeClr val="bg2">
                    <a:lumMod val="50000"/>
                  </a:schemeClr>
                </a:solidFill>
                <a:sym typeface="+mn-ea"/>
              </a:rPr>
              <a:t>在动态云环境中为</a:t>
            </a:r>
            <a:r>
              <a:rPr lang="zh-CN" altLang="en-US" sz="2400" b="1">
                <a:solidFill>
                  <a:schemeClr val="tx1"/>
                </a:solidFill>
                <a:sym typeface="+mn-ea"/>
              </a:rPr>
              <a:t>大量短期</a:t>
            </a:r>
            <a:r>
              <a:rPr lang="zh-CN" altLang="en-US" sz="2400" b="1">
                <a:solidFill>
                  <a:schemeClr val="bg2">
                    <a:lumMod val="50000"/>
                  </a:schemeClr>
                </a:solidFill>
                <a:sym typeface="+mn-ea"/>
              </a:rPr>
              <a:t>使用的容器提供网络连接</a:t>
            </a:r>
            <a:endParaRPr lang="zh-CN" altLang="en-US" sz="2400" b="1">
              <a:solidFill>
                <a:schemeClr val="bg2">
                  <a:lumMod val="50000"/>
                </a:schemeClr>
              </a:solidFill>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Challenges</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normAutofit lnSpcReduction="10000"/>
          </a:bodyPr>
          <a:p>
            <a:pPr lvl="1">
              <a:lnSpc>
                <a:spcPct val="130000"/>
              </a:lnSpc>
              <a:buFont typeface="Wingdings" panose="05000000000000000000" charset="0"/>
              <a:buChar char="Ø"/>
            </a:pPr>
            <a:r>
              <a:rPr lang="zh-CN" altLang="en-US" sz="2400" b="1">
                <a:sym typeface="+mn-ea"/>
              </a:rPr>
              <a:t>容器安全隔离性比虚拟机差</a:t>
            </a:r>
            <a:endParaRPr lang="zh-CN" altLang="en-US" sz="2400" b="1">
              <a:solidFill>
                <a:schemeClr val="tx1">
                  <a:lumMod val="65000"/>
                  <a:lumOff val="35000"/>
                </a:schemeClr>
              </a:solidFill>
            </a:endParaRPr>
          </a:p>
          <a:p>
            <a:pPr lvl="2">
              <a:lnSpc>
                <a:spcPct val="140000"/>
              </a:lnSpc>
              <a:buFont typeface="Arial" panose="020B0604020202020204" pitchFamily="34" charset="0"/>
              <a:buChar char="•"/>
            </a:pPr>
            <a:r>
              <a:rPr lang="zh-CN" altLang="en-US" sz="2000">
                <a:sym typeface="+mn-ea"/>
              </a:rPr>
              <a:t>因此，大多数云提供商，例如Amazon Web Services，都在虚拟机中运行容器，</a:t>
            </a:r>
            <a:r>
              <a:rPr lang="zh-CN" altLang="en-US" sz="2000">
                <a:sym typeface="+mn-ea"/>
              </a:rPr>
              <a:t>而虚拟机和容器之间复杂的交互又会导致性能下降</a:t>
            </a:r>
            <a:endParaRPr lang="zh-CN" altLang="en-US" sz="2400">
              <a:solidFill>
                <a:schemeClr val="tx1">
                  <a:lumMod val="65000"/>
                  <a:lumOff val="35000"/>
                </a:schemeClr>
              </a:solidFill>
            </a:endParaRPr>
          </a:p>
          <a:p>
            <a:pPr lvl="1">
              <a:lnSpc>
                <a:spcPct val="130000"/>
              </a:lnSpc>
              <a:buFont typeface="Wingdings" panose="05000000000000000000" charset="0"/>
              <a:buChar char="Ø"/>
            </a:pPr>
            <a:endParaRPr lang="zh-CN" altLang="en-US" sz="2400">
              <a:solidFill>
                <a:schemeClr val="tx1">
                  <a:lumMod val="65000"/>
                  <a:lumOff val="35000"/>
                </a:schemeClr>
              </a:solidFill>
            </a:endParaRPr>
          </a:p>
          <a:p>
            <a:pPr lvl="1">
              <a:lnSpc>
                <a:spcPct val="130000"/>
              </a:lnSpc>
              <a:buFont typeface="Wingdings" panose="05000000000000000000" charset="0"/>
              <a:buChar char="Ø"/>
            </a:pPr>
            <a:r>
              <a:rPr lang="zh-CN" altLang="en-US" sz="2400" b="1">
                <a:solidFill>
                  <a:schemeClr val="tx1">
                    <a:lumMod val="65000"/>
                    <a:lumOff val="35000"/>
                  </a:schemeClr>
                </a:solidFill>
              </a:rPr>
              <a:t>由于单个服务器上的容器密度很高，因此为了保证性能，在扩展大量链接的同时，也要求单个链接对网络性能的影响降到最小（</a:t>
            </a:r>
            <a:r>
              <a:rPr lang="zh-CN" altLang="en-US" sz="2400" b="1">
                <a:solidFill>
                  <a:schemeClr val="accent3">
                    <a:lumMod val="50000"/>
                  </a:schemeClr>
                </a:solidFill>
              </a:rPr>
              <a:t>可扩展性</a:t>
            </a:r>
            <a:r>
              <a:rPr lang="zh-CN" altLang="en-US" sz="2400" b="1">
                <a:solidFill>
                  <a:schemeClr val="tx1">
                    <a:lumMod val="65000"/>
                    <a:lumOff val="35000"/>
                  </a:schemeClr>
                </a:solidFill>
              </a:rPr>
              <a:t>）</a:t>
            </a:r>
            <a:endParaRPr lang="zh-CN" altLang="en-US" sz="2000">
              <a:solidFill>
                <a:schemeClr val="tx1">
                  <a:lumMod val="65000"/>
                  <a:lumOff val="35000"/>
                </a:schemeClr>
              </a:solidFill>
            </a:endParaRPr>
          </a:p>
          <a:p>
            <a:pPr lvl="2">
              <a:lnSpc>
                <a:spcPct val="130000"/>
              </a:lnSpc>
              <a:buFont typeface="Arial" panose="020B0604020202020204" pitchFamily="34" charset="0"/>
              <a:buChar char="•"/>
            </a:pPr>
            <a:endParaRPr lang="zh-CN" altLang="en-US" sz="2000">
              <a:solidFill>
                <a:schemeClr val="tx1">
                  <a:lumMod val="65000"/>
                  <a:lumOff val="35000"/>
                </a:schemeClr>
              </a:solidFill>
            </a:endParaRPr>
          </a:p>
          <a:p>
            <a:pPr lvl="3">
              <a:lnSpc>
                <a:spcPct val="130000"/>
              </a:lnSpc>
              <a:buFont typeface="Arial" panose="020B0604020202020204" pitchFamily="34" charset="0"/>
              <a:buChar char="•"/>
            </a:pPr>
            <a:endParaRPr lang="zh-CN" altLang="en-US" sz="1750">
              <a:solidFill>
                <a:schemeClr val="tx1">
                  <a:lumMod val="65000"/>
                  <a:lumOff val="35000"/>
                </a:schemeClr>
              </a:solidFill>
            </a:endParaRPr>
          </a:p>
          <a:p>
            <a:pPr lvl="3">
              <a:lnSpc>
                <a:spcPct val="130000"/>
              </a:lnSpc>
              <a:buFont typeface="Arial" panose="020B0604020202020204" pitchFamily="34" charset="0"/>
              <a:buChar char="•"/>
            </a:pPr>
            <a:endParaRPr lang="zh-CN" altLang="en-US" sz="1750">
              <a:solidFill>
                <a:schemeClr val="tx1">
                  <a:lumMod val="65000"/>
                  <a:lumOff val="35000"/>
                </a:schemeClr>
              </a:solidFill>
            </a:endParaRPr>
          </a:p>
        </p:txBody>
      </p:sp>
      <p:sp>
        <p:nvSpPr>
          <p:cNvPr id="7" name="文本框 6"/>
          <p:cNvSpPr txBox="1"/>
          <p:nvPr/>
        </p:nvSpPr>
        <p:spPr>
          <a:xfrm>
            <a:off x="183515" y="1313815"/>
            <a:ext cx="9589770" cy="570865"/>
          </a:xfrm>
          <a:prstGeom prst="rect">
            <a:avLst/>
          </a:prstGeom>
          <a:noFill/>
        </p:spPr>
        <p:txBody>
          <a:bodyPr wrap="square" rtlCol="0">
            <a:spAutoFit/>
          </a:bodyPr>
          <a:p>
            <a:pPr lvl="1" indent="0">
              <a:lnSpc>
                <a:spcPct val="130000"/>
              </a:lnSpc>
              <a:buFont typeface="Arial" panose="020B0604020202020204" pitchFamily="34" charset="0"/>
              <a:buNone/>
            </a:pPr>
            <a:r>
              <a:rPr lang="zh-CN" altLang="en-US" sz="2400" b="1">
                <a:solidFill>
                  <a:schemeClr val="bg2">
                    <a:lumMod val="50000"/>
                  </a:schemeClr>
                </a:solidFill>
                <a:sym typeface="+mn-ea"/>
              </a:rPr>
              <a:t>在动态云环境中为</a:t>
            </a:r>
            <a:r>
              <a:rPr lang="zh-CN" altLang="en-US" sz="2400" b="1">
                <a:solidFill>
                  <a:schemeClr val="tx1"/>
                </a:solidFill>
                <a:sym typeface="+mn-ea"/>
              </a:rPr>
              <a:t>大量短期</a:t>
            </a:r>
            <a:r>
              <a:rPr lang="zh-CN" altLang="en-US" sz="2400" b="1">
                <a:solidFill>
                  <a:schemeClr val="bg2">
                    <a:lumMod val="50000"/>
                  </a:schemeClr>
                </a:solidFill>
                <a:sym typeface="+mn-ea"/>
              </a:rPr>
              <a:t>使用的容器提供网络连接</a:t>
            </a:r>
            <a:endParaRPr lang="zh-CN" altLang="en-US" sz="2400" b="1">
              <a:solidFill>
                <a:schemeClr val="bg2">
                  <a:lumMod val="50000"/>
                </a:schemeClr>
              </a:solidFill>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Network Mode</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en-US" altLang="zh-CN" sz="2400" b="1">
                <a:solidFill>
                  <a:schemeClr val="tx1">
                    <a:lumMod val="65000"/>
                    <a:lumOff val="35000"/>
                  </a:schemeClr>
                </a:solidFill>
              </a:rPr>
              <a:t>none mode</a:t>
            </a:r>
            <a:r>
              <a:rPr lang="zh-CN" altLang="en-US" sz="2400" b="1">
                <a:solidFill>
                  <a:schemeClr val="tx1">
                    <a:lumMod val="65000"/>
                    <a:lumOff val="35000"/>
                  </a:schemeClr>
                </a:solidFill>
              </a:rPr>
              <a:t>、</a:t>
            </a:r>
            <a:r>
              <a:rPr lang="en-US" altLang="zh-CN" sz="2400" b="1">
                <a:solidFill>
                  <a:schemeClr val="tx1">
                    <a:lumMod val="65000"/>
                    <a:lumOff val="35000"/>
                  </a:schemeClr>
                </a:solidFill>
              </a:rPr>
              <a:t>bridge mode</a:t>
            </a:r>
            <a:r>
              <a:rPr lang="zh-CN" altLang="en-US" sz="2400" b="1">
                <a:solidFill>
                  <a:schemeClr val="tx1">
                    <a:lumMod val="65000"/>
                    <a:lumOff val="35000"/>
                  </a:schemeClr>
                </a:solidFill>
              </a:rPr>
              <a:t>、</a:t>
            </a:r>
            <a:r>
              <a:rPr lang="en-US" altLang="zh-CN" sz="2400" b="1">
                <a:solidFill>
                  <a:schemeClr val="tx1">
                    <a:lumMod val="65000"/>
                    <a:lumOff val="35000"/>
                  </a:schemeClr>
                </a:solidFill>
              </a:rPr>
              <a:t>container mode</a:t>
            </a:r>
            <a:r>
              <a:rPr lang="zh-CN" altLang="en-US" sz="2400" b="1">
                <a:solidFill>
                  <a:schemeClr val="tx1">
                    <a:lumMod val="65000"/>
                    <a:lumOff val="35000"/>
                  </a:schemeClr>
                </a:solidFill>
              </a:rPr>
              <a:t>（</a:t>
            </a:r>
            <a:r>
              <a:rPr lang="en-US" altLang="zh-CN" sz="2400" b="1">
                <a:solidFill>
                  <a:schemeClr val="tx1">
                    <a:lumMod val="65000"/>
                    <a:lumOff val="35000"/>
                  </a:schemeClr>
                </a:solidFill>
              </a:rPr>
              <a:t>pod</a:t>
            </a:r>
            <a:r>
              <a:rPr lang="zh-CN" altLang="en-US" sz="2400" b="1">
                <a:solidFill>
                  <a:schemeClr val="tx1">
                    <a:lumMod val="65000"/>
                    <a:lumOff val="35000"/>
                  </a:schemeClr>
                </a:solidFill>
              </a:rPr>
              <a:t>）、</a:t>
            </a:r>
            <a:r>
              <a:rPr lang="en-US" altLang="zh-CN" sz="2400" b="1">
                <a:solidFill>
                  <a:schemeClr val="tx1">
                    <a:lumMod val="65000"/>
                    <a:lumOff val="35000"/>
                  </a:schemeClr>
                </a:solidFill>
              </a:rPr>
              <a:t>host mode</a:t>
            </a:r>
            <a:endParaRPr lang="zh-CN" altLang="en-US" sz="2000">
              <a:solidFill>
                <a:schemeClr val="tx1">
                  <a:lumMod val="65000"/>
                  <a:lumOff val="35000"/>
                </a:schemeClr>
              </a:solidFill>
            </a:endParaRPr>
          </a:p>
          <a:p>
            <a:pPr marL="914400" lvl="2" indent="0">
              <a:lnSpc>
                <a:spcPct val="130000"/>
              </a:lnSpc>
              <a:buFont typeface="Arial" panose="020B0604020202020204" pitchFamily="34" charset="0"/>
              <a:buNone/>
            </a:pPr>
            <a:endParaRPr lang="zh-CN" altLang="en-US" sz="2000">
              <a:solidFill>
                <a:schemeClr val="tx1">
                  <a:lumMod val="65000"/>
                  <a:lumOff val="35000"/>
                </a:schemeClr>
              </a:solidFill>
            </a:endParaRPr>
          </a:p>
          <a:p>
            <a:pPr lvl="3">
              <a:lnSpc>
                <a:spcPct val="130000"/>
              </a:lnSpc>
              <a:buFont typeface="Arial" panose="020B0604020202020204" pitchFamily="34" charset="0"/>
              <a:buChar char="•"/>
            </a:pPr>
            <a:endParaRPr lang="zh-CN" altLang="en-US" sz="2000">
              <a:solidFill>
                <a:schemeClr val="tx1">
                  <a:lumMod val="65000"/>
                  <a:lumOff val="35000"/>
                </a:schemeClr>
              </a:solidFill>
            </a:endParaRPr>
          </a:p>
        </p:txBody>
      </p:sp>
      <p:sp>
        <p:nvSpPr>
          <p:cNvPr id="7" name="文本框 6"/>
          <p:cNvSpPr txBox="1"/>
          <p:nvPr/>
        </p:nvSpPr>
        <p:spPr>
          <a:xfrm>
            <a:off x="183515" y="1313815"/>
            <a:ext cx="9246235"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Single host network -- </a:t>
            </a:r>
            <a:r>
              <a:rPr lang="en-US" altLang="zh-CN" sz="2400">
                <a:solidFill>
                  <a:schemeClr val="accent3">
                    <a:lumMod val="50000"/>
                  </a:schemeClr>
                </a:solidFill>
                <a:sym typeface="+mn-ea"/>
              </a:rPr>
              <a:t>through shared memory</a:t>
            </a:r>
            <a:endParaRPr lang="en-US" altLang="zh-CN" sz="2400">
              <a:solidFill>
                <a:schemeClr val="accent3">
                  <a:lumMod val="50000"/>
                </a:schemeClr>
              </a:solidFill>
              <a:sym typeface="+mn-ea"/>
            </a:endParaRPr>
          </a:p>
        </p:txBody>
      </p:sp>
      <p:pic>
        <p:nvPicPr>
          <p:cNvPr id="3" name="图片 2"/>
          <p:cNvPicPr>
            <a:picLocks noChangeAspect="1"/>
          </p:cNvPicPr>
          <p:nvPr>
            <p:custDataLst>
              <p:tags r:id="rId1"/>
            </p:custDataLst>
          </p:nvPr>
        </p:nvPicPr>
        <p:blipFill>
          <a:blip r:embed="rId2"/>
          <a:stretch>
            <a:fillRect/>
          </a:stretch>
        </p:blipFill>
        <p:spPr>
          <a:xfrm>
            <a:off x="2359025" y="3020060"/>
            <a:ext cx="7467600" cy="383730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cs typeface="Arial" panose="020B0604020202020204" pitchFamily="34" charset="0"/>
                <a:sym typeface="+mn-ea"/>
              </a:rPr>
              <a:t>Network Mode</a:t>
            </a:r>
            <a:r>
              <a:rPr lang="zh-CN" altLang="en-US">
                <a:cs typeface="Arial" panose="020B0604020202020204" pitchFamily="34" charset="0"/>
                <a:sym typeface="+mn-ea"/>
              </a:rPr>
              <a:t>？</a:t>
            </a:r>
            <a:r>
              <a:rPr lang="en-US" altLang="zh-CN">
                <a:cs typeface="Arial" panose="020B0604020202020204" pitchFamily="34" charset="0"/>
                <a:sym typeface="+mn-ea"/>
              </a:rPr>
              <a:t> </a:t>
            </a:r>
            <a:endParaRPr lang="en-US" altLang="zh-CN">
              <a:cs typeface="Arial" panose="020B0604020202020204" pitchFamily="34" charset="0"/>
              <a:sym typeface="+mn-ea"/>
            </a:endParaRPr>
          </a:p>
        </p:txBody>
      </p:sp>
      <p:sp>
        <p:nvSpPr>
          <p:cNvPr id="4" name="内容占位符 3"/>
          <p:cNvSpPr/>
          <p:nvPr>
            <p:ph idx="1"/>
          </p:nvPr>
        </p:nvSpPr>
        <p:spPr>
          <a:xfrm>
            <a:off x="748665" y="1884680"/>
            <a:ext cx="10968990" cy="4972685"/>
          </a:xfrm>
        </p:spPr>
        <p:txBody>
          <a:bodyPr/>
          <a:p>
            <a:pPr lvl="1">
              <a:lnSpc>
                <a:spcPct val="130000"/>
              </a:lnSpc>
              <a:buFont typeface="Wingdings" panose="05000000000000000000" charset="0"/>
              <a:buChar char="Ø"/>
            </a:pPr>
            <a:r>
              <a:rPr lang="zh-CN" altLang="en-US" sz="2400" b="1">
                <a:solidFill>
                  <a:schemeClr val="tx1">
                    <a:lumMod val="65000"/>
                    <a:lumOff val="35000"/>
                  </a:schemeClr>
                </a:solidFill>
              </a:rPr>
              <a:t>安全隔离性和性能存在</a:t>
            </a:r>
            <a:r>
              <a:rPr lang="zh-CN" altLang="en-US" sz="2400" b="1">
                <a:solidFill>
                  <a:schemeClr val="tx1">
                    <a:lumMod val="65000"/>
                    <a:lumOff val="35000"/>
                  </a:schemeClr>
                </a:solidFill>
              </a:rPr>
              <a:t>权衡</a:t>
            </a:r>
            <a:endParaRPr lang="zh-CN" altLang="en-US" sz="2400" b="1">
              <a:solidFill>
                <a:schemeClr val="tx1">
                  <a:lumMod val="65000"/>
                  <a:lumOff val="35000"/>
                </a:schemeClr>
              </a:solidFill>
            </a:endParaRPr>
          </a:p>
        </p:txBody>
      </p:sp>
      <p:sp>
        <p:nvSpPr>
          <p:cNvPr id="7" name="文本框 6"/>
          <p:cNvSpPr txBox="1"/>
          <p:nvPr/>
        </p:nvSpPr>
        <p:spPr>
          <a:xfrm>
            <a:off x="183515" y="1313815"/>
            <a:ext cx="4144010" cy="650875"/>
          </a:xfrm>
          <a:prstGeom prst="rect">
            <a:avLst/>
          </a:prstGeom>
          <a:noFill/>
        </p:spPr>
        <p:txBody>
          <a:bodyPr wrap="square" rtlCol="0">
            <a:spAutoFit/>
          </a:bodyPr>
          <a:p>
            <a:pPr lvl="1" indent="0">
              <a:lnSpc>
                <a:spcPct val="130000"/>
              </a:lnSpc>
              <a:buFont typeface="Arial" panose="020B0604020202020204" pitchFamily="34" charset="0"/>
              <a:buNone/>
            </a:pPr>
            <a:r>
              <a:rPr lang="en-US" altLang="zh-CN" sz="2800" b="1">
                <a:solidFill>
                  <a:schemeClr val="tx1">
                    <a:lumMod val="65000"/>
                    <a:lumOff val="35000"/>
                  </a:schemeClr>
                </a:solidFill>
                <a:sym typeface="+mn-ea"/>
              </a:rPr>
              <a:t>Single host </a:t>
            </a:r>
            <a:r>
              <a:rPr lang="en-US" altLang="zh-CN" sz="2800" b="1">
                <a:solidFill>
                  <a:schemeClr val="tx1">
                    <a:lumMod val="65000"/>
                    <a:lumOff val="35000"/>
                  </a:schemeClr>
                </a:solidFill>
                <a:sym typeface="+mn-ea"/>
              </a:rPr>
              <a:t>network</a:t>
            </a:r>
            <a:endParaRPr lang="en-US" altLang="zh-CN" sz="2800" b="1">
              <a:solidFill>
                <a:schemeClr val="tx1">
                  <a:lumMod val="65000"/>
                  <a:lumOff val="35000"/>
                </a:schemeClr>
              </a:solidFill>
              <a:sym typeface="+mn-ea"/>
            </a:endParaRPr>
          </a:p>
        </p:txBody>
      </p:sp>
      <p:pic>
        <p:nvPicPr>
          <p:cNvPr id="5" name="图片 4"/>
          <p:cNvPicPr>
            <a:picLocks noChangeAspect="1"/>
          </p:cNvPicPr>
          <p:nvPr/>
        </p:nvPicPr>
        <p:blipFill>
          <a:blip r:embed="rId1"/>
          <a:stretch>
            <a:fillRect/>
          </a:stretch>
        </p:blipFill>
        <p:spPr>
          <a:xfrm>
            <a:off x="1464310" y="3120390"/>
            <a:ext cx="1080135" cy="1308100"/>
          </a:xfrm>
          <a:prstGeom prst="rect">
            <a:avLst/>
          </a:prstGeom>
        </p:spPr>
      </p:pic>
      <p:pic>
        <p:nvPicPr>
          <p:cNvPr id="6" name="图片 5"/>
          <p:cNvPicPr>
            <a:picLocks noChangeAspect="1"/>
          </p:cNvPicPr>
          <p:nvPr/>
        </p:nvPicPr>
        <p:blipFill>
          <a:blip r:embed="rId2"/>
          <a:stretch>
            <a:fillRect/>
          </a:stretch>
        </p:blipFill>
        <p:spPr>
          <a:xfrm>
            <a:off x="2544445" y="3074035"/>
            <a:ext cx="3628390" cy="1400810"/>
          </a:xfrm>
          <a:prstGeom prst="rect">
            <a:avLst/>
          </a:prstGeom>
        </p:spPr>
      </p:pic>
      <p:sp>
        <p:nvSpPr>
          <p:cNvPr id="8" name="文本框 7"/>
          <p:cNvSpPr txBox="1"/>
          <p:nvPr/>
        </p:nvSpPr>
        <p:spPr>
          <a:xfrm>
            <a:off x="6493510" y="3074035"/>
            <a:ext cx="1638935" cy="368300"/>
          </a:xfrm>
          <a:prstGeom prst="rect">
            <a:avLst/>
          </a:prstGeom>
          <a:noFill/>
        </p:spPr>
        <p:txBody>
          <a:bodyPr wrap="square" rtlCol="0">
            <a:spAutoFit/>
          </a:bodyPr>
          <a:p>
            <a:r>
              <a:rPr lang="en-US" altLang="zh-CN" b="1"/>
              <a:t>Performance</a:t>
            </a:r>
            <a:endParaRPr lang="en-US" altLang="zh-CN" b="1"/>
          </a:p>
        </p:txBody>
      </p:sp>
      <p:cxnSp>
        <p:nvCxnSpPr>
          <p:cNvPr id="11" name="直接箭头连接符 10"/>
          <p:cNvCxnSpPr>
            <a:stCxn id="8" idx="2"/>
          </p:cNvCxnSpPr>
          <p:nvPr/>
        </p:nvCxnSpPr>
        <p:spPr>
          <a:xfrm>
            <a:off x="7313295" y="3442335"/>
            <a:ext cx="0" cy="974090"/>
          </a:xfrm>
          <a:prstGeom prst="straightConnector1">
            <a:avLst/>
          </a:prstGeom>
          <a:ln w="47625" cmpd="sng">
            <a:solidFill>
              <a:schemeClr val="accent1">
                <a:shade val="50000"/>
              </a:schemeClr>
            </a:solidFill>
            <a:prstDash val="sysDash"/>
            <a:tailEnd type="arrow" w="med" len="med"/>
          </a:ln>
        </p:spPr>
        <p:style>
          <a:lnRef idx="3">
            <a:schemeClr val="accent1"/>
          </a:lnRef>
          <a:fillRef idx="0">
            <a:schemeClr val="accent1"/>
          </a:fillRef>
          <a:effectRef idx="2">
            <a:schemeClr val="accent1"/>
          </a:effectRef>
          <a:fontRef idx="minor">
            <a:schemeClr val="tx1"/>
          </a:fontRef>
        </p:style>
      </p:cxn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UNIT_PLACING_PICTURE_USER_VIEWPORT" val="{&quot;height&quot;:3840,&quot;width&quot;:15612}"/>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UNIT_PLACING_PICTURE_USER_VIEWPORT" val="{&quot;height&quot;:4764,&quot;width&quot;:8928}"/>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UNIT_PLACING_PICTURE_USER_VIEWPORT" val="{&quot;height&quot;:3444,&quot;width&quot;:454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2785</Words>
  <Application>WPS 演示</Application>
  <PresentationFormat>宽屏</PresentationFormat>
  <Paragraphs>194</Paragraphs>
  <Slides>20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Wingdings</vt:lpstr>
      <vt:lpstr>Arial Unicode MS</vt:lpstr>
      <vt:lpstr>Calibri</vt:lpstr>
      <vt:lpstr>Office 主题​​</vt:lpstr>
      <vt:lpstr> Network for short-lived container</vt:lpstr>
      <vt:lpstr>Network for short-lived container</vt:lpstr>
      <vt:lpstr>背景</vt:lpstr>
      <vt:lpstr>Challenges？ </vt:lpstr>
      <vt:lpstr>Challenges？ </vt:lpstr>
      <vt:lpstr>Challenges？ </vt:lpstr>
      <vt:lpstr>Challenges？ </vt:lpstr>
      <vt:lpstr>Network Mode？ </vt:lpstr>
      <vt:lpstr>Network Mode？ </vt:lpstr>
      <vt:lpstr>Network Mode？ </vt:lpstr>
      <vt:lpstr>Network Mode？ </vt:lpstr>
      <vt:lpstr>Experiments？ </vt:lpstr>
      <vt:lpstr>Experiments？ </vt:lpstr>
      <vt:lpstr>Experiments？ </vt:lpstr>
      <vt:lpstr>Experiments？ </vt:lpstr>
      <vt:lpstr>Experiments？ </vt:lpstr>
      <vt:lpstr>Experiments？ </vt:lpstr>
      <vt:lpstr>Experiments？ </vt:lpstr>
      <vt:lpstr>Experiments？ </vt:lpstr>
      <vt:lpstr>Experiments？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青年</cp:lastModifiedBy>
  <cp:revision>182</cp:revision>
  <dcterms:created xsi:type="dcterms:W3CDTF">2019-06-19T02:08:00Z</dcterms:created>
  <dcterms:modified xsi:type="dcterms:W3CDTF">2021-09-30T05:49:44Z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93D7152125914316B0811F20D1CF68DB</vt:lpwstr>
  </property>
</Properties>
</file>