
<file path=[Content_Types].xml><?xml version="1.0" encoding="utf-8"?>
<Types xmlns="http://schemas.openxmlformats.org/package/2006/content-types">
  <Default Extension="jpeg" ContentType="image/jpeg"/>
  <Default Extension="JPG" ContentType="image/.jpg"/>
  <Default Extension="gif" ContentType="image/gi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74" r:id="rId3"/>
    <p:sldId id="480" r:id="rId5"/>
    <p:sldId id="536" r:id="rId6"/>
    <p:sldId id="566" r:id="rId7"/>
    <p:sldId id="567" r:id="rId8"/>
    <p:sldId id="537" r:id="rId9"/>
    <p:sldId id="555" r:id="rId10"/>
    <p:sldId id="518" r:id="rId11"/>
    <p:sldId id="516" r:id="rId12"/>
    <p:sldId id="521" r:id="rId13"/>
    <p:sldId id="522" r:id="rId14"/>
    <p:sldId id="568" r:id="rId15"/>
    <p:sldId id="582" r:id="rId16"/>
    <p:sldId id="569" r:id="rId17"/>
    <p:sldId id="546" r:id="rId18"/>
    <p:sldId id="549" r:id="rId19"/>
    <p:sldId id="547" r:id="rId20"/>
    <p:sldId id="548" r:id="rId21"/>
    <p:sldId id="530" r:id="rId22"/>
    <p:sldId id="464"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us" initials="a"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997" autoAdjust="0"/>
    <p:restoredTop sz="94660"/>
  </p:normalViewPr>
  <p:slideViewPr>
    <p:cSldViewPr snapToGrid="0">
      <p:cViewPr>
        <p:scale>
          <a:sx n="75" d="100"/>
          <a:sy n="75" d="100"/>
        </p:scale>
        <p:origin x="1068" y="8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commentAuthors" Target="commentAuthors.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我汇报的主要内容是：</a:t>
            </a:r>
            <a:r>
              <a:rPr lang="en-US" altLang="zh-CN"/>
              <a:t>Serverless</a:t>
            </a:r>
            <a:r>
              <a:rPr lang="zh-CN" altLang="en-US"/>
              <a:t>数据分析应用特征的定性分析以及发现的</a:t>
            </a:r>
            <a:r>
              <a:rPr lang="zh-CN" altLang="en-US"/>
              <a:t>几个问题</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a:sym typeface="+mn-ea"/>
              </a:rPr>
              <a:t> </a:t>
            </a:r>
            <a:r>
              <a:rPr lang="en-US">
                <a:sym typeface="+mn-ea"/>
              </a:rPr>
              <a:t>* </a:t>
            </a:r>
            <a:r>
              <a:rPr>
                <a:sym typeface="+mn-ea"/>
              </a:rPr>
              <a:t>S3 is not designed to sustain high request rate for small objects</a:t>
            </a:r>
            <a:r>
              <a:rPr lang="en-US">
                <a:sym typeface="+mn-ea"/>
              </a:rPr>
              <a:t>,Our testing confirms that S3 delivers dramatically faster throughput on large objects than small ones </a:t>
            </a:r>
            <a:r>
              <a:rPr>
                <a:sym typeface="+mn-ea"/>
              </a:rPr>
              <a:t>due to a high per-transaction overhead</a:t>
            </a:r>
            <a:endParaRPr>
              <a:sym typeface="+mn-ea"/>
            </a:endParaRPr>
          </a:p>
          <a:p>
            <a:r>
              <a:rPr>
                <a:sym typeface="+mn-ea"/>
              </a:rPr>
              <a:t> </a:t>
            </a:r>
            <a:r>
              <a:rPr lang="en-US">
                <a:sym typeface="+mn-ea"/>
              </a:rPr>
              <a:t>* </a:t>
            </a:r>
            <a:r>
              <a:rPr>
                <a:sym typeface="+mn-ea"/>
              </a:rPr>
              <a:t>S3 is a multi-tenant service, there is an imposed limit on request throughput per S3 bucket for the benefit of overall availability</a:t>
            </a:r>
            <a:endParaRPr>
              <a:sym typeface="+mn-ea"/>
            </a:endParaRPr>
          </a:p>
          <a:p>
            <a:r>
              <a:rPr lang="en-US">
                <a:sym typeface="+mn-ea"/>
              </a:rPr>
              <a:t>* </a:t>
            </a:r>
            <a:r>
              <a:rPr lang="en-US" altLang="zh-CN">
                <a:uFillTx/>
                <a:latin typeface="等线" panose="02010600030101010101" charset="-122"/>
                <a:sym typeface="+mn-ea"/>
              </a:rPr>
              <a:t>The  bandwidth for samll files transactions is dominated by S3's transaction processing overhead, while the 100MByte transactions is presumably dominated by bulk data transfer</a:t>
            </a:r>
            <a:endParaRPr lang="en-US">
              <a:sym typeface="+mn-ea"/>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a:sym typeface="+mn-ea"/>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a:sym typeface="+mn-ea"/>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sym typeface="+mn-ea"/>
              </a:rPr>
              <a:t>* </a:t>
            </a:r>
            <a:r>
              <a:rPr lang="zh-CN" altLang="en-US">
                <a:sym typeface="+mn-ea"/>
              </a:rPr>
              <a:t>问题：调研的数据分析应用一个任务只由一个函数构成（至少应用感知的那篇</a:t>
            </a:r>
            <a:r>
              <a:rPr lang="en-US" altLang="zh-CN">
                <a:sym typeface="+mn-ea"/>
              </a:rPr>
              <a:t>paper</a:t>
            </a:r>
            <a:r>
              <a:rPr lang="zh-CN" altLang="en-US">
                <a:sym typeface="+mn-ea"/>
              </a:rPr>
              <a:t>中的三个应用都是这样的），而且一个</a:t>
            </a:r>
            <a:r>
              <a:rPr lang="en-US" altLang="zh-CN">
                <a:sym typeface="+mn-ea"/>
              </a:rPr>
              <a:t>stage</a:t>
            </a:r>
            <a:r>
              <a:rPr lang="zh-CN" altLang="en-US">
                <a:sym typeface="+mn-ea"/>
              </a:rPr>
              <a:t>内的任务都是并行的，这样一个</a:t>
            </a:r>
            <a:r>
              <a:rPr lang="en-US" altLang="zh-CN">
                <a:sym typeface="+mn-ea"/>
              </a:rPr>
              <a:t>stage</a:t>
            </a:r>
            <a:r>
              <a:rPr lang="zh-CN" altLang="en-US">
                <a:sym typeface="+mn-ea"/>
              </a:rPr>
              <a:t>内就不存在函数之间的通信。这样</a:t>
            </a:r>
            <a:r>
              <a:rPr lang="en-US" altLang="zh-CN">
                <a:sym typeface="+mn-ea"/>
              </a:rPr>
              <a:t>Sonic</a:t>
            </a:r>
            <a:r>
              <a:rPr lang="zh-CN" altLang="en-US">
                <a:sym typeface="+mn-ea"/>
              </a:rPr>
              <a:t>的应用感知方案虽然是以函数为粒度，但也可以理解为</a:t>
            </a:r>
            <a:r>
              <a:rPr lang="en-US" altLang="zh-CN">
                <a:sym typeface="+mn-ea"/>
              </a:rPr>
              <a:t>stage-</a:t>
            </a:r>
            <a:r>
              <a:rPr lang="en-US" altLang="zh-CN">
                <a:sym typeface="+mn-ea"/>
              </a:rPr>
              <a:t>aware</a:t>
            </a:r>
            <a:endParaRPr lang="en-US" altLang="zh-CN">
              <a:sym typeface="+mn-ea"/>
            </a:endParaRPr>
          </a:p>
          <a:p>
            <a:endParaRPr lang="zh-CN" altLang="en-US">
              <a:sym typeface="+mn-ea"/>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sym typeface="+mn-ea"/>
              </a:rPr>
              <a:t>* </a:t>
            </a:r>
            <a:r>
              <a:rPr lang="zh-CN" altLang="en-US">
                <a:sym typeface="+mn-ea"/>
              </a:rPr>
              <a:t>想法：一种可能就是调研的任务太简单，复杂的应用可能会将一个任务解耦成多个函数；还有一种可能就是</a:t>
            </a:r>
            <a:r>
              <a:rPr lang="en-US" altLang="zh-CN">
                <a:sym typeface="+mn-ea"/>
              </a:rPr>
              <a:t> one function per task</a:t>
            </a:r>
            <a:r>
              <a:rPr lang="zh-CN" altLang="en-US">
                <a:sym typeface="+mn-ea"/>
              </a:rPr>
              <a:t>是通用的范式，但是这样</a:t>
            </a:r>
            <a:r>
              <a:rPr lang="en-US" altLang="zh-CN">
                <a:uFillTx/>
                <a:ea typeface="+mn-lt"/>
                <a:sym typeface="+mn-ea"/>
              </a:rPr>
              <a:t>过于笨重，削弱了弹性，不便于调度 </a:t>
            </a:r>
            <a:r>
              <a:rPr lang="zh-CN" altLang="en-US">
                <a:uFillTx/>
                <a:ea typeface="宋体" panose="02010600030101010101" pitchFamily="2" charset="-122"/>
                <a:sym typeface="+mn-ea"/>
              </a:rPr>
              <a:t>，可以把它</a:t>
            </a:r>
            <a:r>
              <a:rPr lang="en-US" altLang="zh-CN">
                <a:uFillTx/>
                <a:ea typeface="+mn-lt"/>
                <a:sym typeface="+mn-ea"/>
              </a:rPr>
              <a:t> 解耦成函数链(通信开销和扩展性的trade-off) </a:t>
            </a:r>
            <a:r>
              <a:rPr lang="zh-CN" altLang="en-US">
                <a:uFillTx/>
                <a:ea typeface="宋体" panose="02010600030101010101" pitchFamily="2" charset="-122"/>
                <a:sym typeface="+mn-ea"/>
              </a:rPr>
              <a:t>，从而可以去做</a:t>
            </a:r>
            <a:r>
              <a:rPr lang="en-US" altLang="zh-CN">
                <a:uFillTx/>
                <a:ea typeface="+mn-lt"/>
                <a:sym typeface="+mn-ea"/>
              </a:rPr>
              <a:t>stage-aware</a:t>
            </a:r>
            <a:endParaRPr lang="zh-CN" altLang="en-US">
              <a:sym typeface="+mn-ea"/>
            </a:endParaRPr>
          </a:p>
          <a:p>
            <a:endParaRPr>
              <a:sym typeface="+mn-ea"/>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a:sym typeface="+mn-ea"/>
              </a:rPr>
              <a:t>* 接下来是请求吞吐率</a:t>
            </a:r>
            <a:endParaRPr>
              <a:sym typeface="+mn-ea"/>
            </a:endParaRPr>
          </a:p>
          <a:p>
            <a:r>
              <a:rPr>
                <a:sym typeface="+mn-ea"/>
              </a:rPr>
              <a:t>  * 下面这张表格展示了随数据对象大小变化时，S3和redis的请求吞吐量限制</a:t>
            </a:r>
            <a:endParaRPr>
              <a:sym typeface="+mn-ea"/>
            </a:endParaRPr>
          </a:p>
          <a:p>
            <a:r>
              <a:rPr>
                <a:sym typeface="+mn-ea"/>
              </a:rPr>
              <a:t>  * 可以看出S3的请求速率是受限的，尤其是对于小文件的读写无法提供较高的吞吐率，可以看到对于10KB大小的文件S3的吞吐量比Redis低了两个数量级</a:t>
            </a:r>
            <a:endParaRPr lang="zh-CN">
              <a:sym typeface="+mn-ea"/>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a:sym typeface="+mn-ea"/>
              </a:rPr>
              <a:t>* 接下来是请求吞吐率</a:t>
            </a:r>
            <a:endParaRPr>
              <a:sym typeface="+mn-ea"/>
            </a:endParaRPr>
          </a:p>
          <a:p>
            <a:r>
              <a:rPr>
                <a:sym typeface="+mn-ea"/>
              </a:rPr>
              <a:t>  * 下面这张表格展示了随数据对象大小变化时，S3和redis的请求吞吐量限制</a:t>
            </a:r>
            <a:endParaRPr>
              <a:sym typeface="+mn-ea"/>
            </a:endParaRPr>
          </a:p>
          <a:p>
            <a:r>
              <a:rPr>
                <a:sym typeface="+mn-ea"/>
              </a:rPr>
              <a:t>  * 可以看出S3的请求速率是受限的，尤其是对于小文件的读写无法提供较高的吞吐率，可以看到对于10KB大小的文件S3的吞吐量比Redis低了两个数量级</a:t>
            </a:r>
            <a:endParaRPr>
              <a:sym typeface="+mn-ea"/>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a:sym typeface="+mn-ea"/>
              </a:rPr>
              <a:t>* 接下来是请求吞吐率</a:t>
            </a:r>
            <a:endParaRPr>
              <a:sym typeface="+mn-ea"/>
            </a:endParaRPr>
          </a:p>
          <a:p>
            <a:r>
              <a:rPr>
                <a:sym typeface="+mn-ea"/>
              </a:rPr>
              <a:t>  * 下面这张表格展示了随数据对象大小变化时，S3和redis的请求吞吐量限制</a:t>
            </a:r>
            <a:endParaRPr>
              <a:sym typeface="+mn-ea"/>
            </a:endParaRPr>
          </a:p>
          <a:p>
            <a:r>
              <a:rPr>
                <a:sym typeface="+mn-ea"/>
              </a:rPr>
              <a:t>  * 可以看出S3的请求速率是受限的，尤其是对于小文件的读写无法提供较高的吞吐率，可以看到对于10KB大小的文件S3的吞吐量比Redis低了两个数量级</a:t>
            </a:r>
            <a:endParaRPr>
              <a:sym typeface="+mn-ea"/>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a:sym typeface="+mn-ea"/>
              </a:rPr>
              <a:t>* 接下来是请求吞吐率</a:t>
            </a:r>
            <a:endParaRPr>
              <a:sym typeface="+mn-ea"/>
            </a:endParaRPr>
          </a:p>
          <a:p>
            <a:r>
              <a:rPr>
                <a:sym typeface="+mn-ea"/>
              </a:rPr>
              <a:t>  * 下面这张表格展示了随数据对象大小变化时，S3和redis的请求吞吐量限制</a:t>
            </a:r>
            <a:endParaRPr>
              <a:sym typeface="+mn-ea"/>
            </a:endParaRPr>
          </a:p>
          <a:p>
            <a:r>
              <a:rPr>
                <a:sym typeface="+mn-ea"/>
              </a:rPr>
              <a:t>  * 可以看出S3的请求速率是受限的，尤其是对于小文件的读写无法提供较高的吞吐率，可以看到对于10KB大小的文件S3的吞吐量比Redis低了两个数量级</a:t>
            </a:r>
            <a:endParaRPr>
              <a:sym typeface="+mn-ea"/>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a:sym typeface="+mn-e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t>* </a:t>
            </a:r>
            <a:r>
              <a:rPr lang="zh-CN" altLang="en-US"/>
              <a:t>首先来看典型的数据分析应用</a:t>
            </a:r>
            <a:r>
              <a:rPr lang="zh-CN" altLang="en-US"/>
              <a:t>有哪些</a:t>
            </a:r>
            <a:endParaRPr lang="zh-CN" altLang="en-US"/>
          </a:p>
          <a:p>
            <a:r>
              <a:rPr lang="en-US" altLang="zh-CN"/>
              <a:t>* </a:t>
            </a:r>
            <a:r>
              <a:rPr lang="zh-CN" altLang="en-US"/>
              <a:t>我将相关工作的</a:t>
            </a:r>
            <a:r>
              <a:rPr lang="en-US" altLang="zh-CN"/>
              <a:t>benchmark</a:t>
            </a:r>
            <a:r>
              <a:rPr lang="zh-CN" altLang="en-US"/>
              <a:t>做了汇总，典型的数据分析应用如这张表格</a:t>
            </a:r>
            <a:r>
              <a:rPr lang="zh-CN" altLang="en-US"/>
              <a:t>所示</a:t>
            </a:r>
            <a:endParaRPr lang="zh-CN" altLang="en-US"/>
          </a:p>
          <a:p>
            <a:r>
              <a:rPr lang="en-US" altLang="zh-CN"/>
              <a:t>* </a:t>
            </a:r>
            <a:r>
              <a:rPr lang="zh-CN" altLang="en-US"/>
              <a:t>接下来我主要介绍被圈出的这四类应用，为什么先选的这四类应用呢？</a:t>
            </a:r>
            <a:endParaRPr lang="zh-CN" altLang="en-US"/>
          </a:p>
          <a:p>
            <a:r>
              <a:rPr lang="en-US" altLang="zh-CN"/>
              <a:t>** </a:t>
            </a:r>
            <a:r>
              <a:rPr lang="zh-CN" altLang="en-US"/>
              <a:t>因为</a:t>
            </a:r>
            <a:r>
              <a:rPr lang="en-US" altLang="zh-CN"/>
              <a:t>ATC’18</a:t>
            </a:r>
            <a:r>
              <a:rPr lang="zh-CN" altLang="en-US"/>
              <a:t>这篇，比较详细的分析了三类应用的特征；</a:t>
            </a:r>
            <a:endParaRPr lang="zh-CN" altLang="en-US"/>
          </a:p>
          <a:p>
            <a:r>
              <a:rPr lang="en-US" altLang="zh-CN"/>
              <a:t>** </a:t>
            </a:r>
            <a:r>
              <a:rPr lang="zh-CN" altLang="en-US"/>
              <a:t>而</a:t>
            </a:r>
            <a:r>
              <a:rPr lang="en-US" altLang="zh-CN"/>
              <a:t>ATC’21</a:t>
            </a:r>
            <a:r>
              <a:rPr lang="zh-CN" altLang="en-US"/>
              <a:t>这篇应用感知的解决方案和我的想法相关性</a:t>
            </a:r>
            <a:r>
              <a:rPr lang="zh-CN" altLang="en-US"/>
              <a:t>比较强</a:t>
            </a: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sym typeface="+mn-ea"/>
              </a:rPr>
              <a:t>* </a:t>
            </a:r>
            <a:r>
              <a:rPr lang="zh-CN" altLang="en-US">
                <a:sym typeface="+mn-ea"/>
              </a:rPr>
              <a:t>首先看</a:t>
            </a:r>
            <a:r>
              <a:rPr lang="en-US" altLang="zh-CN">
                <a:sym typeface="+mn-ea"/>
              </a:rPr>
              <a:t>mapreduce</a:t>
            </a:r>
            <a:r>
              <a:rPr lang="zh-CN" altLang="en-US">
                <a:sym typeface="+mn-ea"/>
              </a:rPr>
              <a:t>模式的排序应用</a:t>
            </a:r>
            <a:endParaRPr lang="zh-CN" altLang="en-US">
              <a:sym typeface="+mn-ea"/>
            </a:endParaRPr>
          </a:p>
          <a:p>
            <a:endParaRPr lang="zh-CN" altLang="en-US">
              <a:sym typeface="+mn-ea"/>
            </a:endParaRPr>
          </a:p>
          <a:p>
            <a:r>
              <a:rPr lang="en-US" altLang="zh-CN">
                <a:sym typeface="+mn-ea"/>
              </a:rPr>
              <a:t>* </a:t>
            </a:r>
            <a:r>
              <a:rPr lang="zh-CN" altLang="en-US">
                <a:sym typeface="+mn-ea"/>
              </a:rPr>
              <a:t>这类应用包括两个阶段</a:t>
            </a:r>
            <a:r>
              <a:rPr lang="en-US" altLang="zh-CN">
                <a:sym typeface="+mn-ea"/>
              </a:rPr>
              <a:t>range partition</a:t>
            </a:r>
            <a:r>
              <a:rPr lang="zh-CN" altLang="en-US">
                <a:sym typeface="+mn-ea"/>
              </a:rPr>
              <a:t>和</a:t>
            </a:r>
            <a:r>
              <a:rPr lang="en-US" altLang="zh-CN">
                <a:sym typeface="+mn-ea"/>
              </a:rPr>
              <a:t>merge sort</a:t>
            </a:r>
            <a:endParaRPr lang="en-US" altLang="zh-CN">
              <a:sym typeface="+mn-ea"/>
            </a:endParaRPr>
          </a:p>
          <a:p>
            <a:r>
              <a:rPr lang="en-US" altLang="zh-CN">
                <a:sym typeface="+mn-ea"/>
              </a:rPr>
              <a:t>** range partition</a:t>
            </a:r>
            <a:r>
              <a:rPr lang="zh-CN" altLang="en-US">
                <a:sym typeface="+mn-ea"/>
              </a:rPr>
              <a:t>阶段的每个函数会对自己这部分数据进行桶排序，只需要保证桶之间的</a:t>
            </a:r>
            <a:r>
              <a:rPr lang="zh-CN" altLang="en-US">
                <a:sym typeface="+mn-ea"/>
              </a:rPr>
              <a:t>有序性</a:t>
            </a:r>
            <a:endParaRPr lang="zh-CN" altLang="en-US">
              <a:sym typeface="+mn-ea"/>
            </a:endParaRPr>
          </a:p>
          <a:p>
            <a:r>
              <a:rPr lang="en-US" altLang="zh-CN">
                <a:sym typeface="+mn-ea"/>
              </a:rPr>
              <a:t>** merge sort</a:t>
            </a:r>
            <a:r>
              <a:rPr lang="zh-CN" altLang="en-US">
                <a:sym typeface="+mn-ea"/>
              </a:rPr>
              <a:t>阶段的每个函数将上一阶段每个函数相同编号的桶中的数据合并并进行排序，最终依此写入远端存储，即完成排序任务</a:t>
            </a:r>
            <a:endParaRPr lang="zh-CN" altLang="en-US">
              <a:sym typeface="+mn-ea"/>
            </a:endParaRPr>
          </a:p>
          <a:p>
            <a:r>
              <a:rPr lang="en-US" altLang="zh-CN">
                <a:sym typeface="+mn-ea"/>
              </a:rPr>
              <a:t>** </a:t>
            </a:r>
            <a:r>
              <a:rPr lang="zh-CN" altLang="en-US">
                <a:sym typeface="+mn-ea"/>
              </a:rPr>
              <a:t>需要提一下就是，排序应用阶段间的通信方式是</a:t>
            </a:r>
            <a:r>
              <a:rPr lang="en-US" altLang="zh-CN">
                <a:sym typeface="+mn-ea"/>
              </a:rPr>
              <a:t>scatter</a:t>
            </a:r>
            <a:r>
              <a:rPr lang="zh-CN" altLang="en-US">
                <a:sym typeface="+mn-ea"/>
              </a:rPr>
              <a:t>散写，函数并发度的增加并不会导致中间数据量的增加，只会增加桶的数量</a:t>
            </a:r>
            <a:endParaRPr lang="zh-CN" altLang="en-US">
              <a:sym typeface="+mn-ea"/>
            </a:endParaRPr>
          </a:p>
          <a:p>
            <a:endParaRPr lang="zh-CN" altLang="en-US">
              <a:sym typeface="+mn-ea"/>
            </a:endParaRPr>
          </a:p>
          <a:p>
            <a:r>
              <a:rPr lang="en-US" altLang="zh-CN">
                <a:sym typeface="+mn-ea"/>
              </a:rPr>
              <a:t>* </a:t>
            </a:r>
            <a:r>
              <a:rPr lang="zh-CN" altLang="en-US">
                <a:sym typeface="+mn-ea"/>
              </a:rPr>
              <a:t>然后看一下排序</a:t>
            </a:r>
            <a:r>
              <a:rPr lang="en-US" altLang="zh-CN">
                <a:sym typeface="+mn-ea"/>
              </a:rPr>
              <a:t>100GB</a:t>
            </a:r>
            <a:r>
              <a:rPr lang="zh-CN" altLang="en-US">
                <a:sym typeface="+mn-ea"/>
              </a:rPr>
              <a:t>数据，每个阶段的函数规模</a:t>
            </a:r>
            <a:endParaRPr lang="en-US">
              <a:sym typeface="+mn-ea"/>
            </a:endParaRPr>
          </a:p>
          <a:p>
            <a:endParaRPr lang="en-US">
              <a:sym typeface="+mn-ea"/>
            </a:endParaRPr>
          </a:p>
          <a:p>
            <a:endParaRPr lang="en-US">
              <a:sym typeface="+mn-ea"/>
            </a:endParaRPr>
          </a:p>
          <a:p>
            <a:r>
              <a:rPr lang="en-US">
                <a:sym typeface="+mn-ea"/>
              </a:rPr>
              <a:t>* MapReduce sort </a:t>
            </a:r>
            <a:r>
              <a:rPr lang="zh-CN" altLang="en-US">
                <a:sym typeface="+mn-ea"/>
              </a:rPr>
              <a:t>（</a:t>
            </a:r>
            <a:r>
              <a:rPr lang="en-US" altLang="zh-CN">
                <a:sym typeface="+mn-ea"/>
              </a:rPr>
              <a:t>Terasort</a:t>
            </a:r>
            <a:r>
              <a:rPr lang="zh-CN" altLang="en-US">
                <a:sym typeface="+mn-ea"/>
              </a:rPr>
              <a:t>）</a:t>
            </a:r>
            <a:endParaRPr>
              <a:sym typeface="+mn-ea"/>
            </a:endParaRPr>
          </a:p>
          <a:p>
            <a:r>
              <a:rPr lang="en-US">
                <a:sym typeface="+mn-ea"/>
              </a:rPr>
              <a:t>** </a:t>
            </a:r>
            <a:r>
              <a:rPr>
                <a:sym typeface="+mn-ea"/>
              </a:rPr>
              <a:t>We implemented</a:t>
            </a:r>
            <a:r>
              <a:rPr lang="en-US">
                <a:sym typeface="+mn-ea"/>
              </a:rPr>
              <a:t> </a:t>
            </a:r>
            <a:r>
              <a:rPr>
                <a:sym typeface="+mn-ea"/>
              </a:rPr>
              <a:t>the Terasort [30] algorithm to perform sort in two stages: </a:t>
            </a:r>
            <a:endParaRPr>
              <a:sym typeface="+mn-ea"/>
            </a:endParaRPr>
          </a:p>
          <a:p>
            <a:r>
              <a:rPr lang="en-US">
                <a:sym typeface="+mn-ea"/>
              </a:rPr>
              <a:t>** </a:t>
            </a:r>
            <a:r>
              <a:rPr>
                <a:sym typeface="+mn-ea"/>
              </a:rPr>
              <a:t>a partition</a:t>
            </a:r>
            <a:r>
              <a:rPr lang="en-US">
                <a:sym typeface="+mn-ea"/>
              </a:rPr>
              <a:t> </a:t>
            </a:r>
            <a:r>
              <a:rPr>
                <a:sym typeface="+mn-ea"/>
              </a:rPr>
              <a:t>stage that range-partitions the input and writes out to intermediate</a:t>
            </a:r>
            <a:r>
              <a:rPr lang="en-US">
                <a:sym typeface="+mn-ea"/>
              </a:rPr>
              <a:t> </a:t>
            </a:r>
            <a:r>
              <a:rPr>
                <a:sym typeface="+mn-ea"/>
              </a:rPr>
              <a:t>storage</a:t>
            </a:r>
            <a:r>
              <a:rPr lang="zh-CN">
                <a:sym typeface="+mn-ea"/>
              </a:rPr>
              <a:t>；</a:t>
            </a:r>
            <a:endParaRPr lang="zh-CN">
              <a:sym typeface="+mn-ea"/>
            </a:endParaRPr>
          </a:p>
          <a:p>
            <a:r>
              <a:rPr lang="en-US">
                <a:sym typeface="+mn-ea"/>
              </a:rPr>
              <a:t>** </a:t>
            </a:r>
            <a:r>
              <a:rPr>
                <a:sym typeface="+mn-ea"/>
              </a:rPr>
              <a:t>a merge stage that, for each partition, merges and sorts</a:t>
            </a:r>
            <a:r>
              <a:rPr lang="en-US">
                <a:sym typeface="+mn-ea"/>
              </a:rPr>
              <a:t> </a:t>
            </a:r>
            <a:r>
              <a:rPr>
                <a:sym typeface="+mn-ea"/>
              </a:rPr>
              <a:t>all intermediate data for that partition and writes out the sorted output</a:t>
            </a:r>
            <a:endParaRPr>
              <a:sym typeface="+mn-ea"/>
            </a:endParaRPr>
          </a:p>
          <a:p>
            <a:r>
              <a:rPr lang="en-US">
                <a:sym typeface="+mn-ea"/>
              </a:rPr>
              <a:t>** Each intermediate file is written and read only once and its size is directly proportional to the dataset size and inversely related to the number of   </a:t>
            </a:r>
            <a:endParaRPr lang="en-US">
              <a:sym typeface="+mn-ea"/>
            </a:endParaRPr>
          </a:p>
          <a:p>
            <a:r>
              <a:rPr lang="en-US">
                <a:sym typeface="+mn-ea"/>
              </a:rPr>
              <a:t>    workers</a:t>
            </a:r>
            <a:endParaRPr lang="en-US">
              <a:sym typeface="+mn-ea"/>
            </a:endParaRPr>
          </a:p>
          <a:p>
            <a:r>
              <a:rPr lang="en-US">
                <a:sym typeface="+mn-ea"/>
              </a:rPr>
              <a:t>** I/O intensive</a:t>
            </a:r>
            <a:endParaRPr lang="en-US">
              <a:sym typeface="+mn-ea"/>
            </a:endParaRPr>
          </a:p>
          <a:p>
            <a:r>
              <a:rPr lang="en-US">
                <a:sym typeface="+mn-ea"/>
              </a:rPr>
              <a:t>** gensort Data Generator. http://www.ordinal.com/gensort.html.</a:t>
            </a:r>
            <a:endParaRPr lang="en-US">
              <a:sym typeface="+mn-ea"/>
            </a:endParaRPr>
          </a:p>
          <a:p>
            <a:r>
              <a:rPr lang="en-US">
                <a:sym typeface="+mn-ea"/>
              </a:rPr>
              <a:t>** </a:t>
            </a:r>
            <a:r>
              <a:rPr lang="zh-CN" altLang="en-US">
                <a:sym typeface="+mn-ea"/>
              </a:rPr>
              <a:t>采用</a:t>
            </a:r>
            <a:r>
              <a:rPr lang="en-US" altLang="zh-CN">
                <a:sym typeface="+mn-ea"/>
              </a:rPr>
              <a:t>scatter</a:t>
            </a:r>
            <a:r>
              <a:rPr lang="zh-CN" altLang="en-US">
                <a:sym typeface="+mn-ea"/>
              </a:rPr>
              <a:t>的通信方式，并发度并不会增加中间数据的规模</a:t>
            </a:r>
            <a:endParaRPr>
              <a:sym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sym typeface="+mn-ea"/>
              </a:rPr>
              <a:t>* </a:t>
            </a:r>
            <a:r>
              <a:rPr lang="zh-CN" altLang="en-US">
                <a:sym typeface="+mn-ea"/>
              </a:rPr>
              <a:t>接下来</a:t>
            </a:r>
            <a:r>
              <a:rPr lang="zh-CN" altLang="en-US">
                <a:sym typeface="+mn-ea"/>
              </a:rPr>
              <a:t>是视频分析应用，该应用主要是对视频进行解码和图像识别分类</a:t>
            </a:r>
            <a:endParaRPr lang="zh-CN" altLang="en-US">
              <a:sym typeface="+mn-ea"/>
            </a:endParaRPr>
          </a:p>
          <a:p>
            <a:endParaRPr lang="zh-CN" altLang="en-US">
              <a:sym typeface="+mn-ea"/>
            </a:endParaRPr>
          </a:p>
          <a:p>
            <a:r>
              <a:rPr lang="en-US" altLang="zh-CN">
                <a:sym typeface="+mn-ea"/>
              </a:rPr>
              <a:t>* </a:t>
            </a:r>
            <a:r>
              <a:rPr lang="zh-CN" altLang="en-US">
                <a:sym typeface="+mn-ea"/>
              </a:rPr>
              <a:t>这类应用包括三个阶段视频分片、解码、图像识别分类</a:t>
            </a:r>
            <a:endParaRPr lang="en-US" altLang="zh-CN">
              <a:sym typeface="+mn-ea"/>
            </a:endParaRPr>
          </a:p>
          <a:p>
            <a:r>
              <a:rPr lang="en-US" altLang="zh-CN">
                <a:sym typeface="+mn-ea"/>
              </a:rPr>
              <a:t>** </a:t>
            </a:r>
            <a:r>
              <a:rPr lang="zh-CN" altLang="en-US">
                <a:sym typeface="+mn-ea"/>
              </a:rPr>
              <a:t>第一阶段将视频分片以便进行并行处理</a:t>
            </a:r>
            <a:endParaRPr lang="zh-CN" altLang="en-US">
              <a:sym typeface="+mn-ea"/>
            </a:endParaRPr>
          </a:p>
          <a:p>
            <a:r>
              <a:rPr lang="en-US" altLang="zh-CN">
                <a:sym typeface="+mn-ea"/>
              </a:rPr>
              <a:t>** </a:t>
            </a:r>
            <a:r>
              <a:rPr lang="zh-CN" altLang="en-US">
                <a:sym typeface="+mn-ea"/>
              </a:rPr>
              <a:t>第二阶段并行对视频进行解码</a:t>
            </a:r>
            <a:endParaRPr lang="zh-CN" altLang="en-US">
              <a:sym typeface="+mn-ea"/>
            </a:endParaRPr>
          </a:p>
          <a:p>
            <a:r>
              <a:rPr lang="en-US" altLang="zh-CN">
                <a:sym typeface="+mn-ea"/>
              </a:rPr>
              <a:t>** </a:t>
            </a:r>
            <a:r>
              <a:rPr lang="zh-CN" altLang="en-US">
                <a:sym typeface="+mn-ea"/>
              </a:rPr>
              <a:t>第三阶段并行对视频进行图像识别分类</a:t>
            </a:r>
            <a:endParaRPr lang="zh-CN" altLang="en-US">
              <a:sym typeface="+mn-ea"/>
            </a:endParaRPr>
          </a:p>
          <a:p>
            <a:r>
              <a:rPr lang="en-US" altLang="zh-CN">
                <a:sym typeface="+mn-ea"/>
              </a:rPr>
              <a:t>** </a:t>
            </a:r>
            <a:r>
              <a:rPr lang="zh-CN" altLang="en-US">
                <a:sym typeface="+mn-ea"/>
              </a:rPr>
              <a:t>视频分析应用阶段间的通信方式也是</a:t>
            </a:r>
            <a:r>
              <a:rPr lang="en-US" altLang="zh-CN">
                <a:sym typeface="+mn-ea"/>
              </a:rPr>
              <a:t>scatter</a:t>
            </a:r>
            <a:r>
              <a:rPr lang="zh-CN" altLang="en-US">
                <a:sym typeface="+mn-ea"/>
              </a:rPr>
              <a:t>散写</a:t>
            </a:r>
            <a:endParaRPr lang="zh-CN" altLang="en-US">
              <a:sym typeface="+mn-ea"/>
            </a:endParaRPr>
          </a:p>
          <a:p>
            <a:endParaRPr lang="zh-CN" altLang="en-US">
              <a:sym typeface="+mn-ea"/>
            </a:endParaRPr>
          </a:p>
          <a:p>
            <a:r>
              <a:rPr lang="en-US" altLang="zh-CN">
                <a:sym typeface="+mn-ea"/>
              </a:rPr>
              <a:t>* </a:t>
            </a:r>
            <a:r>
              <a:rPr lang="zh-CN" altLang="en-US">
                <a:sym typeface="+mn-ea"/>
              </a:rPr>
              <a:t>然后看一下分析</a:t>
            </a:r>
            <a:r>
              <a:rPr lang="en-US" altLang="zh-CN">
                <a:sym typeface="+mn-ea"/>
              </a:rPr>
              <a:t>6GB</a:t>
            </a:r>
            <a:r>
              <a:rPr lang="zh-CN" altLang="en-US">
                <a:sym typeface="+mn-ea"/>
              </a:rPr>
              <a:t>视频，每个阶段的函数规模</a:t>
            </a:r>
            <a:endParaRPr lang="en-US">
              <a:sym typeface="+mn-ea"/>
            </a:endParaRPr>
          </a:p>
          <a:p>
            <a:endParaRPr lang="en-US">
              <a:sym typeface="+mn-ea"/>
            </a:endParaRPr>
          </a:p>
          <a:p>
            <a:endParaRPr lang="en-US">
              <a:sym typeface="+mn-ea"/>
            </a:endParaRPr>
          </a:p>
          <a:p>
            <a:endParaRPr lang="en-US">
              <a:sym typeface="+mn-ea"/>
            </a:endParaRPr>
          </a:p>
          <a:p>
            <a:endParaRPr lang="en-US">
              <a:sym typeface="+mn-ea"/>
            </a:endParaRPr>
          </a:p>
          <a:p>
            <a:r>
              <a:rPr lang="en-US">
                <a:sym typeface="+mn-ea"/>
              </a:rPr>
              <a:t>* Video analytics </a:t>
            </a:r>
            <a:r>
              <a:rPr lang="zh-CN" altLang="en-US">
                <a:sym typeface="+mn-ea"/>
              </a:rPr>
              <a:t>（Thousand Island Scanner(THIS)）</a:t>
            </a:r>
            <a:endParaRPr>
              <a:sym typeface="+mn-ea"/>
            </a:endParaRPr>
          </a:p>
          <a:p>
            <a:r>
              <a:rPr lang="en-US">
                <a:sym typeface="+mn-ea"/>
              </a:rPr>
              <a:t>** </a:t>
            </a:r>
            <a:r>
              <a:rPr>
                <a:sym typeface="+mn-ea"/>
              </a:rPr>
              <a:t>The input is an encoded video that is divided</a:t>
            </a:r>
            <a:r>
              <a:rPr lang="en-US">
                <a:sym typeface="+mn-ea"/>
              </a:rPr>
              <a:t> </a:t>
            </a:r>
            <a:r>
              <a:rPr>
                <a:sym typeface="+mn-ea"/>
              </a:rPr>
              <a:t>into batches and uploaded to ephemeral storage. </a:t>
            </a:r>
            <a:endParaRPr>
              <a:sym typeface="+mn-ea"/>
            </a:endParaRPr>
          </a:p>
          <a:p>
            <a:r>
              <a:rPr lang="en-US">
                <a:sym typeface="+mn-ea"/>
              </a:rPr>
              <a:t>** </a:t>
            </a:r>
            <a:r>
              <a:rPr>
                <a:sym typeface="+mn-ea"/>
              </a:rPr>
              <a:t>First</a:t>
            </a:r>
            <a:r>
              <a:rPr lang="en-US">
                <a:sym typeface="+mn-ea"/>
              </a:rPr>
              <a:t> </a:t>
            </a:r>
            <a:r>
              <a:rPr>
                <a:sym typeface="+mn-ea"/>
              </a:rPr>
              <a:t>stage lambdas read a batch of encoded video frames from</a:t>
            </a:r>
            <a:r>
              <a:rPr lang="en-US">
                <a:sym typeface="+mn-ea"/>
              </a:rPr>
              <a:t> </a:t>
            </a:r>
            <a:r>
              <a:rPr>
                <a:sym typeface="+mn-ea"/>
              </a:rPr>
              <a:t>ephemeral storage and write back decoded video frames.</a:t>
            </a:r>
            <a:endParaRPr>
              <a:sym typeface="+mn-ea"/>
            </a:endParaRPr>
          </a:p>
          <a:p>
            <a:r>
              <a:rPr lang="en-US">
                <a:sym typeface="+mn-ea"/>
              </a:rPr>
              <a:t>** </a:t>
            </a:r>
            <a:r>
              <a:rPr>
                <a:sym typeface="+mn-ea"/>
              </a:rPr>
              <a:t>Each lambda then launches a second stage lambda which</a:t>
            </a:r>
            <a:r>
              <a:rPr lang="en-US">
                <a:sym typeface="+mn-ea"/>
              </a:rPr>
              <a:t> </a:t>
            </a:r>
            <a:r>
              <a:rPr>
                <a:sym typeface="+mn-ea"/>
              </a:rPr>
              <a:t>reads a set of decoded frames from ephemeral storage,</a:t>
            </a:r>
            <a:r>
              <a:rPr lang="en-US">
                <a:sym typeface="+mn-ea"/>
              </a:rPr>
              <a:t> </a:t>
            </a:r>
            <a:r>
              <a:rPr>
                <a:sym typeface="+mn-ea"/>
              </a:rPr>
              <a:t>computes a MXNET deep learning classification algorithm and outputs a </a:t>
            </a:r>
            <a:endParaRPr>
              <a:sym typeface="+mn-ea"/>
            </a:endParaRPr>
          </a:p>
          <a:p>
            <a:r>
              <a:rPr lang="en-US">
                <a:sym typeface="+mn-ea"/>
              </a:rPr>
              <a:t>    </a:t>
            </a:r>
            <a:r>
              <a:rPr>
                <a:sym typeface="+mn-ea"/>
              </a:rPr>
              <a:t>classification result</a:t>
            </a:r>
            <a:endParaRPr>
              <a:sym typeface="+mn-e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sym typeface="+mn-ea"/>
              </a:rPr>
              <a:t>* </a:t>
            </a:r>
            <a:r>
              <a:rPr lang="zh-CN" altLang="en-US">
                <a:sym typeface="+mn-ea"/>
              </a:rPr>
              <a:t>接下来是决策树学习应用，这个应用程序训练决策树，将它们组合成一个随机森林预测器</a:t>
            </a:r>
            <a:endParaRPr lang="zh-CN" altLang="en-US">
              <a:sym typeface="+mn-ea"/>
            </a:endParaRPr>
          </a:p>
          <a:p>
            <a:endParaRPr lang="zh-CN" altLang="en-US">
              <a:sym typeface="+mn-ea"/>
            </a:endParaRPr>
          </a:p>
          <a:p>
            <a:r>
              <a:rPr lang="en-US" altLang="zh-CN">
                <a:sym typeface="+mn-ea"/>
              </a:rPr>
              <a:t>* </a:t>
            </a:r>
            <a:r>
              <a:rPr lang="zh-CN" altLang="en-US">
                <a:sym typeface="+mn-ea"/>
              </a:rPr>
              <a:t>这类应用包括三个阶段视频分片、解码、图像识别分类</a:t>
            </a:r>
            <a:endParaRPr lang="en-US" altLang="zh-CN">
              <a:sym typeface="+mn-ea"/>
            </a:endParaRPr>
          </a:p>
          <a:p>
            <a:r>
              <a:rPr lang="en-US" altLang="zh-CN">
                <a:sym typeface="+mn-ea"/>
              </a:rPr>
              <a:t>** </a:t>
            </a:r>
            <a:r>
              <a:rPr lang="zh-CN" altLang="en-US">
                <a:sym typeface="+mn-ea"/>
              </a:rPr>
              <a:t>第一阶段对数据集进行主成分分析</a:t>
            </a:r>
            <a:endParaRPr lang="zh-CN" altLang="en-US">
              <a:sym typeface="+mn-ea"/>
            </a:endParaRPr>
          </a:p>
          <a:p>
            <a:r>
              <a:rPr lang="en-US" altLang="zh-CN">
                <a:sym typeface="+mn-ea"/>
              </a:rPr>
              <a:t>** </a:t>
            </a:r>
            <a:r>
              <a:rPr lang="zh-CN" altLang="en-US">
                <a:sym typeface="+mn-ea"/>
              </a:rPr>
              <a:t>第二阶段每个函数随机选择</a:t>
            </a:r>
            <a:r>
              <a:rPr lang="en-US" altLang="zh-CN">
                <a:sym typeface="+mn-ea"/>
              </a:rPr>
              <a:t>90%</a:t>
            </a:r>
            <a:r>
              <a:rPr lang="zh-CN" altLang="en-US">
                <a:sym typeface="+mn-ea"/>
              </a:rPr>
              <a:t>的数据进行决策树学习</a:t>
            </a:r>
            <a:endParaRPr lang="zh-CN" altLang="en-US">
              <a:sym typeface="+mn-ea"/>
            </a:endParaRPr>
          </a:p>
          <a:p>
            <a:r>
              <a:rPr lang="en-US" altLang="zh-CN">
                <a:sym typeface="+mn-ea"/>
              </a:rPr>
              <a:t>** </a:t>
            </a:r>
            <a:r>
              <a:rPr lang="zh-CN" altLang="en-US">
                <a:sym typeface="+mn-ea"/>
              </a:rPr>
              <a:t>第三阶段将第二阶段学习出的决策树组合成一个随机森林预测器</a:t>
            </a:r>
            <a:endParaRPr lang="zh-CN" altLang="en-US">
              <a:sym typeface="+mn-ea"/>
            </a:endParaRPr>
          </a:p>
          <a:p>
            <a:r>
              <a:rPr lang="en-US" altLang="zh-CN">
                <a:sym typeface="+mn-ea"/>
              </a:rPr>
              <a:t>** </a:t>
            </a:r>
            <a:r>
              <a:rPr lang="zh-CN" altLang="en-US">
                <a:sym typeface="+mn-ea"/>
              </a:rPr>
              <a:t>决策树学习应用第一阶段和第二阶段的通信方式也是</a:t>
            </a:r>
            <a:r>
              <a:rPr lang="en-US" altLang="zh-CN">
                <a:sym typeface="+mn-ea"/>
              </a:rPr>
              <a:t>broadcast</a:t>
            </a:r>
            <a:r>
              <a:rPr lang="zh-CN" altLang="en-US">
                <a:sym typeface="+mn-ea"/>
              </a:rPr>
              <a:t>广播，即会向第二阶段每个函数发送相同的中间数据，因此中间数据的规模和函数的规模成正比</a:t>
            </a:r>
            <a:endParaRPr lang="zh-CN" altLang="en-US">
              <a:sym typeface="+mn-ea"/>
            </a:endParaRPr>
          </a:p>
          <a:p>
            <a:endParaRPr lang="zh-CN" altLang="en-US">
              <a:sym typeface="+mn-ea"/>
            </a:endParaRPr>
          </a:p>
          <a:p>
            <a:endParaRPr lang="en-US">
              <a:sym typeface="+mn-ea"/>
            </a:endParaRPr>
          </a:p>
          <a:p>
            <a:endParaRPr>
              <a:sym typeface="+mn-e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sym typeface="+mn-ea"/>
              </a:rPr>
              <a:t>* </a:t>
            </a:r>
            <a:r>
              <a:rPr lang="zh-CN" altLang="en-US">
                <a:sym typeface="+mn-ea"/>
              </a:rPr>
              <a:t>然后是分布式编译应用</a:t>
            </a:r>
            <a:endParaRPr lang="zh-CN" altLang="en-US">
              <a:sym typeface="+mn-ea"/>
            </a:endParaRPr>
          </a:p>
          <a:p>
            <a:r>
              <a:rPr lang="en-US" altLang="zh-CN">
                <a:sym typeface="+mn-ea"/>
              </a:rPr>
              <a:t>** </a:t>
            </a:r>
            <a:r>
              <a:rPr lang="zh-CN" altLang="en-US">
                <a:sym typeface="+mn-ea"/>
              </a:rPr>
              <a:t>该应用包含两个阶段：编译阶段和链接阶段</a:t>
            </a:r>
            <a:endParaRPr>
              <a:sym typeface="+mn-ea"/>
            </a:endParaRPr>
          </a:p>
          <a:p>
            <a:endParaRPr lang="en-US">
              <a:sym typeface="+mn-e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sym typeface="+mn-ea"/>
              </a:rPr>
              <a:t>* </a:t>
            </a:r>
            <a:r>
              <a:rPr lang="zh-CN" altLang="en-US">
                <a:sym typeface="+mn-ea"/>
              </a:rPr>
              <a:t>接下来一部分定性分析</a:t>
            </a:r>
            <a:r>
              <a:rPr lang="en-US" altLang="zh-CN">
                <a:sym typeface="+mn-ea"/>
              </a:rPr>
              <a:t>Serverless</a:t>
            </a:r>
            <a:r>
              <a:rPr lang="zh-CN" altLang="en-US">
                <a:sym typeface="+mn-ea"/>
              </a:rPr>
              <a:t>数据分析应用的</a:t>
            </a:r>
            <a:r>
              <a:rPr lang="zh-CN" altLang="en-US">
                <a:sym typeface="+mn-ea"/>
              </a:rPr>
              <a:t>特征</a:t>
            </a:r>
            <a:endParaRPr lang="zh-CN" altLang="en-US">
              <a:sym typeface="+mn-ea"/>
            </a:endParaRPr>
          </a:p>
          <a:p>
            <a:endParaRPr lang="zh-CN" altLang="en-US">
              <a:sym typeface="+mn-ea"/>
            </a:endParaRPr>
          </a:p>
          <a:p>
            <a:r>
              <a:rPr lang="en-US" altLang="zh-CN">
                <a:sym typeface="+mn-ea"/>
              </a:rPr>
              <a:t>* </a:t>
            </a:r>
            <a:r>
              <a:rPr lang="zh-CN" altLang="en-US">
                <a:sym typeface="+mn-ea"/>
              </a:rPr>
              <a:t>首先看数据分析应用的访问特征，下面这张图展示了三类应应用（分布式编译蓝色、视频分析橙色、排序绿色）的</a:t>
            </a:r>
            <a:r>
              <a:rPr lang="en-US" altLang="zh-CN">
                <a:sym typeface="+mn-ea"/>
              </a:rPr>
              <a:t>I/O size</a:t>
            </a:r>
            <a:r>
              <a:rPr lang="zh-CN" altLang="en-US">
                <a:sym typeface="+mn-ea"/>
              </a:rPr>
              <a:t>的</a:t>
            </a:r>
            <a:r>
              <a:rPr lang="zh-CN" altLang="en-US">
                <a:sym typeface="+mn-ea"/>
              </a:rPr>
              <a:t>分布函数</a:t>
            </a:r>
            <a:endParaRPr lang="zh-CN" altLang="en-US">
              <a:sym typeface="+mn-ea"/>
            </a:endParaRPr>
          </a:p>
          <a:p>
            <a:r>
              <a:rPr lang="en-US" altLang="zh-CN">
                <a:sym typeface="+mn-ea"/>
              </a:rPr>
              <a:t>* </a:t>
            </a:r>
            <a:r>
              <a:rPr lang="zh-CN" altLang="en-US">
                <a:sym typeface="+mn-ea"/>
              </a:rPr>
              <a:t>可以看到应用内和应用间</a:t>
            </a:r>
            <a:r>
              <a:rPr lang="en-US" altLang="zh-CN">
                <a:sym typeface="+mn-ea"/>
              </a:rPr>
              <a:t>数据访问的粒度差别很大</a:t>
            </a:r>
            <a:endParaRPr lang="en-US" altLang="zh-CN">
              <a:sym typeface="+mn-ea"/>
            </a:endParaRPr>
          </a:p>
          <a:p>
            <a:r>
              <a:rPr lang="en-US" altLang="zh-CN">
                <a:sym typeface="+mn-ea"/>
              </a:rPr>
              <a:t>* 读/写大对象的应用程序需要高吞吐量，而低延迟对于小对象访问很重要</a:t>
            </a:r>
            <a:endParaRPr lang="en-US" altLang="zh-CN">
              <a:sym typeface="+mn-e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a:sym typeface="+mn-e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a:sym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049548" y="1041400"/>
            <a:ext cx="10092905" cy="2387600"/>
          </a:xfrm>
        </p:spPr>
        <p:txBody>
          <a:bodyPr anchor="ctr">
            <a:normAutofit/>
          </a:bodyPr>
          <a:lstStyle>
            <a:lvl1pPr algn="ctr">
              <a:lnSpc>
                <a:spcPct val="150000"/>
              </a:lnSpc>
              <a:defRPr sz="4400"/>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049546" y="3602038"/>
            <a:ext cx="10092905" cy="1655762"/>
          </a:xfrm>
        </p:spPr>
        <p:txBody>
          <a:bodyPr anchor="ct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2DCC23-1A0C-40AB-901D-FA6618501FCE}"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995141" y="365125"/>
            <a:ext cx="135866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1" y="365125"/>
            <a:ext cx="8788879"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2DCC23-1A0C-40AB-901D-FA6618501FCE}"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
        <p:nvSpPr>
          <p:cNvPr id="4" name="日期占位符 3"/>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2DCC23-1A0C-40AB-901D-FA6618501FCE}" type="slidenum">
              <a:rPr lang="zh-CN" altLang="en-US" smtClean="0"/>
            </a:fld>
            <a:endParaRPr lang="zh-CN" altLang="en-US"/>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71072" y="757051"/>
            <a:ext cx="3024000" cy="449109"/>
          </a:xfrm>
          <a:prstGeom prst="rect">
            <a:avLst/>
          </a:prstGeom>
        </p:spPr>
      </p:pic>
      <p:sp>
        <p:nvSpPr>
          <p:cNvPr id="8" name="矩形 7"/>
          <p:cNvSpPr/>
          <p:nvPr/>
        </p:nvSpPr>
        <p:spPr>
          <a:xfrm>
            <a:off x="96928" y="1165396"/>
            <a:ext cx="9021672" cy="32400"/>
          </a:xfrm>
          <a:prstGeom prst="rect">
            <a:avLst/>
          </a:prstGeom>
          <a:gradFill flip="none" rotWithShape="1">
            <a:gsLst>
              <a:gs pos="0">
                <a:schemeClr val="accent1">
                  <a:lumMod val="0"/>
                  <a:lumOff val="100000"/>
                </a:schemeClr>
              </a:gs>
              <a:gs pos="100000">
                <a:srgbClr val="543795"/>
              </a:gs>
            </a:gsLst>
            <a:lin ang="6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内容占位符 2"/>
          <p:cNvSpPr>
            <a:spLocks noGrp="1"/>
          </p:cNvSpPr>
          <p:nvPr>
            <p:ph sz="half" idx="1"/>
          </p:nvPr>
        </p:nvSpPr>
        <p:spPr>
          <a:xfrm>
            <a:off x="838200" y="1318075"/>
            <a:ext cx="5181600" cy="48588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318075"/>
            <a:ext cx="5181600" cy="48588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92DCC23-1A0C-40AB-901D-FA6618501FCE}" type="slidenum">
              <a:rPr lang="zh-CN" altLang="en-US" smtClean="0"/>
            </a:fld>
            <a:endParaRPr lang="zh-CN" altLang="en-US"/>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71072" y="757051"/>
            <a:ext cx="3024000" cy="449109"/>
          </a:xfrm>
          <a:prstGeom prst="rect">
            <a:avLst/>
          </a:prstGeom>
        </p:spPr>
      </p:pic>
      <p:sp>
        <p:nvSpPr>
          <p:cNvPr id="9" name="矩形 8"/>
          <p:cNvSpPr/>
          <p:nvPr/>
        </p:nvSpPr>
        <p:spPr>
          <a:xfrm>
            <a:off x="96928" y="1165396"/>
            <a:ext cx="9021672" cy="32400"/>
          </a:xfrm>
          <a:prstGeom prst="rect">
            <a:avLst/>
          </a:prstGeom>
          <a:gradFill flip="none" rotWithShape="1">
            <a:gsLst>
              <a:gs pos="0">
                <a:schemeClr val="accent1">
                  <a:lumMod val="0"/>
                  <a:lumOff val="100000"/>
                </a:schemeClr>
              </a:gs>
              <a:gs pos="100000">
                <a:srgbClr val="543795"/>
              </a:gs>
            </a:gsLst>
            <a:lin ang="6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713176"/>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6612" y="1352866"/>
            <a:ext cx="5157787" cy="823912"/>
          </a:xfrm>
        </p:spPr>
        <p:txBody>
          <a:bodyPr anchor="ctr"/>
          <a:lstStyle>
            <a:lvl1pPr marL="0" indent="0">
              <a:spcBef>
                <a:spcPts val="60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9" y="2176779"/>
            <a:ext cx="5157787" cy="4012885"/>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
        <p:nvSpPr>
          <p:cNvPr id="5" name="文本占位符 4"/>
          <p:cNvSpPr>
            <a:spLocks noGrp="1"/>
          </p:cNvSpPr>
          <p:nvPr>
            <p:ph type="body" sz="quarter" idx="3"/>
          </p:nvPr>
        </p:nvSpPr>
        <p:spPr>
          <a:xfrm>
            <a:off x="6170613" y="1334625"/>
            <a:ext cx="5183188" cy="823912"/>
          </a:xfrm>
        </p:spPr>
        <p:txBody>
          <a:bodyPr anchor="ctr"/>
          <a:lstStyle>
            <a:lvl1pPr marL="0" indent="0">
              <a:spcBef>
                <a:spcPts val="60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1" y="2176779"/>
            <a:ext cx="5183188" cy="4012885"/>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
        <p:nvSpPr>
          <p:cNvPr id="7" name="日期占位符 6"/>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92DCC23-1A0C-40AB-901D-FA6618501FCE}" type="slidenum">
              <a:rPr lang="zh-CN" altLang="en-US" smtClean="0"/>
            </a:fld>
            <a:endParaRPr lang="zh-CN" altLang="en-US"/>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71072" y="757051"/>
            <a:ext cx="3024000" cy="449109"/>
          </a:xfrm>
          <a:prstGeom prst="rect">
            <a:avLst/>
          </a:prstGeom>
        </p:spPr>
      </p:pic>
      <p:sp>
        <p:nvSpPr>
          <p:cNvPr id="11" name="矩形 10"/>
          <p:cNvSpPr/>
          <p:nvPr/>
        </p:nvSpPr>
        <p:spPr>
          <a:xfrm>
            <a:off x="96928" y="1165396"/>
            <a:ext cx="9021672" cy="32400"/>
          </a:xfrm>
          <a:prstGeom prst="rect">
            <a:avLst/>
          </a:prstGeom>
          <a:gradFill flip="none" rotWithShape="1">
            <a:gsLst>
              <a:gs pos="0">
                <a:schemeClr val="accent1">
                  <a:lumMod val="0"/>
                  <a:lumOff val="100000"/>
                </a:schemeClr>
              </a:gs>
              <a:gs pos="100000">
                <a:srgbClr val="543795"/>
              </a:gs>
            </a:gsLst>
            <a:lin ang="6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92DCC23-1A0C-40AB-901D-FA6618501FCE}" type="slidenum">
              <a:rPr lang="zh-CN" altLang="en-US" smtClean="0"/>
            </a:fld>
            <a:endParaRPr lang="zh-CN" altLang="en-US"/>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71072" y="757051"/>
            <a:ext cx="3024000" cy="449109"/>
          </a:xfrm>
          <a:prstGeom prst="rect">
            <a:avLst/>
          </a:prstGeom>
        </p:spPr>
      </p:pic>
      <p:sp>
        <p:nvSpPr>
          <p:cNvPr id="7" name="矩形 6"/>
          <p:cNvSpPr/>
          <p:nvPr/>
        </p:nvSpPr>
        <p:spPr>
          <a:xfrm>
            <a:off x="96928" y="1165396"/>
            <a:ext cx="9021672" cy="32400"/>
          </a:xfrm>
          <a:prstGeom prst="rect">
            <a:avLst/>
          </a:prstGeom>
          <a:gradFill flip="none" rotWithShape="1">
            <a:gsLst>
              <a:gs pos="0">
                <a:schemeClr val="accent1">
                  <a:lumMod val="0"/>
                  <a:lumOff val="100000"/>
                </a:schemeClr>
              </a:gs>
              <a:gs pos="100000">
                <a:srgbClr val="543795"/>
              </a:gs>
            </a:gsLst>
            <a:lin ang="6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92DCC23-1A0C-40AB-901D-FA6618501FCE}" type="slidenum">
              <a:rPr lang="zh-CN" altLang="en-US" smtClean="0"/>
            </a:fld>
            <a:endParaRPr lang="zh-CN" altLang="en-US"/>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71072" y="757051"/>
            <a:ext cx="3024000" cy="449109"/>
          </a:xfrm>
          <a:prstGeom prst="rect">
            <a:avLst/>
          </a:prstGeom>
        </p:spPr>
      </p:pic>
      <p:sp>
        <p:nvSpPr>
          <p:cNvPr id="6" name="矩形 5"/>
          <p:cNvSpPr/>
          <p:nvPr/>
        </p:nvSpPr>
        <p:spPr>
          <a:xfrm>
            <a:off x="96928" y="1165396"/>
            <a:ext cx="9021672" cy="32400"/>
          </a:xfrm>
          <a:prstGeom prst="rect">
            <a:avLst/>
          </a:prstGeom>
          <a:gradFill flip="none" rotWithShape="1">
            <a:gsLst>
              <a:gs pos="0">
                <a:schemeClr val="accent1">
                  <a:lumMod val="0"/>
                  <a:lumOff val="100000"/>
                </a:schemeClr>
              </a:gs>
              <a:gs pos="100000">
                <a:srgbClr val="543795"/>
              </a:gs>
            </a:gsLst>
            <a:lin ang="6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ctr"/>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92DCC23-1A0C-40AB-901D-FA6618501FC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ctr"/>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92DCC23-1A0C-40AB-901D-FA6618501FC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
        <p:nvSpPr>
          <p:cNvPr id="4" name="日期占位符 3"/>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2DCC23-1A0C-40AB-901D-FA6618501FCE}" type="slidenum">
              <a:rPr lang="zh-CN" altLang="en-US" smtClean="0"/>
            </a:fld>
            <a:endParaRPr lang="zh-CN" altLang="en-US"/>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71072" y="757051"/>
            <a:ext cx="3024000" cy="449109"/>
          </a:xfrm>
          <a:prstGeom prst="rect">
            <a:avLst/>
          </a:prstGeom>
        </p:spPr>
      </p:pic>
      <p:sp>
        <p:nvSpPr>
          <p:cNvPr id="8" name="矩形 7"/>
          <p:cNvSpPr/>
          <p:nvPr/>
        </p:nvSpPr>
        <p:spPr>
          <a:xfrm>
            <a:off x="96928" y="1165396"/>
            <a:ext cx="9021672" cy="32400"/>
          </a:xfrm>
          <a:prstGeom prst="rect">
            <a:avLst/>
          </a:prstGeom>
          <a:gradFill flip="none" rotWithShape="1">
            <a:gsLst>
              <a:gs pos="0">
                <a:schemeClr val="accent1">
                  <a:lumMod val="0"/>
                  <a:lumOff val="100000"/>
                </a:schemeClr>
              </a:gs>
              <a:gs pos="100000">
                <a:srgbClr val="543795"/>
              </a:gs>
            </a:gsLst>
            <a:lin ang="6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773561"/>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380227"/>
            <a:ext cx="10515600" cy="4796737"/>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2"/>
          </p:nvPr>
        </p:nvSpPr>
        <p:spPr>
          <a:xfrm>
            <a:off x="90577" y="6417186"/>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cs typeface="Times New Roman" panose="02020603050405020304" pitchFamily="18" charset="0"/>
              </a:defRPr>
            </a:lvl1pPr>
          </a:lstStyle>
          <a:p>
            <a:fld id="{ED287498-27BB-4C1B-8204-4314443FDC93}" type="datetimeFigureOut">
              <a:rPr lang="zh-CN" altLang="en-US" smtClean="0"/>
            </a:fld>
            <a:endParaRPr lang="zh-CN" altLang="en-US"/>
          </a:p>
        </p:txBody>
      </p:sp>
      <p:sp>
        <p:nvSpPr>
          <p:cNvPr id="5" name="页脚占位符 4"/>
          <p:cNvSpPr>
            <a:spLocks noGrp="1"/>
          </p:cNvSpPr>
          <p:nvPr>
            <p:ph type="ftr" sz="quarter" idx="3"/>
          </p:nvPr>
        </p:nvSpPr>
        <p:spPr>
          <a:xfrm>
            <a:off x="4038600" y="6417185"/>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endParaRPr lang="zh-CN" altLang="en-US"/>
          </a:p>
        </p:txBody>
      </p:sp>
      <p:sp>
        <p:nvSpPr>
          <p:cNvPr id="6" name="灯片编号占位符 5"/>
          <p:cNvSpPr>
            <a:spLocks noGrp="1"/>
          </p:cNvSpPr>
          <p:nvPr>
            <p:ph type="sldNum" sz="quarter" idx="4"/>
          </p:nvPr>
        </p:nvSpPr>
        <p:spPr>
          <a:xfrm>
            <a:off x="9358223" y="6418503"/>
            <a:ext cx="2743200" cy="365125"/>
          </a:xfrm>
          <a:prstGeom prst="rect">
            <a:avLst/>
          </a:prstGeom>
        </p:spPr>
        <p:txBody>
          <a:bodyPr vert="horz" lIns="91440" tIns="45720" rIns="91440" bIns="45720" rtlCol="0" anchor="ctr"/>
          <a:lstStyle>
            <a:lvl1pPr algn="r">
              <a:defRPr sz="1600">
                <a:solidFill>
                  <a:schemeClr val="tx1">
                    <a:tint val="75000"/>
                  </a:schemeClr>
                </a:solidFill>
                <a:latin typeface="Times New Roman" panose="02020603050405020304" pitchFamily="18" charset="0"/>
                <a:cs typeface="Times New Roman" panose="02020603050405020304" pitchFamily="18" charset="0"/>
              </a:defRPr>
            </a:lvl1pPr>
          </a:lstStyle>
          <a:p>
            <a:fld id="{F92DCC23-1A0C-40AB-901D-FA6618501FC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120000"/>
        </a:lnSpc>
        <a:spcBef>
          <a:spcPct val="0"/>
        </a:spcBef>
        <a:buNone/>
        <a:defRPr sz="3600" b="1" kern="1200">
          <a:solidFill>
            <a:schemeClr val="accent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120000"/>
        </a:lnSpc>
        <a:spcBef>
          <a:spcPts val="1200"/>
        </a:spcBef>
        <a:buClr>
          <a:schemeClr val="accent1">
            <a:lumMod val="60000"/>
            <a:lumOff val="40000"/>
          </a:schemeClr>
        </a:buClr>
        <a:buSzPct val="85000"/>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100000"/>
        </a:lnSpc>
        <a:spcBef>
          <a:spcPts val="1000"/>
        </a:spcBef>
        <a:buClr>
          <a:schemeClr val="accent1">
            <a:lumMod val="60000"/>
            <a:lumOff val="40000"/>
          </a:schemeClr>
        </a:buClr>
        <a:buSzPct val="70000"/>
        <a:buFont typeface="Wingdings" panose="05000000000000000000" pitchFamily="2" charset="2"/>
        <a:buChar char="n"/>
        <a:defRPr sz="22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100000"/>
        </a:lnSpc>
        <a:spcBef>
          <a:spcPts val="600"/>
        </a:spcBef>
        <a:buClr>
          <a:schemeClr val="accent1">
            <a:lumMod val="60000"/>
            <a:lumOff val="40000"/>
          </a:schemeClr>
        </a:buClr>
        <a:buSzPct val="70000"/>
        <a:buFont typeface="Wingdings" panose="05000000000000000000" pitchFamily="2" charset="2"/>
        <a:buChar char="l"/>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600"/>
        </a:spcBef>
        <a:buClr>
          <a:schemeClr val="accent1">
            <a:lumMod val="60000"/>
            <a:lumOff val="40000"/>
          </a:schemeClr>
        </a:buClr>
        <a:buFont typeface="Wingdings" panose="05000000000000000000" pitchFamily="2" charset="2"/>
        <a:buChar char=""/>
        <a:defRPr sz="20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100000"/>
        </a:lnSpc>
        <a:spcBef>
          <a:spcPts val="600"/>
        </a:spcBef>
        <a:buClr>
          <a:schemeClr val="accent1">
            <a:lumMod val="60000"/>
            <a:lumOff val="40000"/>
          </a:schemeClr>
        </a:buClr>
        <a:buFont typeface="Wingdings" panose="05000000000000000000" pitchFamily="2" charset="2"/>
        <a:buChar char=""/>
        <a:defRPr sz="20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tags" Target="../tags/tag3.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49548" y="2045335"/>
            <a:ext cx="10092905" cy="2387600"/>
          </a:xfrm>
        </p:spPr>
        <p:txBody>
          <a:bodyPr/>
          <a:lstStyle/>
          <a:p>
            <a:r>
              <a:rPr lang="en-US" dirty="0">
                <a:sym typeface="+mn-ea"/>
              </a:rPr>
              <a:t> </a:t>
            </a:r>
            <a:r>
              <a:rPr lang="en-US" dirty="0"/>
              <a:t>Serverless数据分析应用特征的定性分析</a:t>
            </a:r>
            <a:endParaRPr lang="en-US" dirty="0"/>
          </a:p>
        </p:txBody>
      </p:sp>
      <p:sp>
        <p:nvSpPr>
          <p:cNvPr id="3" name="文本框 2"/>
          <p:cNvSpPr txBox="1"/>
          <p:nvPr/>
        </p:nvSpPr>
        <p:spPr>
          <a:xfrm>
            <a:off x="5121275" y="4955540"/>
            <a:ext cx="1948815" cy="829945"/>
          </a:xfrm>
          <a:prstGeom prst="rect">
            <a:avLst/>
          </a:prstGeom>
          <a:noFill/>
        </p:spPr>
        <p:txBody>
          <a:bodyPr wrap="square" rtlCol="0">
            <a:spAutoFit/>
          </a:bodyPr>
          <a:p>
            <a:r>
              <a:rPr lang="en-US" altLang="zh-CN" sz="2400"/>
              <a:t>      </a:t>
            </a:r>
            <a:r>
              <a:rPr lang="zh-CN" altLang="en-US" sz="2400"/>
              <a:t>李涛</a:t>
            </a:r>
            <a:r>
              <a:rPr lang="en-US" altLang="zh-CN" sz="2400"/>
              <a:t>    </a:t>
            </a:r>
            <a:endParaRPr lang="zh-CN" altLang="en-US" sz="2400"/>
          </a:p>
          <a:p>
            <a:r>
              <a:rPr lang="en-US" altLang="zh-CN" sz="2400">
                <a:sym typeface="+mn-ea"/>
              </a:rPr>
              <a:t>   2021.3.24</a:t>
            </a:r>
            <a:endParaRPr lang="zh-CN" altLang="en-US"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问题</a:t>
            </a:r>
            <a:r>
              <a:rPr lang="zh-CN" altLang="en-US"/>
              <a:t>一：进一步明确远端存储的</a:t>
            </a:r>
            <a:r>
              <a:rPr lang="zh-CN" altLang="en-US"/>
              <a:t>瓶颈</a:t>
            </a:r>
            <a:endParaRPr lang="zh-CN" altLang="en-US"/>
          </a:p>
        </p:txBody>
      </p:sp>
      <p:sp>
        <p:nvSpPr>
          <p:cNvPr id="3" name="内容占位符 2"/>
          <p:cNvSpPr>
            <a:spLocks noGrp="1"/>
          </p:cNvSpPr>
          <p:nvPr>
            <p:ph idx="1"/>
          </p:nvPr>
        </p:nvSpPr>
        <p:spPr>
          <a:xfrm>
            <a:off x="838200" y="1383030"/>
            <a:ext cx="10824845" cy="5300345"/>
          </a:xfrm>
        </p:spPr>
        <p:txBody>
          <a:bodyPr>
            <a:normAutofit/>
          </a:bodyPr>
          <a:p>
            <a:pPr lvl="0"/>
            <a:r>
              <a:rPr lang="en-US" altLang="zh-CN">
                <a:solidFill>
                  <a:schemeClr val="tx1"/>
                </a:solidFill>
                <a:uFillTx/>
                <a:latin typeface="等线" panose="02010600030101010101" charset="-122"/>
              </a:rPr>
              <a:t> </a:t>
            </a:r>
            <a:r>
              <a:rPr lang="en-US" altLang="zh-CN" b="1">
                <a:solidFill>
                  <a:schemeClr val="tx1"/>
                </a:solidFill>
                <a:uFillTx/>
                <a:latin typeface="微软雅黑" panose="020B0503020204020204" charset="-122"/>
                <a:ea typeface="微软雅黑" panose="020B0503020204020204" charset="-122"/>
              </a:rPr>
              <a:t>S3/Redis throughput</a:t>
            </a:r>
            <a:endParaRPr lang="en-US" altLang="zh-CN" b="1">
              <a:solidFill>
                <a:schemeClr val="tx1"/>
              </a:solidFill>
              <a:uFillTx/>
              <a:latin typeface="微软雅黑" panose="020B0503020204020204" charset="-122"/>
              <a:ea typeface="微软雅黑" panose="020B0503020204020204" charset="-122"/>
            </a:endParaRPr>
          </a:p>
          <a:p>
            <a:pPr lvl="1"/>
            <a:r>
              <a:rPr lang="en-US" altLang="zh-CN">
                <a:solidFill>
                  <a:schemeClr val="tx1"/>
                </a:solidFill>
                <a:uFillTx/>
                <a:latin typeface="等线" panose="02010600030101010101" charset="-122"/>
              </a:rPr>
              <a:t> S3 delivers faster throughput on large objects than small ones due to a high per-transaction overhead</a:t>
            </a:r>
            <a:r>
              <a:rPr lang="en-US" altLang="zh-CN" baseline="30000">
                <a:solidFill>
                  <a:schemeClr val="tx1"/>
                </a:solidFill>
                <a:uFillTx/>
                <a:latin typeface="等线" panose="02010600030101010101" charset="-122"/>
              </a:rPr>
              <a:t>[1]</a:t>
            </a:r>
            <a:endParaRPr lang="en-US" altLang="zh-CN">
              <a:solidFill>
                <a:schemeClr val="tx1"/>
              </a:solidFill>
              <a:uFillTx/>
              <a:latin typeface="等线" panose="02010600030101010101" charset="-122"/>
            </a:endParaRPr>
          </a:p>
          <a:p>
            <a:pPr lvl="1"/>
            <a:r>
              <a:rPr lang="en-US" altLang="zh-CN">
                <a:solidFill>
                  <a:schemeClr val="tx1"/>
                </a:solidFill>
                <a:uFillTx/>
                <a:latin typeface="等线" panose="02010600030101010101" charset="-122"/>
              </a:rPr>
              <a:t> S3 is a multi-tenant service, there is an imposed limit on request throughput per S3 bucket for the benefit of overall availability</a:t>
            </a:r>
            <a:r>
              <a:rPr lang="en-US" altLang="zh-CN" baseline="30000">
                <a:solidFill>
                  <a:schemeClr val="tx1"/>
                </a:solidFill>
                <a:uFillTx/>
                <a:latin typeface="等线" panose="02010600030101010101" charset="-122"/>
              </a:rPr>
              <a:t>[2]</a:t>
            </a:r>
            <a:endParaRPr lang="en-US" altLang="zh-CN">
              <a:solidFill>
                <a:schemeClr val="tx1"/>
              </a:solidFill>
              <a:uFillTx/>
              <a:latin typeface="等线" panose="02010600030101010101" charset="-122"/>
            </a:endParaRPr>
          </a:p>
          <a:p>
            <a:pPr marL="914400" lvl="2" indent="0">
              <a:buNone/>
            </a:pPr>
            <a:endParaRPr lang="en-US" altLang="zh-CN">
              <a:solidFill>
                <a:schemeClr val="tx1"/>
              </a:solidFill>
              <a:uFillTx/>
              <a:latin typeface="等线" panose="02010600030101010101" charset="-122"/>
            </a:endParaRPr>
          </a:p>
        </p:txBody>
      </p:sp>
      <p:pic>
        <p:nvPicPr>
          <p:cNvPr id="7" name="图片 6"/>
          <p:cNvPicPr>
            <a:picLocks noChangeAspect="1"/>
          </p:cNvPicPr>
          <p:nvPr/>
        </p:nvPicPr>
        <p:blipFill>
          <a:blip r:embed="rId1"/>
          <a:stretch>
            <a:fillRect/>
          </a:stretch>
        </p:blipFill>
        <p:spPr>
          <a:xfrm>
            <a:off x="3109595" y="3439160"/>
            <a:ext cx="5908040" cy="2967355"/>
          </a:xfrm>
          <a:prstGeom prst="rect">
            <a:avLst/>
          </a:prstGeom>
        </p:spPr>
      </p:pic>
      <p:sp>
        <p:nvSpPr>
          <p:cNvPr id="8" name="文本框 7"/>
          <p:cNvSpPr txBox="1"/>
          <p:nvPr/>
        </p:nvSpPr>
        <p:spPr>
          <a:xfrm>
            <a:off x="3906520" y="6489700"/>
            <a:ext cx="4688840" cy="368300"/>
          </a:xfrm>
          <a:prstGeom prst="rect">
            <a:avLst/>
          </a:prstGeom>
          <a:noFill/>
        </p:spPr>
        <p:txBody>
          <a:bodyPr wrap="square" rtlCol="0">
            <a:spAutoFit/>
          </a:bodyPr>
          <a:p>
            <a:r>
              <a:rPr lang="zh-CN" altLang="en-US" b="1">
                <a:latin typeface="微软雅黑" panose="020B0503020204020204" charset="-122"/>
                <a:ea typeface="微软雅黑" panose="020B0503020204020204" charset="-122"/>
              </a:rPr>
              <a:t>Peak storage throughput per lambda</a:t>
            </a:r>
            <a:r>
              <a:rPr lang="en-US" altLang="zh-CN" b="1" baseline="30000">
                <a:latin typeface="微软雅黑" panose="020B0503020204020204" charset="-122"/>
                <a:ea typeface="微软雅黑" panose="020B0503020204020204" charset="-122"/>
              </a:rPr>
              <a:t>[3]</a:t>
            </a:r>
            <a:endParaRPr lang="en-US" altLang="zh-CN" b="1" baseline="30000">
              <a:latin typeface="微软雅黑" panose="020B0503020204020204" charset="-122"/>
              <a:ea typeface="微软雅黑" panose="020B0503020204020204" charset="-122"/>
            </a:endParaRPr>
          </a:p>
        </p:txBody>
      </p:sp>
      <p:cxnSp>
        <p:nvCxnSpPr>
          <p:cNvPr id="5" name="直接连接符 4"/>
          <p:cNvCxnSpPr/>
          <p:nvPr/>
        </p:nvCxnSpPr>
        <p:spPr>
          <a:xfrm flipH="1" flipV="1">
            <a:off x="7292340" y="3439160"/>
            <a:ext cx="17780" cy="2583815"/>
          </a:xfrm>
          <a:prstGeom prst="line">
            <a:avLst/>
          </a:prstGeom>
          <a:ln w="38100" cmpd="sng">
            <a:solidFill>
              <a:srgbClr val="00B050"/>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9017635" y="5452745"/>
            <a:ext cx="3081020" cy="1322070"/>
          </a:xfrm>
          <a:prstGeom prst="rect">
            <a:avLst/>
          </a:prstGeom>
          <a:noFill/>
        </p:spPr>
        <p:txBody>
          <a:bodyPr wrap="square" rtlCol="0">
            <a:spAutoFit/>
          </a:bodyPr>
          <a:p>
            <a:r>
              <a:rPr lang="en-US" altLang="zh-CN" sz="1600">
                <a:solidFill>
                  <a:schemeClr val="bg2">
                    <a:lumMod val="50000"/>
                  </a:schemeClr>
                </a:solidFill>
                <a:sym typeface="+mn-ea"/>
              </a:rPr>
              <a:t>[1] </a:t>
            </a:r>
            <a:r>
              <a:rPr lang="en-US" altLang="zh-CN" sz="1600">
                <a:solidFill>
                  <a:schemeClr val="bg2">
                    <a:lumMod val="50000"/>
                  </a:schemeClr>
                </a:solidFill>
                <a:sym typeface="+mn-ea"/>
              </a:rPr>
              <a:t>An Evaluation of Amazon's     </a:t>
            </a:r>
            <a:endParaRPr lang="en-US" altLang="zh-CN" sz="1600">
              <a:solidFill>
                <a:schemeClr val="bg2">
                  <a:lumMod val="50000"/>
                </a:schemeClr>
              </a:solidFill>
              <a:sym typeface="+mn-ea"/>
            </a:endParaRPr>
          </a:p>
          <a:p>
            <a:r>
              <a:rPr lang="en-US" altLang="zh-CN" sz="1600">
                <a:solidFill>
                  <a:schemeClr val="bg2">
                    <a:lumMod val="50000"/>
                  </a:schemeClr>
                </a:solidFill>
                <a:sym typeface="+mn-ea"/>
              </a:rPr>
              <a:t>Grid Computing Services: EC2, S3, and SQS HARVARD’07</a:t>
            </a:r>
            <a:endParaRPr lang="en-US" altLang="zh-CN" sz="1600">
              <a:solidFill>
                <a:schemeClr val="bg2">
                  <a:lumMod val="50000"/>
                </a:schemeClr>
              </a:solidFill>
              <a:sym typeface="+mn-ea"/>
            </a:endParaRPr>
          </a:p>
          <a:p>
            <a:r>
              <a:rPr lang="en-US" altLang="zh-CN" sz="1600">
                <a:solidFill>
                  <a:schemeClr val="bg2">
                    <a:lumMod val="50000"/>
                  </a:schemeClr>
                </a:solidFill>
                <a:sym typeface="+mn-ea"/>
              </a:rPr>
              <a:t>[2] Pywren SoCC’17</a:t>
            </a:r>
            <a:endParaRPr lang="en-US" altLang="zh-CN" sz="1600">
              <a:solidFill>
                <a:schemeClr val="bg2">
                  <a:lumMod val="50000"/>
                </a:schemeClr>
              </a:solidFill>
              <a:sym typeface="+mn-ea"/>
            </a:endParaRPr>
          </a:p>
          <a:p>
            <a:r>
              <a:rPr lang="en-US" altLang="zh-CN" sz="1600">
                <a:solidFill>
                  <a:schemeClr val="bg2">
                    <a:lumMod val="50000"/>
                  </a:schemeClr>
                </a:solidFill>
                <a:sym typeface="+mn-ea"/>
              </a:rPr>
              <a:t>[3] </a:t>
            </a:r>
            <a:r>
              <a:rPr lang="en-US" altLang="zh-CN" sz="1600">
                <a:solidFill>
                  <a:schemeClr val="bg2">
                    <a:lumMod val="50000"/>
                  </a:schemeClr>
                </a:solidFill>
                <a:sym typeface="+mn-ea"/>
              </a:rPr>
              <a:t>Ephemeral Storage ATC’18</a:t>
            </a:r>
            <a:endParaRPr lang="en-US" altLang="zh-CN" sz="1600">
              <a:solidFill>
                <a:schemeClr val="bg2">
                  <a:lumMod val="50000"/>
                </a:schemeClr>
              </a:solidFill>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问题一：进一步明确远端存储的瓶颈</a:t>
            </a:r>
            <a:endParaRPr lang="zh-CN" altLang="en-US"/>
          </a:p>
        </p:txBody>
      </p:sp>
      <p:sp>
        <p:nvSpPr>
          <p:cNvPr id="3" name="内容占位符 2"/>
          <p:cNvSpPr>
            <a:spLocks noGrp="1"/>
          </p:cNvSpPr>
          <p:nvPr>
            <p:ph idx="1"/>
          </p:nvPr>
        </p:nvSpPr>
        <p:spPr>
          <a:xfrm>
            <a:off x="838200" y="1383030"/>
            <a:ext cx="10824845" cy="5300345"/>
          </a:xfrm>
        </p:spPr>
        <p:txBody>
          <a:bodyPr>
            <a:normAutofit/>
          </a:bodyPr>
          <a:p>
            <a:pPr lvl="0"/>
            <a:r>
              <a:rPr lang="en-US" altLang="zh-CN">
                <a:solidFill>
                  <a:schemeClr val="tx1"/>
                </a:solidFill>
                <a:uFillTx/>
                <a:latin typeface="等线" panose="02010600030101010101" charset="-122"/>
              </a:rPr>
              <a:t> </a:t>
            </a:r>
            <a:r>
              <a:rPr lang="en-US" altLang="zh-CN" b="1">
                <a:solidFill>
                  <a:schemeClr val="tx1"/>
                </a:solidFill>
                <a:uFillTx/>
                <a:latin typeface="微软雅黑" panose="020B0503020204020204" charset="-122"/>
                <a:ea typeface="微软雅黑" panose="020B0503020204020204" charset="-122"/>
              </a:rPr>
              <a:t>S3/Redis latency</a:t>
            </a:r>
            <a:endParaRPr lang="en-US" altLang="zh-CN" b="1">
              <a:solidFill>
                <a:schemeClr val="tx1"/>
              </a:solidFill>
              <a:uFillTx/>
              <a:latin typeface="微软雅黑" panose="020B0503020204020204" charset="-122"/>
              <a:ea typeface="微软雅黑" panose="020B0503020204020204" charset="-122"/>
            </a:endParaRPr>
          </a:p>
          <a:p>
            <a:pPr lvl="1"/>
            <a:r>
              <a:rPr lang="en-US" altLang="zh-CN">
                <a:solidFill>
                  <a:schemeClr val="tx1"/>
                </a:solidFill>
                <a:uFillTx/>
                <a:latin typeface="等线" panose="02010600030101010101" charset="-122"/>
              </a:rPr>
              <a:t> Network latency &amp; Storage I/O latency</a:t>
            </a:r>
            <a:endParaRPr lang="en-US" altLang="zh-CN">
              <a:solidFill>
                <a:schemeClr val="tx1"/>
              </a:solidFill>
              <a:uFillTx/>
              <a:latin typeface="等线" panose="02010600030101010101" charset="-122"/>
            </a:endParaRPr>
          </a:p>
          <a:p>
            <a:pPr marL="914400" lvl="2" indent="0">
              <a:buNone/>
            </a:pPr>
            <a:endParaRPr lang="en-US" altLang="zh-CN">
              <a:solidFill>
                <a:schemeClr val="tx1"/>
              </a:solidFill>
              <a:uFillTx/>
              <a:latin typeface="等线" panose="02010600030101010101" charset="-122"/>
            </a:endParaRPr>
          </a:p>
        </p:txBody>
      </p:sp>
      <p:pic>
        <p:nvPicPr>
          <p:cNvPr id="7" name="图片 6"/>
          <p:cNvPicPr>
            <a:picLocks noChangeAspect="1"/>
          </p:cNvPicPr>
          <p:nvPr/>
        </p:nvPicPr>
        <p:blipFill>
          <a:blip r:embed="rId1"/>
          <a:stretch>
            <a:fillRect/>
          </a:stretch>
        </p:blipFill>
        <p:spPr>
          <a:xfrm>
            <a:off x="1511300" y="2559050"/>
            <a:ext cx="9169400" cy="3227070"/>
          </a:xfrm>
          <a:prstGeom prst="rect">
            <a:avLst/>
          </a:prstGeom>
        </p:spPr>
      </p:pic>
      <p:cxnSp>
        <p:nvCxnSpPr>
          <p:cNvPr id="5" name="直接连接符 4"/>
          <p:cNvCxnSpPr/>
          <p:nvPr/>
        </p:nvCxnSpPr>
        <p:spPr>
          <a:xfrm flipV="1">
            <a:off x="5069205" y="2676525"/>
            <a:ext cx="0" cy="2712720"/>
          </a:xfrm>
          <a:prstGeom prst="line">
            <a:avLst/>
          </a:prstGeom>
          <a:ln w="38100" cmpd="sng">
            <a:solidFill>
              <a:srgbClr val="00B050"/>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9743440" y="2677160"/>
            <a:ext cx="0" cy="2712720"/>
          </a:xfrm>
          <a:prstGeom prst="line">
            <a:avLst/>
          </a:prstGeom>
          <a:ln w="38100" cmpd="sng">
            <a:solidFill>
              <a:srgbClr val="00B050"/>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3230245" y="5786120"/>
            <a:ext cx="5971540" cy="645160"/>
          </a:xfrm>
          <a:prstGeom prst="rect">
            <a:avLst/>
          </a:prstGeom>
          <a:noFill/>
        </p:spPr>
        <p:txBody>
          <a:bodyPr wrap="square" rtlCol="0">
            <a:spAutoFit/>
          </a:bodyPr>
          <a:p>
            <a:r>
              <a:rPr lang="zh-CN" altLang="en-US" b="1">
                <a:latin typeface="微软雅黑" panose="020B0503020204020204" charset="-122"/>
                <a:ea typeface="微软雅黑" panose="020B0503020204020204" charset="-122"/>
              </a:rPr>
              <a:t> Latency of write (left) and read (right) operations </a:t>
            </a:r>
            <a:endParaRPr lang="zh-CN" altLang="en-US" b="1">
              <a:latin typeface="微软雅黑" panose="020B0503020204020204" charset="-122"/>
              <a:ea typeface="微软雅黑" panose="020B0503020204020204" charset="-122"/>
            </a:endParaRPr>
          </a:p>
          <a:p>
            <a:r>
              <a:rPr lang="en-US" altLang="zh-CN" b="1">
                <a:latin typeface="微软雅黑" panose="020B0503020204020204" charset="-122"/>
                <a:ea typeface="微软雅黑" panose="020B0503020204020204" charset="-122"/>
              </a:rPr>
              <a:t>     </a:t>
            </a:r>
            <a:r>
              <a:rPr lang="zh-CN" altLang="en-US" b="1">
                <a:latin typeface="微软雅黑" panose="020B0503020204020204" charset="-122"/>
                <a:ea typeface="微软雅黑" panose="020B0503020204020204" charset="-122"/>
              </a:rPr>
              <a:t>using different AWS data storage services</a:t>
            </a:r>
            <a:r>
              <a:rPr lang="en-US" altLang="zh-CN" b="1" baseline="30000">
                <a:latin typeface="微软雅黑" panose="020B0503020204020204" charset="-122"/>
                <a:ea typeface="微软雅黑" panose="020B0503020204020204" charset="-122"/>
              </a:rPr>
              <a:t>[1]</a:t>
            </a:r>
            <a:endParaRPr lang="en-US" altLang="zh-CN" b="1" baseline="30000">
              <a:latin typeface="微软雅黑" panose="020B0503020204020204" charset="-122"/>
              <a:ea typeface="微软雅黑" panose="020B0503020204020204" charset="-122"/>
            </a:endParaRPr>
          </a:p>
        </p:txBody>
      </p:sp>
      <p:sp>
        <p:nvSpPr>
          <p:cNvPr id="19" name="文本框 18"/>
          <p:cNvSpPr txBox="1"/>
          <p:nvPr/>
        </p:nvSpPr>
        <p:spPr>
          <a:xfrm>
            <a:off x="0" y="6520815"/>
            <a:ext cx="11722735" cy="337185"/>
          </a:xfrm>
          <a:prstGeom prst="rect">
            <a:avLst/>
          </a:prstGeom>
          <a:noFill/>
        </p:spPr>
        <p:txBody>
          <a:bodyPr wrap="square" rtlCol="0">
            <a:spAutoFit/>
          </a:bodyPr>
          <a:p>
            <a:r>
              <a:rPr lang="en-US" altLang="zh-CN" sz="1600">
                <a:solidFill>
                  <a:schemeClr val="bg2">
                    <a:lumMod val="50000"/>
                  </a:schemeClr>
                </a:solidFill>
                <a:sym typeface="+mn-ea"/>
              </a:rPr>
              <a:t>[1] Towards Latency Sensitive Cloud Native Applications: A Performance Study on AWS  CLOUD’19</a:t>
            </a:r>
            <a:endParaRPr lang="en-US" altLang="zh-CN" sz="1600">
              <a:solidFill>
                <a:schemeClr val="bg2">
                  <a:lumMod val="50000"/>
                </a:schemeClr>
              </a:solidFill>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问题二：</a:t>
            </a:r>
            <a:r>
              <a:rPr lang="en-US" altLang="zh-CN">
                <a:sym typeface="+mn-ea"/>
              </a:rPr>
              <a:t>I/O size-aware</a:t>
            </a:r>
            <a:r>
              <a:rPr lang="zh-CN" altLang="en-US">
                <a:sym typeface="+mn-ea"/>
              </a:rPr>
              <a:t>的</a:t>
            </a:r>
            <a:r>
              <a:rPr lang="zh-CN" altLang="en-US">
                <a:sym typeface="+mn-ea"/>
              </a:rPr>
              <a:t>想法</a:t>
            </a:r>
            <a:endParaRPr lang="zh-CN" altLang="en-US">
              <a:sym typeface="+mn-ea"/>
            </a:endParaRPr>
          </a:p>
        </p:txBody>
      </p:sp>
      <p:sp>
        <p:nvSpPr>
          <p:cNvPr id="9" name="内容占位符 8"/>
          <p:cNvSpPr>
            <a:spLocks noGrp="1"/>
          </p:cNvSpPr>
          <p:nvPr>
            <p:ph idx="1"/>
          </p:nvPr>
        </p:nvSpPr>
        <p:spPr>
          <a:xfrm>
            <a:off x="838200" y="1383030"/>
            <a:ext cx="10824845" cy="5300345"/>
          </a:xfrm>
        </p:spPr>
        <p:txBody>
          <a:bodyPr>
            <a:normAutofit/>
          </a:bodyPr>
          <a:p>
            <a:pPr marL="0" indent="0"/>
            <a:r>
              <a:rPr lang="en-US" altLang="zh-CN">
                <a:solidFill>
                  <a:schemeClr val="tx1"/>
                </a:solidFill>
                <a:uFillTx/>
                <a:latin typeface="等线" panose="02010600030101010101" charset="-122"/>
              </a:rPr>
              <a:t> </a:t>
            </a:r>
            <a:r>
              <a:rPr lang="en-US" altLang="zh-CN" b="1">
                <a:solidFill>
                  <a:schemeClr val="tx1"/>
                </a:solidFill>
                <a:uFillTx/>
                <a:latin typeface="微软雅黑" panose="020B0503020204020204" charset="-122"/>
                <a:ea typeface="微软雅黑" panose="020B0503020204020204" charset="-122"/>
              </a:rPr>
              <a:t>I/O size-</a:t>
            </a:r>
            <a:r>
              <a:rPr lang="en-US" altLang="zh-CN" b="1">
                <a:solidFill>
                  <a:schemeClr val="tx1"/>
                </a:solidFill>
                <a:uFillTx/>
                <a:latin typeface="微软雅黑" panose="020B0503020204020204" charset="-122"/>
                <a:ea typeface="微软雅黑" panose="020B0503020204020204" charset="-122"/>
              </a:rPr>
              <a:t>aware</a:t>
            </a:r>
            <a:endParaRPr lang="en-US" altLang="zh-CN" b="1">
              <a:solidFill>
                <a:schemeClr val="tx1"/>
              </a:solidFill>
              <a:uFillTx/>
              <a:latin typeface="微软雅黑" panose="020B0503020204020204" charset="-122"/>
              <a:ea typeface="微软雅黑" panose="020B0503020204020204" charset="-122"/>
            </a:endParaRPr>
          </a:p>
          <a:p>
            <a:pPr marL="457200" lvl="1" indent="0"/>
            <a:r>
              <a:rPr lang="en-US" altLang="zh-CN">
                <a:solidFill>
                  <a:schemeClr val="tx1"/>
                </a:solidFill>
                <a:uFillTx/>
                <a:latin typeface="等线" panose="02010600030101010101" charset="-122"/>
              </a:rPr>
              <a:t> Small objects -&gt; Latency-sensitive</a:t>
            </a:r>
            <a:r>
              <a:rPr lang="zh-CN" altLang="en-US">
                <a:solidFill>
                  <a:schemeClr val="tx1"/>
                </a:solidFill>
                <a:uFillTx/>
                <a:latin typeface="等线" panose="02010600030101010101" charset="-122"/>
              </a:rPr>
              <a:t>；</a:t>
            </a:r>
            <a:r>
              <a:rPr lang="en-US" altLang="zh-CN">
                <a:solidFill>
                  <a:schemeClr val="tx1"/>
                </a:solidFill>
                <a:uFillTx/>
                <a:latin typeface="等线" panose="02010600030101010101" charset="-122"/>
              </a:rPr>
              <a:t>Large </a:t>
            </a:r>
            <a:r>
              <a:rPr lang="en-US" altLang="zh-CN">
                <a:solidFill>
                  <a:schemeClr val="tx1"/>
                </a:solidFill>
                <a:uFillTx/>
                <a:latin typeface="等线" panose="02010600030101010101" charset="-122"/>
              </a:rPr>
              <a:t>objects -&gt; Throughtput-sensitive</a:t>
            </a:r>
            <a:endParaRPr lang="en-US" altLang="zh-CN">
              <a:solidFill>
                <a:schemeClr val="tx1"/>
              </a:solidFill>
              <a:uFillTx/>
              <a:latin typeface="等线" panose="02010600030101010101" charset="-122"/>
            </a:endParaRPr>
          </a:p>
          <a:p>
            <a:pPr marL="457200" lvl="1" indent="0"/>
            <a:r>
              <a:rPr lang="en-US" altLang="zh-CN">
                <a:solidFill>
                  <a:schemeClr val="tx1"/>
                </a:solidFill>
                <a:uFillTx/>
                <a:latin typeface="等线" panose="02010600030101010101" charset="-122"/>
              </a:rPr>
              <a:t> </a:t>
            </a:r>
            <a:r>
              <a:rPr lang="zh-CN" altLang="en-US">
                <a:solidFill>
                  <a:schemeClr val="tx1"/>
                </a:solidFill>
                <a:uFillTx/>
                <a:latin typeface="等线" panose="02010600030101010101" charset="-122"/>
              </a:rPr>
              <a:t>对不同大小的</a:t>
            </a:r>
            <a:r>
              <a:rPr lang="en-US" altLang="zh-CN">
                <a:solidFill>
                  <a:schemeClr val="tx1"/>
                </a:solidFill>
                <a:uFillTx/>
                <a:latin typeface="等线" panose="02010600030101010101" charset="-122"/>
              </a:rPr>
              <a:t>I/O size</a:t>
            </a:r>
            <a:r>
              <a:rPr lang="zh-CN" altLang="en-US">
                <a:solidFill>
                  <a:schemeClr val="tx1"/>
                </a:solidFill>
                <a:uFillTx/>
                <a:latin typeface="等线" panose="02010600030101010101" charset="-122"/>
              </a:rPr>
              <a:t>采用不同的数据传输方案</a:t>
            </a:r>
            <a:endParaRPr lang="en-US" altLang="zh-CN">
              <a:solidFill>
                <a:schemeClr val="tx1"/>
              </a:solidFill>
              <a:uFillTx/>
              <a:latin typeface="等线" panose="02010600030101010101" charset="-122"/>
            </a:endParaRPr>
          </a:p>
          <a:p>
            <a:pPr marL="914400" lvl="2" indent="0">
              <a:buNone/>
            </a:pPr>
            <a:endParaRPr lang="en-US" altLang="zh-CN">
              <a:solidFill>
                <a:schemeClr val="tx1"/>
              </a:solidFill>
              <a:uFillTx/>
              <a:latin typeface="等线" panose="02010600030101010101" charset="-122"/>
            </a:endParaRPr>
          </a:p>
        </p:txBody>
      </p:sp>
      <p:pic>
        <p:nvPicPr>
          <p:cNvPr id="10" name="图片 9"/>
          <p:cNvPicPr>
            <a:picLocks noChangeAspect="1"/>
          </p:cNvPicPr>
          <p:nvPr>
            <p:custDataLst>
              <p:tags r:id="rId1"/>
            </p:custDataLst>
          </p:nvPr>
        </p:nvPicPr>
        <p:blipFill>
          <a:blip r:embed="rId2"/>
          <a:stretch>
            <a:fillRect/>
          </a:stretch>
        </p:blipFill>
        <p:spPr>
          <a:xfrm>
            <a:off x="3255010" y="3180715"/>
            <a:ext cx="5991860" cy="3041650"/>
          </a:xfrm>
          <a:prstGeom prst="rect">
            <a:avLst/>
          </a:prstGeom>
        </p:spPr>
      </p:pic>
      <p:sp>
        <p:nvSpPr>
          <p:cNvPr id="11" name="文本框 10"/>
          <p:cNvSpPr txBox="1"/>
          <p:nvPr/>
        </p:nvSpPr>
        <p:spPr>
          <a:xfrm>
            <a:off x="3609975" y="6152515"/>
            <a:ext cx="5695950" cy="368300"/>
          </a:xfrm>
          <a:prstGeom prst="rect">
            <a:avLst/>
          </a:prstGeom>
          <a:noFill/>
        </p:spPr>
        <p:txBody>
          <a:bodyPr wrap="square" rtlCol="0">
            <a:spAutoFit/>
          </a:bodyPr>
          <a:p>
            <a:r>
              <a:rPr lang="zh-CN" altLang="en-US"/>
              <a:t> </a:t>
            </a:r>
            <a:r>
              <a:rPr lang="zh-CN" altLang="en-US" b="1">
                <a:latin typeface="微软雅黑" panose="020B0503020204020204" charset="-122"/>
                <a:ea typeface="微软雅黑" panose="020B0503020204020204" charset="-122"/>
              </a:rPr>
              <a:t>I/Os range from 100s of bytes to 100s of MBs</a:t>
            </a:r>
            <a:r>
              <a:rPr lang="en-US" altLang="zh-CN" b="1" baseline="30000">
                <a:latin typeface="微软雅黑" panose="020B0503020204020204" charset="-122"/>
                <a:ea typeface="微软雅黑" panose="020B0503020204020204" charset="-122"/>
              </a:rPr>
              <a:t>[1]</a:t>
            </a:r>
            <a:endParaRPr lang="en-US" altLang="zh-CN" b="1" baseline="30000">
              <a:latin typeface="微软雅黑" panose="020B0503020204020204" charset="-122"/>
              <a:ea typeface="微软雅黑" panose="020B0503020204020204" charset="-122"/>
            </a:endParaRPr>
          </a:p>
        </p:txBody>
      </p:sp>
      <p:sp>
        <p:nvSpPr>
          <p:cNvPr id="12" name="文本框 11"/>
          <p:cNvSpPr txBox="1"/>
          <p:nvPr/>
        </p:nvSpPr>
        <p:spPr>
          <a:xfrm>
            <a:off x="0" y="6520815"/>
            <a:ext cx="11722735" cy="337185"/>
          </a:xfrm>
          <a:prstGeom prst="rect">
            <a:avLst/>
          </a:prstGeom>
          <a:noFill/>
        </p:spPr>
        <p:txBody>
          <a:bodyPr wrap="square" rtlCol="0">
            <a:spAutoFit/>
          </a:bodyPr>
          <a:p>
            <a:r>
              <a:rPr lang="en-US" altLang="zh-CN" sz="1600">
                <a:solidFill>
                  <a:schemeClr val="bg2">
                    <a:lumMod val="50000"/>
                  </a:schemeClr>
                </a:solidFill>
                <a:sym typeface="+mn-ea"/>
              </a:rPr>
              <a:t>[1] Understanding Ephemeral Storage for Serverless Analytics  ATC’18</a:t>
            </a:r>
            <a:endParaRPr lang="en-US" altLang="zh-CN" sz="1600">
              <a:solidFill>
                <a:schemeClr val="bg2">
                  <a:lumMod val="50000"/>
                </a:schemeClr>
              </a:solidFill>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问题三：</a:t>
            </a:r>
            <a:r>
              <a:rPr lang="en-US" altLang="zh-CN">
                <a:sym typeface="+mn-ea"/>
              </a:rPr>
              <a:t>Stage-aware</a:t>
            </a:r>
            <a:r>
              <a:rPr lang="zh-CN" altLang="en-US">
                <a:sym typeface="+mn-ea"/>
              </a:rPr>
              <a:t>的</a:t>
            </a:r>
            <a:r>
              <a:rPr lang="zh-CN" altLang="en-US">
                <a:sym typeface="+mn-ea"/>
              </a:rPr>
              <a:t>问题</a:t>
            </a:r>
            <a:endParaRPr lang="zh-CN" altLang="en-US">
              <a:sym typeface="+mn-ea"/>
            </a:endParaRPr>
          </a:p>
        </p:txBody>
      </p:sp>
      <p:sp>
        <p:nvSpPr>
          <p:cNvPr id="3" name="内容占位符 2"/>
          <p:cNvSpPr>
            <a:spLocks noGrp="1"/>
          </p:cNvSpPr>
          <p:nvPr>
            <p:ph idx="1"/>
          </p:nvPr>
        </p:nvSpPr>
        <p:spPr>
          <a:xfrm>
            <a:off x="838200" y="1383030"/>
            <a:ext cx="10824845" cy="5300345"/>
          </a:xfrm>
        </p:spPr>
        <p:txBody>
          <a:bodyPr>
            <a:normAutofit/>
          </a:bodyPr>
          <a:p>
            <a:pPr lvl="0"/>
            <a:r>
              <a:rPr lang="en-US" altLang="zh-CN">
                <a:solidFill>
                  <a:schemeClr val="tx1"/>
                </a:solidFill>
                <a:uFillTx/>
                <a:latin typeface="等线" panose="02010600030101010101" charset="-122"/>
              </a:rPr>
              <a:t> </a:t>
            </a:r>
            <a:r>
              <a:rPr lang="en-US" altLang="zh-CN" b="1">
                <a:solidFill>
                  <a:schemeClr val="tx1"/>
                </a:solidFill>
                <a:uFillTx/>
                <a:latin typeface="微软雅黑" panose="020B0503020204020204" charset="-122"/>
                <a:ea typeface="微软雅黑" panose="020B0503020204020204" charset="-122"/>
              </a:rPr>
              <a:t>Stage-</a:t>
            </a:r>
            <a:r>
              <a:rPr lang="en-US" altLang="zh-CN" b="1">
                <a:solidFill>
                  <a:schemeClr val="tx1"/>
                </a:solidFill>
                <a:uFillTx/>
                <a:latin typeface="微软雅黑" panose="020B0503020204020204" charset="-122"/>
                <a:ea typeface="微软雅黑" panose="020B0503020204020204" charset="-122"/>
              </a:rPr>
              <a:t>aware</a:t>
            </a:r>
            <a:endParaRPr lang="en-US" altLang="zh-CN" b="1">
              <a:solidFill>
                <a:schemeClr val="tx1"/>
              </a:solidFill>
              <a:uFillTx/>
              <a:latin typeface="微软雅黑" panose="020B0503020204020204" charset="-122"/>
              <a:ea typeface="微软雅黑" panose="020B0503020204020204" charset="-122"/>
            </a:endParaRPr>
          </a:p>
          <a:p>
            <a:pPr lvl="1"/>
            <a:r>
              <a:rPr lang="en-US" altLang="zh-CN">
                <a:solidFill>
                  <a:schemeClr val="tx1"/>
                </a:solidFill>
                <a:uFillTx/>
                <a:latin typeface="等线" panose="02010600030101010101" charset="-122"/>
              </a:rPr>
              <a:t> A tsak is compose of a</a:t>
            </a:r>
            <a:r>
              <a:rPr lang="en-US" altLang="zh-CN">
                <a:uFillTx/>
                <a:latin typeface="等线" panose="02010600030101010101" charset="-122"/>
                <a:sym typeface="+mn-ea"/>
              </a:rPr>
              <a:t> function </a:t>
            </a:r>
            <a:endParaRPr lang="en-US" altLang="zh-CN">
              <a:uFillTx/>
              <a:latin typeface="等线" panose="02010600030101010101" charset="-122"/>
              <a:sym typeface="+mn-ea"/>
            </a:endParaRPr>
          </a:p>
          <a:p>
            <a:pPr lvl="1"/>
            <a:r>
              <a:rPr lang="en-US" altLang="zh-CN">
                <a:uFillTx/>
                <a:latin typeface="等线" panose="02010600030101010101" charset="-122"/>
                <a:sym typeface="+mn-ea"/>
              </a:rPr>
              <a:t> Sonic</a:t>
            </a:r>
            <a:r>
              <a:rPr lang="en-US" altLang="zh-CN" baseline="30000">
                <a:uFillTx/>
                <a:latin typeface="等线" panose="02010600030101010101" charset="-122"/>
                <a:sym typeface="+mn-ea"/>
              </a:rPr>
              <a:t>[1]</a:t>
            </a:r>
            <a:r>
              <a:rPr lang="en-US" altLang="zh-CN">
                <a:uFillTx/>
                <a:latin typeface="等线" panose="02010600030101010101" charset="-122"/>
                <a:sym typeface="+mn-ea"/>
              </a:rPr>
              <a:t>: application-aware </a:t>
            </a:r>
            <a:r>
              <a:rPr lang="en-US" altLang="zh-CN">
                <a:uFillTx/>
                <a:latin typeface="微软雅黑" panose="020B0503020204020204" charset="-122"/>
                <a:ea typeface="微软雅黑" panose="020B0503020204020204" charset="-122"/>
                <a:sym typeface="+mn-ea"/>
              </a:rPr>
              <a:t>≈</a:t>
            </a:r>
            <a:r>
              <a:rPr lang="en-US" altLang="zh-CN">
                <a:uFillTx/>
                <a:latin typeface="等线" panose="02010600030101010101" charset="-122"/>
                <a:sym typeface="+mn-ea"/>
              </a:rPr>
              <a:t> stage-aware</a:t>
            </a:r>
            <a:endParaRPr lang="en-US" altLang="zh-CN">
              <a:uFillTx/>
              <a:latin typeface="等线" panose="02010600030101010101" charset="-122"/>
              <a:sym typeface="+mn-ea"/>
            </a:endParaRPr>
          </a:p>
          <a:p>
            <a:pPr lvl="2"/>
            <a:r>
              <a:rPr lang="en-US" altLang="zh-CN">
                <a:solidFill>
                  <a:schemeClr val="tx1"/>
                </a:solidFill>
                <a:uFillTx/>
                <a:latin typeface="等线" panose="02010600030101010101" charset="-122"/>
              </a:rPr>
              <a:t> </a:t>
            </a:r>
            <a:r>
              <a:rPr lang="zh-CN" altLang="en-US">
                <a:solidFill>
                  <a:schemeClr val="tx1"/>
                </a:solidFill>
                <a:uFillTx/>
                <a:latin typeface="等线" panose="02010600030101010101" charset="-122"/>
              </a:rPr>
              <a:t>相邻阶段的所有函数对都采用相同的数据传输方式</a:t>
            </a:r>
            <a:endParaRPr lang="en-US" altLang="zh-CN">
              <a:solidFill>
                <a:schemeClr val="tx1"/>
              </a:solidFill>
              <a:uFillTx/>
              <a:latin typeface="等线" panose="02010600030101010101" charset="-122"/>
            </a:endParaRPr>
          </a:p>
          <a:p>
            <a:pPr marL="0" lvl="0" indent="0">
              <a:buFont typeface="Wingdings" panose="05000000000000000000" charset="0"/>
              <a:buNone/>
            </a:pPr>
            <a:endParaRPr lang="en-US" altLang="zh-CN">
              <a:solidFill>
                <a:schemeClr val="tx1"/>
              </a:solidFill>
              <a:uFillTx/>
              <a:latin typeface="+mn-lt"/>
              <a:ea typeface="+mn-lt"/>
            </a:endParaRPr>
          </a:p>
        </p:txBody>
      </p:sp>
      <p:sp>
        <p:nvSpPr>
          <p:cNvPr id="4" name="文本框 3"/>
          <p:cNvSpPr txBox="1"/>
          <p:nvPr/>
        </p:nvSpPr>
        <p:spPr>
          <a:xfrm>
            <a:off x="0" y="6520815"/>
            <a:ext cx="11722735" cy="337185"/>
          </a:xfrm>
          <a:prstGeom prst="rect">
            <a:avLst/>
          </a:prstGeom>
          <a:noFill/>
        </p:spPr>
        <p:txBody>
          <a:bodyPr wrap="square" rtlCol="0">
            <a:spAutoFit/>
          </a:bodyPr>
          <a:p>
            <a:r>
              <a:rPr lang="en-US" altLang="zh-CN" sz="1600">
                <a:solidFill>
                  <a:schemeClr val="bg2">
                    <a:lumMod val="50000"/>
                  </a:schemeClr>
                </a:solidFill>
                <a:sym typeface="+mn-ea"/>
              </a:rPr>
              <a:t>[1] Sonic: Application-aware Data Passing for Chained Serverless Applications  ATC’21</a:t>
            </a:r>
            <a:endParaRPr lang="en-US" altLang="zh-CN" sz="1600">
              <a:solidFill>
                <a:schemeClr val="bg2">
                  <a:lumMod val="50000"/>
                </a:schemeClr>
              </a:solidFill>
              <a:sym typeface="+mn-ea"/>
            </a:endParaRPr>
          </a:p>
        </p:txBody>
      </p:sp>
      <p:sp>
        <p:nvSpPr>
          <p:cNvPr id="13" name="圆角矩形 12"/>
          <p:cNvSpPr/>
          <p:nvPr/>
        </p:nvSpPr>
        <p:spPr>
          <a:xfrm>
            <a:off x="4453255" y="4111625"/>
            <a:ext cx="2048510" cy="1427480"/>
          </a:xfrm>
          <a:prstGeom prst="roundRect">
            <a:avLst/>
          </a:prstGeom>
          <a:solidFill>
            <a:schemeClr val="bg1"/>
          </a:solidFill>
          <a:ln w="28575" cmpd="sng">
            <a:solidFill>
              <a:schemeClr val="bg2">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文本框 14"/>
          <p:cNvSpPr txBox="1"/>
          <p:nvPr/>
        </p:nvSpPr>
        <p:spPr>
          <a:xfrm>
            <a:off x="5002530" y="5140325"/>
            <a:ext cx="1120775" cy="398780"/>
          </a:xfrm>
          <a:prstGeom prst="rect">
            <a:avLst/>
          </a:prstGeom>
          <a:noFill/>
        </p:spPr>
        <p:txBody>
          <a:bodyPr wrap="square" rtlCol="0">
            <a:spAutoFit/>
          </a:bodyPr>
          <a:p>
            <a:r>
              <a:rPr lang="en-US" altLang="zh-CN" sz="2000">
                <a:solidFill>
                  <a:schemeClr val="bg2">
                    <a:lumMod val="65000"/>
                  </a:schemeClr>
                </a:solidFill>
                <a:latin typeface="微软雅黑" panose="020B0503020204020204" charset="-122"/>
                <a:ea typeface="微软雅黑" panose="020B0503020204020204" charset="-122"/>
              </a:rPr>
              <a:t>Stage 2</a:t>
            </a:r>
            <a:endParaRPr lang="en-US" altLang="zh-CN" sz="2000">
              <a:solidFill>
                <a:schemeClr val="bg2">
                  <a:lumMod val="65000"/>
                </a:schemeClr>
              </a:solidFill>
              <a:latin typeface="微软雅黑" panose="020B0503020204020204" charset="-122"/>
              <a:ea typeface="微软雅黑" panose="020B0503020204020204" charset="-122"/>
            </a:endParaRPr>
          </a:p>
        </p:txBody>
      </p:sp>
      <p:sp>
        <p:nvSpPr>
          <p:cNvPr id="16" name="圆角矩形 15"/>
          <p:cNvSpPr/>
          <p:nvPr/>
        </p:nvSpPr>
        <p:spPr>
          <a:xfrm>
            <a:off x="1575435" y="4111625"/>
            <a:ext cx="2574925" cy="1327785"/>
          </a:xfrm>
          <a:prstGeom prst="roundRect">
            <a:avLst/>
          </a:prstGeom>
          <a:solidFill>
            <a:schemeClr val="bg1"/>
          </a:solidFill>
          <a:ln w="28575" cmpd="sng">
            <a:solidFill>
              <a:schemeClr val="bg2">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文本框 18"/>
          <p:cNvSpPr txBox="1"/>
          <p:nvPr/>
        </p:nvSpPr>
        <p:spPr>
          <a:xfrm>
            <a:off x="1576070" y="4929505"/>
            <a:ext cx="1108710" cy="398780"/>
          </a:xfrm>
          <a:prstGeom prst="rect">
            <a:avLst/>
          </a:prstGeom>
          <a:noFill/>
        </p:spPr>
        <p:txBody>
          <a:bodyPr wrap="square" rtlCol="0">
            <a:spAutoFit/>
          </a:bodyPr>
          <a:p>
            <a:r>
              <a:rPr lang="en-US" altLang="zh-CN" sz="2000">
                <a:solidFill>
                  <a:schemeClr val="bg2">
                    <a:lumMod val="65000"/>
                  </a:schemeClr>
                </a:solidFill>
                <a:latin typeface="微软雅黑" panose="020B0503020204020204" charset="-122"/>
                <a:ea typeface="微软雅黑" panose="020B0503020204020204" charset="-122"/>
              </a:rPr>
              <a:t>Stage 1</a:t>
            </a:r>
            <a:endParaRPr lang="en-US" altLang="zh-CN" sz="2000">
              <a:solidFill>
                <a:schemeClr val="bg2">
                  <a:lumMod val="65000"/>
                </a:schemeClr>
              </a:solidFill>
              <a:latin typeface="微软雅黑" panose="020B0503020204020204" charset="-122"/>
              <a:ea typeface="微软雅黑" panose="020B0503020204020204" charset="-122"/>
            </a:endParaRPr>
          </a:p>
        </p:txBody>
      </p:sp>
      <p:sp>
        <p:nvSpPr>
          <p:cNvPr id="20" name="圆角矩形 19"/>
          <p:cNvSpPr/>
          <p:nvPr/>
        </p:nvSpPr>
        <p:spPr>
          <a:xfrm>
            <a:off x="5649595" y="4327525"/>
            <a:ext cx="589280" cy="784225"/>
          </a:xfrm>
          <a:prstGeom prst="roundRect">
            <a:avLst/>
          </a:prstGeom>
          <a:solidFill>
            <a:schemeClr val="bg1"/>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圆角矩形 20"/>
          <p:cNvSpPr/>
          <p:nvPr/>
        </p:nvSpPr>
        <p:spPr>
          <a:xfrm>
            <a:off x="5765165" y="4633595"/>
            <a:ext cx="358140" cy="149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圆角矩形 21"/>
          <p:cNvSpPr/>
          <p:nvPr/>
        </p:nvSpPr>
        <p:spPr>
          <a:xfrm>
            <a:off x="5765165" y="4854575"/>
            <a:ext cx="358140" cy="149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圆角矩形 22"/>
          <p:cNvSpPr/>
          <p:nvPr/>
        </p:nvSpPr>
        <p:spPr>
          <a:xfrm>
            <a:off x="5765165" y="4412615"/>
            <a:ext cx="358140" cy="149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圆角矩形 23"/>
          <p:cNvSpPr/>
          <p:nvPr/>
        </p:nvSpPr>
        <p:spPr>
          <a:xfrm>
            <a:off x="1720215" y="4171315"/>
            <a:ext cx="589280" cy="540385"/>
          </a:xfrm>
          <a:prstGeom prst="roundRect">
            <a:avLst/>
          </a:prstGeom>
          <a:solidFill>
            <a:schemeClr val="bg1"/>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圆角矩形 24"/>
          <p:cNvSpPr/>
          <p:nvPr/>
        </p:nvSpPr>
        <p:spPr>
          <a:xfrm>
            <a:off x="1835785" y="4246245"/>
            <a:ext cx="358140" cy="149860"/>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圆角矩形 29"/>
          <p:cNvSpPr/>
          <p:nvPr/>
        </p:nvSpPr>
        <p:spPr>
          <a:xfrm>
            <a:off x="1835785" y="4474845"/>
            <a:ext cx="358140" cy="149860"/>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圆角矩形 30"/>
          <p:cNvSpPr/>
          <p:nvPr/>
        </p:nvSpPr>
        <p:spPr>
          <a:xfrm>
            <a:off x="2569210" y="4177665"/>
            <a:ext cx="589280" cy="540385"/>
          </a:xfrm>
          <a:prstGeom prst="roundRect">
            <a:avLst/>
          </a:prstGeom>
          <a:solidFill>
            <a:schemeClr val="bg1"/>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圆角矩形 31"/>
          <p:cNvSpPr/>
          <p:nvPr/>
        </p:nvSpPr>
        <p:spPr>
          <a:xfrm>
            <a:off x="2684780" y="4252595"/>
            <a:ext cx="358140" cy="149860"/>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圆角矩形 32"/>
          <p:cNvSpPr/>
          <p:nvPr/>
        </p:nvSpPr>
        <p:spPr>
          <a:xfrm>
            <a:off x="2684780" y="4481195"/>
            <a:ext cx="358140" cy="149860"/>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34" name="直接箭头连接符 33"/>
          <p:cNvCxnSpPr>
            <a:stCxn id="25" idx="3"/>
            <a:endCxn id="32" idx="1"/>
          </p:cNvCxnSpPr>
          <p:nvPr/>
        </p:nvCxnSpPr>
        <p:spPr>
          <a:xfrm>
            <a:off x="2193925" y="4321175"/>
            <a:ext cx="490855" cy="635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35" name="直接箭头连接符 34"/>
          <p:cNvCxnSpPr>
            <a:stCxn id="30" idx="3"/>
            <a:endCxn id="33" idx="1"/>
          </p:cNvCxnSpPr>
          <p:nvPr/>
        </p:nvCxnSpPr>
        <p:spPr>
          <a:xfrm>
            <a:off x="2193925" y="4549775"/>
            <a:ext cx="490855" cy="635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36" name="圆角矩形 35"/>
          <p:cNvSpPr/>
          <p:nvPr/>
        </p:nvSpPr>
        <p:spPr>
          <a:xfrm>
            <a:off x="2569210" y="4802505"/>
            <a:ext cx="589280" cy="540385"/>
          </a:xfrm>
          <a:prstGeom prst="roundRect">
            <a:avLst/>
          </a:prstGeom>
          <a:solidFill>
            <a:schemeClr val="bg1"/>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圆角矩形 36"/>
          <p:cNvSpPr/>
          <p:nvPr/>
        </p:nvSpPr>
        <p:spPr>
          <a:xfrm>
            <a:off x="2684780" y="4877435"/>
            <a:ext cx="358140" cy="149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圆角矩形 37"/>
          <p:cNvSpPr/>
          <p:nvPr/>
        </p:nvSpPr>
        <p:spPr>
          <a:xfrm>
            <a:off x="2684780" y="5106035"/>
            <a:ext cx="358140" cy="149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圆角矩形 38"/>
          <p:cNvSpPr/>
          <p:nvPr/>
        </p:nvSpPr>
        <p:spPr>
          <a:xfrm>
            <a:off x="3414395" y="4172585"/>
            <a:ext cx="589280" cy="1179830"/>
          </a:xfrm>
          <a:prstGeom prst="roundRect">
            <a:avLst/>
          </a:prstGeom>
          <a:solidFill>
            <a:schemeClr val="bg1"/>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圆角矩形 39"/>
          <p:cNvSpPr/>
          <p:nvPr/>
        </p:nvSpPr>
        <p:spPr>
          <a:xfrm>
            <a:off x="3529330" y="4252595"/>
            <a:ext cx="358140" cy="149860"/>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圆角矩形 40"/>
          <p:cNvSpPr/>
          <p:nvPr/>
        </p:nvSpPr>
        <p:spPr>
          <a:xfrm>
            <a:off x="3529965" y="4486275"/>
            <a:ext cx="358140" cy="149860"/>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 name="圆角矩形 49"/>
          <p:cNvSpPr/>
          <p:nvPr/>
        </p:nvSpPr>
        <p:spPr>
          <a:xfrm>
            <a:off x="3529965" y="4877435"/>
            <a:ext cx="358140" cy="149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圆角矩形 50"/>
          <p:cNvSpPr/>
          <p:nvPr/>
        </p:nvSpPr>
        <p:spPr>
          <a:xfrm>
            <a:off x="3529965" y="5106035"/>
            <a:ext cx="358140" cy="149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52" name="直接箭头连接符 51"/>
          <p:cNvCxnSpPr>
            <a:stCxn id="37" idx="3"/>
            <a:endCxn id="50" idx="1"/>
          </p:cNvCxnSpPr>
          <p:nvPr/>
        </p:nvCxnSpPr>
        <p:spPr>
          <a:xfrm>
            <a:off x="3042920" y="4952365"/>
            <a:ext cx="487045"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53" name="直接箭头连接符 52"/>
          <p:cNvCxnSpPr>
            <a:stCxn id="38" idx="3"/>
            <a:endCxn id="51" idx="1"/>
          </p:cNvCxnSpPr>
          <p:nvPr/>
        </p:nvCxnSpPr>
        <p:spPr>
          <a:xfrm>
            <a:off x="3042920" y="5180965"/>
            <a:ext cx="487045"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70" name="直接箭头连接符 69"/>
          <p:cNvCxnSpPr>
            <a:stCxn id="32" idx="3"/>
            <a:endCxn id="40" idx="1"/>
          </p:cNvCxnSpPr>
          <p:nvPr/>
        </p:nvCxnSpPr>
        <p:spPr>
          <a:xfrm>
            <a:off x="3042920" y="4327525"/>
            <a:ext cx="486410"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71" name="直接箭头连接符 70"/>
          <p:cNvCxnSpPr>
            <a:stCxn id="33" idx="3"/>
            <a:endCxn id="41" idx="1"/>
          </p:cNvCxnSpPr>
          <p:nvPr/>
        </p:nvCxnSpPr>
        <p:spPr>
          <a:xfrm>
            <a:off x="3042920" y="4556125"/>
            <a:ext cx="487045" cy="508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72" name="圆角矩形 71"/>
          <p:cNvSpPr/>
          <p:nvPr/>
        </p:nvSpPr>
        <p:spPr>
          <a:xfrm>
            <a:off x="4627880" y="4327525"/>
            <a:ext cx="589280" cy="784225"/>
          </a:xfrm>
          <a:prstGeom prst="roundRect">
            <a:avLst/>
          </a:prstGeom>
          <a:solidFill>
            <a:schemeClr val="bg1"/>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5" name="圆角矩形 84"/>
          <p:cNvSpPr/>
          <p:nvPr/>
        </p:nvSpPr>
        <p:spPr>
          <a:xfrm>
            <a:off x="4743450" y="4633595"/>
            <a:ext cx="358140" cy="149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6" name="圆角矩形 85"/>
          <p:cNvSpPr/>
          <p:nvPr/>
        </p:nvSpPr>
        <p:spPr>
          <a:xfrm>
            <a:off x="4743450" y="4854575"/>
            <a:ext cx="358140" cy="149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7" name="圆角矩形 86"/>
          <p:cNvSpPr/>
          <p:nvPr/>
        </p:nvSpPr>
        <p:spPr>
          <a:xfrm>
            <a:off x="4743450" y="4412615"/>
            <a:ext cx="358140" cy="149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89" name="直接箭头连接符 88"/>
          <p:cNvCxnSpPr>
            <a:stCxn id="40" idx="3"/>
            <a:endCxn id="87" idx="1"/>
          </p:cNvCxnSpPr>
          <p:nvPr/>
        </p:nvCxnSpPr>
        <p:spPr>
          <a:xfrm>
            <a:off x="3887470" y="4327525"/>
            <a:ext cx="855980" cy="16002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90" name="直接箭头连接符 89"/>
          <p:cNvCxnSpPr>
            <a:stCxn id="41" idx="3"/>
            <a:endCxn id="85" idx="1"/>
          </p:cNvCxnSpPr>
          <p:nvPr/>
        </p:nvCxnSpPr>
        <p:spPr>
          <a:xfrm>
            <a:off x="3888105" y="4561205"/>
            <a:ext cx="855345" cy="14732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91" name="直接箭头连接符 90"/>
          <p:cNvCxnSpPr>
            <a:stCxn id="50" idx="3"/>
            <a:endCxn id="86" idx="1"/>
          </p:cNvCxnSpPr>
          <p:nvPr/>
        </p:nvCxnSpPr>
        <p:spPr>
          <a:xfrm flipV="1">
            <a:off x="3888105" y="4929505"/>
            <a:ext cx="855345" cy="2286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92" name="直接箭头连接符 91"/>
          <p:cNvCxnSpPr>
            <a:stCxn id="40" idx="3"/>
            <a:endCxn id="85" idx="1"/>
          </p:cNvCxnSpPr>
          <p:nvPr/>
        </p:nvCxnSpPr>
        <p:spPr>
          <a:xfrm>
            <a:off x="3887470" y="4327525"/>
            <a:ext cx="855980" cy="38100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93" name="直接箭头连接符 92"/>
          <p:cNvCxnSpPr>
            <a:stCxn id="40" idx="3"/>
            <a:endCxn id="86" idx="1"/>
          </p:cNvCxnSpPr>
          <p:nvPr/>
        </p:nvCxnSpPr>
        <p:spPr>
          <a:xfrm>
            <a:off x="3887470" y="4327525"/>
            <a:ext cx="855980" cy="60198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94" name="直接箭头连接符 93"/>
          <p:cNvCxnSpPr>
            <a:stCxn id="41" idx="3"/>
            <a:endCxn id="87" idx="1"/>
          </p:cNvCxnSpPr>
          <p:nvPr/>
        </p:nvCxnSpPr>
        <p:spPr>
          <a:xfrm flipV="1">
            <a:off x="3888105" y="4487545"/>
            <a:ext cx="855345" cy="7366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95" name="直接箭头连接符 94"/>
          <p:cNvCxnSpPr>
            <a:stCxn id="41" idx="3"/>
            <a:endCxn id="86" idx="1"/>
          </p:cNvCxnSpPr>
          <p:nvPr/>
        </p:nvCxnSpPr>
        <p:spPr>
          <a:xfrm>
            <a:off x="3888105" y="4561205"/>
            <a:ext cx="855345" cy="36830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96" name="直接箭头连接符 95"/>
          <p:cNvCxnSpPr>
            <a:stCxn id="50" idx="3"/>
            <a:endCxn id="87" idx="1"/>
          </p:cNvCxnSpPr>
          <p:nvPr/>
        </p:nvCxnSpPr>
        <p:spPr>
          <a:xfrm flipV="1">
            <a:off x="3888105" y="4487545"/>
            <a:ext cx="855345" cy="46482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97" name="直接箭头连接符 96"/>
          <p:cNvCxnSpPr>
            <a:stCxn id="50" idx="3"/>
            <a:endCxn id="85" idx="1"/>
          </p:cNvCxnSpPr>
          <p:nvPr/>
        </p:nvCxnSpPr>
        <p:spPr>
          <a:xfrm flipV="1">
            <a:off x="3888105" y="4708525"/>
            <a:ext cx="855345" cy="24384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98" name="直接箭头连接符 97"/>
          <p:cNvCxnSpPr>
            <a:stCxn id="51" idx="3"/>
            <a:endCxn id="87" idx="1"/>
          </p:cNvCxnSpPr>
          <p:nvPr/>
        </p:nvCxnSpPr>
        <p:spPr>
          <a:xfrm flipV="1">
            <a:off x="3888105" y="4487545"/>
            <a:ext cx="855345" cy="69342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99" name="直接箭头连接符 98"/>
          <p:cNvCxnSpPr>
            <a:stCxn id="51" idx="3"/>
            <a:endCxn id="85" idx="1"/>
          </p:cNvCxnSpPr>
          <p:nvPr/>
        </p:nvCxnSpPr>
        <p:spPr>
          <a:xfrm flipV="1">
            <a:off x="3888105" y="4708525"/>
            <a:ext cx="855345" cy="47244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00" name="直接箭头连接符 99"/>
          <p:cNvCxnSpPr>
            <a:stCxn id="51" idx="3"/>
            <a:endCxn id="86" idx="1"/>
          </p:cNvCxnSpPr>
          <p:nvPr/>
        </p:nvCxnSpPr>
        <p:spPr>
          <a:xfrm flipV="1">
            <a:off x="3888105" y="4929505"/>
            <a:ext cx="855345" cy="25146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13" name="直接箭头连接符 112"/>
          <p:cNvCxnSpPr>
            <a:stCxn id="87" idx="3"/>
            <a:endCxn id="23" idx="1"/>
          </p:cNvCxnSpPr>
          <p:nvPr/>
        </p:nvCxnSpPr>
        <p:spPr>
          <a:xfrm>
            <a:off x="5101590" y="4487545"/>
            <a:ext cx="663575"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14" name="直接箭头连接符 113"/>
          <p:cNvCxnSpPr>
            <a:stCxn id="85" idx="3"/>
            <a:endCxn id="21" idx="1"/>
          </p:cNvCxnSpPr>
          <p:nvPr/>
        </p:nvCxnSpPr>
        <p:spPr>
          <a:xfrm>
            <a:off x="5101590" y="4708525"/>
            <a:ext cx="663575"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15" name="直接箭头连接符 114"/>
          <p:cNvCxnSpPr>
            <a:stCxn id="86" idx="3"/>
            <a:endCxn id="22" idx="1"/>
          </p:cNvCxnSpPr>
          <p:nvPr/>
        </p:nvCxnSpPr>
        <p:spPr>
          <a:xfrm>
            <a:off x="5101590" y="4929505"/>
            <a:ext cx="663575"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24" name="圆角矩形 123"/>
          <p:cNvSpPr/>
          <p:nvPr/>
        </p:nvSpPr>
        <p:spPr>
          <a:xfrm>
            <a:off x="9317990" y="4005580"/>
            <a:ext cx="1097915" cy="1638935"/>
          </a:xfrm>
          <a:prstGeom prst="roundRect">
            <a:avLst/>
          </a:prstGeom>
          <a:solidFill>
            <a:schemeClr val="bg1"/>
          </a:solidFill>
          <a:ln w="28575" cmpd="sng">
            <a:solidFill>
              <a:schemeClr val="bg2">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5" name="圆角矩形 124"/>
          <p:cNvSpPr/>
          <p:nvPr/>
        </p:nvSpPr>
        <p:spPr>
          <a:xfrm>
            <a:off x="9404350" y="4057015"/>
            <a:ext cx="912495" cy="1179830"/>
          </a:xfrm>
          <a:prstGeom prst="roundRect">
            <a:avLst/>
          </a:prstGeom>
          <a:solidFill>
            <a:schemeClr val="bg1"/>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6" name="文本框 125"/>
          <p:cNvSpPr txBox="1"/>
          <p:nvPr/>
        </p:nvSpPr>
        <p:spPr>
          <a:xfrm>
            <a:off x="9317990" y="5246370"/>
            <a:ext cx="1120775" cy="398780"/>
          </a:xfrm>
          <a:prstGeom prst="rect">
            <a:avLst/>
          </a:prstGeom>
          <a:noFill/>
        </p:spPr>
        <p:txBody>
          <a:bodyPr wrap="square" rtlCol="0">
            <a:spAutoFit/>
          </a:bodyPr>
          <a:p>
            <a:r>
              <a:rPr lang="en-US" altLang="zh-CN" sz="2000">
                <a:solidFill>
                  <a:schemeClr val="bg2">
                    <a:lumMod val="65000"/>
                  </a:schemeClr>
                </a:solidFill>
                <a:latin typeface="微软雅黑" panose="020B0503020204020204" charset="-122"/>
                <a:ea typeface="微软雅黑" panose="020B0503020204020204" charset="-122"/>
              </a:rPr>
              <a:t>Stage 2</a:t>
            </a:r>
            <a:endParaRPr lang="en-US" altLang="zh-CN" sz="2000">
              <a:solidFill>
                <a:schemeClr val="bg2">
                  <a:lumMod val="65000"/>
                </a:schemeClr>
              </a:solidFill>
              <a:latin typeface="微软雅黑" panose="020B0503020204020204" charset="-122"/>
              <a:ea typeface="微软雅黑" panose="020B0503020204020204" charset="-122"/>
            </a:endParaRPr>
          </a:p>
        </p:txBody>
      </p:sp>
      <p:sp>
        <p:nvSpPr>
          <p:cNvPr id="127" name="圆角矩形 126"/>
          <p:cNvSpPr/>
          <p:nvPr/>
        </p:nvSpPr>
        <p:spPr>
          <a:xfrm>
            <a:off x="7950835" y="4005580"/>
            <a:ext cx="1064260" cy="1639570"/>
          </a:xfrm>
          <a:prstGeom prst="roundRect">
            <a:avLst/>
          </a:prstGeom>
          <a:solidFill>
            <a:schemeClr val="bg1"/>
          </a:solidFill>
          <a:ln w="28575" cmpd="sng">
            <a:solidFill>
              <a:schemeClr val="bg2">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8" name="文本框 127"/>
          <p:cNvSpPr txBox="1"/>
          <p:nvPr/>
        </p:nvSpPr>
        <p:spPr>
          <a:xfrm>
            <a:off x="7950835" y="5246370"/>
            <a:ext cx="1116330" cy="398780"/>
          </a:xfrm>
          <a:prstGeom prst="rect">
            <a:avLst/>
          </a:prstGeom>
          <a:noFill/>
        </p:spPr>
        <p:txBody>
          <a:bodyPr wrap="square" rtlCol="0">
            <a:spAutoFit/>
          </a:bodyPr>
          <a:p>
            <a:r>
              <a:rPr lang="en-US" altLang="zh-CN" sz="2000">
                <a:solidFill>
                  <a:schemeClr val="bg2">
                    <a:lumMod val="65000"/>
                  </a:schemeClr>
                </a:solidFill>
                <a:latin typeface="微软雅黑" panose="020B0503020204020204" charset="-122"/>
                <a:ea typeface="微软雅黑" panose="020B0503020204020204" charset="-122"/>
              </a:rPr>
              <a:t>Stage 1</a:t>
            </a:r>
            <a:endParaRPr lang="en-US" altLang="zh-CN" sz="2000">
              <a:solidFill>
                <a:schemeClr val="bg2">
                  <a:lumMod val="65000"/>
                </a:schemeClr>
              </a:solidFill>
              <a:latin typeface="微软雅黑" panose="020B0503020204020204" charset="-122"/>
              <a:ea typeface="微软雅黑" panose="020B0503020204020204" charset="-122"/>
            </a:endParaRPr>
          </a:p>
        </p:txBody>
      </p:sp>
      <p:sp>
        <p:nvSpPr>
          <p:cNvPr id="129" name="圆角矩形 128"/>
          <p:cNvSpPr/>
          <p:nvPr/>
        </p:nvSpPr>
        <p:spPr>
          <a:xfrm>
            <a:off x="8102600" y="4066540"/>
            <a:ext cx="765810" cy="1179830"/>
          </a:xfrm>
          <a:prstGeom prst="roundRect">
            <a:avLst/>
          </a:prstGeom>
          <a:solidFill>
            <a:schemeClr val="bg1"/>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30" name="直接箭头连接符 129"/>
          <p:cNvCxnSpPr>
            <a:stCxn id="142" idx="3"/>
            <a:endCxn id="146" idx="1"/>
          </p:cNvCxnSpPr>
          <p:nvPr/>
        </p:nvCxnSpPr>
        <p:spPr>
          <a:xfrm>
            <a:off x="8768080" y="4243705"/>
            <a:ext cx="815975" cy="5778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31" name="直接箭头连接符 130"/>
          <p:cNvCxnSpPr>
            <a:stCxn id="143" idx="3"/>
            <a:endCxn id="147" idx="1"/>
          </p:cNvCxnSpPr>
          <p:nvPr/>
        </p:nvCxnSpPr>
        <p:spPr>
          <a:xfrm>
            <a:off x="8768715" y="4533900"/>
            <a:ext cx="808990" cy="10350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32" name="直接箭头连接符 131"/>
          <p:cNvCxnSpPr>
            <a:stCxn id="144" idx="3"/>
            <a:endCxn id="148" idx="1"/>
          </p:cNvCxnSpPr>
          <p:nvPr/>
        </p:nvCxnSpPr>
        <p:spPr>
          <a:xfrm>
            <a:off x="8768715" y="4799965"/>
            <a:ext cx="815340" cy="17462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33" name="直接箭头连接符 132"/>
          <p:cNvCxnSpPr>
            <a:stCxn id="142" idx="3"/>
            <a:endCxn id="147" idx="1"/>
          </p:cNvCxnSpPr>
          <p:nvPr/>
        </p:nvCxnSpPr>
        <p:spPr>
          <a:xfrm>
            <a:off x="8768080" y="4243705"/>
            <a:ext cx="809625" cy="39370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34" name="直接箭头连接符 133"/>
          <p:cNvCxnSpPr>
            <a:stCxn id="142" idx="3"/>
            <a:endCxn id="148" idx="1"/>
          </p:cNvCxnSpPr>
          <p:nvPr/>
        </p:nvCxnSpPr>
        <p:spPr>
          <a:xfrm>
            <a:off x="8768080" y="4243705"/>
            <a:ext cx="815975" cy="73088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35" name="直接箭头连接符 134"/>
          <p:cNvCxnSpPr>
            <a:stCxn id="143" idx="3"/>
            <a:endCxn id="146" idx="1"/>
          </p:cNvCxnSpPr>
          <p:nvPr/>
        </p:nvCxnSpPr>
        <p:spPr>
          <a:xfrm flipV="1">
            <a:off x="8768715" y="4301490"/>
            <a:ext cx="815340" cy="23241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36" name="直接箭头连接符 135"/>
          <p:cNvCxnSpPr>
            <a:stCxn id="143" idx="3"/>
            <a:endCxn id="148" idx="1"/>
          </p:cNvCxnSpPr>
          <p:nvPr/>
        </p:nvCxnSpPr>
        <p:spPr>
          <a:xfrm>
            <a:off x="8768715" y="4533900"/>
            <a:ext cx="815340" cy="44069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37" name="直接箭头连接符 136"/>
          <p:cNvCxnSpPr>
            <a:stCxn id="144" idx="3"/>
            <a:endCxn id="146" idx="1"/>
          </p:cNvCxnSpPr>
          <p:nvPr/>
        </p:nvCxnSpPr>
        <p:spPr>
          <a:xfrm flipV="1">
            <a:off x="8768715" y="4301490"/>
            <a:ext cx="815340" cy="49847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38" name="直接箭头连接符 137"/>
          <p:cNvCxnSpPr>
            <a:stCxn id="144" idx="3"/>
            <a:endCxn id="147" idx="1"/>
          </p:cNvCxnSpPr>
          <p:nvPr/>
        </p:nvCxnSpPr>
        <p:spPr>
          <a:xfrm flipV="1">
            <a:off x="8768715" y="4637405"/>
            <a:ext cx="808990" cy="16256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39" name="直接箭头连接符 138"/>
          <p:cNvCxnSpPr>
            <a:stCxn id="145" idx="3"/>
            <a:endCxn id="146" idx="1"/>
          </p:cNvCxnSpPr>
          <p:nvPr/>
        </p:nvCxnSpPr>
        <p:spPr>
          <a:xfrm flipV="1">
            <a:off x="8768715" y="4301490"/>
            <a:ext cx="815340" cy="77597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40" name="直接箭头连接符 139"/>
          <p:cNvCxnSpPr>
            <a:stCxn id="145" idx="3"/>
            <a:endCxn id="147" idx="1"/>
          </p:cNvCxnSpPr>
          <p:nvPr/>
        </p:nvCxnSpPr>
        <p:spPr>
          <a:xfrm flipV="1">
            <a:off x="8768715" y="4637405"/>
            <a:ext cx="808990" cy="44005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41" name="直接箭头连接符 140"/>
          <p:cNvCxnSpPr>
            <a:stCxn id="145" idx="3"/>
            <a:endCxn id="148" idx="1"/>
          </p:cNvCxnSpPr>
          <p:nvPr/>
        </p:nvCxnSpPr>
        <p:spPr>
          <a:xfrm flipV="1">
            <a:off x="8768715" y="4974590"/>
            <a:ext cx="815340" cy="10287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42" name="圆角矩形 141"/>
          <p:cNvSpPr/>
          <p:nvPr/>
        </p:nvSpPr>
        <p:spPr>
          <a:xfrm>
            <a:off x="8202295" y="4140200"/>
            <a:ext cx="565785" cy="206375"/>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3" name="圆角矩形 142"/>
          <p:cNvSpPr/>
          <p:nvPr/>
        </p:nvSpPr>
        <p:spPr>
          <a:xfrm>
            <a:off x="8202930" y="4430395"/>
            <a:ext cx="565785" cy="206375"/>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4" name="圆角矩形 143"/>
          <p:cNvSpPr/>
          <p:nvPr/>
        </p:nvSpPr>
        <p:spPr>
          <a:xfrm>
            <a:off x="8202930" y="4696460"/>
            <a:ext cx="565785" cy="20637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5" name="圆角矩形 144"/>
          <p:cNvSpPr/>
          <p:nvPr/>
        </p:nvSpPr>
        <p:spPr>
          <a:xfrm>
            <a:off x="8202930" y="4973955"/>
            <a:ext cx="565785" cy="20637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6" name="圆角矩形 145"/>
          <p:cNvSpPr/>
          <p:nvPr/>
        </p:nvSpPr>
        <p:spPr>
          <a:xfrm>
            <a:off x="9584055" y="4197985"/>
            <a:ext cx="565785" cy="20637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7" name="圆角矩形 146"/>
          <p:cNvSpPr/>
          <p:nvPr/>
        </p:nvSpPr>
        <p:spPr>
          <a:xfrm>
            <a:off x="9577705" y="4533900"/>
            <a:ext cx="565785" cy="20637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8" name="圆角矩形 147"/>
          <p:cNvSpPr/>
          <p:nvPr/>
        </p:nvSpPr>
        <p:spPr>
          <a:xfrm>
            <a:off x="9584055" y="4871085"/>
            <a:ext cx="565785" cy="20637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51" name="图片 150" descr="错误"/>
          <p:cNvPicPr>
            <a:picLocks noChangeAspect="1"/>
          </p:cNvPicPr>
          <p:nvPr/>
        </p:nvPicPr>
        <p:blipFill>
          <a:blip r:embed="rId1"/>
          <a:stretch>
            <a:fillRect/>
          </a:stretch>
        </p:blipFill>
        <p:spPr>
          <a:xfrm>
            <a:off x="4003675" y="5644515"/>
            <a:ext cx="448945" cy="448945"/>
          </a:xfrm>
          <a:prstGeom prst="rect">
            <a:avLst/>
          </a:prstGeom>
        </p:spPr>
      </p:pic>
      <p:pic>
        <p:nvPicPr>
          <p:cNvPr id="152" name="图片 151" descr="正确"/>
          <p:cNvPicPr>
            <a:picLocks noChangeAspect="1"/>
          </p:cNvPicPr>
          <p:nvPr/>
        </p:nvPicPr>
        <p:blipFill>
          <a:blip r:embed="rId2"/>
          <a:stretch>
            <a:fillRect/>
          </a:stretch>
        </p:blipFill>
        <p:spPr>
          <a:xfrm>
            <a:off x="8947785" y="5645150"/>
            <a:ext cx="450000" cy="4500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问题三：</a:t>
            </a:r>
            <a:r>
              <a:rPr lang="en-US" altLang="zh-CN">
                <a:sym typeface="+mn-ea"/>
              </a:rPr>
              <a:t>Stage-aware</a:t>
            </a:r>
            <a:r>
              <a:rPr lang="zh-CN" altLang="en-US">
                <a:sym typeface="+mn-ea"/>
              </a:rPr>
              <a:t>的</a:t>
            </a:r>
            <a:r>
              <a:rPr lang="zh-CN" altLang="en-US">
                <a:sym typeface="+mn-ea"/>
              </a:rPr>
              <a:t>问题</a:t>
            </a:r>
            <a:endParaRPr lang="zh-CN" altLang="en-US">
              <a:sym typeface="+mn-ea"/>
            </a:endParaRPr>
          </a:p>
        </p:txBody>
      </p:sp>
      <p:sp>
        <p:nvSpPr>
          <p:cNvPr id="3" name="内容占位符 2"/>
          <p:cNvSpPr>
            <a:spLocks noGrp="1"/>
          </p:cNvSpPr>
          <p:nvPr>
            <p:ph idx="1"/>
          </p:nvPr>
        </p:nvSpPr>
        <p:spPr>
          <a:xfrm>
            <a:off x="838200" y="1383030"/>
            <a:ext cx="10824845" cy="5300345"/>
          </a:xfrm>
        </p:spPr>
        <p:txBody>
          <a:bodyPr>
            <a:normAutofit/>
          </a:bodyPr>
          <a:p>
            <a:pPr lvl="0"/>
            <a:r>
              <a:rPr lang="en-US" altLang="zh-CN">
                <a:solidFill>
                  <a:schemeClr val="tx1"/>
                </a:solidFill>
                <a:uFillTx/>
                <a:latin typeface="等线" panose="02010600030101010101" charset="-122"/>
              </a:rPr>
              <a:t>  </a:t>
            </a:r>
            <a:r>
              <a:rPr lang="zh-CN" altLang="en-US" b="1">
                <a:solidFill>
                  <a:schemeClr val="tx1"/>
                </a:solidFill>
                <a:uFillTx/>
                <a:latin typeface="微软雅黑" panose="020B0503020204020204" charset="-122"/>
                <a:ea typeface="微软雅黑" panose="020B0503020204020204" charset="-122"/>
              </a:rPr>
              <a:t>猜想</a:t>
            </a:r>
            <a:endParaRPr lang="zh-CN" altLang="en-US" b="1">
              <a:solidFill>
                <a:schemeClr val="tx1"/>
              </a:solidFill>
              <a:uFillTx/>
              <a:latin typeface="微软雅黑" panose="020B0503020204020204" charset="-122"/>
              <a:ea typeface="微软雅黑" panose="020B0503020204020204" charset="-122"/>
            </a:endParaRPr>
          </a:p>
          <a:p>
            <a:pPr marL="685800" lvl="1" indent="-228600">
              <a:buFont typeface="Wingdings" panose="05000000000000000000" charset="0"/>
              <a:buChar char="n"/>
            </a:pPr>
            <a:r>
              <a:rPr lang="en-US" altLang="zh-CN" b="1">
                <a:solidFill>
                  <a:schemeClr val="tx1"/>
                </a:solidFill>
                <a:uFillTx/>
                <a:latin typeface="微软雅黑" panose="020B0503020204020204" charset="-122"/>
                <a:ea typeface="微软雅黑" panose="020B0503020204020204" charset="-122"/>
              </a:rPr>
              <a:t> </a:t>
            </a:r>
            <a:r>
              <a:rPr lang="zh-CN" altLang="en-US">
                <a:solidFill>
                  <a:schemeClr val="tx1"/>
                </a:solidFill>
                <a:uFillTx/>
                <a:latin typeface="+mn-lt"/>
                <a:ea typeface="+mn-lt"/>
              </a:rPr>
              <a:t>任务太简单？</a:t>
            </a:r>
            <a:endParaRPr lang="zh-CN" altLang="en-US">
              <a:solidFill>
                <a:schemeClr val="tx1"/>
              </a:solidFill>
              <a:uFillTx/>
              <a:latin typeface="+mn-lt"/>
              <a:ea typeface="+mn-lt"/>
            </a:endParaRPr>
          </a:p>
          <a:p>
            <a:pPr lvl="2">
              <a:buFont typeface="Wingdings" panose="05000000000000000000" charset="0"/>
              <a:buChar char="l"/>
            </a:pPr>
            <a:r>
              <a:rPr lang="en-US" altLang="zh-CN">
                <a:solidFill>
                  <a:schemeClr val="tx1"/>
                </a:solidFill>
                <a:uFillTx/>
                <a:latin typeface="+mn-lt"/>
                <a:ea typeface="+mn-lt"/>
              </a:rPr>
              <a:t> </a:t>
            </a:r>
            <a:r>
              <a:rPr lang="zh-CN" altLang="en-US">
                <a:solidFill>
                  <a:schemeClr val="tx1"/>
                </a:solidFill>
                <a:uFillTx/>
                <a:latin typeface="+mn-lt"/>
                <a:ea typeface="+mn-lt"/>
              </a:rPr>
              <a:t>复杂的应用会不会将一个</a:t>
            </a:r>
            <a:r>
              <a:rPr lang="en-US" altLang="zh-CN">
                <a:solidFill>
                  <a:schemeClr val="tx1"/>
                </a:solidFill>
                <a:uFillTx/>
                <a:latin typeface="+mn-lt"/>
                <a:ea typeface="+mn-lt"/>
              </a:rPr>
              <a:t>Task</a:t>
            </a:r>
            <a:r>
              <a:rPr lang="zh-CN" altLang="en-US">
                <a:solidFill>
                  <a:schemeClr val="tx1"/>
                </a:solidFill>
                <a:uFillTx/>
                <a:latin typeface="+mn-lt"/>
                <a:ea typeface="+mn-lt"/>
              </a:rPr>
              <a:t>解耦成多个</a:t>
            </a:r>
            <a:r>
              <a:rPr lang="en-US" altLang="zh-CN">
                <a:solidFill>
                  <a:schemeClr val="tx1"/>
                </a:solidFill>
                <a:uFillTx/>
                <a:latin typeface="+mn-lt"/>
                <a:ea typeface="+mn-lt"/>
              </a:rPr>
              <a:t>Function</a:t>
            </a:r>
            <a:r>
              <a:rPr lang="zh-CN" altLang="en-US">
                <a:solidFill>
                  <a:schemeClr val="tx1"/>
                </a:solidFill>
                <a:uFillTx/>
                <a:latin typeface="+mn-lt"/>
                <a:ea typeface="+mn-lt"/>
              </a:rPr>
              <a:t>？</a:t>
            </a:r>
            <a:endParaRPr lang="zh-CN" altLang="en-US">
              <a:solidFill>
                <a:schemeClr val="tx1"/>
              </a:solidFill>
              <a:uFillTx/>
              <a:latin typeface="+mn-lt"/>
              <a:ea typeface="+mn-lt"/>
            </a:endParaRPr>
          </a:p>
          <a:p>
            <a:pPr lvl="1">
              <a:buFont typeface="Wingdings" panose="05000000000000000000" charset="0"/>
              <a:buChar char="n"/>
            </a:pPr>
            <a:r>
              <a:rPr lang="en-US" altLang="zh-CN">
                <a:solidFill>
                  <a:schemeClr val="tx1"/>
                </a:solidFill>
                <a:uFillTx/>
                <a:latin typeface="+mn-lt"/>
                <a:ea typeface="+mn-lt"/>
              </a:rPr>
              <a:t> One function per task</a:t>
            </a:r>
            <a:r>
              <a:rPr lang="zh-CN" altLang="en-US">
                <a:solidFill>
                  <a:schemeClr val="tx1"/>
                </a:solidFill>
                <a:uFillTx/>
                <a:latin typeface="+mn-lt"/>
                <a:ea typeface="+mn-lt"/>
              </a:rPr>
              <a:t>是通用的设计</a:t>
            </a:r>
            <a:r>
              <a:rPr lang="zh-CN" altLang="en-US">
                <a:solidFill>
                  <a:schemeClr val="tx1"/>
                </a:solidFill>
                <a:uFillTx/>
                <a:latin typeface="+mn-lt"/>
                <a:ea typeface="+mn-lt"/>
              </a:rPr>
              <a:t>范式？</a:t>
            </a:r>
            <a:endParaRPr lang="zh-CN" altLang="en-US">
              <a:solidFill>
                <a:schemeClr val="tx1"/>
              </a:solidFill>
              <a:uFillTx/>
              <a:latin typeface="+mn-lt"/>
              <a:ea typeface="+mn-lt"/>
            </a:endParaRPr>
          </a:p>
          <a:p>
            <a:pPr lvl="2">
              <a:buFont typeface="Wingdings" panose="05000000000000000000" charset="0"/>
              <a:buChar char="l"/>
            </a:pPr>
            <a:r>
              <a:rPr lang="en-US" altLang="zh-CN">
                <a:solidFill>
                  <a:schemeClr val="tx1"/>
                </a:solidFill>
                <a:uFillTx/>
                <a:latin typeface="+mn-lt"/>
                <a:ea typeface="+mn-lt"/>
              </a:rPr>
              <a:t> One function per </a:t>
            </a:r>
            <a:r>
              <a:rPr lang="en-US" altLang="zh-CN">
                <a:solidFill>
                  <a:schemeClr val="tx1"/>
                </a:solidFill>
                <a:uFillTx/>
                <a:latin typeface="+mn-lt"/>
                <a:ea typeface="+mn-lt"/>
              </a:rPr>
              <a:t>task -&gt; 过于笨重，削弱了弹性，不便于调度 -&gt; 解耦成函数链(通信开销和扩展性的trade-off) -&gt; stage-aware ?</a:t>
            </a:r>
            <a:endParaRPr lang="en-US" altLang="zh-CN">
              <a:solidFill>
                <a:schemeClr val="tx1"/>
              </a:solidFill>
              <a:uFillTx/>
              <a:latin typeface="+mn-lt"/>
              <a:ea typeface="+mn-lt"/>
            </a:endParaRPr>
          </a:p>
        </p:txBody>
      </p:sp>
      <p:sp>
        <p:nvSpPr>
          <p:cNvPr id="4" name="文本框 3"/>
          <p:cNvSpPr txBox="1"/>
          <p:nvPr/>
        </p:nvSpPr>
        <p:spPr>
          <a:xfrm>
            <a:off x="0" y="6520815"/>
            <a:ext cx="11722735" cy="337185"/>
          </a:xfrm>
          <a:prstGeom prst="rect">
            <a:avLst/>
          </a:prstGeom>
          <a:noFill/>
        </p:spPr>
        <p:txBody>
          <a:bodyPr wrap="square" rtlCol="0">
            <a:spAutoFit/>
          </a:bodyPr>
          <a:p>
            <a:r>
              <a:rPr lang="en-US" altLang="zh-CN" sz="1600">
                <a:solidFill>
                  <a:schemeClr val="bg2">
                    <a:lumMod val="50000"/>
                  </a:schemeClr>
                </a:solidFill>
                <a:sym typeface="+mn-ea"/>
              </a:rPr>
              <a:t>[1] Sonic: Application-aware Data Passing for Chained Serverless Applications  ATC’21</a:t>
            </a:r>
            <a:endParaRPr lang="en-US" altLang="zh-CN" sz="1600">
              <a:solidFill>
                <a:schemeClr val="bg2">
                  <a:lumMod val="50000"/>
                </a:schemeClr>
              </a:solidFill>
              <a:sym typeface="+mn-ea"/>
            </a:endParaRPr>
          </a:p>
        </p:txBody>
      </p:sp>
      <p:sp>
        <p:nvSpPr>
          <p:cNvPr id="14" name="圆角矩形 13"/>
          <p:cNvSpPr/>
          <p:nvPr/>
        </p:nvSpPr>
        <p:spPr>
          <a:xfrm>
            <a:off x="4453255" y="4366260"/>
            <a:ext cx="2048510" cy="1427480"/>
          </a:xfrm>
          <a:prstGeom prst="roundRect">
            <a:avLst/>
          </a:prstGeom>
          <a:solidFill>
            <a:schemeClr val="bg1"/>
          </a:solidFill>
          <a:ln w="28575" cmpd="sng">
            <a:solidFill>
              <a:schemeClr val="bg2">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文本框 16"/>
          <p:cNvSpPr txBox="1"/>
          <p:nvPr/>
        </p:nvSpPr>
        <p:spPr>
          <a:xfrm>
            <a:off x="5002530" y="5394960"/>
            <a:ext cx="1120775" cy="398780"/>
          </a:xfrm>
          <a:prstGeom prst="rect">
            <a:avLst/>
          </a:prstGeom>
          <a:noFill/>
        </p:spPr>
        <p:txBody>
          <a:bodyPr wrap="square" rtlCol="0">
            <a:spAutoFit/>
          </a:bodyPr>
          <a:p>
            <a:r>
              <a:rPr lang="en-US" altLang="zh-CN" sz="2000">
                <a:solidFill>
                  <a:schemeClr val="bg2">
                    <a:lumMod val="65000"/>
                  </a:schemeClr>
                </a:solidFill>
                <a:latin typeface="微软雅黑" panose="020B0503020204020204" charset="-122"/>
                <a:ea typeface="微软雅黑" panose="020B0503020204020204" charset="-122"/>
              </a:rPr>
              <a:t>Stage 2</a:t>
            </a:r>
            <a:endParaRPr lang="en-US" altLang="zh-CN" sz="2000">
              <a:solidFill>
                <a:schemeClr val="bg2">
                  <a:lumMod val="65000"/>
                </a:schemeClr>
              </a:solidFill>
              <a:latin typeface="微软雅黑" panose="020B0503020204020204" charset="-122"/>
              <a:ea typeface="微软雅黑" panose="020B0503020204020204" charset="-122"/>
            </a:endParaRPr>
          </a:p>
        </p:txBody>
      </p:sp>
      <p:sp>
        <p:nvSpPr>
          <p:cNvPr id="18" name="圆角矩形 17"/>
          <p:cNvSpPr/>
          <p:nvPr/>
        </p:nvSpPr>
        <p:spPr>
          <a:xfrm>
            <a:off x="1575435" y="4366260"/>
            <a:ext cx="2574925" cy="1327785"/>
          </a:xfrm>
          <a:prstGeom prst="roundRect">
            <a:avLst/>
          </a:prstGeom>
          <a:solidFill>
            <a:schemeClr val="bg1"/>
          </a:solidFill>
          <a:ln w="28575" cmpd="sng">
            <a:solidFill>
              <a:schemeClr val="bg2">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1576070" y="5184140"/>
            <a:ext cx="1108710" cy="398780"/>
          </a:xfrm>
          <a:prstGeom prst="rect">
            <a:avLst/>
          </a:prstGeom>
          <a:noFill/>
        </p:spPr>
        <p:txBody>
          <a:bodyPr wrap="square" rtlCol="0">
            <a:spAutoFit/>
          </a:bodyPr>
          <a:p>
            <a:r>
              <a:rPr lang="en-US" altLang="zh-CN" sz="2000">
                <a:solidFill>
                  <a:schemeClr val="bg2">
                    <a:lumMod val="65000"/>
                  </a:schemeClr>
                </a:solidFill>
                <a:latin typeface="微软雅黑" panose="020B0503020204020204" charset="-122"/>
                <a:ea typeface="微软雅黑" panose="020B0503020204020204" charset="-122"/>
              </a:rPr>
              <a:t>Stage 1</a:t>
            </a:r>
            <a:endParaRPr lang="en-US" altLang="zh-CN" sz="2000">
              <a:solidFill>
                <a:schemeClr val="bg2">
                  <a:lumMod val="65000"/>
                </a:schemeClr>
              </a:solidFill>
              <a:latin typeface="微软雅黑" panose="020B0503020204020204" charset="-122"/>
              <a:ea typeface="微软雅黑" panose="020B0503020204020204" charset="-122"/>
            </a:endParaRPr>
          </a:p>
        </p:txBody>
      </p:sp>
      <p:sp>
        <p:nvSpPr>
          <p:cNvPr id="26" name="圆角矩形 25"/>
          <p:cNvSpPr/>
          <p:nvPr/>
        </p:nvSpPr>
        <p:spPr>
          <a:xfrm>
            <a:off x="5649595" y="4582160"/>
            <a:ext cx="589280" cy="784225"/>
          </a:xfrm>
          <a:prstGeom prst="roundRect">
            <a:avLst/>
          </a:prstGeom>
          <a:solidFill>
            <a:schemeClr val="bg1"/>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圆角矩形 26"/>
          <p:cNvSpPr/>
          <p:nvPr/>
        </p:nvSpPr>
        <p:spPr>
          <a:xfrm>
            <a:off x="5765165" y="4888230"/>
            <a:ext cx="358140" cy="149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圆角矩形 27"/>
          <p:cNvSpPr/>
          <p:nvPr/>
        </p:nvSpPr>
        <p:spPr>
          <a:xfrm>
            <a:off x="5765165" y="5109210"/>
            <a:ext cx="358140" cy="149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圆角矩形 28"/>
          <p:cNvSpPr/>
          <p:nvPr/>
        </p:nvSpPr>
        <p:spPr>
          <a:xfrm>
            <a:off x="5765165" y="4667250"/>
            <a:ext cx="358140" cy="149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圆角矩形 41"/>
          <p:cNvSpPr/>
          <p:nvPr/>
        </p:nvSpPr>
        <p:spPr>
          <a:xfrm>
            <a:off x="1720215" y="4425950"/>
            <a:ext cx="589280" cy="540385"/>
          </a:xfrm>
          <a:prstGeom prst="roundRect">
            <a:avLst/>
          </a:prstGeom>
          <a:solidFill>
            <a:schemeClr val="bg1"/>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 name="圆角矩形 42"/>
          <p:cNvSpPr/>
          <p:nvPr/>
        </p:nvSpPr>
        <p:spPr>
          <a:xfrm>
            <a:off x="1835785" y="4500880"/>
            <a:ext cx="358140" cy="149860"/>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 name="圆角矩形 43"/>
          <p:cNvSpPr/>
          <p:nvPr/>
        </p:nvSpPr>
        <p:spPr>
          <a:xfrm>
            <a:off x="1835785" y="4729480"/>
            <a:ext cx="358140" cy="149860"/>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 name="圆角矩形 44"/>
          <p:cNvSpPr/>
          <p:nvPr/>
        </p:nvSpPr>
        <p:spPr>
          <a:xfrm>
            <a:off x="2569210" y="4432300"/>
            <a:ext cx="589280" cy="540385"/>
          </a:xfrm>
          <a:prstGeom prst="roundRect">
            <a:avLst/>
          </a:prstGeom>
          <a:solidFill>
            <a:schemeClr val="bg1"/>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 name="圆角矩形 45"/>
          <p:cNvSpPr/>
          <p:nvPr/>
        </p:nvSpPr>
        <p:spPr>
          <a:xfrm>
            <a:off x="2684780" y="4507230"/>
            <a:ext cx="358140" cy="149860"/>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 name="圆角矩形 46"/>
          <p:cNvSpPr/>
          <p:nvPr/>
        </p:nvSpPr>
        <p:spPr>
          <a:xfrm>
            <a:off x="2684780" y="4735830"/>
            <a:ext cx="358140" cy="149860"/>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48" name="直接箭头连接符 47"/>
          <p:cNvCxnSpPr>
            <a:stCxn id="43" idx="3"/>
            <a:endCxn id="46" idx="1"/>
          </p:cNvCxnSpPr>
          <p:nvPr/>
        </p:nvCxnSpPr>
        <p:spPr>
          <a:xfrm>
            <a:off x="2193925" y="4575810"/>
            <a:ext cx="490855" cy="635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49" name="直接箭头连接符 48"/>
          <p:cNvCxnSpPr>
            <a:stCxn id="44" idx="3"/>
            <a:endCxn id="47" idx="1"/>
          </p:cNvCxnSpPr>
          <p:nvPr/>
        </p:nvCxnSpPr>
        <p:spPr>
          <a:xfrm>
            <a:off x="2193925" y="4804410"/>
            <a:ext cx="490855" cy="635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54" name="圆角矩形 53"/>
          <p:cNvSpPr/>
          <p:nvPr/>
        </p:nvSpPr>
        <p:spPr>
          <a:xfrm>
            <a:off x="2569210" y="5057140"/>
            <a:ext cx="589280" cy="540385"/>
          </a:xfrm>
          <a:prstGeom prst="roundRect">
            <a:avLst/>
          </a:prstGeom>
          <a:solidFill>
            <a:schemeClr val="bg1"/>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5" name="圆角矩形 54"/>
          <p:cNvSpPr/>
          <p:nvPr/>
        </p:nvSpPr>
        <p:spPr>
          <a:xfrm>
            <a:off x="2684780" y="5132070"/>
            <a:ext cx="358140" cy="149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6" name="圆角矩形 55"/>
          <p:cNvSpPr/>
          <p:nvPr/>
        </p:nvSpPr>
        <p:spPr>
          <a:xfrm>
            <a:off x="2684780" y="5360670"/>
            <a:ext cx="358140" cy="149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7" name="圆角矩形 56"/>
          <p:cNvSpPr/>
          <p:nvPr/>
        </p:nvSpPr>
        <p:spPr>
          <a:xfrm>
            <a:off x="3414395" y="4427220"/>
            <a:ext cx="589280" cy="1179830"/>
          </a:xfrm>
          <a:prstGeom prst="roundRect">
            <a:avLst/>
          </a:prstGeom>
          <a:solidFill>
            <a:schemeClr val="bg1"/>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8" name="圆角矩形 57"/>
          <p:cNvSpPr/>
          <p:nvPr/>
        </p:nvSpPr>
        <p:spPr>
          <a:xfrm>
            <a:off x="3529330" y="4507230"/>
            <a:ext cx="358140" cy="149860"/>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9" name="圆角矩形 58"/>
          <p:cNvSpPr/>
          <p:nvPr/>
        </p:nvSpPr>
        <p:spPr>
          <a:xfrm>
            <a:off x="3529965" y="4740910"/>
            <a:ext cx="358140" cy="149860"/>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0" name="圆角矩形 59"/>
          <p:cNvSpPr/>
          <p:nvPr/>
        </p:nvSpPr>
        <p:spPr>
          <a:xfrm>
            <a:off x="3529965" y="5132070"/>
            <a:ext cx="358140" cy="149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1" name="圆角矩形 60"/>
          <p:cNvSpPr/>
          <p:nvPr/>
        </p:nvSpPr>
        <p:spPr>
          <a:xfrm>
            <a:off x="3529965" y="5360670"/>
            <a:ext cx="358140" cy="149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2" name="直接箭头连接符 61"/>
          <p:cNvCxnSpPr>
            <a:stCxn id="55" idx="3"/>
            <a:endCxn id="60" idx="1"/>
          </p:cNvCxnSpPr>
          <p:nvPr/>
        </p:nvCxnSpPr>
        <p:spPr>
          <a:xfrm>
            <a:off x="3042920" y="5207000"/>
            <a:ext cx="487045"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63" name="直接箭头连接符 62"/>
          <p:cNvCxnSpPr>
            <a:stCxn id="56" idx="3"/>
            <a:endCxn id="61" idx="1"/>
          </p:cNvCxnSpPr>
          <p:nvPr/>
        </p:nvCxnSpPr>
        <p:spPr>
          <a:xfrm>
            <a:off x="3042920" y="5435600"/>
            <a:ext cx="487045"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64" name="直接箭头连接符 63"/>
          <p:cNvCxnSpPr>
            <a:stCxn id="46" idx="3"/>
            <a:endCxn id="58" idx="1"/>
          </p:cNvCxnSpPr>
          <p:nvPr/>
        </p:nvCxnSpPr>
        <p:spPr>
          <a:xfrm>
            <a:off x="3042920" y="4582160"/>
            <a:ext cx="486410"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65" name="直接箭头连接符 64"/>
          <p:cNvCxnSpPr>
            <a:stCxn id="47" idx="3"/>
            <a:endCxn id="59" idx="1"/>
          </p:cNvCxnSpPr>
          <p:nvPr/>
        </p:nvCxnSpPr>
        <p:spPr>
          <a:xfrm>
            <a:off x="3042920" y="4810760"/>
            <a:ext cx="487045" cy="508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66" name="圆角矩形 65"/>
          <p:cNvSpPr/>
          <p:nvPr/>
        </p:nvSpPr>
        <p:spPr>
          <a:xfrm>
            <a:off x="4627880" y="4582160"/>
            <a:ext cx="589280" cy="784225"/>
          </a:xfrm>
          <a:prstGeom prst="roundRect">
            <a:avLst/>
          </a:prstGeom>
          <a:solidFill>
            <a:schemeClr val="bg1"/>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7" name="圆角矩形 66"/>
          <p:cNvSpPr/>
          <p:nvPr/>
        </p:nvSpPr>
        <p:spPr>
          <a:xfrm>
            <a:off x="4743450" y="4888230"/>
            <a:ext cx="358140" cy="149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8" name="圆角矩形 67"/>
          <p:cNvSpPr/>
          <p:nvPr/>
        </p:nvSpPr>
        <p:spPr>
          <a:xfrm>
            <a:off x="4743450" y="5109210"/>
            <a:ext cx="358140" cy="149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9" name="圆角矩形 68"/>
          <p:cNvSpPr/>
          <p:nvPr/>
        </p:nvSpPr>
        <p:spPr>
          <a:xfrm>
            <a:off x="4743450" y="4667250"/>
            <a:ext cx="358140" cy="149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73" name="直接箭头连接符 72"/>
          <p:cNvCxnSpPr>
            <a:stCxn id="58" idx="3"/>
            <a:endCxn id="69" idx="1"/>
          </p:cNvCxnSpPr>
          <p:nvPr/>
        </p:nvCxnSpPr>
        <p:spPr>
          <a:xfrm>
            <a:off x="3887470" y="4582160"/>
            <a:ext cx="855980" cy="16002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74" name="直接箭头连接符 73"/>
          <p:cNvCxnSpPr>
            <a:stCxn id="59" idx="3"/>
            <a:endCxn id="67" idx="1"/>
          </p:cNvCxnSpPr>
          <p:nvPr/>
        </p:nvCxnSpPr>
        <p:spPr>
          <a:xfrm>
            <a:off x="3888105" y="4815840"/>
            <a:ext cx="855345" cy="14732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75" name="直接箭头连接符 74"/>
          <p:cNvCxnSpPr>
            <a:stCxn id="60" idx="3"/>
            <a:endCxn id="68" idx="1"/>
          </p:cNvCxnSpPr>
          <p:nvPr/>
        </p:nvCxnSpPr>
        <p:spPr>
          <a:xfrm flipV="1">
            <a:off x="3888105" y="5184140"/>
            <a:ext cx="855345" cy="2286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76" name="直接箭头连接符 75"/>
          <p:cNvCxnSpPr>
            <a:stCxn id="58" idx="3"/>
            <a:endCxn id="67" idx="1"/>
          </p:cNvCxnSpPr>
          <p:nvPr/>
        </p:nvCxnSpPr>
        <p:spPr>
          <a:xfrm>
            <a:off x="3887470" y="4582160"/>
            <a:ext cx="855980" cy="38100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77" name="直接箭头连接符 76"/>
          <p:cNvCxnSpPr>
            <a:stCxn id="58" idx="3"/>
            <a:endCxn id="68" idx="1"/>
          </p:cNvCxnSpPr>
          <p:nvPr/>
        </p:nvCxnSpPr>
        <p:spPr>
          <a:xfrm>
            <a:off x="3887470" y="4582160"/>
            <a:ext cx="855980" cy="60198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78" name="直接箭头连接符 77"/>
          <p:cNvCxnSpPr>
            <a:stCxn id="59" idx="3"/>
            <a:endCxn id="69" idx="1"/>
          </p:cNvCxnSpPr>
          <p:nvPr/>
        </p:nvCxnSpPr>
        <p:spPr>
          <a:xfrm flipV="1">
            <a:off x="3888105" y="4742180"/>
            <a:ext cx="855345" cy="7366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79" name="直接箭头连接符 78"/>
          <p:cNvCxnSpPr>
            <a:stCxn id="59" idx="3"/>
            <a:endCxn id="68" idx="1"/>
          </p:cNvCxnSpPr>
          <p:nvPr/>
        </p:nvCxnSpPr>
        <p:spPr>
          <a:xfrm>
            <a:off x="3888105" y="4815840"/>
            <a:ext cx="855345" cy="36830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80" name="直接箭头连接符 79"/>
          <p:cNvCxnSpPr>
            <a:stCxn id="60" idx="3"/>
            <a:endCxn id="69" idx="1"/>
          </p:cNvCxnSpPr>
          <p:nvPr/>
        </p:nvCxnSpPr>
        <p:spPr>
          <a:xfrm flipV="1">
            <a:off x="3888105" y="4742180"/>
            <a:ext cx="855345" cy="46482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81" name="直接箭头连接符 80"/>
          <p:cNvCxnSpPr>
            <a:stCxn id="60" idx="3"/>
            <a:endCxn id="67" idx="1"/>
          </p:cNvCxnSpPr>
          <p:nvPr/>
        </p:nvCxnSpPr>
        <p:spPr>
          <a:xfrm flipV="1">
            <a:off x="3888105" y="4963160"/>
            <a:ext cx="855345" cy="24384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82" name="直接箭头连接符 81"/>
          <p:cNvCxnSpPr>
            <a:stCxn id="61" idx="3"/>
            <a:endCxn id="69" idx="1"/>
          </p:cNvCxnSpPr>
          <p:nvPr/>
        </p:nvCxnSpPr>
        <p:spPr>
          <a:xfrm flipV="1">
            <a:off x="3888105" y="4742180"/>
            <a:ext cx="855345" cy="69342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83" name="直接箭头连接符 82"/>
          <p:cNvCxnSpPr>
            <a:stCxn id="61" idx="3"/>
            <a:endCxn id="67" idx="1"/>
          </p:cNvCxnSpPr>
          <p:nvPr/>
        </p:nvCxnSpPr>
        <p:spPr>
          <a:xfrm flipV="1">
            <a:off x="3888105" y="4963160"/>
            <a:ext cx="855345" cy="47244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84" name="直接箭头连接符 83"/>
          <p:cNvCxnSpPr>
            <a:stCxn id="61" idx="3"/>
            <a:endCxn id="68" idx="1"/>
          </p:cNvCxnSpPr>
          <p:nvPr/>
        </p:nvCxnSpPr>
        <p:spPr>
          <a:xfrm flipV="1">
            <a:off x="3888105" y="5184140"/>
            <a:ext cx="855345" cy="25146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6" name="直接箭头连接符 5"/>
          <p:cNvCxnSpPr>
            <a:stCxn id="69" idx="3"/>
            <a:endCxn id="29" idx="1"/>
          </p:cNvCxnSpPr>
          <p:nvPr/>
        </p:nvCxnSpPr>
        <p:spPr>
          <a:xfrm>
            <a:off x="5101590" y="4742180"/>
            <a:ext cx="663575"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7" name="直接箭头连接符 6"/>
          <p:cNvCxnSpPr>
            <a:stCxn id="67" idx="3"/>
            <a:endCxn id="27" idx="1"/>
          </p:cNvCxnSpPr>
          <p:nvPr/>
        </p:nvCxnSpPr>
        <p:spPr>
          <a:xfrm>
            <a:off x="5101590" y="4963160"/>
            <a:ext cx="663575"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8" name="直接箭头连接符 7"/>
          <p:cNvCxnSpPr>
            <a:stCxn id="68" idx="3"/>
            <a:endCxn id="28" idx="1"/>
          </p:cNvCxnSpPr>
          <p:nvPr/>
        </p:nvCxnSpPr>
        <p:spPr>
          <a:xfrm>
            <a:off x="5101590" y="5184140"/>
            <a:ext cx="663575"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9" name="圆角矩形 8"/>
          <p:cNvSpPr/>
          <p:nvPr/>
        </p:nvSpPr>
        <p:spPr>
          <a:xfrm>
            <a:off x="9317990" y="4260215"/>
            <a:ext cx="1097915" cy="1638935"/>
          </a:xfrm>
          <a:prstGeom prst="roundRect">
            <a:avLst/>
          </a:prstGeom>
          <a:solidFill>
            <a:schemeClr val="bg1"/>
          </a:solidFill>
          <a:ln w="28575" cmpd="sng">
            <a:solidFill>
              <a:schemeClr val="bg2">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0" name="圆角矩形 119"/>
          <p:cNvSpPr/>
          <p:nvPr/>
        </p:nvSpPr>
        <p:spPr>
          <a:xfrm>
            <a:off x="9404350" y="4311650"/>
            <a:ext cx="912495" cy="1179830"/>
          </a:xfrm>
          <a:prstGeom prst="roundRect">
            <a:avLst/>
          </a:prstGeom>
          <a:solidFill>
            <a:schemeClr val="bg1"/>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9"/>
          <p:cNvSpPr txBox="1"/>
          <p:nvPr/>
        </p:nvSpPr>
        <p:spPr>
          <a:xfrm>
            <a:off x="9317990" y="5501005"/>
            <a:ext cx="1120775" cy="398780"/>
          </a:xfrm>
          <a:prstGeom prst="rect">
            <a:avLst/>
          </a:prstGeom>
          <a:noFill/>
        </p:spPr>
        <p:txBody>
          <a:bodyPr wrap="square" rtlCol="0">
            <a:spAutoFit/>
          </a:bodyPr>
          <a:p>
            <a:r>
              <a:rPr lang="en-US" altLang="zh-CN" sz="2000">
                <a:solidFill>
                  <a:schemeClr val="bg2">
                    <a:lumMod val="65000"/>
                  </a:schemeClr>
                </a:solidFill>
                <a:latin typeface="微软雅黑" panose="020B0503020204020204" charset="-122"/>
                <a:ea typeface="微软雅黑" panose="020B0503020204020204" charset="-122"/>
              </a:rPr>
              <a:t>Stage 2</a:t>
            </a:r>
            <a:endParaRPr lang="en-US" altLang="zh-CN" sz="2000">
              <a:solidFill>
                <a:schemeClr val="bg2">
                  <a:lumMod val="65000"/>
                </a:schemeClr>
              </a:solidFill>
              <a:latin typeface="微软雅黑" panose="020B0503020204020204" charset="-122"/>
              <a:ea typeface="微软雅黑" panose="020B0503020204020204" charset="-122"/>
            </a:endParaRPr>
          </a:p>
        </p:txBody>
      </p:sp>
      <p:sp>
        <p:nvSpPr>
          <p:cNvPr id="11" name="圆角矩形 10"/>
          <p:cNvSpPr/>
          <p:nvPr/>
        </p:nvSpPr>
        <p:spPr>
          <a:xfrm>
            <a:off x="7950835" y="4260215"/>
            <a:ext cx="1064260" cy="1639570"/>
          </a:xfrm>
          <a:prstGeom prst="roundRect">
            <a:avLst/>
          </a:prstGeom>
          <a:solidFill>
            <a:schemeClr val="bg1"/>
          </a:solidFill>
          <a:ln w="28575" cmpd="sng">
            <a:solidFill>
              <a:schemeClr val="bg2">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7950835" y="5501005"/>
            <a:ext cx="1116330" cy="398780"/>
          </a:xfrm>
          <a:prstGeom prst="rect">
            <a:avLst/>
          </a:prstGeom>
          <a:noFill/>
        </p:spPr>
        <p:txBody>
          <a:bodyPr wrap="square" rtlCol="0">
            <a:spAutoFit/>
          </a:bodyPr>
          <a:p>
            <a:r>
              <a:rPr lang="en-US" altLang="zh-CN" sz="2000">
                <a:solidFill>
                  <a:schemeClr val="bg2">
                    <a:lumMod val="65000"/>
                  </a:schemeClr>
                </a:solidFill>
                <a:latin typeface="微软雅黑" panose="020B0503020204020204" charset="-122"/>
                <a:ea typeface="微软雅黑" panose="020B0503020204020204" charset="-122"/>
              </a:rPr>
              <a:t>Stage 1</a:t>
            </a:r>
            <a:endParaRPr lang="en-US" altLang="zh-CN" sz="2000">
              <a:solidFill>
                <a:schemeClr val="bg2">
                  <a:lumMod val="65000"/>
                </a:schemeClr>
              </a:solidFill>
              <a:latin typeface="微软雅黑" panose="020B0503020204020204" charset="-122"/>
              <a:ea typeface="微软雅黑" panose="020B0503020204020204" charset="-122"/>
            </a:endParaRPr>
          </a:p>
        </p:txBody>
      </p:sp>
      <p:sp>
        <p:nvSpPr>
          <p:cNvPr id="88" name="圆角矩形 87"/>
          <p:cNvSpPr/>
          <p:nvPr/>
        </p:nvSpPr>
        <p:spPr>
          <a:xfrm>
            <a:off x="8102600" y="4321175"/>
            <a:ext cx="765810" cy="1179830"/>
          </a:xfrm>
          <a:prstGeom prst="roundRect">
            <a:avLst/>
          </a:prstGeom>
          <a:solidFill>
            <a:schemeClr val="bg1"/>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01" name="直接箭头连接符 100"/>
          <p:cNvCxnSpPr>
            <a:stCxn id="116" idx="3"/>
            <a:endCxn id="121" idx="1"/>
          </p:cNvCxnSpPr>
          <p:nvPr/>
        </p:nvCxnSpPr>
        <p:spPr>
          <a:xfrm>
            <a:off x="8768080" y="4498340"/>
            <a:ext cx="815975" cy="5778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02" name="直接箭头连接符 101"/>
          <p:cNvCxnSpPr>
            <a:stCxn id="117" idx="3"/>
            <a:endCxn id="122" idx="1"/>
          </p:cNvCxnSpPr>
          <p:nvPr/>
        </p:nvCxnSpPr>
        <p:spPr>
          <a:xfrm>
            <a:off x="8768715" y="4788535"/>
            <a:ext cx="808990" cy="10350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03" name="直接箭头连接符 102"/>
          <p:cNvCxnSpPr>
            <a:stCxn id="118" idx="3"/>
            <a:endCxn id="123" idx="1"/>
          </p:cNvCxnSpPr>
          <p:nvPr/>
        </p:nvCxnSpPr>
        <p:spPr>
          <a:xfrm>
            <a:off x="8768715" y="5054600"/>
            <a:ext cx="815340" cy="17462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04" name="直接箭头连接符 103"/>
          <p:cNvCxnSpPr>
            <a:stCxn id="116" idx="3"/>
            <a:endCxn id="122" idx="1"/>
          </p:cNvCxnSpPr>
          <p:nvPr/>
        </p:nvCxnSpPr>
        <p:spPr>
          <a:xfrm>
            <a:off x="8768080" y="4498340"/>
            <a:ext cx="809625" cy="39370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05" name="直接箭头连接符 104"/>
          <p:cNvCxnSpPr>
            <a:stCxn id="116" idx="3"/>
            <a:endCxn id="123" idx="1"/>
          </p:cNvCxnSpPr>
          <p:nvPr/>
        </p:nvCxnSpPr>
        <p:spPr>
          <a:xfrm>
            <a:off x="8768080" y="4498340"/>
            <a:ext cx="815975" cy="73088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06" name="直接箭头连接符 105"/>
          <p:cNvCxnSpPr>
            <a:stCxn id="117" idx="3"/>
            <a:endCxn id="121" idx="1"/>
          </p:cNvCxnSpPr>
          <p:nvPr/>
        </p:nvCxnSpPr>
        <p:spPr>
          <a:xfrm flipV="1">
            <a:off x="8768715" y="4556125"/>
            <a:ext cx="815340" cy="23241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07" name="直接箭头连接符 106"/>
          <p:cNvCxnSpPr>
            <a:stCxn id="117" idx="3"/>
            <a:endCxn id="123" idx="1"/>
          </p:cNvCxnSpPr>
          <p:nvPr/>
        </p:nvCxnSpPr>
        <p:spPr>
          <a:xfrm>
            <a:off x="8768715" y="4788535"/>
            <a:ext cx="815340" cy="44069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08" name="直接箭头连接符 107"/>
          <p:cNvCxnSpPr>
            <a:stCxn id="118" idx="3"/>
            <a:endCxn id="121" idx="1"/>
          </p:cNvCxnSpPr>
          <p:nvPr/>
        </p:nvCxnSpPr>
        <p:spPr>
          <a:xfrm flipV="1">
            <a:off x="8768715" y="4556125"/>
            <a:ext cx="815340" cy="49847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09" name="直接箭头连接符 108"/>
          <p:cNvCxnSpPr>
            <a:stCxn id="118" idx="3"/>
            <a:endCxn id="122" idx="1"/>
          </p:cNvCxnSpPr>
          <p:nvPr/>
        </p:nvCxnSpPr>
        <p:spPr>
          <a:xfrm flipV="1">
            <a:off x="8768715" y="4892040"/>
            <a:ext cx="808990" cy="16256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10" name="直接箭头连接符 109"/>
          <p:cNvCxnSpPr>
            <a:stCxn id="119" idx="3"/>
            <a:endCxn id="121" idx="1"/>
          </p:cNvCxnSpPr>
          <p:nvPr/>
        </p:nvCxnSpPr>
        <p:spPr>
          <a:xfrm flipV="1">
            <a:off x="8768715" y="4556125"/>
            <a:ext cx="815340" cy="77597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11" name="直接箭头连接符 110"/>
          <p:cNvCxnSpPr>
            <a:stCxn id="119" idx="3"/>
            <a:endCxn id="122" idx="1"/>
          </p:cNvCxnSpPr>
          <p:nvPr/>
        </p:nvCxnSpPr>
        <p:spPr>
          <a:xfrm flipV="1">
            <a:off x="8768715" y="4892040"/>
            <a:ext cx="808990" cy="44005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12" name="直接箭头连接符 111"/>
          <p:cNvCxnSpPr>
            <a:stCxn id="119" idx="3"/>
            <a:endCxn id="123" idx="1"/>
          </p:cNvCxnSpPr>
          <p:nvPr/>
        </p:nvCxnSpPr>
        <p:spPr>
          <a:xfrm flipV="1">
            <a:off x="8768715" y="5229225"/>
            <a:ext cx="815340" cy="10287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16" name="圆角矩形 115"/>
          <p:cNvSpPr/>
          <p:nvPr/>
        </p:nvSpPr>
        <p:spPr>
          <a:xfrm>
            <a:off x="8202295" y="4394835"/>
            <a:ext cx="565785" cy="206375"/>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7" name="圆角矩形 116"/>
          <p:cNvSpPr/>
          <p:nvPr/>
        </p:nvSpPr>
        <p:spPr>
          <a:xfrm>
            <a:off x="8202930" y="4685030"/>
            <a:ext cx="565785" cy="206375"/>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8" name="圆角矩形 117"/>
          <p:cNvSpPr/>
          <p:nvPr/>
        </p:nvSpPr>
        <p:spPr>
          <a:xfrm>
            <a:off x="8202930" y="4951095"/>
            <a:ext cx="565785" cy="20637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9" name="圆角矩形 118"/>
          <p:cNvSpPr/>
          <p:nvPr/>
        </p:nvSpPr>
        <p:spPr>
          <a:xfrm>
            <a:off x="8202930" y="5228590"/>
            <a:ext cx="565785" cy="20637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1" name="圆角矩形 120"/>
          <p:cNvSpPr/>
          <p:nvPr/>
        </p:nvSpPr>
        <p:spPr>
          <a:xfrm>
            <a:off x="9584055" y="4452620"/>
            <a:ext cx="565785" cy="20637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2" name="圆角矩形 121"/>
          <p:cNvSpPr/>
          <p:nvPr/>
        </p:nvSpPr>
        <p:spPr>
          <a:xfrm>
            <a:off x="9577705" y="4788535"/>
            <a:ext cx="565785" cy="20637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3" name="圆角矩形 122"/>
          <p:cNvSpPr/>
          <p:nvPr/>
        </p:nvSpPr>
        <p:spPr>
          <a:xfrm>
            <a:off x="9584055" y="5125720"/>
            <a:ext cx="565785" cy="20637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51" name="图片 150" descr="错误"/>
          <p:cNvPicPr>
            <a:picLocks noChangeAspect="1"/>
          </p:cNvPicPr>
          <p:nvPr/>
        </p:nvPicPr>
        <p:blipFill>
          <a:blip r:embed="rId1"/>
          <a:stretch>
            <a:fillRect/>
          </a:stretch>
        </p:blipFill>
        <p:spPr>
          <a:xfrm>
            <a:off x="4003675" y="5978525"/>
            <a:ext cx="448945" cy="448945"/>
          </a:xfrm>
          <a:prstGeom prst="rect">
            <a:avLst/>
          </a:prstGeom>
        </p:spPr>
      </p:pic>
      <p:pic>
        <p:nvPicPr>
          <p:cNvPr id="152" name="图片 151" descr="正确"/>
          <p:cNvPicPr>
            <a:picLocks noChangeAspect="1"/>
          </p:cNvPicPr>
          <p:nvPr/>
        </p:nvPicPr>
        <p:blipFill>
          <a:blip r:embed="rId2"/>
          <a:stretch>
            <a:fillRect/>
          </a:stretch>
        </p:blipFill>
        <p:spPr>
          <a:xfrm>
            <a:off x="8947785" y="5979160"/>
            <a:ext cx="450000" cy="4500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Pocket</a:t>
            </a:r>
            <a:r>
              <a:rPr lang="en-US" altLang="zh-CN" baseline="30000">
                <a:sym typeface="+mn-ea"/>
              </a:rPr>
              <a:t>[1]</a:t>
            </a:r>
            <a:endParaRPr lang="zh-CN" altLang="en-US" baseline="30000">
              <a:sym typeface="+mn-ea"/>
            </a:endParaRPr>
          </a:p>
        </p:txBody>
      </p:sp>
      <p:sp>
        <p:nvSpPr>
          <p:cNvPr id="3" name="内容占位符 2"/>
          <p:cNvSpPr>
            <a:spLocks noGrp="1"/>
          </p:cNvSpPr>
          <p:nvPr>
            <p:ph idx="1"/>
          </p:nvPr>
        </p:nvSpPr>
        <p:spPr>
          <a:xfrm>
            <a:off x="838200" y="1383030"/>
            <a:ext cx="10824845" cy="5300345"/>
          </a:xfrm>
        </p:spPr>
        <p:txBody>
          <a:bodyPr>
            <a:normAutofit/>
          </a:bodyPr>
          <a:p>
            <a:pPr marL="0" indent="0"/>
            <a:r>
              <a:rPr lang="en-US" altLang="zh-CN">
                <a:solidFill>
                  <a:schemeClr val="tx1"/>
                </a:solidFill>
                <a:uFillTx/>
                <a:latin typeface="等线" panose="02010600030101010101" charset="-122"/>
              </a:rPr>
              <a:t> </a:t>
            </a:r>
            <a:r>
              <a:rPr lang="en-US" altLang="zh-CN" b="1">
                <a:solidFill>
                  <a:schemeClr val="tx1"/>
                </a:solidFill>
                <a:uFillTx/>
                <a:latin typeface="微软雅黑" panose="020B0503020204020204" charset="-122"/>
                <a:ea typeface="微软雅黑" panose="020B0503020204020204" charset="-122"/>
              </a:rPr>
              <a:t>M</a:t>
            </a:r>
            <a:r>
              <a:rPr lang="en-US" altLang="zh-CN" b="1">
                <a:solidFill>
                  <a:schemeClr val="tx1"/>
                </a:solidFill>
                <a:uFillTx/>
                <a:latin typeface="微软雅黑" panose="020B0503020204020204" charset="-122"/>
                <a:ea typeface="微软雅黑" panose="020B0503020204020204" charset="-122"/>
              </a:rPr>
              <a:t>otivation</a:t>
            </a:r>
            <a:endParaRPr lang="en-US" altLang="zh-CN" b="1">
              <a:solidFill>
                <a:schemeClr val="tx1"/>
              </a:solidFill>
              <a:uFillTx/>
              <a:latin typeface="微软雅黑" panose="020B0503020204020204" charset="-122"/>
              <a:ea typeface="微软雅黑" panose="020B0503020204020204" charset="-122"/>
            </a:endParaRPr>
          </a:p>
          <a:p>
            <a:pPr marL="457200" lvl="1" indent="0">
              <a:lnSpc>
                <a:spcPct val="120000"/>
              </a:lnSpc>
            </a:pPr>
            <a:r>
              <a:rPr lang="en-US" altLang="zh-CN" b="1">
                <a:solidFill>
                  <a:schemeClr val="tx1"/>
                </a:solidFill>
                <a:uFillTx/>
                <a:latin typeface="微软雅黑" panose="020B0503020204020204" charset="-122"/>
                <a:ea typeface="微软雅黑" panose="020B0503020204020204" charset="-122"/>
              </a:rPr>
              <a:t> </a:t>
            </a:r>
            <a:r>
              <a:rPr lang="en-US" altLang="zh-CN">
                <a:solidFill>
                  <a:schemeClr val="tx1"/>
                </a:solidFill>
                <a:uFillTx/>
                <a:latin typeface="等线" panose="02010600030101010101" charset="-122"/>
                <a:ea typeface="等线" panose="02010600030101010101" charset="-122"/>
              </a:rPr>
              <a:t>E</a:t>
            </a:r>
            <a:r>
              <a:rPr lang="en-US" altLang="zh-CN">
                <a:solidFill>
                  <a:schemeClr val="tx1"/>
                </a:solidFill>
                <a:uFillTx/>
                <a:latin typeface="等线" panose="02010600030101010101" charset="-122"/>
                <a:ea typeface="等线" panose="02010600030101010101" charset="-122"/>
              </a:rPr>
              <a:t>xisting storage services are not a good fit for sharing short-lived intermediate data</a:t>
            </a:r>
            <a:endParaRPr lang="en-US" altLang="zh-CN">
              <a:solidFill>
                <a:schemeClr val="tx1"/>
              </a:solidFill>
              <a:uFillTx/>
              <a:latin typeface="等线" panose="02010600030101010101" charset="-122"/>
              <a:ea typeface="等线" panose="02010600030101010101" charset="-122"/>
            </a:endParaRPr>
          </a:p>
          <a:p>
            <a:pPr marL="457200" lvl="1" indent="0">
              <a:lnSpc>
                <a:spcPct val="120000"/>
              </a:lnSpc>
              <a:buNone/>
            </a:pPr>
            <a:endParaRPr lang="en-US" altLang="zh-CN">
              <a:solidFill>
                <a:schemeClr val="tx1"/>
              </a:solidFill>
              <a:uFillTx/>
              <a:latin typeface="等线" panose="02010600030101010101" charset="-122"/>
              <a:ea typeface="等线" panose="02010600030101010101" charset="-122"/>
            </a:endParaRPr>
          </a:p>
        </p:txBody>
      </p:sp>
      <p:sp>
        <p:nvSpPr>
          <p:cNvPr id="19" name="文本框 18"/>
          <p:cNvSpPr txBox="1"/>
          <p:nvPr/>
        </p:nvSpPr>
        <p:spPr>
          <a:xfrm>
            <a:off x="0" y="6520815"/>
            <a:ext cx="11722735" cy="337185"/>
          </a:xfrm>
          <a:prstGeom prst="rect">
            <a:avLst/>
          </a:prstGeom>
          <a:noFill/>
        </p:spPr>
        <p:txBody>
          <a:bodyPr wrap="square" rtlCol="0">
            <a:spAutoFit/>
          </a:bodyPr>
          <a:p>
            <a:r>
              <a:rPr lang="en-US" altLang="zh-CN" sz="1600">
                <a:solidFill>
                  <a:schemeClr val="bg2">
                    <a:lumMod val="50000"/>
                  </a:schemeClr>
                </a:solidFill>
                <a:sym typeface="+mn-ea"/>
              </a:rPr>
              <a:t>[1] Pocket: Elastic Ephemeral Storage for Serverless Analytics OSDI ’18</a:t>
            </a:r>
            <a:endParaRPr lang="en-US" altLang="zh-CN" sz="1600">
              <a:solidFill>
                <a:schemeClr val="bg2">
                  <a:lumMod val="50000"/>
                </a:schemeClr>
              </a:solidFill>
              <a:sym typeface="+mn-ea"/>
            </a:endParaRPr>
          </a:p>
        </p:txBody>
      </p:sp>
      <p:graphicFrame>
        <p:nvGraphicFramePr>
          <p:cNvPr id="9" name="表格 2"/>
          <p:cNvGraphicFramePr>
            <a:graphicFrameLocks noGrp="1"/>
          </p:cNvGraphicFramePr>
          <p:nvPr>
            <p:custDataLst>
              <p:tags r:id="rId1"/>
            </p:custDataLst>
          </p:nvPr>
        </p:nvGraphicFramePr>
        <p:xfrm>
          <a:off x="1428750" y="2764155"/>
          <a:ext cx="9643745" cy="3528060"/>
        </p:xfrm>
        <a:graphic>
          <a:graphicData uri="http://schemas.openxmlformats.org/drawingml/2006/table">
            <a:tbl>
              <a:tblPr firstRow="1" bandRow="1">
                <a:tableStyleId>{5C22544A-7EE6-4342-B048-85BDC9FD1C3A}</a:tableStyleId>
              </a:tblPr>
              <a:tblGrid>
                <a:gridCol w="1876425"/>
                <a:gridCol w="1948180"/>
                <a:gridCol w="1255395"/>
                <a:gridCol w="1624330"/>
                <a:gridCol w="1836420"/>
                <a:gridCol w="1102995"/>
              </a:tblGrid>
              <a:tr h="424815">
                <a:tc>
                  <a:txBody>
                    <a:bodyPr/>
                    <a:p>
                      <a:pPr algn="ctr"/>
                      <a:r>
                        <a:rPr lang="en-US" altLang="zh-CN" dirty="0"/>
                        <a:t> </a:t>
                      </a:r>
                      <a:endParaRPr lang="en-US" altLang="zh-CN" dirty="0"/>
                    </a:p>
                  </a:txBody>
                  <a:tcPr/>
                </a:tc>
                <a:tc>
                  <a:txBody>
                    <a:bodyPr/>
                    <a:p>
                      <a:pPr algn="ctr"/>
                      <a:r>
                        <a:rPr lang="en-US" altLang="zh-CN" dirty="0"/>
                        <a:t>Elastic scaling </a:t>
                      </a:r>
                      <a:endParaRPr lang="en-US" altLang="zh-CN" dirty="0"/>
                    </a:p>
                  </a:txBody>
                  <a:tcPr/>
                </a:tc>
                <a:tc>
                  <a:txBody>
                    <a:bodyPr/>
                    <a:p>
                      <a:pPr algn="ctr">
                        <a:buNone/>
                      </a:pPr>
                      <a:r>
                        <a:rPr lang="zh-CN" altLang="en-US" dirty="0"/>
                        <a:t> Latency </a:t>
                      </a:r>
                      <a:endParaRPr lang="zh-CN" altLang="en-US" dirty="0"/>
                    </a:p>
                  </a:txBody>
                  <a:tcPr/>
                </a:tc>
                <a:tc>
                  <a:txBody>
                    <a:bodyPr/>
                    <a:p>
                      <a:pPr algn="ctr">
                        <a:buNone/>
                      </a:pPr>
                      <a:r>
                        <a:rPr lang="zh-CN" altLang="en-US" dirty="0"/>
                        <a:t>Throughput </a:t>
                      </a:r>
                      <a:endParaRPr lang="zh-CN" altLang="en-US" dirty="0"/>
                    </a:p>
                  </a:txBody>
                  <a:tcPr/>
                </a:tc>
                <a:tc>
                  <a:txBody>
                    <a:bodyPr/>
                    <a:p>
                      <a:pPr algn="ctr">
                        <a:buNone/>
                      </a:pPr>
                      <a:r>
                        <a:rPr lang="zh-CN" altLang="en-US" dirty="0"/>
                        <a:t>Max object size </a:t>
                      </a:r>
                      <a:endParaRPr lang="zh-CN" altLang="en-US" dirty="0"/>
                    </a:p>
                  </a:txBody>
                  <a:tcPr/>
                </a:tc>
                <a:tc>
                  <a:txBody>
                    <a:bodyPr/>
                    <a:p>
                      <a:pPr algn="ctr">
                        <a:buNone/>
                      </a:pPr>
                      <a:r>
                        <a:rPr lang="zh-CN" altLang="en-US" dirty="0"/>
                        <a:t> Cost</a:t>
                      </a:r>
                      <a:endParaRPr lang="zh-CN" altLang="en-US" dirty="0"/>
                    </a:p>
                  </a:txBody>
                  <a:tcPr/>
                </a:tc>
              </a:tr>
              <a:tr h="445135">
                <a:tc>
                  <a:txBody>
                    <a:bodyPr/>
                    <a:p>
                      <a:pPr algn="ctr"/>
                      <a:r>
                        <a:rPr lang="en-US" altLang="zh-CN" dirty="0"/>
                        <a:t>S3</a:t>
                      </a:r>
                      <a:endParaRPr lang="en-US" altLang="zh-CN" dirty="0"/>
                    </a:p>
                  </a:txBody>
                  <a:tcPr/>
                </a:tc>
                <a:tc>
                  <a:txBody>
                    <a:bodyPr/>
                    <a:p>
                      <a:pPr algn="ctr"/>
                      <a:r>
                        <a:rPr lang="en-US" altLang="zh-CN" dirty="0"/>
                        <a:t>Auto,</a:t>
                      </a:r>
                      <a:endParaRPr lang="en-US" altLang="zh-CN" dirty="0"/>
                    </a:p>
                    <a:p>
                      <a:pPr algn="ctr"/>
                      <a:r>
                        <a:rPr lang="en-US" altLang="zh-CN" dirty="0"/>
                        <a:t>coarse-grain️</a:t>
                      </a:r>
                      <a:endParaRPr lang="en-US" altLang="zh-CN" dirty="0"/>
                    </a:p>
                  </a:txBody>
                  <a:tcPr/>
                </a:tc>
                <a:tc>
                  <a:txBody>
                    <a:bodyPr/>
                    <a:p>
                      <a:pPr algn="ctr">
                        <a:buNone/>
                      </a:pPr>
                      <a:r>
                        <a:rPr lang="zh-CN" altLang="en-US" dirty="0"/>
                        <a:t>High</a:t>
                      </a:r>
                      <a:endParaRPr lang="zh-CN" altLang="en-US" dirty="0"/>
                    </a:p>
                  </a:txBody>
                  <a:tcPr/>
                </a:tc>
                <a:tc>
                  <a:txBody>
                    <a:bodyPr/>
                    <a:p>
                      <a:pPr algn="ctr">
                        <a:buNone/>
                      </a:pPr>
                      <a:r>
                        <a:rPr lang="en-US" altLang="zh-CN" dirty="0"/>
                        <a:t>Medium</a:t>
                      </a:r>
                      <a:endParaRPr lang="en-US" altLang="zh-CN" dirty="0"/>
                    </a:p>
                  </a:txBody>
                  <a:tcPr/>
                </a:tc>
                <a:tc>
                  <a:txBody>
                    <a:bodyPr/>
                    <a:p>
                      <a:pPr algn="ctr">
                        <a:buNone/>
                      </a:pPr>
                      <a:r>
                        <a:rPr lang="en-US" altLang="zh-CN" sz="1800" dirty="0">
                          <a:sym typeface="+mn-ea"/>
                        </a:rPr>
                        <a:t> 5 TB </a:t>
                      </a:r>
                      <a:endParaRPr lang="en-US" altLang="zh-CN" dirty="0"/>
                    </a:p>
                  </a:txBody>
                  <a:tcPr/>
                </a:tc>
                <a:tc>
                  <a:txBody>
                    <a:bodyPr/>
                    <a:p>
                      <a:pPr algn="ctr">
                        <a:buNone/>
                      </a:pPr>
                      <a:r>
                        <a:rPr lang="en-US" altLang="zh-CN" sz="1800" dirty="0">
                          <a:sym typeface="+mn-ea"/>
                        </a:rPr>
                        <a:t>$</a:t>
                      </a:r>
                      <a:endParaRPr lang="en-US" altLang="zh-CN" sz="1800" dirty="0">
                        <a:sym typeface="+mn-ea"/>
                      </a:endParaRPr>
                    </a:p>
                  </a:txBody>
                  <a:tcPr/>
                </a:tc>
              </a:tr>
              <a:tr h="400685">
                <a:tc>
                  <a:txBody>
                    <a:bodyPr/>
                    <a:p>
                      <a:pPr algn="ctr">
                        <a:buNone/>
                      </a:pPr>
                      <a:r>
                        <a:rPr lang="en-US" altLang="zh-CN" dirty="0"/>
                        <a:t>DynamoDB</a:t>
                      </a:r>
                      <a:endParaRPr lang="en-US" altLang="zh-CN" dirty="0"/>
                    </a:p>
                  </a:txBody>
                  <a:tcPr/>
                </a:tc>
                <a:tc>
                  <a:txBody>
                    <a:bodyPr/>
                    <a:p>
                      <a:pPr algn="ctr">
                        <a:buNone/>
                      </a:pPr>
                      <a:r>
                        <a:rPr lang="en-US" altLang="zh-CN" sz="1800" dirty="0">
                          <a:sym typeface="+mn-ea"/>
                        </a:rPr>
                        <a:t>Auto, fine-grain,</a:t>
                      </a:r>
                      <a:endParaRPr lang="en-US" altLang="zh-CN" sz="1800" dirty="0">
                        <a:sym typeface="+mn-ea"/>
                      </a:endParaRPr>
                    </a:p>
                    <a:p>
                      <a:pPr algn="ctr">
                        <a:buNone/>
                      </a:pPr>
                      <a:r>
                        <a:rPr lang="en-US" altLang="zh-CN" sz="1800" dirty="0">
                          <a:sym typeface="+mn-ea"/>
                        </a:rPr>
                        <a:t>pay per hour</a:t>
                      </a:r>
                      <a:endParaRPr lang="en-US" altLang="zh-CN" sz="1800" dirty="0">
                        <a:sym typeface="+mn-ea"/>
                      </a:endParaRPr>
                    </a:p>
                  </a:txBody>
                  <a:tcPr/>
                </a:tc>
                <a:tc>
                  <a:txBody>
                    <a:bodyPr/>
                    <a:p>
                      <a:pPr algn="ctr">
                        <a:buNone/>
                      </a:pPr>
                      <a:r>
                        <a:rPr lang="en-US" altLang="zh-CN" dirty="0"/>
                        <a:t>Medium</a:t>
                      </a:r>
                      <a:endParaRPr lang="en-US" altLang="zh-CN" dirty="0"/>
                    </a:p>
                  </a:txBody>
                  <a:tcPr/>
                </a:tc>
                <a:tc>
                  <a:txBody>
                    <a:bodyPr/>
                    <a:p>
                      <a:pPr algn="ctr">
                        <a:buNone/>
                      </a:pPr>
                      <a:r>
                        <a:rPr lang="en-US" altLang="zh-CN" sz="1800" dirty="0">
                          <a:sym typeface="+mn-ea"/>
                        </a:rPr>
                        <a:t> Low</a:t>
                      </a:r>
                      <a:endParaRPr lang="en-US" altLang="zh-CN" sz="1800" dirty="0">
                        <a:sym typeface="+mn-ea"/>
                      </a:endParaRPr>
                    </a:p>
                  </a:txBody>
                  <a:tcPr/>
                </a:tc>
                <a:tc>
                  <a:txBody>
                    <a:bodyPr/>
                    <a:p>
                      <a:pPr algn="ctr">
                        <a:buNone/>
                      </a:pPr>
                      <a:r>
                        <a:rPr lang="en-US" altLang="zh-CN" sz="1800" dirty="0">
                          <a:sym typeface="+mn-ea"/>
                        </a:rPr>
                        <a:t>400 KB</a:t>
                      </a:r>
                      <a:endParaRPr lang="en-US" altLang="zh-CN" sz="1800" dirty="0">
                        <a:sym typeface="+mn-ea"/>
                      </a:endParaRPr>
                    </a:p>
                  </a:txBody>
                  <a:tcPr/>
                </a:tc>
                <a:tc>
                  <a:txBody>
                    <a:bodyPr/>
                    <a:p>
                      <a:pPr algn="ctr">
                        <a:buNone/>
                      </a:pPr>
                      <a:r>
                        <a:rPr lang="en-US" altLang="zh-CN" sz="1800" dirty="0">
                          <a:sym typeface="+mn-ea"/>
                        </a:rPr>
                        <a:t>$$</a:t>
                      </a:r>
                      <a:endParaRPr lang="en-US" altLang="zh-CN" sz="1800" dirty="0">
                        <a:sym typeface="+mn-ea"/>
                      </a:endParaRPr>
                    </a:p>
                  </a:txBody>
                  <a:tcPr/>
                </a:tc>
              </a:tr>
              <a:tr h="394335">
                <a:tc>
                  <a:txBody>
                    <a:bodyPr/>
                    <a:p>
                      <a:pPr algn="ctr">
                        <a:buNone/>
                      </a:pPr>
                      <a:r>
                        <a:rPr lang="en-US" altLang="zh-CN" dirty="0"/>
                        <a:t>Elasticache Redi</a:t>
                      </a:r>
                      <a:r>
                        <a:rPr lang="en-US" altLang="zh-CN" dirty="0"/>
                        <a:t>s</a:t>
                      </a:r>
                      <a:endParaRPr lang="en-US" altLang="zh-CN" dirty="0"/>
                    </a:p>
                  </a:txBody>
                  <a:tcPr/>
                </a:tc>
                <a:tc>
                  <a:txBody>
                    <a:bodyPr/>
                    <a:p>
                      <a:pPr algn="ctr">
                        <a:buNone/>
                      </a:pPr>
                      <a:r>
                        <a:rPr lang="en-US" altLang="zh-CN" sz="1800" dirty="0">
                          <a:sym typeface="+mn-ea"/>
                        </a:rPr>
                        <a:t>Manual</a:t>
                      </a:r>
                      <a:endParaRPr lang="en-US" altLang="zh-CN" sz="1800" dirty="0">
                        <a:sym typeface="+mn-ea"/>
                      </a:endParaRPr>
                    </a:p>
                  </a:txBody>
                  <a:tcPr/>
                </a:tc>
                <a:tc>
                  <a:txBody>
                    <a:bodyPr/>
                    <a:p>
                      <a:pPr algn="ctr">
                        <a:buNone/>
                      </a:pPr>
                      <a:r>
                        <a:rPr lang="en-US" altLang="zh-CN" sz="1800" dirty="0">
                          <a:sym typeface="+mn-ea"/>
                        </a:rPr>
                        <a:t>Low</a:t>
                      </a:r>
                      <a:endParaRPr lang="en-US" altLang="zh-CN" sz="1800" dirty="0">
                        <a:sym typeface="+mn-ea"/>
                      </a:endParaRPr>
                    </a:p>
                  </a:txBody>
                  <a:tcPr/>
                </a:tc>
                <a:tc>
                  <a:txBody>
                    <a:bodyPr/>
                    <a:p>
                      <a:pPr algn="ctr">
                        <a:buNone/>
                      </a:pPr>
                      <a:r>
                        <a:rPr lang="en-US" altLang="zh-CN" sz="1800" dirty="0">
                          <a:sym typeface="+mn-ea"/>
                        </a:rPr>
                        <a:t>High</a:t>
                      </a:r>
                      <a:endParaRPr lang="en-US" altLang="zh-CN" sz="1800" dirty="0">
                        <a:sym typeface="+mn-ea"/>
                      </a:endParaRPr>
                    </a:p>
                  </a:txBody>
                  <a:tcPr/>
                </a:tc>
                <a:tc>
                  <a:txBody>
                    <a:bodyPr/>
                    <a:p>
                      <a:pPr algn="ctr">
                        <a:buNone/>
                      </a:pPr>
                      <a:r>
                        <a:rPr lang="en-US" altLang="zh-CN" dirty="0"/>
                        <a:t>512 MB</a:t>
                      </a:r>
                      <a:endParaRPr lang="en-US" altLang="zh-CN" dirty="0"/>
                    </a:p>
                  </a:txBody>
                  <a:tcPr/>
                </a:tc>
                <a:tc>
                  <a:txBody>
                    <a:bodyPr/>
                    <a:p>
                      <a:pPr algn="ctr">
                        <a:buNone/>
                      </a:pPr>
                      <a:r>
                        <a:rPr lang="en-US" altLang="zh-CN" dirty="0"/>
                        <a:t>$$$</a:t>
                      </a:r>
                      <a:endParaRPr lang="en-US" altLang="zh-CN" dirty="0"/>
                    </a:p>
                  </a:txBody>
                  <a:tcPr/>
                </a:tc>
              </a:tr>
              <a:tr h="394335">
                <a:tc>
                  <a:txBody>
                    <a:bodyPr/>
                    <a:p>
                      <a:pPr algn="ctr">
                        <a:buNone/>
                      </a:pPr>
                      <a:r>
                        <a:rPr lang="en-US" altLang="zh-CN" dirty="0"/>
                        <a:t>Aerospike</a:t>
                      </a:r>
                      <a:endParaRPr lang="en-US" altLang="zh-CN" dirty="0"/>
                    </a:p>
                  </a:txBody>
                  <a:tcPr/>
                </a:tc>
                <a:tc>
                  <a:txBody>
                    <a:bodyPr/>
                    <a:p>
                      <a:pPr algn="ctr">
                        <a:buNone/>
                      </a:pPr>
                      <a:r>
                        <a:rPr lang="en-US" altLang="zh-CN" sz="1800" dirty="0">
                          <a:sym typeface="+mn-ea"/>
                        </a:rPr>
                        <a:t>Manual</a:t>
                      </a:r>
                      <a:endParaRPr lang="en-US" altLang="zh-CN" sz="1800" dirty="0">
                        <a:sym typeface="+mn-ea"/>
                      </a:endParaRPr>
                    </a:p>
                  </a:txBody>
                  <a:tcPr/>
                </a:tc>
                <a:tc>
                  <a:txBody>
                    <a:bodyPr/>
                    <a:p>
                      <a:pPr algn="ctr">
                        <a:buNone/>
                      </a:pPr>
                      <a:r>
                        <a:rPr lang="en-US" altLang="zh-CN" sz="1800" dirty="0">
                          <a:sym typeface="+mn-ea"/>
                        </a:rPr>
                        <a:t>Low</a:t>
                      </a:r>
                      <a:endParaRPr lang="en-US" altLang="zh-CN" sz="1800" dirty="0">
                        <a:sym typeface="+mn-ea"/>
                      </a:endParaRPr>
                    </a:p>
                  </a:txBody>
                  <a:tcPr/>
                </a:tc>
                <a:tc>
                  <a:txBody>
                    <a:bodyPr/>
                    <a:p>
                      <a:pPr algn="ctr">
                        <a:buNone/>
                      </a:pPr>
                      <a:r>
                        <a:rPr lang="en-US" altLang="zh-CN" sz="1800" dirty="0">
                          <a:sym typeface="+mn-ea"/>
                        </a:rPr>
                        <a:t>High</a:t>
                      </a:r>
                      <a:endParaRPr lang="en-US" altLang="zh-CN" sz="1800" dirty="0">
                        <a:sym typeface="+mn-ea"/>
                      </a:endParaRPr>
                    </a:p>
                  </a:txBody>
                  <a:tcPr/>
                </a:tc>
                <a:tc>
                  <a:txBody>
                    <a:bodyPr/>
                    <a:p>
                      <a:pPr algn="ctr">
                        <a:buNone/>
                      </a:pPr>
                      <a:r>
                        <a:rPr lang="en-US" altLang="zh-CN" dirty="0"/>
                        <a:t>1 MB</a:t>
                      </a:r>
                      <a:endParaRPr lang="en-US" altLang="zh-CN" dirty="0"/>
                    </a:p>
                  </a:txBody>
                  <a:tcPr/>
                </a:tc>
                <a:tc>
                  <a:txBody>
                    <a:bodyPr/>
                    <a:p>
                      <a:pPr algn="ctr">
                        <a:buNone/>
                      </a:pPr>
                      <a:r>
                        <a:rPr lang="en-US" altLang="zh-CN" dirty="0"/>
                        <a:t>$$</a:t>
                      </a:r>
                      <a:endParaRPr lang="en-US" altLang="zh-CN" dirty="0"/>
                    </a:p>
                  </a:txBody>
                  <a:tcPr/>
                </a:tc>
              </a:tr>
              <a:tr h="394335">
                <a:tc>
                  <a:txBody>
                    <a:bodyPr/>
                    <a:p>
                      <a:pPr algn="ctr">
                        <a:buNone/>
                      </a:pPr>
                      <a:r>
                        <a:rPr lang="en-US" altLang="zh-CN" dirty="0"/>
                        <a:t>Apache Crail</a:t>
                      </a:r>
                      <a:endParaRPr lang="en-US" altLang="zh-CN" dirty="0"/>
                    </a:p>
                  </a:txBody>
                  <a:tcPr/>
                </a:tc>
                <a:tc>
                  <a:txBody>
                    <a:bodyPr/>
                    <a:p>
                      <a:pPr algn="ctr">
                        <a:buNone/>
                      </a:pPr>
                      <a:r>
                        <a:rPr lang="en-US" altLang="zh-CN" sz="1800" dirty="0">
                          <a:sym typeface="+mn-ea"/>
                        </a:rPr>
                        <a:t>Manual</a:t>
                      </a:r>
                      <a:endParaRPr lang="en-US" altLang="zh-CN" sz="1800" dirty="0">
                        <a:sym typeface="+mn-ea"/>
                      </a:endParaRPr>
                    </a:p>
                  </a:txBody>
                  <a:tcPr/>
                </a:tc>
                <a:tc>
                  <a:txBody>
                    <a:bodyPr/>
                    <a:p>
                      <a:pPr algn="ctr">
                        <a:buNone/>
                      </a:pPr>
                      <a:r>
                        <a:rPr lang="en-US" altLang="zh-CN" sz="1800" dirty="0">
                          <a:sym typeface="+mn-ea"/>
                        </a:rPr>
                        <a:t>Low</a:t>
                      </a:r>
                      <a:endParaRPr lang="en-US" altLang="zh-CN" sz="1800" dirty="0">
                        <a:sym typeface="+mn-ea"/>
                      </a:endParaRPr>
                    </a:p>
                  </a:txBody>
                  <a:tcPr/>
                </a:tc>
                <a:tc>
                  <a:txBody>
                    <a:bodyPr/>
                    <a:p>
                      <a:pPr algn="ctr">
                        <a:buNone/>
                      </a:pPr>
                      <a:r>
                        <a:rPr lang="en-US" altLang="zh-CN" dirty="0"/>
                        <a:t>High</a:t>
                      </a:r>
                      <a:endParaRPr lang="en-US" altLang="zh-CN" dirty="0"/>
                    </a:p>
                  </a:txBody>
                  <a:tcPr/>
                </a:tc>
                <a:tc>
                  <a:txBody>
                    <a:bodyPr/>
                    <a:p>
                      <a:pPr algn="ctr">
                        <a:buNone/>
                      </a:pPr>
                      <a:r>
                        <a:rPr lang="en-US" altLang="zh-CN" dirty="0"/>
                        <a:t>any size</a:t>
                      </a:r>
                      <a:endParaRPr lang="en-US" altLang="zh-CN" dirty="0"/>
                    </a:p>
                  </a:txBody>
                  <a:tcPr/>
                </a:tc>
                <a:tc>
                  <a:txBody>
                    <a:bodyPr/>
                    <a:p>
                      <a:pPr algn="ctr">
                        <a:buNone/>
                      </a:pPr>
                      <a:r>
                        <a:rPr lang="en-US" altLang="zh-CN" dirty="0"/>
                        <a:t>$$</a:t>
                      </a:r>
                      <a:endParaRPr lang="en-US" altLang="zh-CN" dirty="0"/>
                    </a:p>
                  </a:txBody>
                  <a:tcPr/>
                </a:tc>
              </a:tr>
              <a:tr h="394335">
                <a:tc>
                  <a:txBody>
                    <a:bodyPr/>
                    <a:p>
                      <a:pPr algn="ctr">
                        <a:buNone/>
                      </a:pPr>
                      <a:r>
                        <a:rPr lang="en-US" altLang="zh-CN" dirty="0"/>
                        <a:t>Desired for </a:t>
                      </a:r>
                      <a:r>
                        <a:rPr lang="en-US" altLang="zh-CN" dirty="0"/>
                        <a:t>λs</a:t>
                      </a:r>
                      <a:endParaRPr lang="en-US" altLang="zh-CN" dirty="0"/>
                    </a:p>
                  </a:txBody>
                  <a:tcPr/>
                </a:tc>
                <a:tc>
                  <a:txBody>
                    <a:bodyPr/>
                    <a:p>
                      <a:pPr algn="ctr">
                        <a:buNone/>
                      </a:pPr>
                      <a:r>
                        <a:rPr lang="en-US" altLang="zh-CN" dirty="0"/>
                        <a:t>Auto, fine-grain,</a:t>
                      </a:r>
                      <a:endParaRPr lang="en-US" altLang="zh-CN" dirty="0"/>
                    </a:p>
                    <a:p>
                      <a:pPr algn="ctr">
                        <a:buNone/>
                      </a:pPr>
                      <a:r>
                        <a:rPr lang="en-US" altLang="zh-CN" dirty="0"/>
                        <a:t>pay per second</a:t>
                      </a:r>
                      <a:endParaRPr lang="en-US" altLang="zh-CN" dirty="0"/>
                    </a:p>
                  </a:txBody>
                  <a:tcPr/>
                </a:tc>
                <a:tc>
                  <a:txBody>
                    <a:bodyPr/>
                    <a:p>
                      <a:pPr algn="ctr">
                        <a:buNone/>
                      </a:pPr>
                      <a:r>
                        <a:rPr lang="en-US" altLang="zh-CN" dirty="0"/>
                        <a:t>Low</a:t>
                      </a:r>
                      <a:endParaRPr lang="en-US" altLang="zh-CN" dirty="0"/>
                    </a:p>
                  </a:txBody>
                  <a:tcPr/>
                </a:tc>
                <a:tc>
                  <a:txBody>
                    <a:bodyPr/>
                    <a:p>
                      <a:pPr algn="ctr">
                        <a:buNone/>
                      </a:pPr>
                      <a:r>
                        <a:rPr lang="en-US" altLang="zh-CN" dirty="0"/>
                        <a:t>High</a:t>
                      </a:r>
                      <a:endParaRPr lang="en-US" altLang="zh-CN" dirty="0"/>
                    </a:p>
                  </a:txBody>
                  <a:tcPr/>
                </a:tc>
                <a:tc>
                  <a:txBody>
                    <a:bodyPr/>
                    <a:p>
                      <a:pPr algn="ctr">
                        <a:buNone/>
                      </a:pPr>
                      <a:r>
                        <a:rPr lang="en-US" altLang="zh-CN" dirty="0"/>
                        <a:t>any size</a:t>
                      </a:r>
                      <a:endParaRPr lang="en-US" altLang="zh-CN" dirty="0"/>
                    </a:p>
                  </a:txBody>
                  <a:tcPr/>
                </a:tc>
                <a:tc>
                  <a:txBody>
                    <a:bodyPr/>
                    <a:p>
                      <a:pPr algn="ctr">
                        <a:buNone/>
                      </a:pPr>
                      <a:r>
                        <a:rPr lang="en-US" altLang="zh-CN" dirty="0"/>
                        <a:t>$</a:t>
                      </a:r>
                      <a:endParaRPr lang="en-US" altLang="zh-CN" dirty="0"/>
                    </a:p>
                  </a:txBody>
                  <a:tcPr/>
                </a:tc>
              </a:tr>
            </a:tbl>
          </a:graphicData>
        </a:graphic>
      </p:graphicFrame>
      <p:sp>
        <p:nvSpPr>
          <p:cNvPr id="4" name="圆角矩形 3"/>
          <p:cNvSpPr/>
          <p:nvPr/>
        </p:nvSpPr>
        <p:spPr>
          <a:xfrm>
            <a:off x="1513840" y="5685155"/>
            <a:ext cx="9476105" cy="546735"/>
          </a:xfrm>
          <a:prstGeom prst="roundRect">
            <a:avLst/>
          </a:prstGeom>
          <a:noFill/>
          <a:ln w="28575" cmpd="sng">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Pocket</a:t>
            </a:r>
            <a:r>
              <a:rPr lang="en-US" altLang="zh-CN" baseline="30000">
                <a:sym typeface="+mn-ea"/>
              </a:rPr>
              <a:t>[1]</a:t>
            </a:r>
            <a:endParaRPr lang="zh-CN" altLang="en-US" baseline="30000">
              <a:sym typeface="+mn-ea"/>
            </a:endParaRPr>
          </a:p>
        </p:txBody>
      </p:sp>
      <p:sp>
        <p:nvSpPr>
          <p:cNvPr id="3" name="内容占位符 2"/>
          <p:cNvSpPr>
            <a:spLocks noGrp="1"/>
          </p:cNvSpPr>
          <p:nvPr>
            <p:ph idx="1"/>
          </p:nvPr>
        </p:nvSpPr>
        <p:spPr>
          <a:xfrm>
            <a:off x="838200" y="1383030"/>
            <a:ext cx="10824845" cy="5300345"/>
          </a:xfrm>
        </p:spPr>
        <p:txBody>
          <a:bodyPr>
            <a:normAutofit/>
          </a:bodyPr>
          <a:p>
            <a:pPr marL="0" indent="0"/>
            <a:r>
              <a:rPr lang="en-US" altLang="zh-CN">
                <a:solidFill>
                  <a:schemeClr val="tx1"/>
                </a:solidFill>
                <a:uFillTx/>
                <a:latin typeface="等线" panose="02010600030101010101" charset="-122"/>
              </a:rPr>
              <a:t> </a:t>
            </a:r>
            <a:r>
              <a:rPr lang="en-US" altLang="zh-CN" b="1">
                <a:solidFill>
                  <a:schemeClr val="tx1"/>
                </a:solidFill>
                <a:uFillTx/>
                <a:latin typeface="微软雅黑" panose="020B0503020204020204" charset="-122"/>
                <a:ea typeface="微软雅黑" panose="020B0503020204020204" charset="-122"/>
              </a:rPr>
              <a:t>D</a:t>
            </a:r>
            <a:r>
              <a:rPr lang="en-US" altLang="zh-CN" b="1">
                <a:solidFill>
                  <a:schemeClr val="tx1"/>
                </a:solidFill>
                <a:uFillTx/>
                <a:latin typeface="微软雅黑" panose="020B0503020204020204" charset="-122"/>
                <a:ea typeface="微软雅黑" panose="020B0503020204020204" charset="-122"/>
              </a:rPr>
              <a:t>esign</a:t>
            </a:r>
            <a:endParaRPr lang="en-US" altLang="zh-CN" b="1">
              <a:solidFill>
                <a:schemeClr val="tx1"/>
              </a:solidFill>
              <a:uFillTx/>
              <a:latin typeface="微软雅黑" panose="020B0503020204020204" charset="-122"/>
              <a:ea typeface="微软雅黑" panose="020B0503020204020204" charset="-122"/>
            </a:endParaRPr>
          </a:p>
          <a:p>
            <a:pPr marL="457200" lvl="1" indent="0">
              <a:lnSpc>
                <a:spcPct val="120000"/>
              </a:lnSpc>
            </a:pPr>
            <a:r>
              <a:rPr lang="en-US" altLang="zh-CN" b="1">
                <a:solidFill>
                  <a:schemeClr val="tx1"/>
                </a:solidFill>
                <a:uFillTx/>
                <a:latin typeface="微软雅黑" panose="020B0503020204020204" charset="-122"/>
                <a:ea typeface="微软雅黑" panose="020B0503020204020204" charset="-122"/>
              </a:rPr>
              <a:t> </a:t>
            </a:r>
            <a:r>
              <a:rPr lang="en-US" altLang="zh-CN" b="1">
                <a:uFillTx/>
                <a:latin typeface="微软雅黑" panose="020B0503020204020204" charset="-122"/>
                <a:ea typeface="微软雅黑" panose="020B0503020204020204" charset="-122"/>
                <a:sym typeface="+mn-ea"/>
              </a:rPr>
              <a:t>Multi-tier storage</a:t>
            </a:r>
            <a:endParaRPr lang="en-US" altLang="zh-CN" b="1">
              <a:uFillTx/>
              <a:latin typeface="微软雅黑" panose="020B0503020204020204" charset="-122"/>
              <a:ea typeface="微软雅黑" panose="020B0503020204020204" charset="-122"/>
              <a:sym typeface="+mn-ea"/>
            </a:endParaRPr>
          </a:p>
          <a:p>
            <a:pPr marL="914400" lvl="2" indent="0">
              <a:lnSpc>
                <a:spcPct val="120000"/>
              </a:lnSpc>
            </a:pPr>
            <a:r>
              <a:rPr lang="en-US" altLang="zh-CN">
                <a:uFillTx/>
                <a:latin typeface="等线" panose="02010600030101010101" charset="-122"/>
                <a:ea typeface="等线" panose="02010600030101010101" charset="-122"/>
                <a:sym typeface="+mn-ea"/>
              </a:rPr>
              <a:t> Leverage</a:t>
            </a:r>
            <a:r>
              <a:rPr lang="en-US" altLang="zh-CN">
                <a:uFillTx/>
                <a:latin typeface="等线" panose="02010600030101010101" charset="-122"/>
                <a:ea typeface="等线" panose="02010600030101010101" charset="-122"/>
                <a:sym typeface="+mn-ea"/>
              </a:rPr>
              <a:t> different storage media to satisfy</a:t>
            </a:r>
            <a:r>
              <a:rPr lang="en-US" altLang="zh-CN">
                <a:uFillTx/>
                <a:latin typeface="等线" panose="02010600030101010101" charset="-122"/>
                <a:ea typeface="等线" panose="02010600030101010101" charset="-122"/>
                <a:sym typeface="+mn-ea"/>
              </a:rPr>
              <a:t> I/O demands</a:t>
            </a:r>
            <a:r>
              <a:rPr lang="en-US" altLang="zh-CN">
                <a:uFillTx/>
                <a:latin typeface="等线" panose="02010600030101010101" charset="-122"/>
                <a:ea typeface="等线" panose="02010600030101010101" charset="-122"/>
                <a:sym typeface="+mn-ea"/>
              </a:rPr>
              <a:t> of different applications while minimizing cost</a:t>
            </a:r>
            <a:endParaRPr lang="en-US" altLang="zh-CN">
              <a:solidFill>
                <a:schemeClr val="tx1"/>
              </a:solidFill>
              <a:uFillTx/>
              <a:latin typeface="等线" panose="02010600030101010101" charset="-122"/>
              <a:ea typeface="等线" panose="02010600030101010101" charset="-122"/>
            </a:endParaRPr>
          </a:p>
        </p:txBody>
      </p:sp>
      <p:sp>
        <p:nvSpPr>
          <p:cNvPr id="19" name="文本框 18"/>
          <p:cNvSpPr txBox="1"/>
          <p:nvPr/>
        </p:nvSpPr>
        <p:spPr>
          <a:xfrm>
            <a:off x="0" y="6520815"/>
            <a:ext cx="11722735" cy="337185"/>
          </a:xfrm>
          <a:prstGeom prst="rect">
            <a:avLst/>
          </a:prstGeom>
          <a:noFill/>
        </p:spPr>
        <p:txBody>
          <a:bodyPr wrap="square" rtlCol="0">
            <a:spAutoFit/>
          </a:bodyPr>
          <a:p>
            <a:r>
              <a:rPr lang="en-US" altLang="zh-CN" sz="1600">
                <a:solidFill>
                  <a:schemeClr val="bg2">
                    <a:lumMod val="50000"/>
                  </a:schemeClr>
                </a:solidFill>
                <a:sym typeface="+mn-ea"/>
              </a:rPr>
              <a:t>[1] Pocket: Elastic Ephemeral Storage for Serverless Analytics OSDI ’18</a:t>
            </a:r>
            <a:endParaRPr lang="en-US" altLang="zh-CN" sz="1600">
              <a:solidFill>
                <a:schemeClr val="bg2">
                  <a:lumMod val="50000"/>
                </a:schemeClr>
              </a:solidFill>
              <a:sym typeface="+mn-ea"/>
            </a:endParaRPr>
          </a:p>
        </p:txBody>
      </p:sp>
      <p:pic>
        <p:nvPicPr>
          <p:cNvPr id="4" name="图片 3"/>
          <p:cNvPicPr>
            <a:picLocks noChangeAspect="1"/>
          </p:cNvPicPr>
          <p:nvPr/>
        </p:nvPicPr>
        <p:blipFill>
          <a:blip r:embed="rId1"/>
          <a:stretch>
            <a:fillRect/>
          </a:stretch>
        </p:blipFill>
        <p:spPr>
          <a:xfrm>
            <a:off x="3522345" y="3255010"/>
            <a:ext cx="5147310" cy="2710815"/>
          </a:xfrm>
          <a:prstGeom prst="rect">
            <a:avLst/>
          </a:prstGeom>
        </p:spPr>
      </p:pic>
      <p:sp>
        <p:nvSpPr>
          <p:cNvPr id="41" name="文本框 40"/>
          <p:cNvSpPr txBox="1"/>
          <p:nvPr/>
        </p:nvSpPr>
        <p:spPr>
          <a:xfrm>
            <a:off x="4335780" y="6043930"/>
            <a:ext cx="3829685" cy="398780"/>
          </a:xfrm>
          <a:prstGeom prst="rect">
            <a:avLst/>
          </a:prstGeom>
          <a:noFill/>
        </p:spPr>
        <p:txBody>
          <a:bodyPr wrap="square" rtlCol="0">
            <a:spAutoFit/>
          </a:bodyPr>
          <a:p>
            <a:r>
              <a:rPr lang="en-US" altLang="zh-CN" sz="2000" b="1">
                <a:latin typeface="微软雅黑" panose="020B0503020204020204" charset="-122"/>
                <a:ea typeface="微软雅黑" panose="020B0503020204020204" charset="-122"/>
              </a:rPr>
              <a:t> Pocket system architecture </a:t>
            </a:r>
            <a:endParaRPr lang="en-US" altLang="zh-CN" sz="2000" b="1">
              <a:latin typeface="微软雅黑" panose="020B0503020204020204" charset="-122"/>
              <a:ea typeface="微软雅黑" panose="020B050302020402020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Caerus</a:t>
            </a:r>
            <a:r>
              <a:rPr lang="en-US" altLang="zh-CN" baseline="30000" dirty="0">
                <a:sym typeface="+mn-ea"/>
              </a:rPr>
              <a:t>[1]</a:t>
            </a:r>
            <a:endParaRPr lang="zh-CN" altLang="en-US"/>
          </a:p>
        </p:txBody>
      </p:sp>
      <p:sp>
        <p:nvSpPr>
          <p:cNvPr id="3" name="内容占位符 2"/>
          <p:cNvSpPr>
            <a:spLocks noGrp="1"/>
          </p:cNvSpPr>
          <p:nvPr>
            <p:ph idx="1"/>
          </p:nvPr>
        </p:nvSpPr>
        <p:spPr>
          <a:xfrm>
            <a:off x="838200" y="1383030"/>
            <a:ext cx="10824845" cy="5300345"/>
          </a:xfrm>
        </p:spPr>
        <p:txBody>
          <a:bodyPr>
            <a:normAutofit/>
          </a:bodyPr>
          <a:p>
            <a:pPr marL="0" indent="0"/>
            <a:r>
              <a:rPr lang="en-US" altLang="zh-CN">
                <a:solidFill>
                  <a:schemeClr val="tx1"/>
                </a:solidFill>
                <a:uFillTx/>
                <a:latin typeface="等线" panose="02010600030101010101" charset="-122"/>
              </a:rPr>
              <a:t> </a:t>
            </a:r>
            <a:r>
              <a:rPr lang="en-US" altLang="zh-CN" b="1">
                <a:solidFill>
                  <a:schemeClr val="tx1"/>
                </a:solidFill>
                <a:uFillTx/>
                <a:latin typeface="微软雅黑" panose="020B0503020204020204" charset="-122"/>
                <a:ea typeface="微软雅黑" panose="020B0503020204020204" charset="-122"/>
              </a:rPr>
              <a:t>Motivation</a:t>
            </a:r>
            <a:endParaRPr lang="en-US" altLang="zh-CN">
              <a:solidFill>
                <a:schemeClr val="tx1"/>
              </a:solidFill>
              <a:uFillTx/>
              <a:latin typeface="等线" panose="02010600030101010101" charset="-122"/>
            </a:endParaRPr>
          </a:p>
          <a:p>
            <a:pPr marL="457200" lvl="1" indent="0"/>
            <a:r>
              <a:rPr lang="en-US" altLang="zh-CN">
                <a:solidFill>
                  <a:schemeClr val="tx1"/>
                </a:solidFill>
                <a:uFillTx/>
                <a:latin typeface="等线" panose="02010600030101010101" charset="-122"/>
              </a:rPr>
              <a:t> Different schedule </a:t>
            </a:r>
            <a:r>
              <a:rPr lang="en-US" altLang="zh-CN">
                <a:solidFill>
                  <a:schemeClr val="tx1"/>
                </a:solidFill>
                <a:uFillTx/>
                <a:latin typeface="等线" panose="02010600030101010101" charset="-122"/>
              </a:rPr>
              <a:t>goals</a:t>
            </a:r>
            <a:endParaRPr lang="en-US" altLang="zh-CN">
              <a:solidFill>
                <a:schemeClr val="tx1"/>
              </a:solidFill>
              <a:uFillTx/>
              <a:latin typeface="等线" panose="02010600030101010101" charset="-122"/>
            </a:endParaRPr>
          </a:p>
          <a:p>
            <a:pPr marL="914400" lvl="2" indent="0">
              <a:lnSpc>
                <a:spcPct val="120000"/>
              </a:lnSpc>
            </a:pPr>
            <a:r>
              <a:rPr lang="en-US" altLang="zh-CN">
                <a:solidFill>
                  <a:schemeClr val="tx1"/>
                </a:solidFill>
                <a:uFillTx/>
                <a:latin typeface="等线" panose="02010600030101010101" charset="-122"/>
              </a:rPr>
              <a:t> Server-centric Analytics</a:t>
            </a:r>
            <a:r>
              <a:rPr lang="zh-CN" altLang="en-US">
                <a:solidFill>
                  <a:schemeClr val="tx1"/>
                </a:solidFill>
                <a:uFillTx/>
                <a:latin typeface="等线" panose="02010600030101010101" charset="-122"/>
              </a:rPr>
              <a:t>：minimiz</a:t>
            </a:r>
            <a:r>
              <a:rPr lang="en-US" altLang="zh-CN">
                <a:solidFill>
                  <a:schemeClr val="tx1"/>
                </a:solidFill>
                <a:uFillTx/>
                <a:latin typeface="等线" panose="02010600030101010101" charset="-122"/>
              </a:rPr>
              <a:t>e</a:t>
            </a:r>
            <a:r>
              <a:rPr lang="zh-CN" altLang="en-US">
                <a:solidFill>
                  <a:schemeClr val="tx1"/>
                </a:solidFill>
                <a:uFillTx/>
                <a:latin typeface="等线" panose="02010600030101010101" charset="-122"/>
              </a:rPr>
              <a:t> job runtime, maximiz</a:t>
            </a:r>
            <a:r>
              <a:rPr lang="en-US" altLang="zh-CN">
                <a:solidFill>
                  <a:schemeClr val="tx1"/>
                </a:solidFill>
                <a:uFillTx/>
                <a:latin typeface="等线" panose="02010600030101010101" charset="-122"/>
              </a:rPr>
              <a:t>e</a:t>
            </a:r>
            <a:r>
              <a:rPr lang="zh-CN" altLang="en-US">
                <a:solidFill>
                  <a:schemeClr val="tx1"/>
                </a:solidFill>
                <a:uFillTx/>
                <a:latin typeface="等线" panose="02010600030101010101" charset="-122"/>
              </a:rPr>
              <a:t> resource utilization and ensur</a:t>
            </a:r>
            <a:r>
              <a:rPr lang="en-US" altLang="zh-CN">
                <a:solidFill>
                  <a:schemeClr val="tx1"/>
                </a:solidFill>
                <a:uFillTx/>
                <a:latin typeface="等线" panose="02010600030101010101" charset="-122"/>
              </a:rPr>
              <a:t>e</a:t>
            </a:r>
            <a:r>
              <a:rPr lang="zh-CN" altLang="en-US">
                <a:solidFill>
                  <a:schemeClr val="tx1"/>
                </a:solidFill>
                <a:uFillTx/>
                <a:latin typeface="等线" panose="02010600030101010101" charset="-122"/>
              </a:rPr>
              <a:t> resource</a:t>
            </a:r>
            <a:r>
              <a:rPr lang="en-US" altLang="zh-CN">
                <a:solidFill>
                  <a:schemeClr val="tx1"/>
                </a:solidFill>
                <a:uFillTx/>
                <a:latin typeface="等线" panose="02010600030101010101" charset="-122"/>
              </a:rPr>
              <a:t> isolation (or fairness) across jobs</a:t>
            </a:r>
            <a:endParaRPr lang="en-US" altLang="zh-CN">
              <a:solidFill>
                <a:schemeClr val="tx1"/>
              </a:solidFill>
              <a:uFillTx/>
              <a:latin typeface="等线" panose="02010600030101010101" charset="-122"/>
            </a:endParaRPr>
          </a:p>
          <a:p>
            <a:pPr marL="914400" lvl="2" indent="0">
              <a:lnSpc>
                <a:spcPct val="120000"/>
              </a:lnSpc>
            </a:pPr>
            <a:r>
              <a:rPr lang="en-US" altLang="zh-CN">
                <a:solidFill>
                  <a:schemeClr val="tx1"/>
                </a:solidFill>
                <a:uFillTx/>
                <a:latin typeface="等线" panose="02010600030101010101" charset="-122"/>
              </a:rPr>
              <a:t> Serverless Analytics</a:t>
            </a:r>
            <a:r>
              <a:rPr lang="zh-CN" altLang="en-US">
                <a:solidFill>
                  <a:schemeClr val="tx1"/>
                </a:solidFill>
                <a:uFillTx/>
                <a:latin typeface="等线" panose="02010600030101010101" charset="-122"/>
              </a:rPr>
              <a:t>：</a:t>
            </a:r>
            <a:r>
              <a:rPr lang="en-US" altLang="zh-CN">
                <a:solidFill>
                  <a:schemeClr val="tx1"/>
                </a:solidFill>
                <a:uFillTx/>
                <a:latin typeface="等线" panose="02010600030101010101" charset="-122"/>
              </a:rPr>
              <a:t>minimize job completion time and execution </a:t>
            </a:r>
            <a:r>
              <a:rPr lang="en-US" altLang="zh-CN">
                <a:solidFill>
                  <a:schemeClr val="tx1"/>
                </a:solidFill>
                <a:uFillTx/>
                <a:latin typeface="等线" panose="02010600030101010101" charset="-122"/>
              </a:rPr>
              <a:t>cost</a:t>
            </a:r>
            <a:endParaRPr lang="en-US" altLang="zh-CN">
              <a:solidFill>
                <a:schemeClr val="tx1"/>
              </a:solidFill>
              <a:uFillTx/>
              <a:latin typeface="等线" panose="02010600030101010101" charset="-122"/>
            </a:endParaRPr>
          </a:p>
          <a:p>
            <a:pPr marL="457200" lvl="1" indent="0"/>
            <a:r>
              <a:rPr lang="en-US" altLang="zh-CN">
                <a:solidFill>
                  <a:schemeClr val="tx1"/>
                </a:solidFill>
                <a:uFillTx/>
                <a:latin typeface="等线" panose="02010600030101010101" charset="-122"/>
              </a:rPr>
              <a:t> Trade-off  between JCT and </a:t>
            </a:r>
            <a:r>
              <a:rPr lang="en-US" altLang="zh-CN">
                <a:solidFill>
                  <a:schemeClr val="tx1"/>
                </a:solidFill>
                <a:uFillTx/>
                <a:latin typeface="等线" panose="02010600030101010101" charset="-122"/>
              </a:rPr>
              <a:t>cost</a:t>
            </a:r>
            <a:endParaRPr lang="en-US" altLang="zh-CN">
              <a:solidFill>
                <a:schemeClr val="tx1"/>
              </a:solidFill>
              <a:uFillTx/>
              <a:latin typeface="等线" panose="02010600030101010101" charset="-122"/>
            </a:endParaRPr>
          </a:p>
          <a:p>
            <a:pPr marL="0" indent="0">
              <a:buNone/>
            </a:pPr>
            <a:endParaRPr lang="en-US" altLang="zh-CN" b="1">
              <a:solidFill>
                <a:schemeClr val="tx1"/>
              </a:solidFill>
              <a:uFillTx/>
              <a:latin typeface="微软雅黑" panose="020B0503020204020204" charset="-122"/>
              <a:ea typeface="微软雅黑" panose="020B0503020204020204" charset="-122"/>
            </a:endParaRPr>
          </a:p>
        </p:txBody>
      </p:sp>
      <p:sp>
        <p:nvSpPr>
          <p:cNvPr id="19" name="文本框 18"/>
          <p:cNvSpPr txBox="1"/>
          <p:nvPr/>
        </p:nvSpPr>
        <p:spPr>
          <a:xfrm>
            <a:off x="0" y="6520815"/>
            <a:ext cx="11722735" cy="337185"/>
          </a:xfrm>
          <a:prstGeom prst="rect">
            <a:avLst/>
          </a:prstGeom>
          <a:noFill/>
        </p:spPr>
        <p:txBody>
          <a:bodyPr wrap="square" rtlCol="0">
            <a:spAutoFit/>
          </a:bodyPr>
          <a:p>
            <a:r>
              <a:rPr lang="en-US" altLang="zh-CN" sz="1600">
                <a:solidFill>
                  <a:schemeClr val="bg2">
                    <a:lumMod val="50000"/>
                  </a:schemeClr>
                </a:solidFill>
                <a:sym typeface="+mn-ea"/>
              </a:rPr>
              <a:t>[1] Caerus: NIMBLE Task Scheduling for Serverless Analytics  NSDI’21</a:t>
            </a:r>
            <a:endParaRPr lang="en-US" altLang="zh-CN" sz="1600">
              <a:solidFill>
                <a:schemeClr val="bg2">
                  <a:lumMod val="50000"/>
                </a:schemeClr>
              </a:solidFill>
              <a:sym typeface="+mn-ea"/>
            </a:endParaRPr>
          </a:p>
        </p:txBody>
      </p:sp>
      <p:pic>
        <p:nvPicPr>
          <p:cNvPr id="5" name="图片 4"/>
          <p:cNvPicPr>
            <a:picLocks noChangeAspect="1"/>
          </p:cNvPicPr>
          <p:nvPr/>
        </p:nvPicPr>
        <p:blipFill>
          <a:blip r:embed="rId1"/>
          <a:stretch>
            <a:fillRect/>
          </a:stretch>
        </p:blipFill>
        <p:spPr>
          <a:xfrm>
            <a:off x="2453640" y="4044950"/>
            <a:ext cx="8051800" cy="1898015"/>
          </a:xfrm>
          <a:prstGeom prst="rect">
            <a:avLst/>
          </a:prstGeom>
        </p:spPr>
      </p:pic>
      <p:sp>
        <p:nvSpPr>
          <p:cNvPr id="6" name="文本框 5"/>
          <p:cNvSpPr txBox="1"/>
          <p:nvPr/>
        </p:nvSpPr>
        <p:spPr>
          <a:xfrm>
            <a:off x="2903220" y="6152515"/>
            <a:ext cx="6695440" cy="368300"/>
          </a:xfrm>
          <a:prstGeom prst="rect">
            <a:avLst/>
          </a:prstGeom>
          <a:noFill/>
        </p:spPr>
        <p:txBody>
          <a:bodyPr wrap="square" rtlCol="0">
            <a:spAutoFit/>
          </a:bodyPr>
          <a:p>
            <a:r>
              <a:rPr lang="en-US" altLang="zh-CN" b="1">
                <a:latin typeface="微软雅黑" panose="020B0503020204020204" charset="-122"/>
                <a:ea typeface="微软雅黑" panose="020B0503020204020204" charset="-122"/>
              </a:rPr>
              <a:t>Three schedule approaches for a simple map-reduce job</a:t>
            </a:r>
            <a:r>
              <a:rPr lang="en-US" altLang="zh-CN"/>
              <a:t> </a:t>
            </a:r>
            <a:endParaRPr lang="en-US" altLang="zh-CN"/>
          </a:p>
        </p:txBody>
      </p:sp>
      <p:sp>
        <p:nvSpPr>
          <p:cNvPr id="7" name="文本框 6"/>
          <p:cNvSpPr txBox="1"/>
          <p:nvPr/>
        </p:nvSpPr>
        <p:spPr>
          <a:xfrm>
            <a:off x="3497580" y="5876925"/>
            <a:ext cx="1198880" cy="275590"/>
          </a:xfrm>
          <a:prstGeom prst="rect">
            <a:avLst/>
          </a:prstGeom>
          <a:noFill/>
        </p:spPr>
        <p:txBody>
          <a:bodyPr wrap="square" rtlCol="0">
            <a:spAutoFit/>
          </a:bodyPr>
          <a:p>
            <a:r>
              <a:rPr lang="en-US" altLang="zh-CN" sz="1200" b="1">
                <a:solidFill>
                  <a:srgbClr val="FF0000"/>
                </a:solidFill>
                <a:latin typeface="微软雅黑" panose="020B0503020204020204" charset="-122"/>
                <a:ea typeface="微软雅黑" panose="020B0503020204020204" charset="-122"/>
              </a:rPr>
              <a:t>cost-optimal</a:t>
            </a:r>
            <a:endParaRPr lang="en-US" altLang="zh-CN" sz="1200" b="1">
              <a:solidFill>
                <a:srgbClr val="FF0000"/>
              </a:solidFill>
              <a:latin typeface="微软雅黑" panose="020B0503020204020204" charset="-122"/>
              <a:ea typeface="微软雅黑" panose="020B0503020204020204" charset="-122"/>
            </a:endParaRPr>
          </a:p>
        </p:txBody>
      </p:sp>
      <p:sp>
        <p:nvSpPr>
          <p:cNvPr id="8" name="文本框 7"/>
          <p:cNvSpPr txBox="1"/>
          <p:nvPr/>
        </p:nvSpPr>
        <p:spPr>
          <a:xfrm>
            <a:off x="6136005" y="5876925"/>
            <a:ext cx="1198880" cy="275590"/>
          </a:xfrm>
          <a:prstGeom prst="rect">
            <a:avLst/>
          </a:prstGeom>
          <a:noFill/>
        </p:spPr>
        <p:txBody>
          <a:bodyPr wrap="square" rtlCol="0">
            <a:spAutoFit/>
          </a:bodyPr>
          <a:p>
            <a:r>
              <a:rPr lang="en-US" altLang="zh-CN" sz="1200" b="1">
                <a:solidFill>
                  <a:srgbClr val="FF0000"/>
                </a:solidFill>
                <a:latin typeface="微软雅黑" panose="020B0503020204020204" charset="-122"/>
                <a:ea typeface="微软雅黑" panose="020B0503020204020204" charset="-122"/>
              </a:rPr>
              <a:t>JCT-optimal</a:t>
            </a:r>
            <a:endParaRPr lang="en-US" altLang="zh-CN" sz="1200" b="1">
              <a:solidFill>
                <a:srgbClr val="FF0000"/>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Caerus</a:t>
            </a:r>
            <a:r>
              <a:rPr lang="en-US" altLang="zh-CN" baseline="30000" dirty="0">
                <a:sym typeface="+mn-ea"/>
              </a:rPr>
              <a:t>[1]</a:t>
            </a:r>
            <a:endParaRPr lang="zh-CN" altLang="en-US"/>
          </a:p>
        </p:txBody>
      </p:sp>
      <p:sp>
        <p:nvSpPr>
          <p:cNvPr id="3" name="内容占位符 2"/>
          <p:cNvSpPr>
            <a:spLocks noGrp="1"/>
          </p:cNvSpPr>
          <p:nvPr>
            <p:ph idx="1"/>
          </p:nvPr>
        </p:nvSpPr>
        <p:spPr>
          <a:xfrm>
            <a:off x="838200" y="1383030"/>
            <a:ext cx="10824845" cy="5300345"/>
          </a:xfrm>
        </p:spPr>
        <p:txBody>
          <a:bodyPr>
            <a:normAutofit/>
          </a:bodyPr>
          <a:p>
            <a:pPr marL="0" indent="0"/>
            <a:r>
              <a:rPr lang="en-US" altLang="zh-CN">
                <a:solidFill>
                  <a:schemeClr val="tx1"/>
                </a:solidFill>
                <a:uFillTx/>
                <a:latin typeface="等线" panose="02010600030101010101" charset="-122"/>
              </a:rPr>
              <a:t> </a:t>
            </a:r>
            <a:r>
              <a:rPr lang="en-US" altLang="zh-CN" b="1">
                <a:solidFill>
                  <a:schemeClr val="tx1"/>
                </a:solidFill>
                <a:uFillTx/>
                <a:latin typeface="微软雅黑" panose="020B0503020204020204" charset="-122"/>
                <a:ea typeface="微软雅黑" panose="020B0503020204020204" charset="-122"/>
              </a:rPr>
              <a:t>Design</a:t>
            </a:r>
            <a:endParaRPr lang="en-US" altLang="zh-CN">
              <a:solidFill>
                <a:schemeClr val="tx1"/>
              </a:solidFill>
              <a:uFillTx/>
              <a:latin typeface="等线" panose="02010600030101010101" charset="-122"/>
            </a:endParaRPr>
          </a:p>
          <a:p>
            <a:pPr marL="457200" lvl="1" indent="0"/>
            <a:r>
              <a:rPr lang="en-US" altLang="zh-CN" b="1">
                <a:solidFill>
                  <a:schemeClr val="tx1"/>
                </a:solidFill>
                <a:uFillTx/>
                <a:latin typeface="微软雅黑" panose="020B0503020204020204" charset="-122"/>
                <a:ea typeface="微软雅黑" panose="020B0503020204020204" charset="-122"/>
              </a:rPr>
              <a:t> </a:t>
            </a:r>
            <a:r>
              <a:rPr lang="en-US" altLang="zh-CN">
                <a:solidFill>
                  <a:schemeClr val="tx1"/>
                </a:solidFill>
                <a:uFillTx/>
                <a:latin typeface="等线" panose="02010600030101010101" charset="-122"/>
                <a:ea typeface="等线" panose="02010600030101010101" charset="-122"/>
              </a:rPr>
              <a:t>Sub-task level schedule</a:t>
            </a:r>
            <a:endParaRPr lang="en-US" altLang="zh-CN">
              <a:solidFill>
                <a:schemeClr val="tx1"/>
              </a:solidFill>
              <a:uFillTx/>
              <a:latin typeface="等线" panose="02010600030101010101" charset="-122"/>
              <a:ea typeface="等线" panose="02010600030101010101" charset="-122"/>
            </a:endParaRPr>
          </a:p>
          <a:p>
            <a:pPr marL="914400" lvl="2" indent="0"/>
            <a:r>
              <a:rPr lang="en-US" altLang="zh-CN" b="1">
                <a:solidFill>
                  <a:schemeClr val="tx1"/>
                </a:solidFill>
                <a:uFillTx/>
                <a:latin typeface="微软雅黑" panose="020B0503020204020204" charset="-122"/>
                <a:ea typeface="微软雅黑" panose="020B0503020204020204" charset="-122"/>
              </a:rPr>
              <a:t> </a:t>
            </a:r>
            <a:r>
              <a:rPr lang="en-US" altLang="zh-CN">
                <a:solidFill>
                  <a:schemeClr val="tx1"/>
                </a:solidFill>
                <a:uFillTx/>
                <a:latin typeface="等线" panose="02010600030101010101" charset="-122"/>
                <a:ea typeface="等线" panose="02010600030101010101" charset="-122"/>
              </a:rPr>
              <a:t>stages are separated into one or more steps by pipeline breakers </a:t>
            </a:r>
            <a:endParaRPr lang="en-US" altLang="zh-CN">
              <a:solidFill>
                <a:schemeClr val="tx1"/>
              </a:solidFill>
              <a:uFillTx/>
              <a:latin typeface="等线" panose="02010600030101010101" charset="-122"/>
              <a:ea typeface="等线" panose="02010600030101010101" charset="-122"/>
            </a:endParaRPr>
          </a:p>
        </p:txBody>
      </p:sp>
      <p:sp>
        <p:nvSpPr>
          <p:cNvPr id="19" name="文本框 18"/>
          <p:cNvSpPr txBox="1"/>
          <p:nvPr/>
        </p:nvSpPr>
        <p:spPr>
          <a:xfrm>
            <a:off x="0" y="6520815"/>
            <a:ext cx="11722735" cy="337185"/>
          </a:xfrm>
          <a:prstGeom prst="rect">
            <a:avLst/>
          </a:prstGeom>
          <a:noFill/>
        </p:spPr>
        <p:txBody>
          <a:bodyPr wrap="square" rtlCol="0">
            <a:spAutoFit/>
          </a:bodyPr>
          <a:p>
            <a:r>
              <a:rPr lang="en-US" altLang="zh-CN" sz="1600">
                <a:solidFill>
                  <a:schemeClr val="bg2">
                    <a:lumMod val="50000"/>
                  </a:schemeClr>
                </a:solidFill>
                <a:sym typeface="+mn-ea"/>
              </a:rPr>
              <a:t>[1] Caerus: NIMBLE Task Scheduling for Serverless Analytics  NSDI’21</a:t>
            </a:r>
            <a:endParaRPr lang="en-US" altLang="zh-CN" sz="1600">
              <a:solidFill>
                <a:schemeClr val="bg2">
                  <a:lumMod val="50000"/>
                </a:schemeClr>
              </a:solidFill>
              <a:sym typeface="+mn-ea"/>
            </a:endParaRPr>
          </a:p>
        </p:txBody>
      </p:sp>
      <p:pic>
        <p:nvPicPr>
          <p:cNvPr id="4" name="图片 3"/>
          <p:cNvPicPr>
            <a:picLocks noChangeAspect="1"/>
          </p:cNvPicPr>
          <p:nvPr/>
        </p:nvPicPr>
        <p:blipFill>
          <a:blip r:embed="rId1"/>
          <a:stretch>
            <a:fillRect/>
          </a:stretch>
        </p:blipFill>
        <p:spPr>
          <a:xfrm>
            <a:off x="1477645" y="3350895"/>
            <a:ext cx="5639435" cy="1758315"/>
          </a:xfrm>
          <a:prstGeom prst="rect">
            <a:avLst/>
          </a:prstGeom>
        </p:spPr>
      </p:pic>
      <p:sp>
        <p:nvSpPr>
          <p:cNvPr id="6" name="文本框 5"/>
          <p:cNvSpPr txBox="1"/>
          <p:nvPr/>
        </p:nvSpPr>
        <p:spPr>
          <a:xfrm>
            <a:off x="3351530" y="5839460"/>
            <a:ext cx="5488305" cy="368300"/>
          </a:xfrm>
          <a:prstGeom prst="rect">
            <a:avLst/>
          </a:prstGeom>
          <a:noFill/>
        </p:spPr>
        <p:txBody>
          <a:bodyPr wrap="square" rtlCol="0">
            <a:spAutoFit/>
          </a:bodyPr>
          <a:p>
            <a:r>
              <a:rPr lang="en-US" altLang="zh-CN" b="1">
                <a:latin typeface="微软雅黑" panose="020B0503020204020204" charset="-122"/>
                <a:ea typeface="微软雅黑" panose="020B0503020204020204" charset="-122"/>
              </a:rPr>
              <a:t>Step dependency model for a map-reduce job</a:t>
            </a:r>
            <a:r>
              <a:rPr lang="en-US" altLang="zh-CN"/>
              <a:t> </a:t>
            </a:r>
            <a:endParaRPr lang="en-US" altLang="zh-CN"/>
          </a:p>
        </p:txBody>
      </p:sp>
      <p:pic>
        <p:nvPicPr>
          <p:cNvPr id="8" name="图片 7"/>
          <p:cNvPicPr>
            <a:picLocks noChangeAspect="1"/>
          </p:cNvPicPr>
          <p:nvPr/>
        </p:nvPicPr>
        <p:blipFill>
          <a:blip r:embed="rId2"/>
          <a:stretch>
            <a:fillRect/>
          </a:stretch>
        </p:blipFill>
        <p:spPr>
          <a:xfrm>
            <a:off x="8250555" y="3350895"/>
            <a:ext cx="2534285" cy="1758315"/>
          </a:xfrm>
          <a:prstGeom prst="rect">
            <a:avLst/>
          </a:prstGeom>
        </p:spPr>
      </p:pic>
      <p:sp>
        <p:nvSpPr>
          <p:cNvPr id="9" name="右箭头 8"/>
          <p:cNvSpPr/>
          <p:nvPr/>
        </p:nvSpPr>
        <p:spPr>
          <a:xfrm>
            <a:off x="7424420" y="4171950"/>
            <a:ext cx="637540" cy="234950"/>
          </a:xfrm>
          <a:prstGeom prst="rightArrow">
            <a:avLst/>
          </a:prstGeom>
          <a:solidFill>
            <a:schemeClr val="accent1"/>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定量</a:t>
            </a:r>
            <a:r>
              <a:rPr lang="zh-CN" altLang="en-US"/>
              <a:t>实验</a:t>
            </a:r>
            <a:endParaRPr lang="zh-CN" altLang="en-US"/>
          </a:p>
        </p:txBody>
      </p:sp>
      <p:sp>
        <p:nvSpPr>
          <p:cNvPr id="3" name="内容占位符 2"/>
          <p:cNvSpPr>
            <a:spLocks noGrp="1"/>
          </p:cNvSpPr>
          <p:nvPr>
            <p:ph idx="1"/>
          </p:nvPr>
        </p:nvSpPr>
        <p:spPr>
          <a:xfrm>
            <a:off x="838200" y="1383030"/>
            <a:ext cx="10824845" cy="5300345"/>
          </a:xfrm>
        </p:spPr>
        <p:txBody>
          <a:bodyPr>
            <a:normAutofit/>
          </a:bodyPr>
          <a:p>
            <a:pPr lvl="0"/>
            <a:r>
              <a:rPr lang="en-US" altLang="zh-CN">
                <a:solidFill>
                  <a:schemeClr val="tx1"/>
                </a:solidFill>
                <a:uFillTx/>
                <a:latin typeface="等线" panose="02010600030101010101" charset="-122"/>
              </a:rPr>
              <a:t> Pywren</a:t>
            </a:r>
            <a:r>
              <a:rPr lang="en-US" altLang="zh-CN" baseline="30000">
                <a:solidFill>
                  <a:schemeClr val="tx1"/>
                </a:solidFill>
                <a:uFillTx/>
                <a:latin typeface="等线" panose="02010600030101010101" charset="-122"/>
              </a:rPr>
              <a:t>[1]</a:t>
            </a:r>
            <a:endParaRPr lang="en-US" altLang="zh-CN">
              <a:solidFill>
                <a:schemeClr val="tx1"/>
              </a:solidFill>
              <a:uFillTx/>
              <a:latin typeface="等线" panose="02010600030101010101" charset="-122"/>
            </a:endParaRPr>
          </a:p>
          <a:p>
            <a:pPr lvl="1"/>
            <a:r>
              <a:rPr lang="en-US" altLang="zh-CN">
                <a:solidFill>
                  <a:schemeClr val="tx1"/>
                </a:solidFill>
                <a:uFillTx/>
                <a:latin typeface="等线" panose="02010600030101010101" charset="-122"/>
              </a:rPr>
              <a:t> Map-reduce style </a:t>
            </a:r>
            <a:r>
              <a:rPr lang="en-US" altLang="zh-CN">
                <a:solidFill>
                  <a:schemeClr val="tx1"/>
                </a:solidFill>
                <a:uFillTx/>
                <a:latin typeface="等线" panose="02010600030101010101" charset="-122"/>
              </a:rPr>
              <a:t>serverless framework for highly parallel analytics workloads</a:t>
            </a:r>
            <a:endParaRPr lang="en-US" altLang="zh-CN">
              <a:solidFill>
                <a:schemeClr val="tx1"/>
              </a:solidFill>
              <a:uFillTx/>
              <a:latin typeface="等线" panose="02010600030101010101" charset="-122"/>
            </a:endParaRPr>
          </a:p>
          <a:p>
            <a:pPr lvl="0"/>
            <a:r>
              <a:rPr lang="en-US" altLang="zh-CN">
                <a:solidFill>
                  <a:schemeClr val="tx1"/>
                </a:solidFill>
                <a:uFillTx/>
                <a:latin typeface="等线" panose="02010600030101010101" charset="-122"/>
              </a:rPr>
              <a:t> Mapreduce </a:t>
            </a:r>
            <a:r>
              <a:rPr lang="en-US" altLang="zh-CN">
                <a:solidFill>
                  <a:schemeClr val="tx1"/>
                </a:solidFill>
                <a:uFillTx/>
                <a:latin typeface="等线" panose="02010600030101010101" charset="-122"/>
              </a:rPr>
              <a:t>sort</a:t>
            </a:r>
            <a:endParaRPr lang="en-US" altLang="zh-CN">
              <a:solidFill>
                <a:schemeClr val="tx1"/>
              </a:solidFill>
              <a:uFillTx/>
              <a:latin typeface="等线" panose="02010600030101010101" charset="-122"/>
            </a:endParaRPr>
          </a:p>
          <a:p>
            <a:pPr lvl="1"/>
            <a:r>
              <a:rPr lang="en-US" altLang="zh-CN">
                <a:solidFill>
                  <a:schemeClr val="tx1"/>
                </a:solidFill>
                <a:uFillTx/>
                <a:latin typeface="等线" panose="02010600030101010101" charset="-122"/>
              </a:rPr>
              <a:t> </a:t>
            </a:r>
            <a:endParaRPr lang="en-US" altLang="zh-CN">
              <a:solidFill>
                <a:schemeClr val="tx1"/>
              </a:solidFill>
              <a:uFillTx/>
              <a:latin typeface="等线" panose="02010600030101010101" charset="-122"/>
            </a:endParaRPr>
          </a:p>
          <a:p>
            <a:pPr marL="1371600" lvl="3" indent="0">
              <a:buNone/>
            </a:pPr>
            <a:endParaRPr lang="en-US" altLang="zh-CN">
              <a:solidFill>
                <a:schemeClr val="tx1"/>
              </a:solidFill>
              <a:uFillTx/>
              <a:latin typeface="等线" panose="02010600030101010101" charset="-122"/>
            </a:endParaRPr>
          </a:p>
        </p:txBody>
      </p:sp>
      <p:sp>
        <p:nvSpPr>
          <p:cNvPr id="4" name="矩形 3"/>
          <p:cNvSpPr/>
          <p:nvPr/>
        </p:nvSpPr>
        <p:spPr>
          <a:xfrm>
            <a:off x="1945005" y="2894330"/>
            <a:ext cx="1003935" cy="3166110"/>
          </a:xfrm>
          <a:prstGeom prst="rect">
            <a:avLst/>
          </a:prstGeom>
          <a:solidFill>
            <a:schemeClr val="bg2"/>
          </a:solidFill>
          <a:ln w="31750" cmpd="sng">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5" name="矩形 4"/>
          <p:cNvSpPr/>
          <p:nvPr/>
        </p:nvSpPr>
        <p:spPr>
          <a:xfrm>
            <a:off x="2056130" y="2997200"/>
            <a:ext cx="781050" cy="29400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7" name="文本框 6"/>
          <p:cNvSpPr txBox="1"/>
          <p:nvPr/>
        </p:nvSpPr>
        <p:spPr>
          <a:xfrm>
            <a:off x="2045970" y="2959735"/>
            <a:ext cx="791210" cy="368300"/>
          </a:xfrm>
          <a:prstGeom prst="rect">
            <a:avLst/>
          </a:prstGeom>
          <a:noFill/>
        </p:spPr>
        <p:txBody>
          <a:bodyPr wrap="square" rtlCol="0">
            <a:spAutoFit/>
          </a:bodyPr>
          <a:p>
            <a:r>
              <a:rPr lang="en-US" altLang="zh-CN"/>
              <a:t>S</a:t>
            </a:r>
            <a:r>
              <a:rPr lang="en-US" altLang="zh-CN"/>
              <a:t>plit 0</a:t>
            </a:r>
            <a:endParaRPr lang="en-US" altLang="zh-CN"/>
          </a:p>
        </p:txBody>
      </p:sp>
      <p:sp>
        <p:nvSpPr>
          <p:cNvPr id="8" name="矩形 7"/>
          <p:cNvSpPr/>
          <p:nvPr/>
        </p:nvSpPr>
        <p:spPr>
          <a:xfrm>
            <a:off x="2056765" y="3291205"/>
            <a:ext cx="781050" cy="29400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9" name="文本框 8"/>
          <p:cNvSpPr txBox="1"/>
          <p:nvPr/>
        </p:nvSpPr>
        <p:spPr>
          <a:xfrm>
            <a:off x="2046605" y="3253740"/>
            <a:ext cx="791210" cy="368300"/>
          </a:xfrm>
          <a:prstGeom prst="rect">
            <a:avLst/>
          </a:prstGeom>
          <a:noFill/>
        </p:spPr>
        <p:txBody>
          <a:bodyPr wrap="square" rtlCol="0">
            <a:spAutoFit/>
          </a:bodyPr>
          <a:p>
            <a:r>
              <a:rPr lang="en-US" altLang="zh-CN"/>
              <a:t>S</a:t>
            </a:r>
            <a:r>
              <a:rPr lang="en-US" altLang="zh-CN"/>
              <a:t>plit 1</a:t>
            </a:r>
            <a:endParaRPr lang="en-US" altLang="zh-CN"/>
          </a:p>
        </p:txBody>
      </p:sp>
      <p:sp>
        <p:nvSpPr>
          <p:cNvPr id="10" name="矩形 9"/>
          <p:cNvSpPr/>
          <p:nvPr/>
        </p:nvSpPr>
        <p:spPr>
          <a:xfrm>
            <a:off x="2056765" y="3585210"/>
            <a:ext cx="781050" cy="29400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1" name="文本框 10"/>
          <p:cNvSpPr txBox="1"/>
          <p:nvPr/>
        </p:nvSpPr>
        <p:spPr>
          <a:xfrm>
            <a:off x="2046605" y="3547745"/>
            <a:ext cx="791210" cy="368300"/>
          </a:xfrm>
          <a:prstGeom prst="rect">
            <a:avLst/>
          </a:prstGeom>
          <a:noFill/>
        </p:spPr>
        <p:txBody>
          <a:bodyPr wrap="square" rtlCol="0">
            <a:spAutoFit/>
          </a:bodyPr>
          <a:p>
            <a:r>
              <a:rPr lang="en-US" altLang="zh-CN"/>
              <a:t>S</a:t>
            </a:r>
            <a:r>
              <a:rPr lang="en-US" altLang="zh-CN"/>
              <a:t>plit 2</a:t>
            </a:r>
            <a:endParaRPr lang="en-US" altLang="zh-CN"/>
          </a:p>
        </p:txBody>
      </p:sp>
      <p:sp>
        <p:nvSpPr>
          <p:cNvPr id="12" name="矩形 11"/>
          <p:cNvSpPr/>
          <p:nvPr/>
        </p:nvSpPr>
        <p:spPr>
          <a:xfrm>
            <a:off x="2056765" y="3879215"/>
            <a:ext cx="781050" cy="29400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3" name="文本框 12"/>
          <p:cNvSpPr txBox="1"/>
          <p:nvPr/>
        </p:nvSpPr>
        <p:spPr>
          <a:xfrm>
            <a:off x="2046605" y="3841750"/>
            <a:ext cx="791210" cy="368300"/>
          </a:xfrm>
          <a:prstGeom prst="rect">
            <a:avLst/>
          </a:prstGeom>
          <a:noFill/>
        </p:spPr>
        <p:txBody>
          <a:bodyPr wrap="square" rtlCol="0">
            <a:spAutoFit/>
          </a:bodyPr>
          <a:p>
            <a:r>
              <a:rPr lang="en-US" altLang="zh-CN"/>
              <a:t>S</a:t>
            </a:r>
            <a:r>
              <a:rPr lang="en-US" altLang="zh-CN"/>
              <a:t>plit 3</a:t>
            </a:r>
            <a:endParaRPr lang="en-US" altLang="zh-CN"/>
          </a:p>
        </p:txBody>
      </p:sp>
      <p:sp>
        <p:nvSpPr>
          <p:cNvPr id="14" name="矩形 13"/>
          <p:cNvSpPr/>
          <p:nvPr/>
        </p:nvSpPr>
        <p:spPr>
          <a:xfrm>
            <a:off x="2056765" y="4173220"/>
            <a:ext cx="781050" cy="29400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5" name="文本框 14"/>
          <p:cNvSpPr txBox="1"/>
          <p:nvPr/>
        </p:nvSpPr>
        <p:spPr>
          <a:xfrm>
            <a:off x="2046605" y="4135755"/>
            <a:ext cx="791210" cy="368300"/>
          </a:xfrm>
          <a:prstGeom prst="rect">
            <a:avLst/>
          </a:prstGeom>
          <a:noFill/>
        </p:spPr>
        <p:txBody>
          <a:bodyPr wrap="square" rtlCol="0">
            <a:spAutoFit/>
          </a:bodyPr>
          <a:p>
            <a:r>
              <a:rPr lang="en-US" altLang="zh-CN"/>
              <a:t>S</a:t>
            </a:r>
            <a:r>
              <a:rPr lang="en-US" altLang="zh-CN"/>
              <a:t>plit 4</a:t>
            </a:r>
            <a:endParaRPr lang="en-US" altLang="zh-CN"/>
          </a:p>
        </p:txBody>
      </p:sp>
      <p:sp>
        <p:nvSpPr>
          <p:cNvPr id="16" name="矩形 15"/>
          <p:cNvSpPr/>
          <p:nvPr/>
        </p:nvSpPr>
        <p:spPr>
          <a:xfrm>
            <a:off x="2045970" y="5600700"/>
            <a:ext cx="781050" cy="29400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7" name="文本框 16"/>
          <p:cNvSpPr txBox="1"/>
          <p:nvPr/>
        </p:nvSpPr>
        <p:spPr>
          <a:xfrm>
            <a:off x="2035810" y="5563235"/>
            <a:ext cx="913130" cy="368300"/>
          </a:xfrm>
          <a:prstGeom prst="rect">
            <a:avLst/>
          </a:prstGeom>
          <a:noFill/>
        </p:spPr>
        <p:txBody>
          <a:bodyPr wrap="square" rtlCol="0">
            <a:spAutoFit/>
          </a:bodyPr>
          <a:p>
            <a:r>
              <a:rPr lang="en-US" altLang="zh-CN"/>
              <a:t>S</a:t>
            </a:r>
            <a:r>
              <a:rPr lang="en-US" altLang="zh-CN"/>
              <a:t>plit K</a:t>
            </a:r>
            <a:endParaRPr lang="en-US" altLang="zh-CN"/>
          </a:p>
        </p:txBody>
      </p:sp>
      <p:sp>
        <p:nvSpPr>
          <p:cNvPr id="18" name="文本框 17"/>
          <p:cNvSpPr txBox="1"/>
          <p:nvPr/>
        </p:nvSpPr>
        <p:spPr>
          <a:xfrm>
            <a:off x="2056765" y="4934585"/>
            <a:ext cx="781050" cy="368300"/>
          </a:xfrm>
          <a:prstGeom prst="rect">
            <a:avLst/>
          </a:prstGeom>
          <a:noFill/>
        </p:spPr>
        <p:txBody>
          <a:bodyPr wrap="square" rtlCol="0">
            <a:spAutoFit/>
          </a:bodyPr>
          <a:p>
            <a:r>
              <a:rPr lang="en-US" altLang="zh-CN"/>
              <a:t>...    ...</a:t>
            </a:r>
            <a:endParaRPr lang="en-US" altLang="zh-CN"/>
          </a:p>
        </p:txBody>
      </p:sp>
      <p:sp>
        <p:nvSpPr>
          <p:cNvPr id="20" name="文本框 19"/>
          <p:cNvSpPr txBox="1"/>
          <p:nvPr/>
        </p:nvSpPr>
        <p:spPr>
          <a:xfrm>
            <a:off x="1853565" y="6192520"/>
            <a:ext cx="1186815" cy="368300"/>
          </a:xfrm>
          <a:prstGeom prst="rect">
            <a:avLst/>
          </a:prstGeom>
          <a:noFill/>
        </p:spPr>
        <p:txBody>
          <a:bodyPr wrap="square" rtlCol="0">
            <a:spAutoFit/>
          </a:bodyPr>
          <a:p>
            <a:r>
              <a:rPr lang="en-US" altLang="zh-CN"/>
              <a:t>Input </a:t>
            </a:r>
            <a:r>
              <a:rPr lang="en-US" altLang="zh-CN"/>
              <a:t>files</a:t>
            </a:r>
            <a:endParaRPr lang="en-US" altLang="zh-CN"/>
          </a:p>
        </p:txBody>
      </p:sp>
      <p:sp>
        <p:nvSpPr>
          <p:cNvPr id="22" name="流程图: 终止 21"/>
          <p:cNvSpPr/>
          <p:nvPr/>
        </p:nvSpPr>
        <p:spPr>
          <a:xfrm>
            <a:off x="3657600" y="3019425"/>
            <a:ext cx="850900" cy="273685"/>
          </a:xfrm>
          <a:prstGeom prst="flowChartTerminator">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24" name="文本框 23"/>
          <p:cNvSpPr txBox="1"/>
          <p:nvPr/>
        </p:nvSpPr>
        <p:spPr>
          <a:xfrm>
            <a:off x="3601085" y="2647315"/>
            <a:ext cx="969645" cy="368300"/>
          </a:xfrm>
          <a:prstGeom prst="rect">
            <a:avLst/>
          </a:prstGeom>
          <a:noFill/>
        </p:spPr>
        <p:txBody>
          <a:bodyPr wrap="square" rtlCol="0">
            <a:spAutoFit/>
          </a:bodyPr>
          <a:p>
            <a:pPr algn="l"/>
            <a:r>
              <a:rPr lang="en-US" altLang="zh-CN" b="1">
                <a:solidFill>
                  <a:srgbClr val="0070C0"/>
                </a:solidFill>
              </a:rPr>
              <a:t>Stage 1</a:t>
            </a:r>
            <a:endParaRPr lang="en-US" altLang="zh-CN" b="1">
              <a:solidFill>
                <a:srgbClr val="0070C0"/>
              </a:solidFill>
            </a:endParaRPr>
          </a:p>
        </p:txBody>
      </p:sp>
      <p:sp>
        <p:nvSpPr>
          <p:cNvPr id="25" name="文本框 24"/>
          <p:cNvSpPr txBox="1"/>
          <p:nvPr/>
        </p:nvSpPr>
        <p:spPr>
          <a:xfrm>
            <a:off x="3832225" y="2972435"/>
            <a:ext cx="501015" cy="368300"/>
          </a:xfrm>
          <a:prstGeom prst="rect">
            <a:avLst/>
          </a:prstGeom>
          <a:noFill/>
        </p:spPr>
        <p:txBody>
          <a:bodyPr wrap="square" rtlCol="0">
            <a:spAutoFit/>
          </a:bodyPr>
          <a:p>
            <a:r>
              <a:rPr lang="en-US" altLang="zh-CN"/>
              <a:t>tag</a:t>
            </a:r>
            <a:endParaRPr lang="en-US" altLang="zh-CN"/>
          </a:p>
        </p:txBody>
      </p:sp>
      <p:sp>
        <p:nvSpPr>
          <p:cNvPr id="35" name="流程图: 终止 34"/>
          <p:cNvSpPr/>
          <p:nvPr/>
        </p:nvSpPr>
        <p:spPr>
          <a:xfrm>
            <a:off x="3656965" y="3585845"/>
            <a:ext cx="850900" cy="273685"/>
          </a:xfrm>
          <a:prstGeom prst="flowChartTerminator">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36" name="文本框 35"/>
          <p:cNvSpPr txBox="1"/>
          <p:nvPr/>
        </p:nvSpPr>
        <p:spPr>
          <a:xfrm>
            <a:off x="3831590" y="3538855"/>
            <a:ext cx="501015" cy="368300"/>
          </a:xfrm>
          <a:prstGeom prst="rect">
            <a:avLst/>
          </a:prstGeom>
          <a:noFill/>
        </p:spPr>
        <p:txBody>
          <a:bodyPr wrap="square" rtlCol="0">
            <a:spAutoFit/>
          </a:bodyPr>
          <a:p>
            <a:r>
              <a:rPr lang="en-US" altLang="zh-CN"/>
              <a:t>tag</a:t>
            </a:r>
            <a:endParaRPr lang="en-US" altLang="zh-CN"/>
          </a:p>
        </p:txBody>
      </p:sp>
      <p:sp>
        <p:nvSpPr>
          <p:cNvPr id="37" name="流程图: 终止 36"/>
          <p:cNvSpPr/>
          <p:nvPr/>
        </p:nvSpPr>
        <p:spPr>
          <a:xfrm>
            <a:off x="3658235" y="4335780"/>
            <a:ext cx="850900" cy="273685"/>
          </a:xfrm>
          <a:prstGeom prst="flowChartTerminator">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38" name="文本框 37"/>
          <p:cNvSpPr txBox="1"/>
          <p:nvPr/>
        </p:nvSpPr>
        <p:spPr>
          <a:xfrm>
            <a:off x="3832860" y="4288790"/>
            <a:ext cx="501015" cy="368300"/>
          </a:xfrm>
          <a:prstGeom prst="rect">
            <a:avLst/>
          </a:prstGeom>
          <a:noFill/>
        </p:spPr>
        <p:txBody>
          <a:bodyPr wrap="square" rtlCol="0">
            <a:spAutoFit/>
          </a:bodyPr>
          <a:p>
            <a:r>
              <a:rPr lang="en-US" altLang="zh-CN"/>
              <a:t>tag</a:t>
            </a:r>
            <a:endParaRPr lang="en-US" altLang="zh-CN"/>
          </a:p>
        </p:txBody>
      </p:sp>
      <p:sp>
        <p:nvSpPr>
          <p:cNvPr id="39" name="流程图: 终止 38"/>
          <p:cNvSpPr/>
          <p:nvPr/>
        </p:nvSpPr>
        <p:spPr>
          <a:xfrm>
            <a:off x="3660140" y="5616575"/>
            <a:ext cx="850900" cy="273685"/>
          </a:xfrm>
          <a:prstGeom prst="flowChartTerminator">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40" name="文本框 39"/>
          <p:cNvSpPr txBox="1"/>
          <p:nvPr/>
        </p:nvSpPr>
        <p:spPr>
          <a:xfrm>
            <a:off x="3834765" y="5569585"/>
            <a:ext cx="501015" cy="368300"/>
          </a:xfrm>
          <a:prstGeom prst="rect">
            <a:avLst/>
          </a:prstGeom>
          <a:noFill/>
        </p:spPr>
        <p:txBody>
          <a:bodyPr wrap="square" rtlCol="0">
            <a:spAutoFit/>
          </a:bodyPr>
          <a:p>
            <a:r>
              <a:rPr lang="en-US" altLang="zh-CN"/>
              <a:t>tag</a:t>
            </a:r>
            <a:endParaRPr lang="en-US" altLang="zh-CN"/>
          </a:p>
        </p:txBody>
      </p:sp>
      <p:cxnSp>
        <p:nvCxnSpPr>
          <p:cNvPr id="41" name="直接箭头连接符 40"/>
          <p:cNvCxnSpPr>
            <a:stCxn id="7" idx="3"/>
            <a:endCxn id="22" idx="1"/>
          </p:cNvCxnSpPr>
          <p:nvPr/>
        </p:nvCxnSpPr>
        <p:spPr>
          <a:xfrm>
            <a:off x="2837180" y="3143885"/>
            <a:ext cx="820420" cy="12700"/>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2" name="曲线连接符 41"/>
          <p:cNvCxnSpPr>
            <a:stCxn id="9" idx="3"/>
            <a:endCxn id="25" idx="2"/>
          </p:cNvCxnSpPr>
          <p:nvPr/>
        </p:nvCxnSpPr>
        <p:spPr>
          <a:xfrm flipV="1">
            <a:off x="2837815" y="3340735"/>
            <a:ext cx="1245235" cy="97155"/>
          </a:xfrm>
          <a:prstGeom prst="curvedConnector2">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11" idx="3"/>
            <a:endCxn id="35" idx="1"/>
          </p:cNvCxnSpPr>
          <p:nvPr/>
        </p:nvCxnSpPr>
        <p:spPr>
          <a:xfrm flipV="1">
            <a:off x="2837815" y="3723005"/>
            <a:ext cx="819150" cy="8890"/>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13" idx="3"/>
            <a:endCxn id="37" idx="1"/>
          </p:cNvCxnSpPr>
          <p:nvPr/>
        </p:nvCxnSpPr>
        <p:spPr>
          <a:xfrm>
            <a:off x="2837815" y="4025900"/>
            <a:ext cx="820420" cy="447040"/>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6" name="曲线连接符 45"/>
          <p:cNvCxnSpPr>
            <a:stCxn id="15" idx="3"/>
            <a:endCxn id="36" idx="2"/>
          </p:cNvCxnSpPr>
          <p:nvPr/>
        </p:nvCxnSpPr>
        <p:spPr>
          <a:xfrm flipV="1">
            <a:off x="2837815" y="3907155"/>
            <a:ext cx="1244600" cy="412750"/>
          </a:xfrm>
          <a:prstGeom prst="curvedConnector2">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flipV="1">
            <a:off x="2840990" y="5767070"/>
            <a:ext cx="819150" cy="8890"/>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3406140" y="6192520"/>
            <a:ext cx="1358900" cy="368300"/>
          </a:xfrm>
          <a:prstGeom prst="rect">
            <a:avLst/>
          </a:prstGeom>
          <a:noFill/>
        </p:spPr>
        <p:txBody>
          <a:bodyPr wrap="square" rtlCol="0">
            <a:spAutoFit/>
          </a:bodyPr>
          <a:p>
            <a:r>
              <a:rPr lang="en-US" altLang="zh-CN"/>
              <a:t>Map </a:t>
            </a:r>
            <a:r>
              <a:rPr lang="en-US" altLang="zh-CN"/>
              <a:t>phrase</a:t>
            </a:r>
            <a:endParaRPr lang="en-US" altLang="zh-CN"/>
          </a:p>
        </p:txBody>
      </p:sp>
      <p:sp>
        <p:nvSpPr>
          <p:cNvPr id="49" name="文本框 48"/>
          <p:cNvSpPr txBox="1"/>
          <p:nvPr/>
        </p:nvSpPr>
        <p:spPr>
          <a:xfrm>
            <a:off x="3695065" y="4928870"/>
            <a:ext cx="781050" cy="368300"/>
          </a:xfrm>
          <a:prstGeom prst="rect">
            <a:avLst/>
          </a:prstGeom>
          <a:noFill/>
        </p:spPr>
        <p:txBody>
          <a:bodyPr wrap="square" rtlCol="0">
            <a:spAutoFit/>
          </a:bodyPr>
          <a:p>
            <a:r>
              <a:rPr lang="en-US" altLang="zh-CN"/>
              <a:t>...    ...</a:t>
            </a:r>
            <a:endParaRPr lang="en-US" altLang="zh-CN"/>
          </a:p>
        </p:txBody>
      </p:sp>
      <p:sp>
        <p:nvSpPr>
          <p:cNvPr id="50" name="矩形 49"/>
          <p:cNvSpPr/>
          <p:nvPr/>
        </p:nvSpPr>
        <p:spPr>
          <a:xfrm>
            <a:off x="5561330" y="2327275"/>
            <a:ext cx="1378585" cy="3864610"/>
          </a:xfrm>
          <a:prstGeom prst="rect">
            <a:avLst/>
          </a:prstGeom>
          <a:solidFill>
            <a:schemeClr val="bg2"/>
          </a:solidFill>
          <a:ln w="31750" cmpd="sng">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61" name="矩形 60"/>
          <p:cNvSpPr/>
          <p:nvPr/>
        </p:nvSpPr>
        <p:spPr>
          <a:xfrm>
            <a:off x="5831205" y="2468245"/>
            <a:ext cx="910590" cy="1828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62" name="文本框 61"/>
          <p:cNvSpPr txBox="1"/>
          <p:nvPr/>
        </p:nvSpPr>
        <p:spPr>
          <a:xfrm>
            <a:off x="5805805" y="2421890"/>
            <a:ext cx="1002030" cy="275590"/>
          </a:xfrm>
          <a:prstGeom prst="rect">
            <a:avLst/>
          </a:prstGeom>
          <a:noFill/>
        </p:spPr>
        <p:txBody>
          <a:bodyPr wrap="square" rtlCol="0">
            <a:spAutoFit/>
          </a:bodyPr>
          <a:p>
            <a:r>
              <a:rPr lang="en-US" altLang="zh-CN" sz="1200"/>
              <a:t>  Partition0</a:t>
            </a:r>
            <a:endParaRPr lang="en-US" altLang="zh-CN" sz="1200"/>
          </a:p>
        </p:txBody>
      </p:sp>
      <p:sp>
        <p:nvSpPr>
          <p:cNvPr id="85" name="矩形 84"/>
          <p:cNvSpPr/>
          <p:nvPr/>
        </p:nvSpPr>
        <p:spPr>
          <a:xfrm>
            <a:off x="5831205" y="2650490"/>
            <a:ext cx="910590" cy="1828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86" name="文本框 85"/>
          <p:cNvSpPr txBox="1"/>
          <p:nvPr/>
        </p:nvSpPr>
        <p:spPr>
          <a:xfrm>
            <a:off x="5805805" y="2604135"/>
            <a:ext cx="1002030" cy="275590"/>
          </a:xfrm>
          <a:prstGeom prst="rect">
            <a:avLst/>
          </a:prstGeom>
          <a:noFill/>
        </p:spPr>
        <p:txBody>
          <a:bodyPr wrap="square" rtlCol="0">
            <a:spAutoFit/>
          </a:bodyPr>
          <a:p>
            <a:r>
              <a:rPr lang="en-US" altLang="zh-CN" sz="1200"/>
              <a:t>  Partition1</a:t>
            </a:r>
            <a:endParaRPr lang="en-US" altLang="zh-CN" sz="1200"/>
          </a:p>
        </p:txBody>
      </p:sp>
      <p:sp>
        <p:nvSpPr>
          <p:cNvPr id="87" name="矩形 86"/>
          <p:cNvSpPr/>
          <p:nvPr/>
        </p:nvSpPr>
        <p:spPr>
          <a:xfrm>
            <a:off x="5831205" y="2833370"/>
            <a:ext cx="910590" cy="1828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88" name="文本框 87"/>
          <p:cNvSpPr txBox="1"/>
          <p:nvPr/>
        </p:nvSpPr>
        <p:spPr>
          <a:xfrm>
            <a:off x="5932170" y="2748280"/>
            <a:ext cx="748665" cy="306705"/>
          </a:xfrm>
          <a:prstGeom prst="rect">
            <a:avLst/>
          </a:prstGeom>
          <a:noFill/>
        </p:spPr>
        <p:txBody>
          <a:bodyPr wrap="square" rtlCol="0">
            <a:spAutoFit/>
          </a:bodyPr>
          <a:p>
            <a:r>
              <a:rPr lang="en-US" altLang="zh-CN" sz="1400" b="1"/>
              <a:t>...     ...</a:t>
            </a:r>
            <a:endParaRPr lang="en-US" altLang="zh-CN" sz="1400" b="1"/>
          </a:p>
        </p:txBody>
      </p:sp>
      <p:sp>
        <p:nvSpPr>
          <p:cNvPr id="89" name="矩形 88"/>
          <p:cNvSpPr/>
          <p:nvPr/>
        </p:nvSpPr>
        <p:spPr>
          <a:xfrm>
            <a:off x="5831205" y="3015615"/>
            <a:ext cx="910590" cy="1828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90" name="文本框 89"/>
          <p:cNvSpPr txBox="1"/>
          <p:nvPr/>
        </p:nvSpPr>
        <p:spPr>
          <a:xfrm>
            <a:off x="5784850" y="2968625"/>
            <a:ext cx="1002030" cy="275590"/>
          </a:xfrm>
          <a:prstGeom prst="rect">
            <a:avLst/>
          </a:prstGeom>
          <a:noFill/>
        </p:spPr>
        <p:txBody>
          <a:bodyPr wrap="square" rtlCol="0">
            <a:spAutoFit/>
          </a:bodyPr>
          <a:p>
            <a:r>
              <a:rPr lang="en-US" altLang="zh-CN" sz="1200"/>
              <a:t>PartitionR-1</a:t>
            </a:r>
            <a:endParaRPr lang="en-US" altLang="zh-CN" sz="1200"/>
          </a:p>
        </p:txBody>
      </p:sp>
      <p:sp>
        <p:nvSpPr>
          <p:cNvPr id="91" name="矩形 90"/>
          <p:cNvSpPr/>
          <p:nvPr/>
        </p:nvSpPr>
        <p:spPr>
          <a:xfrm>
            <a:off x="5830570" y="3298190"/>
            <a:ext cx="910590" cy="1828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92" name="文本框 91"/>
          <p:cNvSpPr txBox="1"/>
          <p:nvPr/>
        </p:nvSpPr>
        <p:spPr>
          <a:xfrm>
            <a:off x="5804535" y="3244850"/>
            <a:ext cx="1002030" cy="275590"/>
          </a:xfrm>
          <a:prstGeom prst="rect">
            <a:avLst/>
          </a:prstGeom>
          <a:noFill/>
        </p:spPr>
        <p:txBody>
          <a:bodyPr wrap="square" rtlCol="0">
            <a:spAutoFit/>
          </a:bodyPr>
          <a:p>
            <a:r>
              <a:rPr lang="en-US" altLang="zh-CN" sz="1200"/>
              <a:t>  Partition0</a:t>
            </a:r>
            <a:endParaRPr lang="en-US" altLang="zh-CN" sz="1200"/>
          </a:p>
        </p:txBody>
      </p:sp>
      <p:sp>
        <p:nvSpPr>
          <p:cNvPr id="93" name="矩形 92"/>
          <p:cNvSpPr/>
          <p:nvPr/>
        </p:nvSpPr>
        <p:spPr>
          <a:xfrm>
            <a:off x="5830570" y="3480435"/>
            <a:ext cx="910590" cy="1828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94" name="文本框 93"/>
          <p:cNvSpPr txBox="1"/>
          <p:nvPr/>
        </p:nvSpPr>
        <p:spPr>
          <a:xfrm>
            <a:off x="5804535" y="3447415"/>
            <a:ext cx="1002030" cy="275590"/>
          </a:xfrm>
          <a:prstGeom prst="rect">
            <a:avLst/>
          </a:prstGeom>
          <a:noFill/>
        </p:spPr>
        <p:txBody>
          <a:bodyPr wrap="square" rtlCol="0">
            <a:spAutoFit/>
          </a:bodyPr>
          <a:p>
            <a:r>
              <a:rPr lang="en-US" altLang="zh-CN" sz="1200"/>
              <a:t>  Partition1</a:t>
            </a:r>
            <a:endParaRPr lang="en-US" altLang="zh-CN" sz="1200"/>
          </a:p>
        </p:txBody>
      </p:sp>
      <p:sp>
        <p:nvSpPr>
          <p:cNvPr id="95" name="矩形 94"/>
          <p:cNvSpPr/>
          <p:nvPr/>
        </p:nvSpPr>
        <p:spPr>
          <a:xfrm>
            <a:off x="5830570" y="3663315"/>
            <a:ext cx="910590" cy="1828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96" name="文本框 95"/>
          <p:cNvSpPr txBox="1"/>
          <p:nvPr/>
        </p:nvSpPr>
        <p:spPr>
          <a:xfrm>
            <a:off x="5931535" y="3578225"/>
            <a:ext cx="748665" cy="306705"/>
          </a:xfrm>
          <a:prstGeom prst="rect">
            <a:avLst/>
          </a:prstGeom>
          <a:noFill/>
        </p:spPr>
        <p:txBody>
          <a:bodyPr wrap="square" rtlCol="0">
            <a:spAutoFit/>
          </a:bodyPr>
          <a:p>
            <a:r>
              <a:rPr lang="en-US" altLang="zh-CN" sz="1400" b="1"/>
              <a:t>...     ...</a:t>
            </a:r>
            <a:endParaRPr lang="en-US" altLang="zh-CN" sz="1400" b="1"/>
          </a:p>
        </p:txBody>
      </p:sp>
      <p:sp>
        <p:nvSpPr>
          <p:cNvPr id="97" name="矩形 96"/>
          <p:cNvSpPr/>
          <p:nvPr/>
        </p:nvSpPr>
        <p:spPr>
          <a:xfrm>
            <a:off x="5830570" y="3845560"/>
            <a:ext cx="910590" cy="1828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98" name="文本框 97"/>
          <p:cNvSpPr txBox="1"/>
          <p:nvPr/>
        </p:nvSpPr>
        <p:spPr>
          <a:xfrm>
            <a:off x="5784850" y="3800475"/>
            <a:ext cx="1002030" cy="275590"/>
          </a:xfrm>
          <a:prstGeom prst="rect">
            <a:avLst/>
          </a:prstGeom>
          <a:noFill/>
        </p:spPr>
        <p:txBody>
          <a:bodyPr wrap="square" rtlCol="0">
            <a:spAutoFit/>
          </a:bodyPr>
          <a:p>
            <a:r>
              <a:rPr lang="en-US" altLang="zh-CN" sz="1200"/>
              <a:t>PartitionR-1</a:t>
            </a:r>
            <a:endParaRPr lang="en-US" altLang="zh-CN" sz="1200"/>
          </a:p>
        </p:txBody>
      </p:sp>
      <p:sp>
        <p:nvSpPr>
          <p:cNvPr id="99" name="矩形 98"/>
          <p:cNvSpPr/>
          <p:nvPr/>
        </p:nvSpPr>
        <p:spPr>
          <a:xfrm>
            <a:off x="5831205" y="4135755"/>
            <a:ext cx="910590" cy="1828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00" name="文本框 99"/>
          <p:cNvSpPr txBox="1"/>
          <p:nvPr/>
        </p:nvSpPr>
        <p:spPr>
          <a:xfrm>
            <a:off x="5785485" y="4076065"/>
            <a:ext cx="1002030" cy="275590"/>
          </a:xfrm>
          <a:prstGeom prst="rect">
            <a:avLst/>
          </a:prstGeom>
          <a:noFill/>
        </p:spPr>
        <p:txBody>
          <a:bodyPr wrap="square" rtlCol="0">
            <a:spAutoFit/>
          </a:bodyPr>
          <a:p>
            <a:r>
              <a:rPr lang="en-US" altLang="zh-CN" sz="1200"/>
              <a:t>  Partition0</a:t>
            </a:r>
            <a:endParaRPr lang="en-US" altLang="zh-CN" sz="1200"/>
          </a:p>
        </p:txBody>
      </p:sp>
      <p:sp>
        <p:nvSpPr>
          <p:cNvPr id="101" name="矩形 100"/>
          <p:cNvSpPr/>
          <p:nvPr/>
        </p:nvSpPr>
        <p:spPr>
          <a:xfrm>
            <a:off x="5831205" y="4318000"/>
            <a:ext cx="910590" cy="1828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02" name="文本框 101"/>
          <p:cNvSpPr txBox="1"/>
          <p:nvPr/>
        </p:nvSpPr>
        <p:spPr>
          <a:xfrm>
            <a:off x="5784850" y="4271645"/>
            <a:ext cx="1002030" cy="275590"/>
          </a:xfrm>
          <a:prstGeom prst="rect">
            <a:avLst/>
          </a:prstGeom>
          <a:noFill/>
        </p:spPr>
        <p:txBody>
          <a:bodyPr wrap="square" rtlCol="0">
            <a:spAutoFit/>
          </a:bodyPr>
          <a:p>
            <a:r>
              <a:rPr lang="en-US" altLang="zh-CN" sz="1200"/>
              <a:t>  Partition1</a:t>
            </a:r>
            <a:endParaRPr lang="en-US" altLang="zh-CN" sz="1200"/>
          </a:p>
        </p:txBody>
      </p:sp>
      <p:sp>
        <p:nvSpPr>
          <p:cNvPr id="103" name="矩形 102"/>
          <p:cNvSpPr/>
          <p:nvPr/>
        </p:nvSpPr>
        <p:spPr>
          <a:xfrm>
            <a:off x="5831205" y="4500880"/>
            <a:ext cx="910590" cy="1828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04" name="文本框 103"/>
          <p:cNvSpPr txBox="1"/>
          <p:nvPr/>
        </p:nvSpPr>
        <p:spPr>
          <a:xfrm>
            <a:off x="5932170" y="4415790"/>
            <a:ext cx="748665" cy="306705"/>
          </a:xfrm>
          <a:prstGeom prst="rect">
            <a:avLst/>
          </a:prstGeom>
          <a:noFill/>
        </p:spPr>
        <p:txBody>
          <a:bodyPr wrap="square" rtlCol="0">
            <a:spAutoFit/>
          </a:bodyPr>
          <a:p>
            <a:r>
              <a:rPr lang="en-US" altLang="zh-CN" sz="1400" b="1"/>
              <a:t>...     ...</a:t>
            </a:r>
            <a:endParaRPr lang="en-US" altLang="zh-CN" sz="1400" b="1"/>
          </a:p>
        </p:txBody>
      </p:sp>
      <p:sp>
        <p:nvSpPr>
          <p:cNvPr id="105" name="矩形 104"/>
          <p:cNvSpPr/>
          <p:nvPr/>
        </p:nvSpPr>
        <p:spPr>
          <a:xfrm>
            <a:off x="5831205" y="4683125"/>
            <a:ext cx="910590" cy="1828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06" name="文本框 105"/>
          <p:cNvSpPr txBox="1"/>
          <p:nvPr/>
        </p:nvSpPr>
        <p:spPr>
          <a:xfrm>
            <a:off x="5784850" y="5881370"/>
            <a:ext cx="1002030" cy="275590"/>
          </a:xfrm>
          <a:prstGeom prst="rect">
            <a:avLst/>
          </a:prstGeom>
          <a:noFill/>
        </p:spPr>
        <p:txBody>
          <a:bodyPr wrap="square" rtlCol="0">
            <a:spAutoFit/>
          </a:bodyPr>
          <a:p>
            <a:r>
              <a:rPr lang="en-US" altLang="zh-CN" sz="1200"/>
              <a:t>PartitionR-1</a:t>
            </a:r>
            <a:endParaRPr lang="en-US" altLang="zh-CN" sz="1200"/>
          </a:p>
        </p:txBody>
      </p:sp>
      <p:sp>
        <p:nvSpPr>
          <p:cNvPr id="107" name="矩形 106"/>
          <p:cNvSpPr/>
          <p:nvPr/>
        </p:nvSpPr>
        <p:spPr>
          <a:xfrm>
            <a:off x="5830570" y="5380355"/>
            <a:ext cx="910590" cy="1828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08" name="文本框 107"/>
          <p:cNvSpPr txBox="1"/>
          <p:nvPr/>
        </p:nvSpPr>
        <p:spPr>
          <a:xfrm>
            <a:off x="5785485" y="5334000"/>
            <a:ext cx="1002030" cy="275590"/>
          </a:xfrm>
          <a:prstGeom prst="rect">
            <a:avLst/>
          </a:prstGeom>
          <a:noFill/>
        </p:spPr>
        <p:txBody>
          <a:bodyPr wrap="square" rtlCol="0">
            <a:spAutoFit/>
          </a:bodyPr>
          <a:p>
            <a:r>
              <a:rPr lang="en-US" altLang="zh-CN" sz="1200"/>
              <a:t>  Partition0</a:t>
            </a:r>
            <a:endParaRPr lang="en-US" altLang="zh-CN" sz="1200"/>
          </a:p>
        </p:txBody>
      </p:sp>
      <p:sp>
        <p:nvSpPr>
          <p:cNvPr id="109" name="矩形 108"/>
          <p:cNvSpPr/>
          <p:nvPr/>
        </p:nvSpPr>
        <p:spPr>
          <a:xfrm>
            <a:off x="5830570" y="5562600"/>
            <a:ext cx="910590" cy="1828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10" name="文本框 109"/>
          <p:cNvSpPr txBox="1"/>
          <p:nvPr/>
        </p:nvSpPr>
        <p:spPr>
          <a:xfrm>
            <a:off x="5784850" y="5516245"/>
            <a:ext cx="1002030" cy="275590"/>
          </a:xfrm>
          <a:prstGeom prst="rect">
            <a:avLst/>
          </a:prstGeom>
          <a:noFill/>
        </p:spPr>
        <p:txBody>
          <a:bodyPr wrap="square" rtlCol="0">
            <a:spAutoFit/>
          </a:bodyPr>
          <a:p>
            <a:r>
              <a:rPr lang="en-US" altLang="zh-CN" sz="1200"/>
              <a:t>  Partition1</a:t>
            </a:r>
            <a:endParaRPr lang="en-US" altLang="zh-CN" sz="1200"/>
          </a:p>
        </p:txBody>
      </p:sp>
      <p:sp>
        <p:nvSpPr>
          <p:cNvPr id="111" name="矩形 110"/>
          <p:cNvSpPr/>
          <p:nvPr/>
        </p:nvSpPr>
        <p:spPr>
          <a:xfrm>
            <a:off x="5830570" y="5745480"/>
            <a:ext cx="910590" cy="1828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12" name="文本框 111"/>
          <p:cNvSpPr txBox="1"/>
          <p:nvPr/>
        </p:nvSpPr>
        <p:spPr>
          <a:xfrm>
            <a:off x="5931535" y="5660390"/>
            <a:ext cx="748665" cy="306705"/>
          </a:xfrm>
          <a:prstGeom prst="rect">
            <a:avLst/>
          </a:prstGeom>
          <a:noFill/>
        </p:spPr>
        <p:txBody>
          <a:bodyPr wrap="square" rtlCol="0">
            <a:spAutoFit/>
          </a:bodyPr>
          <a:p>
            <a:r>
              <a:rPr lang="en-US" altLang="zh-CN" sz="1400" b="1"/>
              <a:t>...     ...</a:t>
            </a:r>
            <a:endParaRPr lang="en-US" altLang="zh-CN" sz="1400" b="1"/>
          </a:p>
        </p:txBody>
      </p:sp>
      <p:sp>
        <p:nvSpPr>
          <p:cNvPr id="113" name="矩形 112"/>
          <p:cNvSpPr/>
          <p:nvPr/>
        </p:nvSpPr>
        <p:spPr>
          <a:xfrm>
            <a:off x="5830570" y="5927725"/>
            <a:ext cx="910590" cy="1828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14" name="文本框 113"/>
          <p:cNvSpPr txBox="1"/>
          <p:nvPr/>
        </p:nvSpPr>
        <p:spPr>
          <a:xfrm>
            <a:off x="5784850" y="4634865"/>
            <a:ext cx="1002030" cy="275590"/>
          </a:xfrm>
          <a:prstGeom prst="rect">
            <a:avLst/>
          </a:prstGeom>
          <a:noFill/>
        </p:spPr>
        <p:txBody>
          <a:bodyPr wrap="square" rtlCol="0">
            <a:spAutoFit/>
          </a:bodyPr>
          <a:p>
            <a:r>
              <a:rPr lang="en-US" altLang="zh-CN" sz="1200"/>
              <a:t>PartitionR-1</a:t>
            </a:r>
            <a:endParaRPr lang="en-US" altLang="zh-CN" sz="1200"/>
          </a:p>
        </p:txBody>
      </p:sp>
      <p:sp>
        <p:nvSpPr>
          <p:cNvPr id="115" name="文本框 114"/>
          <p:cNvSpPr txBox="1"/>
          <p:nvPr/>
        </p:nvSpPr>
        <p:spPr>
          <a:xfrm>
            <a:off x="5895340" y="4934585"/>
            <a:ext cx="781050" cy="368300"/>
          </a:xfrm>
          <a:prstGeom prst="rect">
            <a:avLst/>
          </a:prstGeom>
          <a:noFill/>
        </p:spPr>
        <p:txBody>
          <a:bodyPr wrap="square" rtlCol="0">
            <a:spAutoFit/>
          </a:bodyPr>
          <a:p>
            <a:r>
              <a:rPr lang="en-US" altLang="zh-CN"/>
              <a:t>...    ...</a:t>
            </a:r>
            <a:endParaRPr lang="en-US" altLang="zh-CN"/>
          </a:p>
        </p:txBody>
      </p:sp>
      <p:sp>
        <p:nvSpPr>
          <p:cNvPr id="116" name="文本框 115"/>
          <p:cNvSpPr txBox="1"/>
          <p:nvPr/>
        </p:nvSpPr>
        <p:spPr>
          <a:xfrm>
            <a:off x="5347335" y="6192520"/>
            <a:ext cx="1917065" cy="368300"/>
          </a:xfrm>
          <a:prstGeom prst="rect">
            <a:avLst/>
          </a:prstGeom>
          <a:noFill/>
        </p:spPr>
        <p:txBody>
          <a:bodyPr wrap="square" rtlCol="0">
            <a:spAutoFit/>
          </a:bodyPr>
          <a:p>
            <a:r>
              <a:rPr lang="en-US" altLang="zh-CN"/>
              <a:t>Intermediate </a:t>
            </a:r>
            <a:r>
              <a:rPr lang="en-US" altLang="zh-CN"/>
              <a:t>files</a:t>
            </a:r>
            <a:endParaRPr lang="en-US" altLang="zh-CN"/>
          </a:p>
        </p:txBody>
      </p:sp>
      <p:cxnSp>
        <p:nvCxnSpPr>
          <p:cNvPr id="119" name="曲线连接符 118"/>
          <p:cNvCxnSpPr>
            <a:stCxn id="22" idx="3"/>
            <a:endCxn id="87" idx="1"/>
          </p:cNvCxnSpPr>
          <p:nvPr/>
        </p:nvCxnSpPr>
        <p:spPr>
          <a:xfrm flipV="1">
            <a:off x="4508500" y="2924810"/>
            <a:ext cx="1322705" cy="231775"/>
          </a:xfrm>
          <a:prstGeom prst="curvedConnector3">
            <a:avLst>
              <a:gd name="adj1" fmla="val 50024"/>
            </a:avLst>
          </a:prstGeom>
          <a:ln w="19050" cmpd="sng">
            <a:solidFill>
              <a:schemeClr val="tx1"/>
            </a:solidFill>
            <a:prstDash val="sysDash"/>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20" name="曲线连接符 119"/>
          <p:cNvCxnSpPr>
            <a:stCxn id="22" idx="3"/>
            <a:endCxn id="61" idx="1"/>
          </p:cNvCxnSpPr>
          <p:nvPr/>
        </p:nvCxnSpPr>
        <p:spPr>
          <a:xfrm flipV="1">
            <a:off x="4508500" y="2559685"/>
            <a:ext cx="1322705" cy="596900"/>
          </a:xfrm>
          <a:prstGeom prst="curvedConnector3">
            <a:avLst>
              <a:gd name="adj1" fmla="val 50024"/>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21" name="曲线连接符 120"/>
          <p:cNvCxnSpPr>
            <a:stCxn id="22" idx="3"/>
            <a:endCxn id="85" idx="1"/>
          </p:cNvCxnSpPr>
          <p:nvPr/>
        </p:nvCxnSpPr>
        <p:spPr>
          <a:xfrm flipV="1">
            <a:off x="4508500" y="2741930"/>
            <a:ext cx="1322705" cy="414655"/>
          </a:xfrm>
          <a:prstGeom prst="curvedConnector3">
            <a:avLst>
              <a:gd name="adj1" fmla="val 50024"/>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22" name="曲线连接符 121"/>
          <p:cNvCxnSpPr>
            <a:stCxn id="22" idx="3"/>
            <a:endCxn id="89" idx="1"/>
          </p:cNvCxnSpPr>
          <p:nvPr/>
        </p:nvCxnSpPr>
        <p:spPr>
          <a:xfrm flipV="1">
            <a:off x="4508500" y="3107055"/>
            <a:ext cx="1322705" cy="49530"/>
          </a:xfrm>
          <a:prstGeom prst="curvedConnector3">
            <a:avLst>
              <a:gd name="adj1" fmla="val 50024"/>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23" name="曲线连接符 122"/>
          <p:cNvCxnSpPr>
            <a:stCxn id="35" idx="3"/>
            <a:endCxn id="91" idx="1"/>
          </p:cNvCxnSpPr>
          <p:nvPr/>
        </p:nvCxnSpPr>
        <p:spPr>
          <a:xfrm flipV="1">
            <a:off x="4507865" y="3389630"/>
            <a:ext cx="1322705" cy="333375"/>
          </a:xfrm>
          <a:prstGeom prst="curvedConnector3">
            <a:avLst>
              <a:gd name="adj1" fmla="val 50024"/>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24" name="曲线连接符 123"/>
          <p:cNvCxnSpPr>
            <a:stCxn id="35" idx="3"/>
            <a:endCxn id="93" idx="1"/>
          </p:cNvCxnSpPr>
          <p:nvPr/>
        </p:nvCxnSpPr>
        <p:spPr>
          <a:xfrm flipV="1">
            <a:off x="4507865" y="3571875"/>
            <a:ext cx="1322705" cy="151130"/>
          </a:xfrm>
          <a:prstGeom prst="curvedConnector3">
            <a:avLst>
              <a:gd name="adj1" fmla="val 50024"/>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25" name="曲线连接符 124"/>
          <p:cNvCxnSpPr>
            <a:stCxn id="35" idx="3"/>
            <a:endCxn id="95" idx="1"/>
          </p:cNvCxnSpPr>
          <p:nvPr/>
        </p:nvCxnSpPr>
        <p:spPr>
          <a:xfrm>
            <a:off x="4507865" y="3723005"/>
            <a:ext cx="1322705" cy="31750"/>
          </a:xfrm>
          <a:prstGeom prst="curvedConnector3">
            <a:avLst>
              <a:gd name="adj1" fmla="val 50024"/>
            </a:avLst>
          </a:prstGeom>
          <a:ln w="19050" cmpd="sng">
            <a:solidFill>
              <a:schemeClr val="tx1"/>
            </a:solidFill>
            <a:prstDash val="sysDash"/>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26" name="曲线连接符 125"/>
          <p:cNvCxnSpPr>
            <a:stCxn id="35" idx="3"/>
            <a:endCxn id="97" idx="1"/>
          </p:cNvCxnSpPr>
          <p:nvPr/>
        </p:nvCxnSpPr>
        <p:spPr>
          <a:xfrm>
            <a:off x="4507865" y="3723005"/>
            <a:ext cx="1322705" cy="213995"/>
          </a:xfrm>
          <a:prstGeom prst="curvedConnector3">
            <a:avLst>
              <a:gd name="adj1" fmla="val 50024"/>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27" name="曲线连接符 126"/>
          <p:cNvCxnSpPr>
            <a:stCxn id="37" idx="3"/>
            <a:endCxn id="99" idx="1"/>
          </p:cNvCxnSpPr>
          <p:nvPr/>
        </p:nvCxnSpPr>
        <p:spPr>
          <a:xfrm flipV="1">
            <a:off x="4509135" y="4227195"/>
            <a:ext cx="1322070" cy="245745"/>
          </a:xfrm>
          <a:prstGeom prst="curvedConnector3">
            <a:avLst>
              <a:gd name="adj1" fmla="val 50000"/>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28" name="曲线连接符 127"/>
          <p:cNvCxnSpPr>
            <a:stCxn id="37" idx="3"/>
            <a:endCxn id="101" idx="1"/>
          </p:cNvCxnSpPr>
          <p:nvPr/>
        </p:nvCxnSpPr>
        <p:spPr>
          <a:xfrm flipV="1">
            <a:off x="4509135" y="4409440"/>
            <a:ext cx="1322070" cy="63500"/>
          </a:xfrm>
          <a:prstGeom prst="curvedConnector3">
            <a:avLst>
              <a:gd name="adj1" fmla="val 50000"/>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29" name="曲线连接符 128"/>
          <p:cNvCxnSpPr>
            <a:stCxn id="37" idx="3"/>
            <a:endCxn id="103" idx="1"/>
          </p:cNvCxnSpPr>
          <p:nvPr/>
        </p:nvCxnSpPr>
        <p:spPr>
          <a:xfrm>
            <a:off x="4509135" y="4472940"/>
            <a:ext cx="1322070" cy="119380"/>
          </a:xfrm>
          <a:prstGeom prst="curvedConnector3">
            <a:avLst>
              <a:gd name="adj1" fmla="val 50000"/>
            </a:avLst>
          </a:prstGeom>
          <a:ln w="19050" cmpd="sng">
            <a:solidFill>
              <a:schemeClr val="tx1"/>
            </a:solidFill>
            <a:prstDash val="sysDash"/>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30" name="曲线连接符 129"/>
          <p:cNvCxnSpPr>
            <a:stCxn id="37" idx="3"/>
            <a:endCxn id="105" idx="1"/>
          </p:cNvCxnSpPr>
          <p:nvPr/>
        </p:nvCxnSpPr>
        <p:spPr>
          <a:xfrm>
            <a:off x="4509135" y="4472940"/>
            <a:ext cx="1322070" cy="301625"/>
          </a:xfrm>
          <a:prstGeom prst="curvedConnector3">
            <a:avLst>
              <a:gd name="adj1" fmla="val 50000"/>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31" name="曲线连接符 130"/>
          <p:cNvCxnSpPr>
            <a:stCxn id="39" idx="3"/>
            <a:endCxn id="107" idx="1"/>
          </p:cNvCxnSpPr>
          <p:nvPr/>
        </p:nvCxnSpPr>
        <p:spPr>
          <a:xfrm flipV="1">
            <a:off x="4511040" y="5471795"/>
            <a:ext cx="1319530" cy="281940"/>
          </a:xfrm>
          <a:prstGeom prst="curvedConnector3">
            <a:avLst>
              <a:gd name="adj1" fmla="val 50000"/>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32" name="曲线连接符 131"/>
          <p:cNvCxnSpPr>
            <a:stCxn id="39" idx="3"/>
            <a:endCxn id="109" idx="1"/>
          </p:cNvCxnSpPr>
          <p:nvPr/>
        </p:nvCxnSpPr>
        <p:spPr>
          <a:xfrm flipV="1">
            <a:off x="4511040" y="5654040"/>
            <a:ext cx="1319530" cy="99695"/>
          </a:xfrm>
          <a:prstGeom prst="curvedConnector3">
            <a:avLst>
              <a:gd name="adj1" fmla="val 50000"/>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33" name="曲线连接符 132"/>
          <p:cNvCxnSpPr>
            <a:stCxn id="39" idx="3"/>
            <a:endCxn id="111" idx="1"/>
          </p:cNvCxnSpPr>
          <p:nvPr/>
        </p:nvCxnSpPr>
        <p:spPr>
          <a:xfrm>
            <a:off x="4511040" y="5753735"/>
            <a:ext cx="1319530" cy="83185"/>
          </a:xfrm>
          <a:prstGeom prst="curvedConnector3">
            <a:avLst>
              <a:gd name="adj1" fmla="val 50000"/>
            </a:avLst>
          </a:prstGeom>
          <a:ln w="19050" cmpd="sng">
            <a:solidFill>
              <a:schemeClr val="tx1"/>
            </a:solidFill>
            <a:prstDash val="sysDash"/>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34" name="曲线连接符 133"/>
          <p:cNvCxnSpPr>
            <a:stCxn id="39" idx="3"/>
            <a:endCxn id="113" idx="1"/>
          </p:cNvCxnSpPr>
          <p:nvPr/>
        </p:nvCxnSpPr>
        <p:spPr>
          <a:xfrm>
            <a:off x="4511040" y="5753735"/>
            <a:ext cx="1319530" cy="265430"/>
          </a:xfrm>
          <a:prstGeom prst="curvedConnector3">
            <a:avLst>
              <a:gd name="adj1" fmla="val 50000"/>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36" name="流程图: 终止 135"/>
          <p:cNvSpPr/>
          <p:nvPr/>
        </p:nvSpPr>
        <p:spPr>
          <a:xfrm>
            <a:off x="7984490" y="3015615"/>
            <a:ext cx="850900" cy="273685"/>
          </a:xfrm>
          <a:prstGeom prst="flowChartTerminator">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37" name="文本框 136"/>
          <p:cNvSpPr txBox="1"/>
          <p:nvPr/>
        </p:nvSpPr>
        <p:spPr>
          <a:xfrm>
            <a:off x="8108950" y="2968625"/>
            <a:ext cx="601980" cy="368300"/>
          </a:xfrm>
          <a:prstGeom prst="rect">
            <a:avLst/>
          </a:prstGeom>
          <a:noFill/>
        </p:spPr>
        <p:txBody>
          <a:bodyPr wrap="square" rtlCol="0">
            <a:spAutoFit/>
          </a:bodyPr>
          <a:p>
            <a:r>
              <a:rPr lang="en-US" altLang="zh-CN"/>
              <a:t>sort</a:t>
            </a:r>
            <a:endParaRPr lang="en-US" altLang="zh-CN"/>
          </a:p>
        </p:txBody>
      </p:sp>
      <p:sp>
        <p:nvSpPr>
          <p:cNvPr id="139" name="流程图: 终止 138"/>
          <p:cNvSpPr/>
          <p:nvPr/>
        </p:nvSpPr>
        <p:spPr>
          <a:xfrm>
            <a:off x="7985125" y="3754755"/>
            <a:ext cx="850900" cy="273685"/>
          </a:xfrm>
          <a:prstGeom prst="flowChartTerminator">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40" name="文本框 139"/>
          <p:cNvSpPr txBox="1"/>
          <p:nvPr/>
        </p:nvSpPr>
        <p:spPr>
          <a:xfrm>
            <a:off x="8109585" y="3707765"/>
            <a:ext cx="601980" cy="368300"/>
          </a:xfrm>
          <a:prstGeom prst="rect">
            <a:avLst/>
          </a:prstGeom>
          <a:noFill/>
        </p:spPr>
        <p:txBody>
          <a:bodyPr wrap="square" rtlCol="0">
            <a:spAutoFit/>
          </a:bodyPr>
          <a:p>
            <a:r>
              <a:rPr lang="en-US" altLang="zh-CN"/>
              <a:t>sort</a:t>
            </a:r>
            <a:endParaRPr lang="en-US" altLang="zh-CN"/>
          </a:p>
        </p:txBody>
      </p:sp>
      <p:sp>
        <p:nvSpPr>
          <p:cNvPr id="141" name="流程图: 终止 140"/>
          <p:cNvSpPr/>
          <p:nvPr/>
        </p:nvSpPr>
        <p:spPr>
          <a:xfrm>
            <a:off x="7984490" y="4636770"/>
            <a:ext cx="850900" cy="273685"/>
          </a:xfrm>
          <a:prstGeom prst="flowChartTerminator">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42" name="文本框 141"/>
          <p:cNvSpPr txBox="1"/>
          <p:nvPr/>
        </p:nvSpPr>
        <p:spPr>
          <a:xfrm>
            <a:off x="8108950" y="4589780"/>
            <a:ext cx="601980" cy="368300"/>
          </a:xfrm>
          <a:prstGeom prst="rect">
            <a:avLst/>
          </a:prstGeom>
          <a:noFill/>
        </p:spPr>
        <p:txBody>
          <a:bodyPr wrap="square" rtlCol="0">
            <a:spAutoFit/>
          </a:bodyPr>
          <a:p>
            <a:r>
              <a:rPr lang="en-US" altLang="zh-CN"/>
              <a:t>sort</a:t>
            </a:r>
            <a:endParaRPr lang="en-US" altLang="zh-CN"/>
          </a:p>
        </p:txBody>
      </p:sp>
      <p:sp>
        <p:nvSpPr>
          <p:cNvPr id="143" name="流程图: 终止 142"/>
          <p:cNvSpPr/>
          <p:nvPr/>
        </p:nvSpPr>
        <p:spPr>
          <a:xfrm>
            <a:off x="7985125" y="5375910"/>
            <a:ext cx="850900" cy="273685"/>
          </a:xfrm>
          <a:prstGeom prst="flowChartTerminator">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44" name="文本框 143"/>
          <p:cNvSpPr txBox="1"/>
          <p:nvPr/>
        </p:nvSpPr>
        <p:spPr>
          <a:xfrm>
            <a:off x="8109585" y="5328920"/>
            <a:ext cx="601980" cy="368300"/>
          </a:xfrm>
          <a:prstGeom prst="rect">
            <a:avLst/>
          </a:prstGeom>
          <a:noFill/>
        </p:spPr>
        <p:txBody>
          <a:bodyPr wrap="square" rtlCol="0">
            <a:spAutoFit/>
          </a:bodyPr>
          <a:p>
            <a:r>
              <a:rPr lang="en-US" altLang="zh-CN"/>
              <a:t>sort</a:t>
            </a:r>
            <a:endParaRPr lang="en-US" altLang="zh-CN"/>
          </a:p>
        </p:txBody>
      </p:sp>
      <p:sp>
        <p:nvSpPr>
          <p:cNvPr id="145" name="文本框 144"/>
          <p:cNvSpPr txBox="1"/>
          <p:nvPr/>
        </p:nvSpPr>
        <p:spPr>
          <a:xfrm>
            <a:off x="8020050" y="4928870"/>
            <a:ext cx="781050" cy="368300"/>
          </a:xfrm>
          <a:prstGeom prst="rect">
            <a:avLst/>
          </a:prstGeom>
          <a:noFill/>
        </p:spPr>
        <p:txBody>
          <a:bodyPr wrap="square" rtlCol="0">
            <a:spAutoFit/>
          </a:bodyPr>
          <a:p>
            <a:r>
              <a:rPr lang="en-US" altLang="zh-CN"/>
              <a:t>...    ...</a:t>
            </a:r>
            <a:endParaRPr lang="en-US" altLang="zh-CN"/>
          </a:p>
        </p:txBody>
      </p:sp>
      <p:cxnSp>
        <p:nvCxnSpPr>
          <p:cNvPr id="147" name="曲线连接符 146"/>
          <p:cNvCxnSpPr>
            <a:endCxn id="136" idx="1"/>
          </p:cNvCxnSpPr>
          <p:nvPr/>
        </p:nvCxnSpPr>
        <p:spPr>
          <a:xfrm>
            <a:off x="6732270" y="2560955"/>
            <a:ext cx="1252220" cy="591820"/>
          </a:xfrm>
          <a:prstGeom prst="curvedConnector3">
            <a:avLst>
              <a:gd name="adj1" fmla="val 5005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49" name="曲线连接符 148"/>
          <p:cNvCxnSpPr>
            <a:stCxn id="91" idx="3"/>
            <a:endCxn id="136" idx="1"/>
          </p:cNvCxnSpPr>
          <p:nvPr/>
        </p:nvCxnSpPr>
        <p:spPr>
          <a:xfrm flipV="1">
            <a:off x="6741160" y="3152775"/>
            <a:ext cx="1243330" cy="236855"/>
          </a:xfrm>
          <a:prstGeom prst="curvedConnector3">
            <a:avLst>
              <a:gd name="adj1" fmla="val 50000"/>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50" name="曲线连接符 149"/>
          <p:cNvCxnSpPr>
            <a:stCxn id="99" idx="3"/>
            <a:endCxn id="136" idx="1"/>
          </p:cNvCxnSpPr>
          <p:nvPr/>
        </p:nvCxnSpPr>
        <p:spPr>
          <a:xfrm flipV="1">
            <a:off x="6741795" y="3152775"/>
            <a:ext cx="1242695" cy="1074420"/>
          </a:xfrm>
          <a:prstGeom prst="curvedConnector3">
            <a:avLst>
              <a:gd name="adj1" fmla="val 50026"/>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51" name="曲线连接符 150"/>
          <p:cNvCxnSpPr>
            <a:stCxn id="107" idx="3"/>
            <a:endCxn id="136" idx="1"/>
          </p:cNvCxnSpPr>
          <p:nvPr/>
        </p:nvCxnSpPr>
        <p:spPr>
          <a:xfrm flipV="1">
            <a:off x="6741160" y="3152775"/>
            <a:ext cx="1243330" cy="2319020"/>
          </a:xfrm>
          <a:prstGeom prst="curvedConnector3">
            <a:avLst>
              <a:gd name="adj1" fmla="val 50000"/>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52" name="曲线连接符 151"/>
          <p:cNvCxnSpPr>
            <a:stCxn id="89" idx="3"/>
            <a:endCxn id="143" idx="1"/>
          </p:cNvCxnSpPr>
          <p:nvPr/>
        </p:nvCxnSpPr>
        <p:spPr>
          <a:xfrm>
            <a:off x="6741795" y="3107055"/>
            <a:ext cx="1243330" cy="2406015"/>
          </a:xfrm>
          <a:prstGeom prst="curvedConnector3">
            <a:avLst>
              <a:gd name="adj1" fmla="val 50000"/>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53" name="曲线连接符 152"/>
          <p:cNvCxnSpPr>
            <a:stCxn id="97" idx="3"/>
            <a:endCxn id="143" idx="1"/>
          </p:cNvCxnSpPr>
          <p:nvPr/>
        </p:nvCxnSpPr>
        <p:spPr>
          <a:xfrm>
            <a:off x="6741160" y="3937000"/>
            <a:ext cx="1243965" cy="1576070"/>
          </a:xfrm>
          <a:prstGeom prst="curvedConnector3">
            <a:avLst>
              <a:gd name="adj1" fmla="val 50026"/>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54" name="曲线连接符 153"/>
          <p:cNvCxnSpPr>
            <a:stCxn id="105" idx="3"/>
            <a:endCxn id="143" idx="1"/>
          </p:cNvCxnSpPr>
          <p:nvPr/>
        </p:nvCxnSpPr>
        <p:spPr>
          <a:xfrm>
            <a:off x="6741795" y="4774565"/>
            <a:ext cx="1243330" cy="738505"/>
          </a:xfrm>
          <a:prstGeom prst="curvedConnector3">
            <a:avLst>
              <a:gd name="adj1" fmla="val 50000"/>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55" name="曲线连接符 154"/>
          <p:cNvCxnSpPr>
            <a:stCxn id="113" idx="3"/>
            <a:endCxn id="143" idx="1"/>
          </p:cNvCxnSpPr>
          <p:nvPr/>
        </p:nvCxnSpPr>
        <p:spPr>
          <a:xfrm flipV="1">
            <a:off x="6741160" y="5513070"/>
            <a:ext cx="1243965" cy="506095"/>
          </a:xfrm>
          <a:prstGeom prst="curvedConnector3">
            <a:avLst>
              <a:gd name="adj1" fmla="val 50026"/>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57" name="文本框 156"/>
          <p:cNvSpPr txBox="1"/>
          <p:nvPr/>
        </p:nvSpPr>
        <p:spPr>
          <a:xfrm>
            <a:off x="7560310" y="3907155"/>
            <a:ext cx="459740" cy="882015"/>
          </a:xfrm>
          <a:prstGeom prst="rect">
            <a:avLst/>
          </a:prstGeom>
          <a:noFill/>
        </p:spPr>
        <p:txBody>
          <a:bodyPr vert="eaVert" wrap="square" rtlCol="0">
            <a:spAutoFit/>
          </a:bodyPr>
          <a:p>
            <a:r>
              <a:rPr lang="en-US" altLang="zh-CN"/>
              <a:t>...       ...</a:t>
            </a:r>
            <a:endParaRPr lang="en-US" altLang="zh-CN"/>
          </a:p>
        </p:txBody>
      </p:sp>
      <p:sp>
        <p:nvSpPr>
          <p:cNvPr id="158" name="矩形 157"/>
          <p:cNvSpPr/>
          <p:nvPr/>
        </p:nvSpPr>
        <p:spPr>
          <a:xfrm>
            <a:off x="9679305" y="2833370"/>
            <a:ext cx="1184275" cy="3166110"/>
          </a:xfrm>
          <a:prstGeom prst="rect">
            <a:avLst/>
          </a:prstGeom>
          <a:solidFill>
            <a:schemeClr val="bg2"/>
          </a:solidFill>
          <a:ln w="31750" cmpd="sng">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59" name="文本框 158"/>
          <p:cNvSpPr txBox="1"/>
          <p:nvPr/>
        </p:nvSpPr>
        <p:spPr>
          <a:xfrm>
            <a:off x="9498965" y="6137275"/>
            <a:ext cx="1364615" cy="368300"/>
          </a:xfrm>
          <a:prstGeom prst="rect">
            <a:avLst/>
          </a:prstGeom>
          <a:noFill/>
        </p:spPr>
        <p:txBody>
          <a:bodyPr wrap="square" rtlCol="0">
            <a:spAutoFit/>
          </a:bodyPr>
          <a:p>
            <a:r>
              <a:rPr lang="en-US" altLang="zh-CN"/>
              <a:t>O</a:t>
            </a:r>
            <a:r>
              <a:rPr lang="en-US" altLang="zh-CN"/>
              <a:t>utput </a:t>
            </a:r>
            <a:r>
              <a:rPr lang="en-US" altLang="zh-CN"/>
              <a:t>files</a:t>
            </a:r>
            <a:endParaRPr lang="en-US" altLang="zh-CN"/>
          </a:p>
        </p:txBody>
      </p:sp>
      <p:sp>
        <p:nvSpPr>
          <p:cNvPr id="160" name="文本框 159"/>
          <p:cNvSpPr txBox="1"/>
          <p:nvPr/>
        </p:nvSpPr>
        <p:spPr>
          <a:xfrm>
            <a:off x="7555865" y="6156960"/>
            <a:ext cx="1708150" cy="368300"/>
          </a:xfrm>
          <a:prstGeom prst="rect">
            <a:avLst/>
          </a:prstGeom>
          <a:noFill/>
        </p:spPr>
        <p:txBody>
          <a:bodyPr wrap="square" rtlCol="0">
            <a:spAutoFit/>
          </a:bodyPr>
          <a:p>
            <a:r>
              <a:rPr lang="en-US" altLang="zh-CN"/>
              <a:t>Reduce </a:t>
            </a:r>
            <a:r>
              <a:rPr lang="en-US" altLang="zh-CN"/>
              <a:t>phrase</a:t>
            </a:r>
            <a:endParaRPr lang="en-US" altLang="zh-CN"/>
          </a:p>
        </p:txBody>
      </p:sp>
      <p:sp>
        <p:nvSpPr>
          <p:cNvPr id="161" name="矩形 160"/>
          <p:cNvSpPr/>
          <p:nvPr/>
        </p:nvSpPr>
        <p:spPr>
          <a:xfrm>
            <a:off x="9800590" y="2952750"/>
            <a:ext cx="932815" cy="52768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62" name="文本框 161"/>
          <p:cNvSpPr txBox="1"/>
          <p:nvPr/>
        </p:nvSpPr>
        <p:spPr>
          <a:xfrm>
            <a:off x="9724390" y="2924810"/>
            <a:ext cx="1009015" cy="645160"/>
          </a:xfrm>
          <a:prstGeom prst="rect">
            <a:avLst/>
          </a:prstGeom>
          <a:noFill/>
        </p:spPr>
        <p:txBody>
          <a:bodyPr wrap="square" rtlCol="0">
            <a:spAutoFit/>
          </a:bodyPr>
          <a:p>
            <a:pPr algn="ctr"/>
            <a:r>
              <a:rPr lang="en-US" altLang="zh-CN"/>
              <a:t> O</a:t>
            </a:r>
            <a:r>
              <a:rPr lang="en-US" altLang="zh-CN"/>
              <a:t>utput</a:t>
            </a:r>
            <a:endParaRPr lang="en-US" altLang="zh-CN"/>
          </a:p>
          <a:p>
            <a:pPr algn="ctr"/>
            <a:r>
              <a:rPr lang="en-US" altLang="zh-CN"/>
              <a:t>file0</a:t>
            </a:r>
            <a:endParaRPr lang="en-US" altLang="zh-CN"/>
          </a:p>
        </p:txBody>
      </p:sp>
      <p:sp>
        <p:nvSpPr>
          <p:cNvPr id="163" name="矩形 162"/>
          <p:cNvSpPr/>
          <p:nvPr/>
        </p:nvSpPr>
        <p:spPr>
          <a:xfrm>
            <a:off x="9805035" y="3608070"/>
            <a:ext cx="932815" cy="52768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64" name="文本框 163"/>
          <p:cNvSpPr txBox="1"/>
          <p:nvPr/>
        </p:nvSpPr>
        <p:spPr>
          <a:xfrm>
            <a:off x="9728835" y="3580130"/>
            <a:ext cx="1009015" cy="645160"/>
          </a:xfrm>
          <a:prstGeom prst="rect">
            <a:avLst/>
          </a:prstGeom>
          <a:noFill/>
        </p:spPr>
        <p:txBody>
          <a:bodyPr wrap="square" rtlCol="0">
            <a:spAutoFit/>
          </a:bodyPr>
          <a:p>
            <a:pPr algn="ctr"/>
            <a:r>
              <a:rPr lang="en-US" altLang="zh-CN"/>
              <a:t> O</a:t>
            </a:r>
            <a:r>
              <a:rPr lang="en-US" altLang="zh-CN"/>
              <a:t>utput</a:t>
            </a:r>
            <a:endParaRPr lang="en-US" altLang="zh-CN"/>
          </a:p>
          <a:p>
            <a:pPr algn="ctr"/>
            <a:r>
              <a:rPr lang="en-US" altLang="zh-CN"/>
              <a:t>file1</a:t>
            </a:r>
            <a:endParaRPr lang="en-US" altLang="zh-CN"/>
          </a:p>
        </p:txBody>
      </p:sp>
      <p:sp>
        <p:nvSpPr>
          <p:cNvPr id="165" name="矩形 164"/>
          <p:cNvSpPr/>
          <p:nvPr/>
        </p:nvSpPr>
        <p:spPr>
          <a:xfrm>
            <a:off x="9809480" y="4500880"/>
            <a:ext cx="932815" cy="52768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66" name="文本框 165"/>
          <p:cNvSpPr txBox="1"/>
          <p:nvPr/>
        </p:nvSpPr>
        <p:spPr>
          <a:xfrm>
            <a:off x="9733280" y="4472940"/>
            <a:ext cx="1009015" cy="645160"/>
          </a:xfrm>
          <a:prstGeom prst="rect">
            <a:avLst/>
          </a:prstGeom>
          <a:noFill/>
        </p:spPr>
        <p:txBody>
          <a:bodyPr wrap="square" rtlCol="0">
            <a:spAutoFit/>
          </a:bodyPr>
          <a:p>
            <a:pPr algn="ctr"/>
            <a:r>
              <a:rPr lang="en-US" altLang="zh-CN"/>
              <a:t> O</a:t>
            </a:r>
            <a:r>
              <a:rPr lang="en-US" altLang="zh-CN"/>
              <a:t>utput</a:t>
            </a:r>
            <a:endParaRPr lang="en-US" altLang="zh-CN"/>
          </a:p>
          <a:p>
            <a:pPr algn="ctr"/>
            <a:r>
              <a:rPr lang="en-US" altLang="zh-CN"/>
              <a:t>file2</a:t>
            </a:r>
            <a:endParaRPr lang="en-US" altLang="zh-CN"/>
          </a:p>
        </p:txBody>
      </p:sp>
      <p:sp>
        <p:nvSpPr>
          <p:cNvPr id="167" name="矩形 166"/>
          <p:cNvSpPr/>
          <p:nvPr/>
        </p:nvSpPr>
        <p:spPr>
          <a:xfrm>
            <a:off x="9809480" y="5309235"/>
            <a:ext cx="932815" cy="52768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68" name="文本框 167"/>
          <p:cNvSpPr txBox="1"/>
          <p:nvPr/>
        </p:nvSpPr>
        <p:spPr>
          <a:xfrm>
            <a:off x="9733280" y="5281295"/>
            <a:ext cx="1009015" cy="645160"/>
          </a:xfrm>
          <a:prstGeom prst="rect">
            <a:avLst/>
          </a:prstGeom>
          <a:noFill/>
        </p:spPr>
        <p:txBody>
          <a:bodyPr wrap="square" rtlCol="0">
            <a:spAutoFit/>
          </a:bodyPr>
          <a:p>
            <a:pPr algn="ctr"/>
            <a:r>
              <a:rPr lang="en-US" altLang="zh-CN"/>
              <a:t> O</a:t>
            </a:r>
            <a:r>
              <a:rPr lang="en-US" altLang="zh-CN"/>
              <a:t>utput</a:t>
            </a:r>
            <a:endParaRPr lang="en-US" altLang="zh-CN"/>
          </a:p>
          <a:p>
            <a:pPr algn="ctr"/>
            <a:r>
              <a:rPr lang="en-US" altLang="zh-CN"/>
              <a:t>file0</a:t>
            </a:r>
            <a:endParaRPr lang="en-US" altLang="zh-CN"/>
          </a:p>
        </p:txBody>
      </p:sp>
      <p:sp>
        <p:nvSpPr>
          <p:cNvPr id="169" name="文本框 168"/>
          <p:cNvSpPr txBox="1"/>
          <p:nvPr/>
        </p:nvSpPr>
        <p:spPr>
          <a:xfrm>
            <a:off x="9885680" y="4965700"/>
            <a:ext cx="781050" cy="368300"/>
          </a:xfrm>
          <a:prstGeom prst="rect">
            <a:avLst/>
          </a:prstGeom>
          <a:noFill/>
        </p:spPr>
        <p:txBody>
          <a:bodyPr wrap="square" rtlCol="0">
            <a:spAutoFit/>
          </a:bodyPr>
          <a:p>
            <a:r>
              <a:rPr lang="en-US" altLang="zh-CN"/>
              <a:t>...    ...</a:t>
            </a:r>
            <a:endParaRPr lang="en-US" altLang="zh-CN"/>
          </a:p>
        </p:txBody>
      </p:sp>
      <p:cxnSp>
        <p:nvCxnSpPr>
          <p:cNvPr id="170" name="直接箭头连接符 169"/>
          <p:cNvCxnSpPr>
            <a:stCxn id="136" idx="3"/>
          </p:cNvCxnSpPr>
          <p:nvPr/>
        </p:nvCxnSpPr>
        <p:spPr>
          <a:xfrm>
            <a:off x="8835390" y="3152775"/>
            <a:ext cx="980440" cy="0"/>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71" name="直接箭头连接符 170"/>
          <p:cNvCxnSpPr>
            <a:stCxn id="139" idx="3"/>
          </p:cNvCxnSpPr>
          <p:nvPr/>
        </p:nvCxnSpPr>
        <p:spPr>
          <a:xfrm>
            <a:off x="8836025" y="3891915"/>
            <a:ext cx="979805" cy="0"/>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72" name="直接箭头连接符 171"/>
          <p:cNvCxnSpPr/>
          <p:nvPr/>
        </p:nvCxnSpPr>
        <p:spPr>
          <a:xfrm>
            <a:off x="8824595" y="4773930"/>
            <a:ext cx="980440" cy="0"/>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73" name="直接箭头连接符 172"/>
          <p:cNvCxnSpPr/>
          <p:nvPr/>
        </p:nvCxnSpPr>
        <p:spPr>
          <a:xfrm>
            <a:off x="8836025" y="5516245"/>
            <a:ext cx="980440" cy="0"/>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74" name="文本框 173"/>
          <p:cNvSpPr txBox="1"/>
          <p:nvPr/>
        </p:nvSpPr>
        <p:spPr>
          <a:xfrm>
            <a:off x="3000375" y="2788285"/>
            <a:ext cx="659765" cy="368300"/>
          </a:xfrm>
          <a:prstGeom prst="rect">
            <a:avLst/>
          </a:prstGeom>
          <a:noFill/>
        </p:spPr>
        <p:txBody>
          <a:bodyPr wrap="square" rtlCol="0">
            <a:spAutoFit/>
          </a:bodyPr>
          <a:p>
            <a:r>
              <a:rPr lang="en-US" altLang="zh-CN">
                <a:solidFill>
                  <a:schemeClr val="bg1">
                    <a:lumMod val="50000"/>
                  </a:schemeClr>
                </a:solidFill>
              </a:rPr>
              <a:t>read</a:t>
            </a:r>
            <a:endParaRPr lang="en-US" altLang="zh-CN">
              <a:solidFill>
                <a:schemeClr val="bg1">
                  <a:lumMod val="50000"/>
                </a:schemeClr>
              </a:solidFill>
            </a:endParaRPr>
          </a:p>
        </p:txBody>
      </p:sp>
      <p:sp>
        <p:nvSpPr>
          <p:cNvPr id="175" name="文本框 174"/>
          <p:cNvSpPr txBox="1"/>
          <p:nvPr/>
        </p:nvSpPr>
        <p:spPr>
          <a:xfrm>
            <a:off x="4627245" y="2584450"/>
            <a:ext cx="720090" cy="368300"/>
          </a:xfrm>
          <a:prstGeom prst="rect">
            <a:avLst/>
          </a:prstGeom>
          <a:noFill/>
        </p:spPr>
        <p:txBody>
          <a:bodyPr wrap="square" rtlCol="0">
            <a:spAutoFit/>
          </a:bodyPr>
          <a:p>
            <a:r>
              <a:rPr lang="en-US" altLang="zh-CN">
                <a:solidFill>
                  <a:schemeClr val="bg1">
                    <a:lumMod val="50000"/>
                  </a:schemeClr>
                </a:solidFill>
              </a:rPr>
              <a:t>wirte</a:t>
            </a:r>
            <a:endParaRPr lang="en-US" altLang="zh-CN">
              <a:solidFill>
                <a:schemeClr val="bg1">
                  <a:lumMod val="50000"/>
                </a:schemeClr>
              </a:solidFill>
            </a:endParaRPr>
          </a:p>
        </p:txBody>
      </p:sp>
      <p:sp>
        <p:nvSpPr>
          <p:cNvPr id="176" name="文本框 175"/>
          <p:cNvSpPr txBox="1"/>
          <p:nvPr/>
        </p:nvSpPr>
        <p:spPr>
          <a:xfrm>
            <a:off x="7193280" y="2490470"/>
            <a:ext cx="916305" cy="645160"/>
          </a:xfrm>
          <a:prstGeom prst="rect">
            <a:avLst/>
          </a:prstGeom>
          <a:noFill/>
        </p:spPr>
        <p:txBody>
          <a:bodyPr wrap="square" rtlCol="0">
            <a:spAutoFit/>
          </a:bodyPr>
          <a:p>
            <a:pPr algn="ctr"/>
            <a:r>
              <a:rPr lang="en-US" altLang="zh-CN">
                <a:solidFill>
                  <a:schemeClr val="bg1">
                    <a:lumMod val="50000"/>
                  </a:schemeClr>
                </a:solidFill>
              </a:rPr>
              <a:t>remoteread</a:t>
            </a:r>
            <a:endParaRPr lang="en-US" altLang="zh-CN">
              <a:solidFill>
                <a:schemeClr val="bg1">
                  <a:lumMod val="50000"/>
                </a:schemeClr>
              </a:solidFill>
            </a:endParaRPr>
          </a:p>
        </p:txBody>
      </p:sp>
      <p:sp>
        <p:nvSpPr>
          <p:cNvPr id="177" name="文本框 176"/>
          <p:cNvSpPr txBox="1"/>
          <p:nvPr/>
        </p:nvSpPr>
        <p:spPr>
          <a:xfrm>
            <a:off x="8966200" y="2833370"/>
            <a:ext cx="720090" cy="368300"/>
          </a:xfrm>
          <a:prstGeom prst="rect">
            <a:avLst/>
          </a:prstGeom>
          <a:noFill/>
        </p:spPr>
        <p:txBody>
          <a:bodyPr wrap="square" rtlCol="0">
            <a:spAutoFit/>
          </a:bodyPr>
          <a:p>
            <a:r>
              <a:rPr lang="en-US" altLang="zh-CN">
                <a:solidFill>
                  <a:schemeClr val="bg1">
                    <a:lumMod val="50000"/>
                  </a:schemeClr>
                </a:solidFill>
              </a:rPr>
              <a:t>wirte</a:t>
            </a:r>
            <a:endParaRPr lang="en-US" altLang="zh-CN">
              <a:solidFill>
                <a:schemeClr val="bg1">
                  <a:lumMod val="50000"/>
                </a:schemeClr>
              </a:solidFill>
            </a:endParaRPr>
          </a:p>
        </p:txBody>
      </p:sp>
      <p:sp>
        <p:nvSpPr>
          <p:cNvPr id="6" name="文本框 5"/>
          <p:cNvSpPr txBox="1"/>
          <p:nvPr/>
        </p:nvSpPr>
        <p:spPr>
          <a:xfrm>
            <a:off x="7924800" y="2628900"/>
            <a:ext cx="969645" cy="368300"/>
          </a:xfrm>
          <a:prstGeom prst="rect">
            <a:avLst/>
          </a:prstGeom>
          <a:noFill/>
        </p:spPr>
        <p:txBody>
          <a:bodyPr wrap="square" rtlCol="0">
            <a:spAutoFit/>
          </a:bodyPr>
          <a:p>
            <a:pPr algn="l"/>
            <a:r>
              <a:rPr lang="en-US" altLang="zh-CN" b="1">
                <a:solidFill>
                  <a:srgbClr val="0070C0"/>
                </a:solidFill>
              </a:rPr>
              <a:t>Stage 2</a:t>
            </a:r>
            <a:endParaRPr lang="en-US" altLang="zh-CN" b="1">
              <a:solidFill>
                <a:srgbClr val="0070C0"/>
              </a:solidFill>
            </a:endParaRPr>
          </a:p>
        </p:txBody>
      </p:sp>
      <p:sp>
        <p:nvSpPr>
          <p:cNvPr id="19" name="文本框 18"/>
          <p:cNvSpPr txBox="1"/>
          <p:nvPr/>
        </p:nvSpPr>
        <p:spPr>
          <a:xfrm>
            <a:off x="0" y="6520815"/>
            <a:ext cx="11722735" cy="337185"/>
          </a:xfrm>
          <a:prstGeom prst="rect">
            <a:avLst/>
          </a:prstGeom>
          <a:noFill/>
        </p:spPr>
        <p:txBody>
          <a:bodyPr wrap="square" rtlCol="0">
            <a:spAutoFit/>
          </a:bodyPr>
          <a:p>
            <a:r>
              <a:rPr lang="en-US" altLang="zh-CN" sz="1600">
                <a:solidFill>
                  <a:schemeClr val="bg2">
                    <a:lumMod val="50000"/>
                  </a:schemeClr>
                </a:solidFill>
                <a:sym typeface="+mn-ea"/>
              </a:rPr>
              <a:t>[1] </a:t>
            </a:r>
            <a:r>
              <a:rPr lang="en-US" altLang="zh-CN" sz="1600">
                <a:solidFill>
                  <a:schemeClr val="bg2">
                    <a:lumMod val="50000"/>
                  </a:schemeClr>
                </a:solidFill>
                <a:sym typeface="+mn-ea"/>
              </a:rPr>
              <a:t>Occupy the Cloud: Distributed Computing for the 99%  SoCC’17</a:t>
            </a:r>
            <a:endParaRPr lang="en-US" altLang="zh-CN" sz="1600">
              <a:solidFill>
                <a:schemeClr val="bg2">
                  <a:lumMod val="50000"/>
                </a:schemeClr>
              </a:solidFill>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典型的</a:t>
            </a:r>
            <a:r>
              <a:rPr lang="zh-CN" altLang="en-US"/>
              <a:t>数据分析应用</a:t>
            </a:r>
            <a:endParaRPr lang="zh-CN" altLang="en-US"/>
          </a:p>
        </p:txBody>
      </p:sp>
      <p:graphicFrame>
        <p:nvGraphicFramePr>
          <p:cNvPr id="6" name="表格 2"/>
          <p:cNvGraphicFramePr>
            <a:graphicFrameLocks noGrp="1"/>
          </p:cNvGraphicFramePr>
          <p:nvPr>
            <p:custDataLst>
              <p:tags r:id="rId1"/>
            </p:custDataLst>
          </p:nvPr>
        </p:nvGraphicFramePr>
        <p:xfrm>
          <a:off x="548005" y="1772285"/>
          <a:ext cx="11095355" cy="2668905"/>
        </p:xfrm>
        <a:graphic>
          <a:graphicData uri="http://schemas.openxmlformats.org/drawingml/2006/table">
            <a:tbl>
              <a:tblPr firstRow="1" bandRow="1">
                <a:tableStyleId>{5C22544A-7EE6-4342-B048-85BDC9FD1C3A}</a:tableStyleId>
              </a:tblPr>
              <a:tblGrid>
                <a:gridCol w="2600652"/>
                <a:gridCol w="2105660"/>
                <a:gridCol w="1235710"/>
                <a:gridCol w="1464310"/>
                <a:gridCol w="1289050"/>
                <a:gridCol w="1026160"/>
                <a:gridCol w="1373505"/>
              </a:tblGrid>
              <a:tr h="640080">
                <a:tc>
                  <a:txBody>
                    <a:bodyPr/>
                    <a:p>
                      <a:pPr algn="ctr"/>
                      <a:r>
                        <a:rPr lang="en-US" altLang="zh-CN" dirty="0"/>
                        <a:t> </a:t>
                      </a:r>
                      <a:endParaRPr lang="en-US" altLang="zh-CN" dirty="0"/>
                    </a:p>
                  </a:txBody>
                  <a:tcPr/>
                </a:tc>
                <a:tc>
                  <a:txBody>
                    <a:bodyPr/>
                    <a:p>
                      <a:pPr algn="ctr"/>
                      <a:r>
                        <a:rPr lang="en-US" altLang="zh-CN" sz="1800" dirty="0">
                          <a:sym typeface="+mn-ea"/>
                        </a:rPr>
                        <a:t>Mapreduce sort benchmark</a:t>
                      </a:r>
                      <a:endParaRPr lang="en-US" altLang="zh-CN" dirty="0"/>
                    </a:p>
                  </a:txBody>
                  <a:tcPr/>
                </a:tc>
                <a:tc>
                  <a:txBody>
                    <a:bodyPr/>
                    <a:p>
                      <a:pPr algn="ctr">
                        <a:buNone/>
                      </a:pPr>
                      <a:r>
                        <a:rPr lang="en-US" altLang="zh-CN" sz="1800" dirty="0">
                          <a:sym typeface="+mn-ea"/>
                        </a:rPr>
                        <a:t>Video analytics</a:t>
                      </a:r>
                      <a:endParaRPr lang="zh-CN" altLang="en-US" dirty="0"/>
                    </a:p>
                  </a:txBody>
                  <a:tcPr/>
                </a:tc>
                <a:tc>
                  <a:txBody>
                    <a:bodyPr/>
                    <a:p>
                      <a:pPr algn="ctr">
                        <a:buNone/>
                      </a:pPr>
                      <a:r>
                        <a:rPr lang="en-US" altLang="zh-CN" sz="1800" dirty="0">
                          <a:sym typeface="+mn-ea"/>
                        </a:rPr>
                        <a:t>Distributed compilation</a:t>
                      </a:r>
                      <a:endParaRPr lang="zh-CN" altLang="en-US" dirty="0"/>
                    </a:p>
                  </a:txBody>
                  <a:tcPr/>
                </a:tc>
                <a:tc>
                  <a:txBody>
                    <a:bodyPr/>
                    <a:p>
                      <a:pPr algn="ctr">
                        <a:buNone/>
                      </a:pPr>
                      <a:r>
                        <a:rPr lang="en-US" altLang="zh-CN" dirty="0"/>
                        <a:t>LightGBM</a:t>
                      </a:r>
                      <a:endParaRPr lang="en-US" altLang="zh-CN" dirty="0"/>
                    </a:p>
                  </a:txBody>
                  <a:tcPr/>
                </a:tc>
                <a:tc>
                  <a:txBody>
                    <a:bodyPr/>
                    <a:p>
                      <a:pPr algn="ctr">
                        <a:buNone/>
                      </a:pPr>
                      <a:r>
                        <a:rPr lang="en-US" altLang="zh-CN" sz="1800" dirty="0">
                          <a:sym typeface="+mn-ea"/>
                        </a:rPr>
                        <a:t>TPC-DS</a:t>
                      </a:r>
                      <a:endParaRPr lang="zh-CN" altLang="en-US" dirty="0"/>
                    </a:p>
                  </a:txBody>
                  <a:tcPr/>
                </a:tc>
                <a:tc>
                  <a:txBody>
                    <a:bodyPr/>
                    <a:p>
                      <a:pPr algn="ctr">
                        <a:buNone/>
                      </a:pPr>
                      <a:r>
                        <a:rPr lang="en-US" altLang="zh-CN" sz="1800" dirty="0">
                          <a:sym typeface="+mn-ea"/>
                        </a:rPr>
                        <a:t>Big data benchmark</a:t>
                      </a:r>
                      <a:endParaRPr lang="zh-CN" altLang="en-US" dirty="0"/>
                    </a:p>
                  </a:txBody>
                  <a:tcPr/>
                </a:tc>
              </a:tr>
              <a:tr h="445135">
                <a:tc>
                  <a:txBody>
                    <a:bodyPr/>
                    <a:p>
                      <a:pPr algn="ctr"/>
                      <a:r>
                        <a:rPr lang="en-US" altLang="zh-CN" dirty="0"/>
                        <a:t>Locus</a:t>
                      </a:r>
                      <a:r>
                        <a:rPr lang="en-US" altLang="zh-CN" baseline="30000" dirty="0"/>
                        <a:t>[1]</a:t>
                      </a:r>
                      <a:endParaRPr lang="zh-CN" altLang="en-US" baseline="30000" dirty="0"/>
                    </a:p>
                  </a:txBody>
                  <a:tcPr/>
                </a:tc>
                <a:tc>
                  <a:txBody>
                    <a:bodyPr/>
                    <a:p>
                      <a:pPr algn="ctr"/>
                      <a:r>
                        <a:rPr lang="en-US" altLang="zh-CN" dirty="0"/>
                        <a:t>    ✔️</a:t>
                      </a:r>
                      <a:endParaRPr lang="en-US" altLang="zh-CN" dirty="0"/>
                    </a:p>
                  </a:txBody>
                  <a:tcPr/>
                </a:tc>
                <a:tc>
                  <a:txBody>
                    <a:bodyPr/>
                    <a:p>
                      <a:pPr algn="ctr">
                        <a:buNone/>
                      </a:pPr>
                      <a:endParaRPr lang="zh-CN" altLang="en-US" dirty="0"/>
                    </a:p>
                  </a:txBody>
                  <a:tcPr/>
                </a:tc>
                <a:tc>
                  <a:txBody>
                    <a:bodyPr/>
                    <a:p>
                      <a:pPr algn="ctr">
                        <a:buNone/>
                      </a:pPr>
                      <a:endParaRPr lang="en-US" altLang="zh-CN" dirty="0"/>
                    </a:p>
                  </a:txBody>
                  <a:tcPr/>
                </a:tc>
                <a:tc>
                  <a:txBody>
                    <a:bodyPr/>
                    <a:p>
                      <a:pPr algn="ctr">
                        <a:buNone/>
                      </a:pPr>
                      <a:endParaRPr lang="en-US" altLang="zh-CN" dirty="0"/>
                    </a:p>
                  </a:txBody>
                  <a:tcPr/>
                </a:tc>
                <a:tc>
                  <a:txBody>
                    <a:bodyPr/>
                    <a:p>
                      <a:pPr algn="ctr">
                        <a:buNone/>
                      </a:pPr>
                      <a:r>
                        <a:rPr lang="en-US" altLang="zh-CN" sz="1800" dirty="0">
                          <a:sym typeface="+mn-ea"/>
                        </a:rPr>
                        <a:t> </a:t>
                      </a:r>
                      <a:r>
                        <a:rPr lang="en-US" altLang="zh-CN" sz="1800" dirty="0">
                          <a:sym typeface="+mn-ea"/>
                        </a:rPr>
                        <a:t>✔</a:t>
                      </a:r>
                      <a:r>
                        <a:rPr lang="en-US" altLang="zh-CN" sz="1800" dirty="0">
                          <a:sym typeface="+mn-ea"/>
                        </a:rPr>
                        <a:t> </a:t>
                      </a:r>
                      <a:endParaRPr lang="en-US" altLang="zh-CN" dirty="0"/>
                    </a:p>
                  </a:txBody>
                  <a:tcPr/>
                </a:tc>
                <a:tc>
                  <a:txBody>
                    <a:bodyPr/>
                    <a:p>
                      <a:pPr algn="ctr">
                        <a:buNone/>
                      </a:pPr>
                      <a:r>
                        <a:rPr lang="en-US" altLang="zh-CN" sz="1800" dirty="0">
                          <a:sym typeface="+mn-ea"/>
                        </a:rPr>
                        <a:t>✔</a:t>
                      </a:r>
                      <a:endParaRPr lang="zh-CN" altLang="en-US" dirty="0"/>
                    </a:p>
                  </a:txBody>
                  <a:tcPr/>
                </a:tc>
              </a:tr>
              <a:tr h="400685">
                <a:tc>
                  <a:txBody>
                    <a:bodyPr/>
                    <a:p>
                      <a:pPr algn="ctr">
                        <a:buNone/>
                      </a:pPr>
                      <a:r>
                        <a:rPr lang="en-US" altLang="zh-CN" dirty="0"/>
                        <a:t>Caerus</a:t>
                      </a:r>
                      <a:r>
                        <a:rPr lang="en-US" altLang="zh-CN" baseline="30000" dirty="0"/>
                        <a:t>[2]</a:t>
                      </a:r>
                      <a:endParaRPr lang="en-US" altLang="zh-CN" baseline="30000" dirty="0"/>
                    </a:p>
                  </a:txBody>
                  <a:tcPr/>
                </a:tc>
                <a:tc>
                  <a:txBody>
                    <a:bodyPr/>
                    <a:p>
                      <a:pPr algn="ctr">
                        <a:buNone/>
                      </a:pPr>
                      <a:r>
                        <a:rPr lang="en-US" altLang="zh-CN" sz="1800" dirty="0">
                          <a:sym typeface="+mn-ea"/>
                        </a:rPr>
                        <a:t>✔</a:t>
                      </a:r>
                      <a:endParaRPr lang="en-US" altLang="zh-CN" dirty="0"/>
                    </a:p>
                  </a:txBody>
                  <a:tcPr/>
                </a:tc>
                <a:tc>
                  <a:txBody>
                    <a:bodyPr/>
                    <a:p>
                      <a:pPr algn="ctr">
                        <a:buNone/>
                      </a:pPr>
                      <a:endParaRPr lang="en-US" altLang="zh-CN" dirty="0"/>
                    </a:p>
                  </a:txBody>
                  <a:tcPr/>
                </a:tc>
                <a:tc>
                  <a:txBody>
                    <a:bodyPr/>
                    <a:p>
                      <a:pPr algn="ctr">
                        <a:buNone/>
                      </a:pPr>
                      <a:r>
                        <a:rPr lang="en-US" altLang="zh-CN" sz="1800" dirty="0">
                          <a:sym typeface="+mn-ea"/>
                        </a:rPr>
                        <a:t> </a:t>
                      </a:r>
                      <a:endParaRPr lang="en-US" altLang="zh-CN" dirty="0"/>
                    </a:p>
                  </a:txBody>
                  <a:tcPr/>
                </a:tc>
                <a:tc>
                  <a:txBody>
                    <a:bodyPr/>
                    <a:p>
                      <a:pPr algn="ctr">
                        <a:buNone/>
                      </a:pPr>
                      <a:endParaRPr lang="en-US" altLang="zh-CN" dirty="0"/>
                    </a:p>
                  </a:txBody>
                  <a:tcPr/>
                </a:tc>
                <a:tc>
                  <a:txBody>
                    <a:bodyPr/>
                    <a:p>
                      <a:pPr algn="ctr">
                        <a:buNone/>
                      </a:pPr>
                      <a:r>
                        <a:rPr lang="en-US" altLang="zh-CN" sz="1800" dirty="0">
                          <a:sym typeface="+mn-ea"/>
                        </a:rPr>
                        <a:t>✔</a:t>
                      </a:r>
                      <a:endParaRPr lang="en-US" altLang="zh-CN" dirty="0"/>
                    </a:p>
                  </a:txBody>
                  <a:tcPr/>
                </a:tc>
                <a:tc>
                  <a:txBody>
                    <a:bodyPr/>
                    <a:p>
                      <a:pPr algn="ctr">
                        <a:buNone/>
                      </a:pPr>
                      <a:r>
                        <a:rPr lang="en-US" altLang="zh-CN" sz="1800" dirty="0">
                          <a:sym typeface="+mn-ea"/>
                        </a:rPr>
                        <a:t>✔</a:t>
                      </a:r>
                      <a:endParaRPr lang="en-US" altLang="zh-CN" dirty="0"/>
                    </a:p>
                  </a:txBody>
                  <a:tcPr/>
                </a:tc>
              </a:tr>
              <a:tr h="394335">
                <a:tc>
                  <a:txBody>
                    <a:bodyPr/>
                    <a:p>
                      <a:pPr algn="ctr">
                        <a:buNone/>
                      </a:pPr>
                      <a:r>
                        <a:rPr lang="en-US" altLang="zh-CN" dirty="0"/>
                        <a:t>Pocket</a:t>
                      </a:r>
                      <a:r>
                        <a:rPr lang="en-US" altLang="zh-CN" sz="1800" baseline="30000" dirty="0">
                          <a:sym typeface="+mn-ea"/>
                        </a:rPr>
                        <a:t>[3]</a:t>
                      </a:r>
                      <a:endParaRPr lang="en-US" altLang="zh-CN" dirty="0"/>
                    </a:p>
                  </a:txBody>
                  <a:tcPr/>
                </a:tc>
                <a:tc>
                  <a:txBody>
                    <a:bodyPr/>
                    <a:p>
                      <a:pPr algn="ctr">
                        <a:buNone/>
                      </a:pPr>
                      <a:r>
                        <a:rPr lang="en-US" altLang="zh-CN" sz="1800" dirty="0">
                          <a:sym typeface="+mn-ea"/>
                        </a:rPr>
                        <a:t>✔</a:t>
                      </a:r>
                      <a:endParaRPr lang="en-US" altLang="zh-CN" dirty="0"/>
                    </a:p>
                  </a:txBody>
                  <a:tcPr/>
                </a:tc>
                <a:tc>
                  <a:txBody>
                    <a:bodyPr/>
                    <a:p>
                      <a:pPr algn="ctr">
                        <a:buNone/>
                      </a:pPr>
                      <a:r>
                        <a:rPr lang="en-US" altLang="zh-CN" sz="1800" dirty="0">
                          <a:sym typeface="+mn-ea"/>
                        </a:rPr>
                        <a:t>✔</a:t>
                      </a:r>
                      <a:endParaRPr lang="en-US" altLang="zh-CN" dirty="0"/>
                    </a:p>
                  </a:txBody>
                  <a:tcPr/>
                </a:tc>
                <a:tc>
                  <a:txBody>
                    <a:bodyPr/>
                    <a:p>
                      <a:pPr algn="ctr">
                        <a:buNone/>
                      </a:pPr>
                      <a:r>
                        <a:rPr lang="en-US" altLang="zh-CN" sz="1800" dirty="0">
                          <a:sym typeface="+mn-ea"/>
                        </a:rPr>
                        <a:t>✔</a:t>
                      </a:r>
                      <a:endParaRPr lang="en-US" altLang="zh-CN" dirty="0"/>
                    </a:p>
                  </a:txBody>
                  <a:tcPr/>
                </a:tc>
                <a:tc>
                  <a:txBody>
                    <a:bodyPr/>
                    <a:p>
                      <a:pPr algn="ctr">
                        <a:buNone/>
                      </a:pPr>
                      <a:endParaRPr lang="en-US" altLang="zh-CN" dirty="0"/>
                    </a:p>
                  </a:txBody>
                  <a:tcPr/>
                </a:tc>
                <a:tc>
                  <a:txBody>
                    <a:bodyPr/>
                    <a:p>
                      <a:pPr algn="ctr">
                        <a:buNone/>
                      </a:pPr>
                      <a:endParaRPr lang="en-US" altLang="zh-CN" dirty="0"/>
                    </a:p>
                  </a:txBody>
                  <a:tcPr/>
                </a:tc>
                <a:tc>
                  <a:txBody>
                    <a:bodyPr/>
                    <a:p>
                      <a:pPr algn="ctr">
                        <a:buNone/>
                      </a:pPr>
                      <a:endParaRPr lang="en-US" altLang="zh-CN" dirty="0"/>
                    </a:p>
                  </a:txBody>
                  <a:tcPr/>
                </a:tc>
              </a:tr>
              <a:tr h="394335">
                <a:tc>
                  <a:txBody>
                    <a:bodyPr/>
                    <a:p>
                      <a:pPr algn="ctr">
                        <a:buNone/>
                      </a:pPr>
                      <a:r>
                        <a:rPr lang="en-US" altLang="zh-CN" dirty="0"/>
                        <a:t>Ephemeral Storage</a:t>
                      </a:r>
                      <a:r>
                        <a:rPr lang="en-US" altLang="zh-CN" sz="1800" baseline="30000" dirty="0">
                          <a:sym typeface="+mn-ea"/>
                        </a:rPr>
                        <a:t>[4]</a:t>
                      </a:r>
                      <a:endParaRPr lang="en-US" altLang="zh-CN" dirty="0"/>
                    </a:p>
                  </a:txBody>
                  <a:tcPr/>
                </a:tc>
                <a:tc>
                  <a:txBody>
                    <a:bodyPr/>
                    <a:p>
                      <a:pPr algn="ctr">
                        <a:buNone/>
                      </a:pPr>
                      <a:r>
                        <a:rPr lang="en-US" altLang="zh-CN" sz="1800" dirty="0">
                          <a:sym typeface="+mn-ea"/>
                        </a:rPr>
                        <a:t>✔</a:t>
                      </a:r>
                      <a:endParaRPr lang="en-US" altLang="zh-CN" dirty="0"/>
                    </a:p>
                  </a:txBody>
                  <a:tcPr/>
                </a:tc>
                <a:tc>
                  <a:txBody>
                    <a:bodyPr/>
                    <a:p>
                      <a:pPr algn="ctr">
                        <a:buNone/>
                      </a:pPr>
                      <a:r>
                        <a:rPr lang="en-US" altLang="zh-CN" sz="1800" dirty="0">
                          <a:sym typeface="+mn-ea"/>
                        </a:rPr>
                        <a:t>✔</a:t>
                      </a:r>
                      <a:endParaRPr lang="en-US" altLang="zh-CN" dirty="0"/>
                    </a:p>
                  </a:txBody>
                  <a:tcPr/>
                </a:tc>
                <a:tc>
                  <a:txBody>
                    <a:bodyPr/>
                    <a:p>
                      <a:pPr algn="ctr">
                        <a:buNone/>
                      </a:pPr>
                      <a:r>
                        <a:rPr lang="en-US" altLang="zh-CN" sz="1800" dirty="0">
                          <a:sym typeface="+mn-ea"/>
                        </a:rPr>
                        <a:t>✔</a:t>
                      </a:r>
                      <a:endParaRPr lang="en-US" altLang="zh-CN" dirty="0"/>
                    </a:p>
                  </a:txBody>
                  <a:tcPr/>
                </a:tc>
                <a:tc>
                  <a:txBody>
                    <a:bodyPr/>
                    <a:p>
                      <a:pPr algn="ctr">
                        <a:buNone/>
                      </a:pPr>
                      <a:endParaRPr lang="en-US" altLang="zh-CN" dirty="0"/>
                    </a:p>
                  </a:txBody>
                  <a:tcPr/>
                </a:tc>
                <a:tc>
                  <a:txBody>
                    <a:bodyPr/>
                    <a:p>
                      <a:pPr algn="ctr">
                        <a:buNone/>
                      </a:pPr>
                      <a:endParaRPr lang="en-US" altLang="zh-CN" dirty="0"/>
                    </a:p>
                  </a:txBody>
                  <a:tcPr/>
                </a:tc>
                <a:tc>
                  <a:txBody>
                    <a:bodyPr/>
                    <a:p>
                      <a:pPr algn="ctr">
                        <a:buNone/>
                      </a:pPr>
                      <a:endParaRPr lang="en-US" altLang="zh-CN" dirty="0"/>
                    </a:p>
                  </a:txBody>
                  <a:tcPr/>
                </a:tc>
              </a:tr>
              <a:tr h="394335">
                <a:tc>
                  <a:txBody>
                    <a:bodyPr/>
                    <a:p>
                      <a:pPr algn="ctr">
                        <a:buNone/>
                      </a:pPr>
                      <a:r>
                        <a:rPr lang="en-US" altLang="zh-CN" dirty="0"/>
                        <a:t>Sonic</a:t>
                      </a:r>
                      <a:r>
                        <a:rPr lang="en-US" altLang="zh-CN" sz="1800" baseline="30000" dirty="0">
                          <a:sym typeface="+mn-ea"/>
                        </a:rPr>
                        <a:t>[5]</a:t>
                      </a:r>
                      <a:endParaRPr lang="en-US" altLang="zh-CN" dirty="0"/>
                    </a:p>
                  </a:txBody>
                  <a:tcPr/>
                </a:tc>
                <a:tc>
                  <a:txBody>
                    <a:bodyPr/>
                    <a:p>
                      <a:pPr algn="ctr">
                        <a:buNone/>
                      </a:pPr>
                      <a:r>
                        <a:rPr lang="en-US" altLang="zh-CN" sz="1800" dirty="0">
                          <a:sym typeface="+mn-ea"/>
                        </a:rPr>
                        <a:t>✔</a:t>
                      </a:r>
                      <a:endParaRPr lang="en-US" altLang="zh-CN" dirty="0"/>
                    </a:p>
                  </a:txBody>
                  <a:tcPr/>
                </a:tc>
                <a:tc>
                  <a:txBody>
                    <a:bodyPr/>
                    <a:p>
                      <a:pPr algn="ctr">
                        <a:buNone/>
                      </a:pPr>
                      <a:r>
                        <a:rPr lang="en-US" altLang="zh-CN" sz="1800" dirty="0">
                          <a:sym typeface="+mn-ea"/>
                        </a:rPr>
                        <a:t>✔</a:t>
                      </a:r>
                      <a:endParaRPr lang="en-US" altLang="zh-CN" dirty="0"/>
                    </a:p>
                  </a:txBody>
                  <a:tcPr/>
                </a:tc>
                <a:tc>
                  <a:txBody>
                    <a:bodyPr/>
                    <a:p>
                      <a:pPr algn="ctr">
                        <a:buNone/>
                      </a:pPr>
                      <a:endParaRPr lang="en-US" altLang="zh-CN" dirty="0"/>
                    </a:p>
                  </a:txBody>
                  <a:tcPr/>
                </a:tc>
                <a:tc>
                  <a:txBody>
                    <a:bodyPr/>
                    <a:p>
                      <a:pPr algn="ctr">
                        <a:buNone/>
                      </a:pPr>
                      <a:r>
                        <a:rPr lang="en-US" altLang="zh-CN" sz="1800" dirty="0">
                          <a:sym typeface="+mn-ea"/>
                        </a:rPr>
                        <a:t>✔</a:t>
                      </a:r>
                      <a:endParaRPr lang="en-US" altLang="zh-CN" dirty="0"/>
                    </a:p>
                  </a:txBody>
                  <a:tcPr/>
                </a:tc>
                <a:tc>
                  <a:txBody>
                    <a:bodyPr/>
                    <a:p>
                      <a:pPr algn="ctr">
                        <a:buNone/>
                      </a:pPr>
                      <a:endParaRPr lang="en-US" altLang="zh-CN" dirty="0"/>
                    </a:p>
                  </a:txBody>
                  <a:tcPr/>
                </a:tc>
                <a:tc>
                  <a:txBody>
                    <a:bodyPr/>
                    <a:p>
                      <a:pPr algn="ctr">
                        <a:buNone/>
                      </a:pPr>
                      <a:endParaRPr lang="en-US" altLang="zh-CN" dirty="0"/>
                    </a:p>
                  </a:txBody>
                  <a:tcPr/>
                </a:tc>
              </a:tr>
            </a:tbl>
          </a:graphicData>
        </a:graphic>
      </p:graphicFrame>
      <p:cxnSp>
        <p:nvCxnSpPr>
          <p:cNvPr id="5" name="直接连接符 4"/>
          <p:cNvCxnSpPr/>
          <p:nvPr/>
        </p:nvCxnSpPr>
        <p:spPr>
          <a:xfrm>
            <a:off x="554990" y="1766570"/>
            <a:ext cx="2575560" cy="615950"/>
          </a:xfrm>
          <a:prstGeom prst="line">
            <a:avLst/>
          </a:prstGeom>
          <a:ln w="28575" cmpd="sng">
            <a:solidFill>
              <a:schemeClr val="bg1"/>
            </a:solidFill>
            <a:prstDash val="solid"/>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806575" y="1772285"/>
            <a:ext cx="1513205" cy="368300"/>
          </a:xfrm>
          <a:prstGeom prst="rect">
            <a:avLst/>
          </a:prstGeom>
          <a:noFill/>
        </p:spPr>
        <p:txBody>
          <a:bodyPr wrap="square" rtlCol="0">
            <a:spAutoFit/>
          </a:bodyPr>
          <a:p>
            <a:r>
              <a:rPr lang="en-US" altLang="zh-CN" b="1">
                <a:solidFill>
                  <a:schemeClr val="bg1"/>
                </a:solidFill>
              </a:rPr>
              <a:t>Application</a:t>
            </a:r>
            <a:endParaRPr lang="en-US" altLang="zh-CN" b="1">
              <a:solidFill>
                <a:schemeClr val="bg1"/>
              </a:solidFill>
            </a:endParaRPr>
          </a:p>
        </p:txBody>
      </p:sp>
      <p:sp>
        <p:nvSpPr>
          <p:cNvPr id="8" name="文本框 7"/>
          <p:cNvSpPr txBox="1"/>
          <p:nvPr/>
        </p:nvSpPr>
        <p:spPr>
          <a:xfrm>
            <a:off x="1309370" y="2014220"/>
            <a:ext cx="833755" cy="368300"/>
          </a:xfrm>
          <a:prstGeom prst="rect">
            <a:avLst/>
          </a:prstGeom>
          <a:noFill/>
        </p:spPr>
        <p:txBody>
          <a:bodyPr wrap="square" rtlCol="0">
            <a:spAutoFit/>
          </a:bodyPr>
          <a:p>
            <a:r>
              <a:rPr lang="en-US" altLang="zh-CN" b="1">
                <a:solidFill>
                  <a:schemeClr val="bg1"/>
                </a:solidFill>
              </a:rPr>
              <a:t>Paper</a:t>
            </a:r>
            <a:endParaRPr lang="en-US" altLang="zh-CN" b="1">
              <a:solidFill>
                <a:schemeClr val="bg1"/>
              </a:solidFill>
            </a:endParaRPr>
          </a:p>
        </p:txBody>
      </p:sp>
      <p:sp>
        <p:nvSpPr>
          <p:cNvPr id="19" name="文本框 18"/>
          <p:cNvSpPr txBox="1"/>
          <p:nvPr/>
        </p:nvSpPr>
        <p:spPr>
          <a:xfrm>
            <a:off x="0" y="5535930"/>
            <a:ext cx="11722735" cy="1322070"/>
          </a:xfrm>
          <a:prstGeom prst="rect">
            <a:avLst/>
          </a:prstGeom>
          <a:noFill/>
        </p:spPr>
        <p:txBody>
          <a:bodyPr wrap="square" rtlCol="0">
            <a:spAutoFit/>
          </a:bodyPr>
          <a:p>
            <a:r>
              <a:rPr lang="en-US" altLang="zh-CN" sz="1600">
                <a:solidFill>
                  <a:schemeClr val="bg2">
                    <a:lumMod val="50000"/>
                  </a:schemeClr>
                </a:solidFill>
                <a:sym typeface="+mn-ea"/>
              </a:rPr>
              <a:t>[1] Shuffling, Fast and Slow: Scalable Analytics on Serverless Infrastructure  NSDI’19</a:t>
            </a:r>
            <a:endParaRPr lang="en-US" altLang="zh-CN" sz="1600">
              <a:solidFill>
                <a:schemeClr val="bg2">
                  <a:lumMod val="50000"/>
                </a:schemeClr>
              </a:solidFill>
              <a:sym typeface="+mn-ea"/>
            </a:endParaRPr>
          </a:p>
          <a:p>
            <a:r>
              <a:rPr lang="en-US" altLang="zh-CN" sz="1600" b="1">
                <a:solidFill>
                  <a:schemeClr val="bg2">
                    <a:lumMod val="50000"/>
                  </a:schemeClr>
                </a:solidFill>
                <a:sym typeface="+mn-ea"/>
              </a:rPr>
              <a:t>[2] Caerus: NIMBLE Task Scheduling for Serverless Analytics  NSDI’21</a:t>
            </a:r>
            <a:endParaRPr lang="en-US" altLang="zh-CN" sz="1600" b="1">
              <a:solidFill>
                <a:schemeClr val="bg2">
                  <a:lumMod val="50000"/>
                </a:schemeClr>
              </a:solidFill>
              <a:sym typeface="+mn-ea"/>
            </a:endParaRPr>
          </a:p>
          <a:p>
            <a:r>
              <a:rPr lang="en-US" altLang="zh-CN" sz="1600" b="1">
                <a:solidFill>
                  <a:schemeClr val="bg2">
                    <a:lumMod val="50000"/>
                  </a:schemeClr>
                </a:solidFill>
                <a:sym typeface="+mn-ea"/>
              </a:rPr>
              <a:t>[3] Pocket: Elastic Ephemeral Storage for Serverless Analytics OSDI ’18</a:t>
            </a:r>
            <a:endParaRPr lang="en-US" altLang="zh-CN" sz="1600" b="1">
              <a:solidFill>
                <a:schemeClr val="bg2">
                  <a:lumMod val="50000"/>
                </a:schemeClr>
              </a:solidFill>
              <a:sym typeface="+mn-ea"/>
            </a:endParaRPr>
          </a:p>
          <a:p>
            <a:r>
              <a:rPr lang="en-US" altLang="zh-CN" sz="1600">
                <a:solidFill>
                  <a:schemeClr val="bg2">
                    <a:lumMod val="50000"/>
                  </a:schemeClr>
                </a:solidFill>
                <a:sym typeface="+mn-ea"/>
              </a:rPr>
              <a:t>[4] Understanding Ephemeral Storage for Serverless Analytics  ATC’18</a:t>
            </a:r>
            <a:endParaRPr lang="en-US" altLang="zh-CN" sz="1600">
              <a:solidFill>
                <a:schemeClr val="bg2">
                  <a:lumMod val="50000"/>
                </a:schemeClr>
              </a:solidFill>
              <a:sym typeface="+mn-ea"/>
            </a:endParaRPr>
          </a:p>
          <a:p>
            <a:r>
              <a:rPr lang="en-US" altLang="zh-CN" sz="1600">
                <a:solidFill>
                  <a:schemeClr val="bg2">
                    <a:lumMod val="50000"/>
                  </a:schemeClr>
                </a:solidFill>
                <a:sym typeface="+mn-ea"/>
              </a:rPr>
              <a:t>[5] Sonic: Application-aware Data Passing for Chained Serverless Applications  ATC’21</a:t>
            </a:r>
            <a:endParaRPr lang="en-US" altLang="zh-CN" sz="1600">
              <a:solidFill>
                <a:schemeClr val="bg2">
                  <a:lumMod val="50000"/>
                </a:schemeClr>
              </a:solidFill>
              <a:sym typeface="+mn-ea"/>
            </a:endParaRPr>
          </a:p>
        </p:txBody>
      </p:sp>
      <p:sp>
        <p:nvSpPr>
          <p:cNvPr id="10" name="圆角矩形 9"/>
          <p:cNvSpPr/>
          <p:nvPr/>
        </p:nvSpPr>
        <p:spPr>
          <a:xfrm>
            <a:off x="3824605" y="3693160"/>
            <a:ext cx="4992370" cy="686435"/>
          </a:xfrm>
          <a:prstGeom prst="roundRect">
            <a:avLst/>
          </a:prstGeom>
          <a:noFill/>
          <a:ln w="28575" cmpd="sng">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Reference</a:t>
            </a:r>
            <a:endParaRPr lang="en-US" altLang="zh-CN"/>
          </a:p>
        </p:txBody>
      </p:sp>
      <p:sp>
        <p:nvSpPr>
          <p:cNvPr id="24" name="文本框 23"/>
          <p:cNvSpPr txBox="1"/>
          <p:nvPr/>
        </p:nvSpPr>
        <p:spPr>
          <a:xfrm>
            <a:off x="838200" y="1380490"/>
            <a:ext cx="10932795" cy="4399915"/>
          </a:xfrm>
          <a:prstGeom prst="rect">
            <a:avLst/>
          </a:prstGeom>
          <a:noFill/>
        </p:spPr>
        <p:txBody>
          <a:bodyPr wrap="square" rtlCol="0">
            <a:spAutoFit/>
          </a:bodyPr>
          <a:p>
            <a:pPr>
              <a:lnSpc>
                <a:spcPct val="200000"/>
              </a:lnSpc>
            </a:pPr>
            <a:r>
              <a:rPr lang="en-US" altLang="zh-CN" sz="2000">
                <a:solidFill>
                  <a:schemeClr val="bg2">
                    <a:lumMod val="50000"/>
                  </a:schemeClr>
                </a:solidFill>
                <a:sym typeface="+mn-ea"/>
              </a:rPr>
              <a:t>[1] Shuffling, Fast and Slow: Scalable Analytics on Serverless Infrastructure  NSDI’19</a:t>
            </a:r>
            <a:endParaRPr lang="en-US" altLang="zh-CN" sz="2000">
              <a:solidFill>
                <a:schemeClr val="bg2">
                  <a:lumMod val="50000"/>
                </a:schemeClr>
              </a:solidFill>
              <a:sym typeface="+mn-ea"/>
            </a:endParaRPr>
          </a:p>
          <a:p>
            <a:pPr>
              <a:lnSpc>
                <a:spcPct val="200000"/>
              </a:lnSpc>
            </a:pPr>
            <a:r>
              <a:rPr lang="en-US" altLang="zh-CN" sz="2000">
                <a:solidFill>
                  <a:schemeClr val="bg2">
                    <a:lumMod val="50000"/>
                  </a:schemeClr>
                </a:solidFill>
                <a:sym typeface="+mn-ea"/>
              </a:rPr>
              <a:t>[2] Caerus: NIMBLE Task Scheduling for Serverless Analytics  NSDI’21</a:t>
            </a:r>
            <a:endParaRPr lang="en-US" altLang="zh-CN" sz="2000">
              <a:solidFill>
                <a:schemeClr val="bg2">
                  <a:lumMod val="50000"/>
                </a:schemeClr>
              </a:solidFill>
              <a:sym typeface="+mn-ea"/>
            </a:endParaRPr>
          </a:p>
          <a:p>
            <a:pPr>
              <a:lnSpc>
                <a:spcPct val="200000"/>
              </a:lnSpc>
            </a:pPr>
            <a:r>
              <a:rPr lang="en-US" altLang="zh-CN" sz="2000">
                <a:solidFill>
                  <a:schemeClr val="bg2">
                    <a:lumMod val="50000"/>
                  </a:schemeClr>
                </a:solidFill>
                <a:sym typeface="+mn-ea"/>
              </a:rPr>
              <a:t>[3] Pocket: Elastic Ephemeral Storage for Serverless Analytics OSDI ’18</a:t>
            </a:r>
            <a:endParaRPr lang="en-US" altLang="zh-CN" sz="2000">
              <a:solidFill>
                <a:schemeClr val="bg2">
                  <a:lumMod val="50000"/>
                </a:schemeClr>
              </a:solidFill>
              <a:sym typeface="+mn-ea"/>
            </a:endParaRPr>
          </a:p>
          <a:p>
            <a:pPr>
              <a:lnSpc>
                <a:spcPct val="200000"/>
              </a:lnSpc>
            </a:pPr>
            <a:r>
              <a:rPr lang="en-US" altLang="zh-CN" sz="2000">
                <a:solidFill>
                  <a:schemeClr val="bg2">
                    <a:lumMod val="50000"/>
                  </a:schemeClr>
                </a:solidFill>
                <a:sym typeface="+mn-ea"/>
              </a:rPr>
              <a:t>[4] Understanding Ephemeral Storage for Serverless Analytics  ATC’18</a:t>
            </a:r>
            <a:endParaRPr lang="en-US" altLang="zh-CN" sz="2000">
              <a:solidFill>
                <a:schemeClr val="bg2">
                  <a:lumMod val="50000"/>
                </a:schemeClr>
              </a:solidFill>
              <a:sym typeface="+mn-ea"/>
            </a:endParaRPr>
          </a:p>
          <a:p>
            <a:pPr>
              <a:lnSpc>
                <a:spcPct val="200000"/>
              </a:lnSpc>
            </a:pPr>
            <a:r>
              <a:rPr lang="en-US" altLang="zh-CN" sz="2000">
                <a:solidFill>
                  <a:schemeClr val="bg2">
                    <a:lumMod val="50000"/>
                  </a:schemeClr>
                </a:solidFill>
                <a:sym typeface="+mn-ea"/>
              </a:rPr>
              <a:t>[5] Sonic: Application-aware Data Passing for Chained Serverless Applications  ATC’21</a:t>
            </a:r>
            <a:endParaRPr lang="en-US" altLang="zh-CN" sz="2000">
              <a:solidFill>
                <a:schemeClr val="bg2">
                  <a:lumMod val="50000"/>
                </a:schemeClr>
              </a:solidFill>
              <a:sym typeface="+mn-ea"/>
            </a:endParaRPr>
          </a:p>
          <a:p>
            <a:pPr>
              <a:lnSpc>
                <a:spcPct val="200000"/>
              </a:lnSpc>
            </a:pPr>
            <a:r>
              <a:rPr lang="en-US" altLang="zh-CN" sz="2000">
                <a:solidFill>
                  <a:schemeClr val="bg2">
                    <a:lumMod val="50000"/>
                  </a:schemeClr>
                </a:solidFill>
                <a:sym typeface="+mn-ea"/>
              </a:rPr>
              <a:t>[6] Occupy the Cloud: Distributed Computing for the 99%  SoCC’17</a:t>
            </a:r>
            <a:endParaRPr lang="en-US" altLang="zh-CN" sz="2000">
              <a:solidFill>
                <a:schemeClr val="bg2">
                  <a:lumMod val="50000"/>
                </a:schemeClr>
              </a:solidFill>
              <a:sym typeface="+mn-ea"/>
            </a:endParaRPr>
          </a:p>
          <a:p>
            <a:pPr>
              <a:lnSpc>
                <a:spcPct val="200000"/>
              </a:lnSpc>
            </a:pPr>
            <a:r>
              <a:rPr lang="en-US" altLang="zh-CN" sz="2000">
                <a:solidFill>
                  <a:schemeClr val="bg2">
                    <a:lumMod val="50000"/>
                  </a:schemeClr>
                </a:solidFill>
                <a:sym typeface="+mn-ea"/>
              </a:rPr>
              <a:t>[7] Towards Latency Sensitive Cloud Native Applications: A Performance Study on AWS  CLOUD’19</a:t>
            </a:r>
            <a:endParaRPr lang="en-US" altLang="zh-CN" sz="2000">
              <a:solidFill>
                <a:schemeClr val="bg2">
                  <a:lumMod val="50000"/>
                </a:schemeClr>
              </a:solidFill>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 name="圆角矩形 111"/>
          <p:cNvSpPr/>
          <p:nvPr/>
        </p:nvSpPr>
        <p:spPr>
          <a:xfrm>
            <a:off x="10544175" y="2063750"/>
            <a:ext cx="1042035" cy="3422650"/>
          </a:xfrm>
          <a:prstGeom prst="roundRect">
            <a:avLst/>
          </a:prstGeom>
          <a:solidFill>
            <a:schemeClr val="bg2"/>
          </a:solidFill>
          <a:ln w="28575" cmpd="sng">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2" name="标题 1"/>
          <p:cNvSpPr>
            <a:spLocks noGrp="1"/>
          </p:cNvSpPr>
          <p:nvPr>
            <p:ph type="title"/>
          </p:nvPr>
        </p:nvSpPr>
        <p:spPr/>
        <p:txBody>
          <a:bodyPr/>
          <a:p>
            <a:r>
              <a:rPr lang="zh-CN" altLang="en-US">
                <a:sym typeface="+mn-ea"/>
              </a:rPr>
              <a:t>典型的数据分析应用</a:t>
            </a:r>
            <a:endParaRPr lang="zh-CN" altLang="en-US"/>
          </a:p>
        </p:txBody>
      </p:sp>
      <p:sp>
        <p:nvSpPr>
          <p:cNvPr id="3" name="内容占位符 2"/>
          <p:cNvSpPr>
            <a:spLocks noGrp="1"/>
          </p:cNvSpPr>
          <p:nvPr>
            <p:ph idx="1"/>
          </p:nvPr>
        </p:nvSpPr>
        <p:spPr>
          <a:xfrm>
            <a:off x="829310" y="1383030"/>
            <a:ext cx="10824845" cy="5300345"/>
          </a:xfrm>
        </p:spPr>
        <p:txBody>
          <a:bodyPr>
            <a:normAutofit/>
          </a:bodyPr>
          <a:p>
            <a:pPr marL="0" indent="0"/>
            <a:r>
              <a:rPr lang="en-US" altLang="zh-CN">
                <a:solidFill>
                  <a:schemeClr val="tx1"/>
                </a:solidFill>
                <a:uFillTx/>
                <a:latin typeface="等线" panose="02010600030101010101" charset="-122"/>
              </a:rPr>
              <a:t> </a:t>
            </a:r>
            <a:r>
              <a:rPr lang="en-US" altLang="zh-CN" sz="2400">
                <a:uFillTx/>
                <a:latin typeface="等线" panose="02010600030101010101" charset="-122"/>
                <a:sym typeface="+mn-ea"/>
              </a:rPr>
              <a:t> </a:t>
            </a:r>
            <a:r>
              <a:rPr lang="en-US" altLang="zh-CN" sz="2400" b="1">
                <a:uFillTx/>
                <a:latin typeface="微软雅黑" panose="020B0503020204020204" charset="-122"/>
                <a:ea typeface="微软雅黑" panose="020B0503020204020204" charset="-122"/>
                <a:sym typeface="+mn-ea"/>
              </a:rPr>
              <a:t>MapReduce sort</a:t>
            </a:r>
            <a:endParaRPr lang="en-US" altLang="zh-CN" sz="2400" b="1">
              <a:solidFill>
                <a:schemeClr val="tx1"/>
              </a:solidFill>
              <a:uFillTx/>
              <a:latin typeface="微软雅黑" panose="020B0503020204020204" charset="-122"/>
              <a:ea typeface="微软雅黑" panose="020B0503020204020204" charset="-122"/>
            </a:endParaRPr>
          </a:p>
          <a:p>
            <a:pPr marL="457200" lvl="1" indent="0"/>
            <a:r>
              <a:rPr lang="en-US" altLang="zh-CN" sz="2400" b="1">
                <a:uFillTx/>
                <a:latin typeface="微软雅黑" panose="020B0503020204020204" charset="-122"/>
                <a:ea typeface="微软雅黑" panose="020B0503020204020204" charset="-122"/>
                <a:sym typeface="+mn-ea"/>
              </a:rPr>
              <a:t> </a:t>
            </a:r>
            <a:r>
              <a:rPr lang="en-US" altLang="zh-CN" sz="2400">
                <a:uFillTx/>
                <a:latin typeface="等线" panose="02010600030101010101" charset="-122"/>
                <a:ea typeface="等线" panose="02010600030101010101" charset="-122"/>
                <a:cs typeface="等线" panose="02010600030101010101" charset="-122"/>
                <a:sym typeface="+mn-ea"/>
              </a:rPr>
              <a:t>Two stage</a:t>
            </a:r>
            <a:r>
              <a:rPr lang="zh-CN" altLang="en-US" sz="2400">
                <a:uFillTx/>
                <a:latin typeface="等线" panose="02010600030101010101" charset="-122"/>
                <a:ea typeface="等线" panose="02010600030101010101" charset="-122"/>
                <a:cs typeface="等线" panose="02010600030101010101" charset="-122"/>
                <a:sym typeface="+mn-ea"/>
              </a:rPr>
              <a:t>：</a:t>
            </a:r>
            <a:r>
              <a:rPr lang="en-US" altLang="zh-CN" sz="2400">
                <a:uFillTx/>
                <a:latin typeface="等线" panose="02010600030101010101" charset="-122"/>
                <a:ea typeface="等线" panose="02010600030101010101" charset="-122"/>
                <a:cs typeface="等线" panose="02010600030101010101" charset="-122"/>
                <a:sym typeface="+mn-ea"/>
              </a:rPr>
              <a:t>range </a:t>
            </a:r>
            <a:r>
              <a:rPr lang="en-US" altLang="zh-CN" sz="2400">
                <a:uFillTx/>
                <a:latin typeface="+mn-lt"/>
                <a:ea typeface="+mn-lt"/>
                <a:sym typeface="+mn-ea"/>
              </a:rPr>
              <a:t>partition stage and merge sort stage</a:t>
            </a:r>
            <a:endParaRPr lang="en-US" altLang="zh-CN" sz="2400">
              <a:solidFill>
                <a:schemeClr val="tx1"/>
              </a:solidFill>
              <a:uFillTx/>
              <a:latin typeface="+mn-lt"/>
              <a:ea typeface="+mn-lt"/>
            </a:endParaRPr>
          </a:p>
          <a:p>
            <a:pPr marL="0" indent="0"/>
            <a:endParaRPr lang="en-US" altLang="zh-CN" b="1">
              <a:solidFill>
                <a:schemeClr val="tx1"/>
              </a:solidFill>
              <a:uFillTx/>
              <a:latin typeface="微软雅黑" panose="020B0503020204020204" charset="-122"/>
              <a:ea typeface="微软雅黑" panose="020B0503020204020204" charset="-122"/>
            </a:endParaRPr>
          </a:p>
        </p:txBody>
      </p:sp>
      <p:sp>
        <p:nvSpPr>
          <p:cNvPr id="9" name="流程图: 磁盘 8"/>
          <p:cNvSpPr/>
          <p:nvPr/>
        </p:nvSpPr>
        <p:spPr>
          <a:xfrm>
            <a:off x="4499610" y="2450465"/>
            <a:ext cx="3450590" cy="423545"/>
          </a:xfrm>
          <a:prstGeom prst="flowChartMagneticDisk">
            <a:avLst/>
          </a:prstGeom>
          <a:solidFill>
            <a:schemeClr val="accent4">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0" name="文本框 9"/>
          <p:cNvSpPr txBox="1"/>
          <p:nvPr/>
        </p:nvSpPr>
        <p:spPr>
          <a:xfrm>
            <a:off x="5160645" y="2505710"/>
            <a:ext cx="2179955" cy="368300"/>
          </a:xfrm>
          <a:prstGeom prst="rect">
            <a:avLst/>
          </a:prstGeom>
          <a:noFill/>
        </p:spPr>
        <p:txBody>
          <a:bodyPr wrap="square" rtlCol="0">
            <a:spAutoFit/>
          </a:bodyPr>
          <a:p>
            <a:r>
              <a:rPr lang="en-US" altLang="zh-CN" b="1"/>
              <a:t>Long term </a:t>
            </a:r>
            <a:r>
              <a:rPr lang="en-US" altLang="zh-CN" b="1"/>
              <a:t>storage</a:t>
            </a:r>
            <a:endParaRPr lang="en-US" altLang="zh-CN" b="1"/>
          </a:p>
        </p:txBody>
      </p:sp>
      <p:sp>
        <p:nvSpPr>
          <p:cNvPr id="11" name="流程图: 磁盘 10"/>
          <p:cNvSpPr/>
          <p:nvPr/>
        </p:nvSpPr>
        <p:spPr>
          <a:xfrm>
            <a:off x="4625340" y="5915660"/>
            <a:ext cx="3453765" cy="423545"/>
          </a:xfrm>
          <a:prstGeom prst="flowChartMagneticDisk">
            <a:avLst/>
          </a:prstGeom>
          <a:solidFill>
            <a:schemeClr val="accent4">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2" name="文本框 11"/>
          <p:cNvSpPr txBox="1"/>
          <p:nvPr/>
        </p:nvSpPr>
        <p:spPr>
          <a:xfrm>
            <a:off x="5283835" y="6038850"/>
            <a:ext cx="2179955" cy="368300"/>
          </a:xfrm>
          <a:prstGeom prst="rect">
            <a:avLst/>
          </a:prstGeom>
          <a:noFill/>
        </p:spPr>
        <p:txBody>
          <a:bodyPr wrap="square" rtlCol="0">
            <a:spAutoFit/>
          </a:bodyPr>
          <a:p>
            <a:r>
              <a:rPr lang="en-US" altLang="zh-CN" b="1"/>
              <a:t>Long term </a:t>
            </a:r>
            <a:r>
              <a:rPr lang="en-US" altLang="zh-CN" b="1"/>
              <a:t>storage</a:t>
            </a:r>
            <a:endParaRPr lang="en-US" altLang="zh-CN" b="1"/>
          </a:p>
        </p:txBody>
      </p:sp>
      <p:cxnSp>
        <p:nvCxnSpPr>
          <p:cNvPr id="16" name="直接箭头连接符 15"/>
          <p:cNvCxnSpPr>
            <a:stCxn id="9" idx="3"/>
          </p:cNvCxnSpPr>
          <p:nvPr/>
        </p:nvCxnSpPr>
        <p:spPr>
          <a:xfrm>
            <a:off x="6224905" y="2874010"/>
            <a:ext cx="3810" cy="619125"/>
          </a:xfrm>
          <a:prstGeom prst="straightConnector1">
            <a:avLst/>
          </a:prstGeom>
          <a:ln w="28575" cmpd="sng">
            <a:solidFill>
              <a:schemeClr val="accent1">
                <a:shade val="50000"/>
              </a:schemeClr>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圆角矩形 16"/>
          <p:cNvSpPr/>
          <p:nvPr/>
        </p:nvSpPr>
        <p:spPr>
          <a:xfrm>
            <a:off x="2446020" y="3413125"/>
            <a:ext cx="7682865" cy="407035"/>
          </a:xfrm>
          <a:prstGeom prst="roundRect">
            <a:avLst/>
          </a:prstGeom>
          <a:noFill/>
          <a:ln w="28575" cmpd="sng">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8" name="圆角矩形 17"/>
          <p:cNvSpPr/>
          <p:nvPr/>
        </p:nvSpPr>
        <p:spPr>
          <a:xfrm>
            <a:off x="2567940" y="3475355"/>
            <a:ext cx="1612265" cy="282575"/>
          </a:xfrm>
          <a:prstGeom prst="roundRect">
            <a:avLst/>
          </a:prstGeom>
          <a:solidFill>
            <a:schemeClr val="accent1">
              <a:lumMod val="60000"/>
              <a:lumOff val="40000"/>
            </a:schemeClr>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cxnSp>
        <p:nvCxnSpPr>
          <p:cNvPr id="24" name="直接箭头连接符 23"/>
          <p:cNvCxnSpPr>
            <a:stCxn id="9" idx="3"/>
            <a:endCxn id="15" idx="0"/>
          </p:cNvCxnSpPr>
          <p:nvPr/>
        </p:nvCxnSpPr>
        <p:spPr>
          <a:xfrm>
            <a:off x="6224905" y="2874010"/>
            <a:ext cx="1230630" cy="611505"/>
          </a:xfrm>
          <a:prstGeom prst="straightConnector1">
            <a:avLst/>
          </a:prstGeom>
          <a:ln w="28575"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9" idx="3"/>
            <a:endCxn id="18" idx="0"/>
          </p:cNvCxnSpPr>
          <p:nvPr/>
        </p:nvCxnSpPr>
        <p:spPr>
          <a:xfrm flipH="1">
            <a:off x="3374390" y="2874010"/>
            <a:ext cx="2850515" cy="601345"/>
          </a:xfrm>
          <a:prstGeom prst="straightConnector1">
            <a:avLst/>
          </a:prstGeom>
          <a:ln w="28575"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5970270" y="3296920"/>
            <a:ext cx="543560" cy="460375"/>
          </a:xfrm>
          <a:prstGeom prst="rect">
            <a:avLst/>
          </a:prstGeom>
          <a:noFill/>
        </p:spPr>
        <p:txBody>
          <a:bodyPr wrap="square" rtlCol="0">
            <a:spAutoFit/>
          </a:bodyPr>
          <a:p>
            <a:r>
              <a:rPr lang="en-US" altLang="zh-CN" sz="2400" b="1"/>
              <a:t> ...</a:t>
            </a:r>
            <a:endParaRPr lang="en-US" altLang="zh-CN" sz="2400" b="1"/>
          </a:p>
        </p:txBody>
      </p:sp>
      <p:sp>
        <p:nvSpPr>
          <p:cNvPr id="41" name="文本框 40"/>
          <p:cNvSpPr txBox="1"/>
          <p:nvPr/>
        </p:nvSpPr>
        <p:spPr>
          <a:xfrm>
            <a:off x="3630930" y="6407150"/>
            <a:ext cx="5618480" cy="368300"/>
          </a:xfrm>
          <a:prstGeom prst="rect">
            <a:avLst/>
          </a:prstGeom>
          <a:noFill/>
        </p:spPr>
        <p:txBody>
          <a:bodyPr wrap="square" rtlCol="0">
            <a:spAutoFit/>
          </a:bodyPr>
          <a:p>
            <a:r>
              <a:rPr lang="zh-CN" altLang="en-US" b="1">
                <a:latin typeface="微软雅黑" panose="020B0503020204020204" charset="-122"/>
                <a:ea typeface="微软雅黑" panose="020B0503020204020204" charset="-122"/>
              </a:rPr>
              <a:t>DAG overview  for </a:t>
            </a:r>
            <a:r>
              <a:rPr lang="en-US" altLang="zh-CN" b="1">
                <a:latin typeface="微软雅黑" panose="020B0503020204020204" charset="-122"/>
                <a:ea typeface="微软雅黑" panose="020B0503020204020204" charset="-122"/>
              </a:rPr>
              <a:t>Mapreduce Sort</a:t>
            </a:r>
            <a:r>
              <a:rPr lang="zh-CN" altLang="en-US" b="1">
                <a:latin typeface="微软雅黑" panose="020B0503020204020204" charset="-122"/>
                <a:ea typeface="微软雅黑" panose="020B0503020204020204" charset="-122"/>
              </a:rPr>
              <a:t> application</a:t>
            </a:r>
            <a:endParaRPr lang="zh-CN" altLang="en-US" b="1">
              <a:latin typeface="微软雅黑" panose="020B0503020204020204" charset="-122"/>
              <a:ea typeface="微软雅黑" panose="020B0503020204020204" charset="-122"/>
            </a:endParaRPr>
          </a:p>
        </p:txBody>
      </p:sp>
      <p:sp>
        <p:nvSpPr>
          <p:cNvPr id="4" name="文本框 3"/>
          <p:cNvSpPr txBox="1"/>
          <p:nvPr/>
        </p:nvSpPr>
        <p:spPr>
          <a:xfrm>
            <a:off x="1033780" y="3442970"/>
            <a:ext cx="969645" cy="368300"/>
          </a:xfrm>
          <a:prstGeom prst="rect">
            <a:avLst/>
          </a:prstGeom>
          <a:noFill/>
        </p:spPr>
        <p:txBody>
          <a:bodyPr wrap="square" rtlCol="0">
            <a:spAutoFit/>
          </a:bodyPr>
          <a:p>
            <a:pPr algn="l"/>
            <a:r>
              <a:rPr lang="en-US" altLang="zh-CN" b="1">
                <a:solidFill>
                  <a:srgbClr val="0070C0"/>
                </a:solidFill>
              </a:rPr>
              <a:t>Stage 1</a:t>
            </a:r>
            <a:endParaRPr lang="en-US" altLang="zh-CN" b="1">
              <a:solidFill>
                <a:srgbClr val="0070C0"/>
              </a:solidFill>
            </a:endParaRPr>
          </a:p>
        </p:txBody>
      </p:sp>
      <p:sp>
        <p:nvSpPr>
          <p:cNvPr id="5" name="文本框 4"/>
          <p:cNvSpPr txBox="1"/>
          <p:nvPr/>
        </p:nvSpPr>
        <p:spPr>
          <a:xfrm>
            <a:off x="1033780" y="4970145"/>
            <a:ext cx="969645" cy="368300"/>
          </a:xfrm>
          <a:prstGeom prst="rect">
            <a:avLst/>
          </a:prstGeom>
          <a:noFill/>
        </p:spPr>
        <p:txBody>
          <a:bodyPr wrap="square" rtlCol="0">
            <a:spAutoFit/>
          </a:bodyPr>
          <a:p>
            <a:pPr algn="l"/>
            <a:r>
              <a:rPr lang="en-US" altLang="zh-CN" b="1">
                <a:solidFill>
                  <a:srgbClr val="0070C0"/>
                </a:solidFill>
              </a:rPr>
              <a:t>Stage 2</a:t>
            </a:r>
            <a:endParaRPr lang="en-US" altLang="zh-CN" b="1">
              <a:solidFill>
                <a:srgbClr val="0070C0"/>
              </a:solidFill>
            </a:endParaRPr>
          </a:p>
        </p:txBody>
      </p:sp>
      <p:sp>
        <p:nvSpPr>
          <p:cNvPr id="7" name="圆角矩形 6"/>
          <p:cNvSpPr/>
          <p:nvPr/>
        </p:nvSpPr>
        <p:spPr>
          <a:xfrm>
            <a:off x="4269105" y="3476625"/>
            <a:ext cx="1612265" cy="282575"/>
          </a:xfrm>
          <a:prstGeom prst="roundRect">
            <a:avLst/>
          </a:prstGeom>
          <a:solidFill>
            <a:schemeClr val="accent1">
              <a:lumMod val="60000"/>
              <a:lumOff val="40000"/>
            </a:schemeClr>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5" name="圆角矩形 14"/>
          <p:cNvSpPr/>
          <p:nvPr/>
        </p:nvSpPr>
        <p:spPr>
          <a:xfrm>
            <a:off x="6649085" y="3485515"/>
            <a:ext cx="1612265" cy="282575"/>
          </a:xfrm>
          <a:prstGeom prst="roundRect">
            <a:avLst/>
          </a:prstGeom>
          <a:solidFill>
            <a:schemeClr val="accent1">
              <a:lumMod val="60000"/>
              <a:lumOff val="40000"/>
            </a:schemeClr>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9" name="圆角矩形 18"/>
          <p:cNvSpPr/>
          <p:nvPr/>
        </p:nvSpPr>
        <p:spPr>
          <a:xfrm>
            <a:off x="8396605" y="3474720"/>
            <a:ext cx="1612265" cy="282575"/>
          </a:xfrm>
          <a:prstGeom prst="roundRect">
            <a:avLst/>
          </a:prstGeom>
          <a:solidFill>
            <a:schemeClr val="accent1">
              <a:lumMod val="60000"/>
              <a:lumOff val="40000"/>
            </a:schemeClr>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cxnSp>
        <p:nvCxnSpPr>
          <p:cNvPr id="23" name="直接箭头连接符 22"/>
          <p:cNvCxnSpPr>
            <a:stCxn id="9" idx="3"/>
            <a:endCxn id="7" idx="0"/>
          </p:cNvCxnSpPr>
          <p:nvPr/>
        </p:nvCxnSpPr>
        <p:spPr>
          <a:xfrm flipH="1">
            <a:off x="5075555" y="2874010"/>
            <a:ext cx="1149350" cy="602615"/>
          </a:xfrm>
          <a:prstGeom prst="straightConnector1">
            <a:avLst/>
          </a:prstGeom>
          <a:ln w="28575"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9" idx="3"/>
            <a:endCxn id="19" idx="0"/>
          </p:cNvCxnSpPr>
          <p:nvPr/>
        </p:nvCxnSpPr>
        <p:spPr>
          <a:xfrm>
            <a:off x="6224905" y="2874010"/>
            <a:ext cx="2978150" cy="600710"/>
          </a:xfrm>
          <a:prstGeom prst="straightConnector1">
            <a:avLst/>
          </a:prstGeom>
          <a:ln w="28575"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3" name="圆角矩形 42"/>
          <p:cNvSpPr/>
          <p:nvPr/>
        </p:nvSpPr>
        <p:spPr>
          <a:xfrm>
            <a:off x="2446020" y="4949190"/>
            <a:ext cx="7682865" cy="407035"/>
          </a:xfrm>
          <a:prstGeom prst="roundRect">
            <a:avLst/>
          </a:prstGeom>
          <a:noFill/>
          <a:ln w="28575" cmpd="sng">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44" name="圆角矩形 43"/>
          <p:cNvSpPr/>
          <p:nvPr/>
        </p:nvSpPr>
        <p:spPr>
          <a:xfrm>
            <a:off x="2567940" y="5011420"/>
            <a:ext cx="1612265" cy="282575"/>
          </a:xfrm>
          <a:prstGeom prst="roundRect">
            <a:avLst/>
          </a:prstGeom>
          <a:solidFill>
            <a:schemeClr val="accent1">
              <a:lumMod val="60000"/>
              <a:lumOff val="40000"/>
            </a:schemeClr>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45" name="文本框 44"/>
          <p:cNvSpPr txBox="1"/>
          <p:nvPr/>
        </p:nvSpPr>
        <p:spPr>
          <a:xfrm>
            <a:off x="5970270" y="4832985"/>
            <a:ext cx="543560" cy="460375"/>
          </a:xfrm>
          <a:prstGeom prst="rect">
            <a:avLst/>
          </a:prstGeom>
          <a:noFill/>
        </p:spPr>
        <p:txBody>
          <a:bodyPr wrap="square" rtlCol="0">
            <a:spAutoFit/>
          </a:bodyPr>
          <a:p>
            <a:r>
              <a:rPr lang="en-US" altLang="zh-CN" sz="2400" b="1"/>
              <a:t> ...</a:t>
            </a:r>
            <a:endParaRPr lang="en-US" altLang="zh-CN" sz="2400" b="1"/>
          </a:p>
        </p:txBody>
      </p:sp>
      <p:sp>
        <p:nvSpPr>
          <p:cNvPr id="46" name="圆角矩形 45"/>
          <p:cNvSpPr/>
          <p:nvPr/>
        </p:nvSpPr>
        <p:spPr>
          <a:xfrm>
            <a:off x="4269105" y="5012690"/>
            <a:ext cx="1612265" cy="282575"/>
          </a:xfrm>
          <a:prstGeom prst="roundRect">
            <a:avLst/>
          </a:prstGeom>
          <a:solidFill>
            <a:schemeClr val="accent1">
              <a:lumMod val="60000"/>
              <a:lumOff val="40000"/>
            </a:schemeClr>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47" name="圆角矩形 46"/>
          <p:cNvSpPr/>
          <p:nvPr/>
        </p:nvSpPr>
        <p:spPr>
          <a:xfrm>
            <a:off x="6649085" y="5021580"/>
            <a:ext cx="1612265" cy="282575"/>
          </a:xfrm>
          <a:prstGeom prst="roundRect">
            <a:avLst/>
          </a:prstGeom>
          <a:solidFill>
            <a:schemeClr val="accent1">
              <a:lumMod val="60000"/>
              <a:lumOff val="40000"/>
            </a:schemeClr>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48" name="圆角矩形 47"/>
          <p:cNvSpPr/>
          <p:nvPr/>
        </p:nvSpPr>
        <p:spPr>
          <a:xfrm>
            <a:off x="8396605" y="5010785"/>
            <a:ext cx="1612265" cy="282575"/>
          </a:xfrm>
          <a:prstGeom prst="roundRect">
            <a:avLst/>
          </a:prstGeom>
          <a:solidFill>
            <a:schemeClr val="accent1">
              <a:lumMod val="60000"/>
              <a:lumOff val="40000"/>
            </a:schemeClr>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cxnSp>
        <p:nvCxnSpPr>
          <p:cNvPr id="53" name="直接箭头连接符 52"/>
          <p:cNvCxnSpPr>
            <a:endCxn id="44" idx="0"/>
          </p:cNvCxnSpPr>
          <p:nvPr/>
        </p:nvCxnSpPr>
        <p:spPr>
          <a:xfrm>
            <a:off x="3349625" y="3763010"/>
            <a:ext cx="24765" cy="1248410"/>
          </a:xfrm>
          <a:prstGeom prst="straightConnector1">
            <a:avLst/>
          </a:prstGeom>
          <a:ln w="19050"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a:endCxn id="46" idx="0"/>
          </p:cNvCxnSpPr>
          <p:nvPr/>
        </p:nvCxnSpPr>
        <p:spPr>
          <a:xfrm>
            <a:off x="3349625" y="3773170"/>
            <a:ext cx="1725930" cy="1239520"/>
          </a:xfrm>
          <a:prstGeom prst="straightConnector1">
            <a:avLst/>
          </a:prstGeom>
          <a:ln w="19050"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3087370" y="3323590"/>
            <a:ext cx="543560" cy="460375"/>
          </a:xfrm>
          <a:prstGeom prst="rect">
            <a:avLst/>
          </a:prstGeom>
          <a:noFill/>
        </p:spPr>
        <p:txBody>
          <a:bodyPr wrap="square" rtlCol="0">
            <a:spAutoFit/>
          </a:bodyPr>
          <a:p>
            <a:r>
              <a:rPr lang="en-US" altLang="zh-CN" sz="2400" b="1"/>
              <a:t> ...</a:t>
            </a:r>
            <a:endParaRPr lang="en-US" altLang="zh-CN" sz="2400" b="1"/>
          </a:p>
        </p:txBody>
      </p:sp>
      <p:sp>
        <p:nvSpPr>
          <p:cNvPr id="62" name="文本框 61"/>
          <p:cNvSpPr txBox="1"/>
          <p:nvPr/>
        </p:nvSpPr>
        <p:spPr>
          <a:xfrm>
            <a:off x="3087370" y="4832985"/>
            <a:ext cx="543560" cy="460375"/>
          </a:xfrm>
          <a:prstGeom prst="rect">
            <a:avLst/>
          </a:prstGeom>
          <a:noFill/>
        </p:spPr>
        <p:txBody>
          <a:bodyPr wrap="square" rtlCol="0">
            <a:spAutoFit/>
          </a:bodyPr>
          <a:p>
            <a:r>
              <a:rPr lang="en-US" altLang="zh-CN" sz="2400" b="1"/>
              <a:t> ...</a:t>
            </a:r>
            <a:endParaRPr lang="en-US" altLang="zh-CN" sz="2400" b="1"/>
          </a:p>
        </p:txBody>
      </p:sp>
      <p:cxnSp>
        <p:nvCxnSpPr>
          <p:cNvPr id="64" name="直接箭头连接符 63"/>
          <p:cNvCxnSpPr>
            <a:endCxn id="47" idx="0"/>
          </p:cNvCxnSpPr>
          <p:nvPr/>
        </p:nvCxnSpPr>
        <p:spPr>
          <a:xfrm>
            <a:off x="3338830" y="3773170"/>
            <a:ext cx="4116705" cy="1248410"/>
          </a:xfrm>
          <a:prstGeom prst="straightConnector1">
            <a:avLst/>
          </a:prstGeom>
          <a:ln w="19050"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a:endCxn id="48" idx="0"/>
          </p:cNvCxnSpPr>
          <p:nvPr/>
        </p:nvCxnSpPr>
        <p:spPr>
          <a:xfrm>
            <a:off x="3338830" y="3773170"/>
            <a:ext cx="5864225" cy="1237615"/>
          </a:xfrm>
          <a:prstGeom prst="straightConnector1">
            <a:avLst/>
          </a:prstGeom>
          <a:ln w="19050"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8" name="文本框 67"/>
          <p:cNvSpPr txBox="1"/>
          <p:nvPr/>
        </p:nvSpPr>
        <p:spPr>
          <a:xfrm>
            <a:off x="4180840" y="3415665"/>
            <a:ext cx="1790065" cy="368300"/>
          </a:xfrm>
          <a:prstGeom prst="rect">
            <a:avLst/>
          </a:prstGeom>
          <a:noFill/>
        </p:spPr>
        <p:txBody>
          <a:bodyPr wrap="square" rtlCol="0">
            <a:spAutoFit/>
          </a:bodyPr>
          <a:p>
            <a:r>
              <a:rPr lang="en-US" altLang="zh-CN" b="1">
                <a:uFillTx/>
                <a:latin typeface="等线" panose="02010600030101010101" charset="-122"/>
                <a:ea typeface="等线" panose="02010600030101010101" charset="-122"/>
                <a:cs typeface="等线" panose="02010600030101010101" charset="-122"/>
                <a:sym typeface="+mn-ea"/>
              </a:rPr>
              <a:t>range </a:t>
            </a:r>
            <a:r>
              <a:rPr lang="en-US" altLang="zh-CN" b="1">
                <a:uFillTx/>
                <a:ea typeface="+mn-lt"/>
                <a:sym typeface="+mn-ea"/>
              </a:rPr>
              <a:t>partition</a:t>
            </a:r>
            <a:endParaRPr lang="zh-CN" altLang="en-US" b="1"/>
          </a:p>
        </p:txBody>
      </p:sp>
      <p:cxnSp>
        <p:nvCxnSpPr>
          <p:cNvPr id="69" name="直接箭头连接符 68"/>
          <p:cNvCxnSpPr>
            <a:stCxn id="7" idx="2"/>
            <a:endCxn id="44" idx="0"/>
          </p:cNvCxnSpPr>
          <p:nvPr/>
        </p:nvCxnSpPr>
        <p:spPr>
          <a:xfrm flipH="1">
            <a:off x="3374390" y="3759200"/>
            <a:ext cx="1701165" cy="1252220"/>
          </a:xfrm>
          <a:prstGeom prst="straightConnector1">
            <a:avLst/>
          </a:prstGeom>
          <a:ln w="19050"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p:nvPr/>
        </p:nvCxnSpPr>
        <p:spPr>
          <a:xfrm flipH="1">
            <a:off x="3374390" y="3757295"/>
            <a:ext cx="4081145" cy="1243330"/>
          </a:xfrm>
          <a:prstGeom prst="straightConnector1">
            <a:avLst/>
          </a:prstGeom>
          <a:ln w="19050"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a:stCxn id="19" idx="2"/>
            <a:endCxn id="44" idx="0"/>
          </p:cNvCxnSpPr>
          <p:nvPr/>
        </p:nvCxnSpPr>
        <p:spPr>
          <a:xfrm flipH="1">
            <a:off x="3374390" y="3757295"/>
            <a:ext cx="5828665" cy="1254125"/>
          </a:xfrm>
          <a:prstGeom prst="straightConnector1">
            <a:avLst/>
          </a:prstGeom>
          <a:ln w="19050"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a:stCxn id="7" idx="2"/>
            <a:endCxn id="46" idx="0"/>
          </p:cNvCxnSpPr>
          <p:nvPr/>
        </p:nvCxnSpPr>
        <p:spPr>
          <a:xfrm>
            <a:off x="5075555" y="3759200"/>
            <a:ext cx="0" cy="1253490"/>
          </a:xfrm>
          <a:prstGeom prst="straightConnector1">
            <a:avLst/>
          </a:prstGeom>
          <a:ln w="19050"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a:stCxn id="15" idx="2"/>
            <a:endCxn id="46" idx="0"/>
          </p:cNvCxnSpPr>
          <p:nvPr/>
        </p:nvCxnSpPr>
        <p:spPr>
          <a:xfrm flipH="1">
            <a:off x="5075555" y="3768090"/>
            <a:ext cx="2379980" cy="1244600"/>
          </a:xfrm>
          <a:prstGeom prst="straightConnector1">
            <a:avLst/>
          </a:prstGeom>
          <a:ln w="19050"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p:nvPr/>
        </p:nvCxnSpPr>
        <p:spPr>
          <a:xfrm flipH="1">
            <a:off x="5042535" y="3783965"/>
            <a:ext cx="4162425" cy="1229360"/>
          </a:xfrm>
          <a:prstGeom prst="straightConnector1">
            <a:avLst/>
          </a:prstGeom>
          <a:ln w="19050"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stCxn id="7" idx="2"/>
            <a:endCxn id="47" idx="0"/>
          </p:cNvCxnSpPr>
          <p:nvPr/>
        </p:nvCxnSpPr>
        <p:spPr>
          <a:xfrm>
            <a:off x="5075555" y="3759200"/>
            <a:ext cx="2379980" cy="1262380"/>
          </a:xfrm>
          <a:prstGeom prst="straightConnector1">
            <a:avLst/>
          </a:prstGeom>
          <a:ln w="19050"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a:stCxn id="15" idx="2"/>
            <a:endCxn id="47" idx="0"/>
          </p:cNvCxnSpPr>
          <p:nvPr/>
        </p:nvCxnSpPr>
        <p:spPr>
          <a:xfrm>
            <a:off x="7455535" y="3768090"/>
            <a:ext cx="0" cy="1253490"/>
          </a:xfrm>
          <a:prstGeom prst="straightConnector1">
            <a:avLst/>
          </a:prstGeom>
          <a:ln w="19050"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a:stCxn id="19" idx="2"/>
            <a:endCxn id="47" idx="0"/>
          </p:cNvCxnSpPr>
          <p:nvPr/>
        </p:nvCxnSpPr>
        <p:spPr>
          <a:xfrm flipH="1">
            <a:off x="7455535" y="3757295"/>
            <a:ext cx="1747520" cy="1264285"/>
          </a:xfrm>
          <a:prstGeom prst="straightConnector1">
            <a:avLst/>
          </a:prstGeom>
          <a:ln w="19050"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p:nvPr/>
        </p:nvCxnSpPr>
        <p:spPr>
          <a:xfrm>
            <a:off x="5085715" y="3805555"/>
            <a:ext cx="4119245" cy="1186180"/>
          </a:xfrm>
          <a:prstGeom prst="straightConnector1">
            <a:avLst/>
          </a:prstGeom>
          <a:ln w="19050"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a:stCxn id="15" idx="2"/>
          </p:cNvCxnSpPr>
          <p:nvPr/>
        </p:nvCxnSpPr>
        <p:spPr>
          <a:xfrm>
            <a:off x="7455535" y="3768090"/>
            <a:ext cx="1727835" cy="1223645"/>
          </a:xfrm>
          <a:prstGeom prst="straightConnector1">
            <a:avLst/>
          </a:prstGeom>
          <a:ln w="19050"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a:stCxn id="19" idx="2"/>
            <a:endCxn id="48" idx="0"/>
          </p:cNvCxnSpPr>
          <p:nvPr/>
        </p:nvCxnSpPr>
        <p:spPr>
          <a:xfrm>
            <a:off x="9203055" y="3757295"/>
            <a:ext cx="0" cy="1253490"/>
          </a:xfrm>
          <a:prstGeom prst="straightConnector1">
            <a:avLst/>
          </a:prstGeom>
          <a:ln w="19050"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1" name="文本框 80"/>
          <p:cNvSpPr txBox="1"/>
          <p:nvPr/>
        </p:nvSpPr>
        <p:spPr>
          <a:xfrm>
            <a:off x="6560820" y="3434080"/>
            <a:ext cx="1790065" cy="368300"/>
          </a:xfrm>
          <a:prstGeom prst="rect">
            <a:avLst/>
          </a:prstGeom>
          <a:noFill/>
        </p:spPr>
        <p:txBody>
          <a:bodyPr wrap="square" rtlCol="0">
            <a:spAutoFit/>
          </a:bodyPr>
          <a:p>
            <a:r>
              <a:rPr lang="en-US" altLang="zh-CN" b="1">
                <a:uFillTx/>
                <a:latin typeface="等线" panose="02010600030101010101" charset="-122"/>
                <a:ea typeface="等线" panose="02010600030101010101" charset="-122"/>
                <a:cs typeface="等线" panose="02010600030101010101" charset="-122"/>
                <a:sym typeface="+mn-ea"/>
              </a:rPr>
              <a:t>range </a:t>
            </a:r>
            <a:r>
              <a:rPr lang="en-US" altLang="zh-CN" b="1">
                <a:uFillTx/>
                <a:ea typeface="+mn-lt"/>
                <a:sym typeface="+mn-ea"/>
              </a:rPr>
              <a:t>partition</a:t>
            </a:r>
            <a:endParaRPr lang="zh-CN" altLang="en-US" b="1"/>
          </a:p>
        </p:txBody>
      </p:sp>
      <p:sp>
        <p:nvSpPr>
          <p:cNvPr id="82" name="文本框 81"/>
          <p:cNvSpPr txBox="1"/>
          <p:nvPr/>
        </p:nvSpPr>
        <p:spPr>
          <a:xfrm>
            <a:off x="8307705" y="3415665"/>
            <a:ext cx="1790065" cy="368300"/>
          </a:xfrm>
          <a:prstGeom prst="rect">
            <a:avLst/>
          </a:prstGeom>
          <a:noFill/>
        </p:spPr>
        <p:txBody>
          <a:bodyPr wrap="square" rtlCol="0">
            <a:spAutoFit/>
          </a:bodyPr>
          <a:p>
            <a:r>
              <a:rPr lang="en-US" altLang="zh-CN" b="1">
                <a:uFillTx/>
                <a:latin typeface="等线" panose="02010600030101010101" charset="-122"/>
                <a:ea typeface="等线" panose="02010600030101010101" charset="-122"/>
                <a:cs typeface="等线" panose="02010600030101010101" charset="-122"/>
                <a:sym typeface="+mn-ea"/>
              </a:rPr>
              <a:t>range </a:t>
            </a:r>
            <a:r>
              <a:rPr lang="en-US" altLang="zh-CN" b="1">
                <a:uFillTx/>
                <a:ea typeface="+mn-lt"/>
                <a:sym typeface="+mn-ea"/>
              </a:rPr>
              <a:t>partition</a:t>
            </a:r>
            <a:endParaRPr lang="zh-CN" altLang="en-US" b="1"/>
          </a:p>
        </p:txBody>
      </p:sp>
      <p:cxnSp>
        <p:nvCxnSpPr>
          <p:cNvPr id="83" name="直接箭头连接符 82"/>
          <p:cNvCxnSpPr>
            <a:endCxn id="11" idx="1"/>
          </p:cNvCxnSpPr>
          <p:nvPr/>
        </p:nvCxnSpPr>
        <p:spPr>
          <a:xfrm>
            <a:off x="3374390" y="5304155"/>
            <a:ext cx="2978150" cy="611505"/>
          </a:xfrm>
          <a:prstGeom prst="straightConnector1">
            <a:avLst/>
          </a:prstGeom>
          <a:ln w="28575"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a:stCxn id="46" idx="2"/>
          </p:cNvCxnSpPr>
          <p:nvPr/>
        </p:nvCxnSpPr>
        <p:spPr>
          <a:xfrm>
            <a:off x="5075555" y="5295265"/>
            <a:ext cx="1251585" cy="613410"/>
          </a:xfrm>
          <a:prstGeom prst="straightConnector1">
            <a:avLst/>
          </a:prstGeom>
          <a:ln w="28575"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5" name="直接箭头连接符 84"/>
          <p:cNvCxnSpPr>
            <a:stCxn id="47" idx="2"/>
          </p:cNvCxnSpPr>
          <p:nvPr/>
        </p:nvCxnSpPr>
        <p:spPr>
          <a:xfrm flipH="1">
            <a:off x="6305550" y="5304155"/>
            <a:ext cx="1149985" cy="626110"/>
          </a:xfrm>
          <a:prstGeom prst="straightConnector1">
            <a:avLst/>
          </a:prstGeom>
          <a:ln w="28575"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a:stCxn id="48" idx="2"/>
          </p:cNvCxnSpPr>
          <p:nvPr/>
        </p:nvCxnSpPr>
        <p:spPr>
          <a:xfrm flipH="1">
            <a:off x="6283960" y="5293360"/>
            <a:ext cx="2919095" cy="626110"/>
          </a:xfrm>
          <a:prstGeom prst="straightConnector1">
            <a:avLst/>
          </a:prstGeom>
          <a:ln w="28575"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p:nvPr/>
        </p:nvCxnSpPr>
        <p:spPr>
          <a:xfrm>
            <a:off x="6287135" y="5307965"/>
            <a:ext cx="3810" cy="619125"/>
          </a:xfrm>
          <a:prstGeom prst="straightConnector1">
            <a:avLst/>
          </a:prstGeom>
          <a:ln w="28575" cmpd="sng">
            <a:solidFill>
              <a:schemeClr val="accent1">
                <a:shade val="50000"/>
              </a:schemeClr>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8" name="文本框 87"/>
          <p:cNvSpPr txBox="1"/>
          <p:nvPr/>
        </p:nvSpPr>
        <p:spPr>
          <a:xfrm>
            <a:off x="4411980" y="4959350"/>
            <a:ext cx="1326515" cy="368300"/>
          </a:xfrm>
          <a:prstGeom prst="rect">
            <a:avLst/>
          </a:prstGeom>
          <a:noFill/>
        </p:spPr>
        <p:txBody>
          <a:bodyPr wrap="square" rtlCol="0">
            <a:spAutoFit/>
          </a:bodyPr>
          <a:p>
            <a:r>
              <a:rPr lang="en-US" altLang="zh-CN" b="1">
                <a:uFillTx/>
                <a:ea typeface="+mn-lt"/>
                <a:sym typeface="+mn-ea"/>
              </a:rPr>
              <a:t>merge sort</a:t>
            </a:r>
            <a:endParaRPr lang="zh-CN" altLang="en-US" b="1"/>
          </a:p>
        </p:txBody>
      </p:sp>
      <p:sp>
        <p:nvSpPr>
          <p:cNvPr id="89" name="文本框 88"/>
          <p:cNvSpPr txBox="1"/>
          <p:nvPr/>
        </p:nvSpPr>
        <p:spPr>
          <a:xfrm>
            <a:off x="6791960" y="4978400"/>
            <a:ext cx="1326515" cy="368300"/>
          </a:xfrm>
          <a:prstGeom prst="rect">
            <a:avLst/>
          </a:prstGeom>
          <a:noFill/>
        </p:spPr>
        <p:txBody>
          <a:bodyPr wrap="square" rtlCol="0">
            <a:spAutoFit/>
          </a:bodyPr>
          <a:p>
            <a:r>
              <a:rPr lang="en-US" altLang="zh-CN" b="1">
                <a:uFillTx/>
                <a:ea typeface="+mn-lt"/>
                <a:sym typeface="+mn-ea"/>
              </a:rPr>
              <a:t>merge sort</a:t>
            </a:r>
            <a:endParaRPr lang="zh-CN" altLang="en-US" b="1"/>
          </a:p>
        </p:txBody>
      </p:sp>
      <p:sp>
        <p:nvSpPr>
          <p:cNvPr id="90" name="文本框 89"/>
          <p:cNvSpPr txBox="1"/>
          <p:nvPr/>
        </p:nvSpPr>
        <p:spPr>
          <a:xfrm>
            <a:off x="8540115" y="4967605"/>
            <a:ext cx="1326515" cy="368300"/>
          </a:xfrm>
          <a:prstGeom prst="rect">
            <a:avLst/>
          </a:prstGeom>
          <a:noFill/>
        </p:spPr>
        <p:txBody>
          <a:bodyPr wrap="square" rtlCol="0">
            <a:spAutoFit/>
          </a:bodyPr>
          <a:p>
            <a:r>
              <a:rPr lang="en-US" altLang="zh-CN" b="1">
                <a:uFillTx/>
                <a:ea typeface="+mn-lt"/>
                <a:sym typeface="+mn-ea"/>
              </a:rPr>
              <a:t>merge sort</a:t>
            </a:r>
            <a:endParaRPr lang="zh-CN" altLang="en-US" b="1"/>
          </a:p>
        </p:txBody>
      </p:sp>
      <p:sp>
        <p:nvSpPr>
          <p:cNvPr id="91" name="文本框 90"/>
          <p:cNvSpPr txBox="1"/>
          <p:nvPr/>
        </p:nvSpPr>
        <p:spPr>
          <a:xfrm>
            <a:off x="2185035" y="4214495"/>
            <a:ext cx="969645" cy="368300"/>
          </a:xfrm>
          <a:prstGeom prst="rect">
            <a:avLst/>
          </a:prstGeom>
          <a:noFill/>
        </p:spPr>
        <p:txBody>
          <a:bodyPr wrap="square" rtlCol="0">
            <a:spAutoFit/>
          </a:bodyPr>
          <a:p>
            <a:pPr algn="l"/>
            <a:r>
              <a:rPr lang="en-US" altLang="zh-CN" b="1">
                <a:solidFill>
                  <a:srgbClr val="0070C0"/>
                </a:solidFill>
              </a:rPr>
              <a:t>Scatter</a:t>
            </a:r>
            <a:endParaRPr lang="en-US" altLang="zh-CN" b="1">
              <a:solidFill>
                <a:srgbClr val="0070C0"/>
              </a:solidFill>
            </a:endParaRPr>
          </a:p>
        </p:txBody>
      </p:sp>
      <p:sp>
        <p:nvSpPr>
          <p:cNvPr id="92" name="流程图: 文档 91"/>
          <p:cNvSpPr/>
          <p:nvPr/>
        </p:nvSpPr>
        <p:spPr>
          <a:xfrm>
            <a:off x="2830830" y="5056505"/>
            <a:ext cx="172720" cy="173355"/>
          </a:xfrm>
          <a:prstGeom prst="flowChartDocument">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97" name="流程图: 文档 96"/>
          <p:cNvSpPr/>
          <p:nvPr/>
        </p:nvSpPr>
        <p:spPr>
          <a:xfrm>
            <a:off x="3003550" y="5056505"/>
            <a:ext cx="172720" cy="173355"/>
          </a:xfrm>
          <a:prstGeom prst="flowChartDocument">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98" name="流程图: 文档 97"/>
          <p:cNvSpPr/>
          <p:nvPr/>
        </p:nvSpPr>
        <p:spPr>
          <a:xfrm>
            <a:off x="3567430" y="5067300"/>
            <a:ext cx="172720" cy="173355"/>
          </a:xfrm>
          <a:prstGeom prst="flowChartDocument">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99" name="流程图: 文档 98"/>
          <p:cNvSpPr/>
          <p:nvPr/>
        </p:nvSpPr>
        <p:spPr>
          <a:xfrm>
            <a:off x="3740150" y="5067300"/>
            <a:ext cx="172720" cy="173355"/>
          </a:xfrm>
          <a:prstGeom prst="flowChartDocument">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00" name="流程图: 文档 99"/>
          <p:cNvSpPr/>
          <p:nvPr/>
        </p:nvSpPr>
        <p:spPr>
          <a:xfrm>
            <a:off x="3567430" y="3543300"/>
            <a:ext cx="172720" cy="173355"/>
          </a:xfrm>
          <a:prstGeom prst="flowChartDocumen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01" name="流程图: 文档 100"/>
          <p:cNvSpPr/>
          <p:nvPr/>
        </p:nvSpPr>
        <p:spPr>
          <a:xfrm>
            <a:off x="3740150" y="3543300"/>
            <a:ext cx="172720" cy="173355"/>
          </a:xfrm>
          <a:prstGeom prst="flowChartDocument">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02" name="流程图: 文档 101"/>
          <p:cNvSpPr/>
          <p:nvPr/>
        </p:nvSpPr>
        <p:spPr>
          <a:xfrm>
            <a:off x="2830830" y="3543300"/>
            <a:ext cx="172720" cy="173355"/>
          </a:xfrm>
          <a:prstGeom prst="flowChartDocument">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03" name="流程图: 文档 102"/>
          <p:cNvSpPr/>
          <p:nvPr/>
        </p:nvSpPr>
        <p:spPr>
          <a:xfrm>
            <a:off x="3003550" y="3543300"/>
            <a:ext cx="172720" cy="173355"/>
          </a:xfrm>
          <a:prstGeom prst="flowChartDocumen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04" name="流程图: 文档 103"/>
          <p:cNvSpPr/>
          <p:nvPr/>
        </p:nvSpPr>
        <p:spPr>
          <a:xfrm>
            <a:off x="3272790" y="4041140"/>
            <a:ext cx="172720" cy="173355"/>
          </a:xfrm>
          <a:prstGeom prst="flowChartDocument">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05" name="流程图: 文档 104"/>
          <p:cNvSpPr/>
          <p:nvPr/>
        </p:nvSpPr>
        <p:spPr>
          <a:xfrm>
            <a:off x="3740150" y="4041140"/>
            <a:ext cx="172720" cy="173355"/>
          </a:xfrm>
          <a:prstGeom prst="flowChartDocumen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06" name="流程图: 文档 105"/>
          <p:cNvSpPr/>
          <p:nvPr/>
        </p:nvSpPr>
        <p:spPr>
          <a:xfrm>
            <a:off x="4180840" y="4041140"/>
            <a:ext cx="172720" cy="173355"/>
          </a:xfrm>
          <a:prstGeom prst="flowChartDocumen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07" name="流程图: 文档 106"/>
          <p:cNvSpPr/>
          <p:nvPr/>
        </p:nvSpPr>
        <p:spPr>
          <a:xfrm>
            <a:off x="4777105" y="4041140"/>
            <a:ext cx="172720" cy="173355"/>
          </a:xfrm>
          <a:prstGeom prst="flowChartDocument">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09" name="文本框 108"/>
          <p:cNvSpPr txBox="1"/>
          <p:nvPr/>
        </p:nvSpPr>
        <p:spPr>
          <a:xfrm>
            <a:off x="10481310" y="2097405"/>
            <a:ext cx="1172210" cy="922020"/>
          </a:xfrm>
          <a:prstGeom prst="rect">
            <a:avLst/>
          </a:prstGeom>
          <a:noFill/>
        </p:spPr>
        <p:txBody>
          <a:bodyPr wrap="square" rtlCol="0">
            <a:spAutoFit/>
          </a:bodyPr>
          <a:p>
            <a:pPr algn="ctr"/>
            <a:r>
              <a:rPr lang="en-US" altLang="zh-CN" b="1"/>
              <a:t>Num </a:t>
            </a:r>
            <a:endParaRPr lang="en-US" altLang="zh-CN" b="1"/>
          </a:p>
          <a:p>
            <a:pPr algn="ctr"/>
            <a:r>
              <a:rPr lang="en-US" altLang="zh-CN" b="1"/>
              <a:t>of </a:t>
            </a:r>
            <a:endParaRPr lang="en-US" altLang="zh-CN" b="1"/>
          </a:p>
          <a:p>
            <a:pPr algn="ctr"/>
            <a:r>
              <a:rPr lang="en-US" altLang="zh-CN" b="1"/>
              <a:t>function</a:t>
            </a:r>
            <a:r>
              <a:rPr lang="en-US" altLang="zh-CN" b="1"/>
              <a:t>s</a:t>
            </a:r>
            <a:endParaRPr lang="en-US" altLang="zh-CN" b="1"/>
          </a:p>
        </p:txBody>
      </p:sp>
      <p:sp>
        <p:nvSpPr>
          <p:cNvPr id="110" name="文本框 109"/>
          <p:cNvSpPr txBox="1"/>
          <p:nvPr/>
        </p:nvSpPr>
        <p:spPr>
          <a:xfrm>
            <a:off x="10807700" y="3388995"/>
            <a:ext cx="612140" cy="368300"/>
          </a:xfrm>
          <a:prstGeom prst="rect">
            <a:avLst/>
          </a:prstGeom>
          <a:noFill/>
        </p:spPr>
        <p:txBody>
          <a:bodyPr wrap="square" rtlCol="0">
            <a:spAutoFit/>
          </a:bodyPr>
          <a:p>
            <a:r>
              <a:rPr lang="en-US" altLang="zh-CN" b="1"/>
              <a:t>500 </a:t>
            </a:r>
            <a:endParaRPr lang="en-US" altLang="zh-CN" b="1"/>
          </a:p>
        </p:txBody>
      </p:sp>
      <p:sp>
        <p:nvSpPr>
          <p:cNvPr id="111" name="文本框 110"/>
          <p:cNvSpPr txBox="1"/>
          <p:nvPr/>
        </p:nvSpPr>
        <p:spPr>
          <a:xfrm>
            <a:off x="10807700" y="4926965"/>
            <a:ext cx="612140" cy="368300"/>
          </a:xfrm>
          <a:prstGeom prst="rect">
            <a:avLst/>
          </a:prstGeom>
          <a:noFill/>
        </p:spPr>
        <p:txBody>
          <a:bodyPr wrap="square" rtlCol="0">
            <a:spAutoFit/>
          </a:bodyPr>
          <a:p>
            <a:r>
              <a:rPr lang="en-US" altLang="zh-CN" b="1"/>
              <a:t>500 </a:t>
            </a:r>
            <a:endParaRPr lang="en-US" altLang="zh-CN" b="1"/>
          </a:p>
        </p:txBody>
      </p:sp>
      <p:sp>
        <p:nvSpPr>
          <p:cNvPr id="6" name="文本框 5"/>
          <p:cNvSpPr txBox="1"/>
          <p:nvPr/>
        </p:nvSpPr>
        <p:spPr>
          <a:xfrm>
            <a:off x="10344150" y="1520190"/>
            <a:ext cx="1441450" cy="368300"/>
          </a:xfrm>
          <a:prstGeom prst="rect">
            <a:avLst/>
          </a:prstGeom>
          <a:noFill/>
        </p:spPr>
        <p:txBody>
          <a:bodyPr wrap="square" rtlCol="0">
            <a:spAutoFit/>
          </a:bodyPr>
          <a:p>
            <a:r>
              <a:rPr lang="en-US" altLang="zh-CN" b="1">
                <a:ea typeface="+mn-lt"/>
              </a:rPr>
              <a:t>Sort 100GB</a:t>
            </a:r>
            <a:endParaRPr lang="zh-CN" altLang="en-US" b="1">
              <a:ea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bldLvl="0" animBg="1"/>
      <p:bldP spid="109" grpId="0"/>
      <p:bldP spid="110" grpId="0"/>
      <p:bldP spid="111"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典型的数据分析应用</a:t>
            </a:r>
            <a:endParaRPr lang="zh-CN" altLang="en-US"/>
          </a:p>
        </p:txBody>
      </p:sp>
      <p:sp>
        <p:nvSpPr>
          <p:cNvPr id="3" name="内容占位符 2"/>
          <p:cNvSpPr>
            <a:spLocks noGrp="1"/>
          </p:cNvSpPr>
          <p:nvPr>
            <p:ph idx="1"/>
          </p:nvPr>
        </p:nvSpPr>
        <p:spPr>
          <a:xfrm>
            <a:off x="838200" y="1383030"/>
            <a:ext cx="10824845" cy="5300345"/>
          </a:xfrm>
        </p:spPr>
        <p:txBody>
          <a:bodyPr>
            <a:normAutofit/>
          </a:bodyPr>
          <a:p>
            <a:pPr marL="0" indent="0"/>
            <a:r>
              <a:rPr lang="en-US" altLang="zh-CN">
                <a:solidFill>
                  <a:schemeClr val="tx1"/>
                </a:solidFill>
                <a:uFillTx/>
                <a:latin typeface="等线" panose="02010600030101010101" charset="-122"/>
              </a:rPr>
              <a:t> </a:t>
            </a:r>
            <a:r>
              <a:rPr lang="en-US" altLang="zh-CN" b="1">
                <a:solidFill>
                  <a:schemeClr val="tx1"/>
                </a:solidFill>
                <a:uFillTx/>
                <a:latin typeface="微软雅黑" panose="020B0503020204020204" charset="-122"/>
                <a:ea typeface="微软雅黑" panose="020B0503020204020204" charset="-122"/>
              </a:rPr>
              <a:t>Video analytics</a:t>
            </a:r>
            <a:endParaRPr lang="en-US" altLang="zh-CN" b="1">
              <a:solidFill>
                <a:schemeClr val="tx1"/>
              </a:solidFill>
              <a:uFillTx/>
              <a:latin typeface="微软雅黑" panose="020B0503020204020204" charset="-122"/>
              <a:ea typeface="微软雅黑" panose="020B0503020204020204" charset="-122"/>
            </a:endParaRPr>
          </a:p>
          <a:p>
            <a:pPr marL="457200" lvl="1" indent="0"/>
            <a:r>
              <a:rPr lang="en-US" altLang="zh-CN" b="1">
                <a:solidFill>
                  <a:schemeClr val="tx1"/>
                </a:solidFill>
                <a:uFillTx/>
                <a:latin typeface="微软雅黑" panose="020B0503020204020204" charset="-122"/>
                <a:ea typeface="微软雅黑" panose="020B0503020204020204" charset="-122"/>
              </a:rPr>
              <a:t> </a:t>
            </a:r>
            <a:r>
              <a:rPr lang="en-US" altLang="zh-CN">
                <a:solidFill>
                  <a:schemeClr val="tx1"/>
                </a:solidFill>
                <a:uFillTx/>
                <a:latin typeface="等线" panose="02010600030101010101" charset="-122"/>
                <a:ea typeface="等线" panose="02010600030101010101" charset="-122"/>
                <a:cs typeface="等线" panose="02010600030101010101" charset="-122"/>
              </a:rPr>
              <a:t>Three stage</a:t>
            </a:r>
            <a:r>
              <a:rPr lang="zh-CN" altLang="en-US">
                <a:solidFill>
                  <a:schemeClr val="tx1"/>
                </a:solidFill>
                <a:uFillTx/>
                <a:latin typeface="等线" panose="02010600030101010101" charset="-122"/>
                <a:ea typeface="等线" panose="02010600030101010101" charset="-122"/>
                <a:cs typeface="等线" panose="02010600030101010101" charset="-122"/>
              </a:rPr>
              <a:t>：</a:t>
            </a:r>
            <a:r>
              <a:rPr lang="en-US" altLang="zh-CN">
                <a:solidFill>
                  <a:schemeClr val="tx1"/>
                </a:solidFill>
                <a:uFillTx/>
                <a:latin typeface="等线" panose="02010600030101010101" charset="-122"/>
                <a:ea typeface="等线" panose="02010600030101010101" charset="-122"/>
                <a:cs typeface="等线" panose="02010600030101010101" charset="-122"/>
              </a:rPr>
              <a:t>Split video</a:t>
            </a:r>
            <a:r>
              <a:rPr lang="zh-CN" altLang="en-US">
                <a:solidFill>
                  <a:schemeClr val="tx1"/>
                </a:solidFill>
                <a:uFillTx/>
                <a:latin typeface="等线" panose="02010600030101010101" charset="-122"/>
                <a:ea typeface="等线" panose="02010600030101010101" charset="-122"/>
                <a:cs typeface="等线" panose="02010600030101010101" charset="-122"/>
              </a:rPr>
              <a:t>、</a:t>
            </a:r>
            <a:r>
              <a:rPr lang="en-US" altLang="zh-CN">
                <a:solidFill>
                  <a:schemeClr val="tx1"/>
                </a:solidFill>
                <a:uFillTx/>
                <a:latin typeface="等线" panose="02010600030101010101" charset="-122"/>
                <a:ea typeface="等线" panose="02010600030101010101" charset="-122"/>
                <a:cs typeface="等线" panose="02010600030101010101" charset="-122"/>
              </a:rPr>
              <a:t>Decode frames and MXNET classification</a:t>
            </a:r>
            <a:endParaRPr lang="en-US" altLang="zh-CN" b="1">
              <a:solidFill>
                <a:schemeClr val="tx1"/>
              </a:solidFill>
              <a:uFillTx/>
              <a:latin typeface="微软雅黑" panose="020B0503020204020204" charset="-122"/>
              <a:ea typeface="微软雅黑" panose="020B0503020204020204" charset="-122"/>
            </a:endParaRPr>
          </a:p>
          <a:p>
            <a:pPr marL="0" indent="0">
              <a:buNone/>
            </a:pPr>
            <a:endParaRPr lang="en-US" altLang="zh-CN" b="1">
              <a:solidFill>
                <a:schemeClr val="tx1"/>
              </a:solidFill>
              <a:uFillTx/>
              <a:latin typeface="微软雅黑" panose="020B0503020204020204" charset="-122"/>
              <a:ea typeface="微软雅黑" panose="020B0503020204020204" charset="-122"/>
            </a:endParaRPr>
          </a:p>
        </p:txBody>
      </p:sp>
      <p:sp>
        <p:nvSpPr>
          <p:cNvPr id="8" name="圆角矩形 7"/>
          <p:cNvSpPr/>
          <p:nvPr/>
        </p:nvSpPr>
        <p:spPr>
          <a:xfrm>
            <a:off x="3914775" y="3114040"/>
            <a:ext cx="4316730" cy="407035"/>
          </a:xfrm>
          <a:prstGeom prst="roundRect">
            <a:avLst/>
          </a:prstGeom>
          <a:noFill/>
          <a:ln w="28575" cmpd="sng">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9" name="流程图: 磁盘 8"/>
          <p:cNvSpPr/>
          <p:nvPr/>
        </p:nvSpPr>
        <p:spPr>
          <a:xfrm>
            <a:off x="4347845" y="2450465"/>
            <a:ext cx="3450590" cy="423545"/>
          </a:xfrm>
          <a:prstGeom prst="flowChartMagneticDisk">
            <a:avLst/>
          </a:prstGeom>
          <a:solidFill>
            <a:schemeClr val="accent4">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0" name="文本框 9"/>
          <p:cNvSpPr txBox="1"/>
          <p:nvPr/>
        </p:nvSpPr>
        <p:spPr>
          <a:xfrm>
            <a:off x="5006340" y="2555875"/>
            <a:ext cx="2179955" cy="368300"/>
          </a:xfrm>
          <a:prstGeom prst="rect">
            <a:avLst/>
          </a:prstGeom>
          <a:noFill/>
        </p:spPr>
        <p:txBody>
          <a:bodyPr wrap="square" rtlCol="0">
            <a:spAutoFit/>
          </a:bodyPr>
          <a:p>
            <a:r>
              <a:rPr lang="en-US" altLang="zh-CN" b="1"/>
              <a:t>Long term </a:t>
            </a:r>
            <a:r>
              <a:rPr lang="en-US" altLang="zh-CN" b="1"/>
              <a:t>storage</a:t>
            </a:r>
            <a:endParaRPr lang="en-US" altLang="zh-CN" b="1"/>
          </a:p>
        </p:txBody>
      </p:sp>
      <p:sp>
        <p:nvSpPr>
          <p:cNvPr id="11" name="流程图: 磁盘 10"/>
          <p:cNvSpPr/>
          <p:nvPr/>
        </p:nvSpPr>
        <p:spPr>
          <a:xfrm>
            <a:off x="4347845" y="5894705"/>
            <a:ext cx="3453765" cy="423545"/>
          </a:xfrm>
          <a:prstGeom prst="flowChartMagneticDisk">
            <a:avLst/>
          </a:prstGeom>
          <a:solidFill>
            <a:schemeClr val="accent4">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2" name="文本框 11"/>
          <p:cNvSpPr txBox="1"/>
          <p:nvPr/>
        </p:nvSpPr>
        <p:spPr>
          <a:xfrm>
            <a:off x="5006340" y="6017895"/>
            <a:ext cx="2179955" cy="368300"/>
          </a:xfrm>
          <a:prstGeom prst="rect">
            <a:avLst/>
          </a:prstGeom>
          <a:noFill/>
        </p:spPr>
        <p:txBody>
          <a:bodyPr wrap="square" rtlCol="0">
            <a:spAutoFit/>
          </a:bodyPr>
          <a:p>
            <a:r>
              <a:rPr lang="en-US" altLang="zh-CN" b="1"/>
              <a:t>Long term </a:t>
            </a:r>
            <a:r>
              <a:rPr lang="en-US" altLang="zh-CN" b="1"/>
              <a:t>storage</a:t>
            </a:r>
            <a:endParaRPr lang="en-US" altLang="zh-CN" b="1"/>
          </a:p>
        </p:txBody>
      </p:sp>
      <p:sp>
        <p:nvSpPr>
          <p:cNvPr id="14" name="圆角矩形 13"/>
          <p:cNvSpPr/>
          <p:nvPr/>
        </p:nvSpPr>
        <p:spPr>
          <a:xfrm>
            <a:off x="4029075" y="3176270"/>
            <a:ext cx="4087495" cy="282575"/>
          </a:xfrm>
          <a:prstGeom prst="roundRect">
            <a:avLst/>
          </a:prstGeom>
          <a:solidFill>
            <a:schemeClr val="accent1">
              <a:lumMod val="60000"/>
              <a:lumOff val="40000"/>
            </a:schemeClr>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3" name="文本框 12"/>
          <p:cNvSpPr txBox="1"/>
          <p:nvPr/>
        </p:nvSpPr>
        <p:spPr>
          <a:xfrm>
            <a:off x="5396865" y="3133725"/>
            <a:ext cx="1399540" cy="368300"/>
          </a:xfrm>
          <a:prstGeom prst="rect">
            <a:avLst/>
          </a:prstGeom>
          <a:noFill/>
        </p:spPr>
        <p:txBody>
          <a:bodyPr wrap="square" rtlCol="0">
            <a:spAutoFit/>
          </a:bodyPr>
          <a:p>
            <a:r>
              <a:rPr lang="en-US" altLang="zh-CN" b="1">
                <a:sym typeface="+mn-ea"/>
              </a:rPr>
              <a:t>Split_</a:t>
            </a:r>
            <a:r>
              <a:rPr lang="en-US" altLang="zh-CN" b="1"/>
              <a:t>Video </a:t>
            </a:r>
            <a:endParaRPr lang="en-US" altLang="zh-CN" b="1"/>
          </a:p>
        </p:txBody>
      </p:sp>
      <p:cxnSp>
        <p:nvCxnSpPr>
          <p:cNvPr id="16" name="直接箭头连接符 15"/>
          <p:cNvCxnSpPr>
            <a:stCxn id="9" idx="3"/>
          </p:cNvCxnSpPr>
          <p:nvPr/>
        </p:nvCxnSpPr>
        <p:spPr>
          <a:xfrm flipH="1">
            <a:off x="6068695" y="2874010"/>
            <a:ext cx="4445" cy="259715"/>
          </a:xfrm>
          <a:prstGeom prst="straightConnector1">
            <a:avLst/>
          </a:prstGeom>
          <a:ln w="28575"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圆角矩形 16"/>
          <p:cNvSpPr/>
          <p:nvPr/>
        </p:nvSpPr>
        <p:spPr>
          <a:xfrm>
            <a:off x="3608705" y="4103370"/>
            <a:ext cx="4924425" cy="407035"/>
          </a:xfrm>
          <a:prstGeom prst="roundRect">
            <a:avLst/>
          </a:prstGeom>
          <a:noFill/>
          <a:ln w="28575" cmpd="sng">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8" name="圆角矩形 17"/>
          <p:cNvSpPr/>
          <p:nvPr/>
        </p:nvSpPr>
        <p:spPr>
          <a:xfrm>
            <a:off x="3752850" y="4165600"/>
            <a:ext cx="1473200" cy="282575"/>
          </a:xfrm>
          <a:prstGeom prst="roundRect">
            <a:avLst/>
          </a:prstGeom>
          <a:solidFill>
            <a:schemeClr val="accent1">
              <a:lumMod val="60000"/>
              <a:lumOff val="40000"/>
            </a:schemeClr>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20" name="圆角矩形 19"/>
          <p:cNvSpPr/>
          <p:nvPr/>
        </p:nvSpPr>
        <p:spPr>
          <a:xfrm>
            <a:off x="3608705" y="5069840"/>
            <a:ext cx="4924425" cy="407035"/>
          </a:xfrm>
          <a:prstGeom prst="roundRect">
            <a:avLst/>
          </a:prstGeom>
          <a:noFill/>
          <a:ln w="28575" cmpd="sng">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21" name="圆角矩形 20"/>
          <p:cNvSpPr/>
          <p:nvPr/>
        </p:nvSpPr>
        <p:spPr>
          <a:xfrm>
            <a:off x="3752850" y="5132070"/>
            <a:ext cx="1644015" cy="282575"/>
          </a:xfrm>
          <a:prstGeom prst="roundRect">
            <a:avLst/>
          </a:prstGeom>
          <a:solidFill>
            <a:schemeClr val="accent1">
              <a:lumMod val="60000"/>
              <a:lumOff val="40000"/>
            </a:schemeClr>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22" name="圆角矩形 21"/>
          <p:cNvSpPr/>
          <p:nvPr/>
        </p:nvSpPr>
        <p:spPr>
          <a:xfrm>
            <a:off x="6616700" y="5132070"/>
            <a:ext cx="1779905" cy="282575"/>
          </a:xfrm>
          <a:prstGeom prst="roundRect">
            <a:avLst/>
          </a:prstGeom>
          <a:solidFill>
            <a:schemeClr val="accent1">
              <a:lumMod val="60000"/>
              <a:lumOff val="40000"/>
            </a:schemeClr>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cxnSp>
        <p:nvCxnSpPr>
          <p:cNvPr id="24" name="直接箭头连接符 23"/>
          <p:cNvCxnSpPr>
            <a:endCxn id="37" idx="0"/>
          </p:cNvCxnSpPr>
          <p:nvPr/>
        </p:nvCxnSpPr>
        <p:spPr>
          <a:xfrm flipH="1">
            <a:off x="7659370" y="3529330"/>
            <a:ext cx="1905" cy="636270"/>
          </a:xfrm>
          <a:prstGeom prst="straightConnector1">
            <a:avLst/>
          </a:prstGeom>
          <a:ln w="28575"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endCxn id="18" idx="0"/>
          </p:cNvCxnSpPr>
          <p:nvPr/>
        </p:nvCxnSpPr>
        <p:spPr>
          <a:xfrm flipH="1">
            <a:off x="4489450" y="3539490"/>
            <a:ext cx="11430" cy="626110"/>
          </a:xfrm>
          <a:prstGeom prst="straightConnector1">
            <a:avLst/>
          </a:prstGeom>
          <a:ln w="28575"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6" name="流程图: 文档 25"/>
          <p:cNvSpPr/>
          <p:nvPr/>
        </p:nvSpPr>
        <p:spPr>
          <a:xfrm>
            <a:off x="4412615" y="3688715"/>
            <a:ext cx="153035" cy="255905"/>
          </a:xfrm>
          <a:prstGeom prst="flowChartDocument">
            <a:avLst/>
          </a:prstGeom>
          <a:solidFill>
            <a:srgbClr val="FF0000"/>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cxnSp>
        <p:nvCxnSpPr>
          <p:cNvPr id="28" name="直接箭头连接符 27"/>
          <p:cNvCxnSpPr/>
          <p:nvPr/>
        </p:nvCxnSpPr>
        <p:spPr>
          <a:xfrm flipH="1">
            <a:off x="4499610" y="4517390"/>
            <a:ext cx="11430" cy="626110"/>
          </a:xfrm>
          <a:prstGeom prst="straightConnector1">
            <a:avLst/>
          </a:prstGeom>
          <a:ln w="28575"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flipH="1">
            <a:off x="7654290" y="4517390"/>
            <a:ext cx="11430" cy="626110"/>
          </a:xfrm>
          <a:prstGeom prst="straightConnector1">
            <a:avLst/>
          </a:prstGeom>
          <a:ln w="28575"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5531485" y="4050030"/>
            <a:ext cx="1085850" cy="460375"/>
          </a:xfrm>
          <a:prstGeom prst="rect">
            <a:avLst/>
          </a:prstGeom>
          <a:noFill/>
        </p:spPr>
        <p:txBody>
          <a:bodyPr wrap="square" rtlCol="0">
            <a:spAutoFit/>
          </a:bodyPr>
          <a:p>
            <a:r>
              <a:rPr lang="en-US" altLang="zh-CN" sz="2400" b="1"/>
              <a:t>...    ...</a:t>
            </a:r>
            <a:endParaRPr lang="en-US" altLang="zh-CN" sz="2400" b="1"/>
          </a:p>
        </p:txBody>
      </p:sp>
      <p:sp>
        <p:nvSpPr>
          <p:cNvPr id="33" name="文本框 32"/>
          <p:cNvSpPr txBox="1"/>
          <p:nvPr/>
        </p:nvSpPr>
        <p:spPr>
          <a:xfrm>
            <a:off x="5531485" y="5002530"/>
            <a:ext cx="1085850" cy="460375"/>
          </a:xfrm>
          <a:prstGeom prst="rect">
            <a:avLst/>
          </a:prstGeom>
          <a:noFill/>
        </p:spPr>
        <p:txBody>
          <a:bodyPr wrap="square" rtlCol="0">
            <a:spAutoFit/>
          </a:bodyPr>
          <a:p>
            <a:r>
              <a:rPr lang="en-US" altLang="zh-CN" sz="2400" b="1"/>
              <a:t>...    ...</a:t>
            </a:r>
            <a:endParaRPr lang="en-US" altLang="zh-CN" sz="2400" b="1"/>
          </a:p>
        </p:txBody>
      </p:sp>
      <p:cxnSp>
        <p:nvCxnSpPr>
          <p:cNvPr id="34" name="直接箭头连接符 33"/>
          <p:cNvCxnSpPr>
            <a:stCxn id="21" idx="2"/>
            <a:endCxn id="11" idx="1"/>
          </p:cNvCxnSpPr>
          <p:nvPr/>
        </p:nvCxnSpPr>
        <p:spPr>
          <a:xfrm>
            <a:off x="4575175" y="5414645"/>
            <a:ext cx="1499870" cy="480060"/>
          </a:xfrm>
          <a:prstGeom prst="straightConnector1">
            <a:avLst/>
          </a:prstGeom>
          <a:ln w="28575"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22" idx="2"/>
            <a:endCxn id="11" idx="1"/>
          </p:cNvCxnSpPr>
          <p:nvPr/>
        </p:nvCxnSpPr>
        <p:spPr>
          <a:xfrm flipH="1">
            <a:off x="6075045" y="5414645"/>
            <a:ext cx="1431925" cy="480060"/>
          </a:xfrm>
          <a:prstGeom prst="straightConnector1">
            <a:avLst/>
          </a:prstGeom>
          <a:ln w="28575"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3678555" y="4111625"/>
            <a:ext cx="1633220" cy="368300"/>
          </a:xfrm>
          <a:prstGeom prst="rect">
            <a:avLst/>
          </a:prstGeom>
          <a:noFill/>
        </p:spPr>
        <p:txBody>
          <a:bodyPr wrap="square" rtlCol="0">
            <a:spAutoFit/>
          </a:bodyPr>
          <a:p>
            <a:r>
              <a:rPr lang="zh-CN" altLang="en-US" b="1"/>
              <a:t>Extract Frame</a:t>
            </a:r>
            <a:endParaRPr lang="zh-CN" altLang="en-US" b="1"/>
          </a:p>
        </p:txBody>
      </p:sp>
      <p:sp>
        <p:nvSpPr>
          <p:cNvPr id="37" name="圆角矩形 36"/>
          <p:cNvSpPr/>
          <p:nvPr/>
        </p:nvSpPr>
        <p:spPr>
          <a:xfrm>
            <a:off x="6922770" y="4165600"/>
            <a:ext cx="1473200" cy="282575"/>
          </a:xfrm>
          <a:prstGeom prst="roundRect">
            <a:avLst/>
          </a:prstGeom>
          <a:solidFill>
            <a:schemeClr val="accent1">
              <a:lumMod val="60000"/>
              <a:lumOff val="40000"/>
            </a:schemeClr>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38" name="文本框 37"/>
          <p:cNvSpPr txBox="1"/>
          <p:nvPr/>
        </p:nvSpPr>
        <p:spPr>
          <a:xfrm>
            <a:off x="6837045" y="4142105"/>
            <a:ext cx="1633220" cy="368300"/>
          </a:xfrm>
          <a:prstGeom prst="rect">
            <a:avLst/>
          </a:prstGeom>
          <a:noFill/>
        </p:spPr>
        <p:txBody>
          <a:bodyPr wrap="square" rtlCol="0">
            <a:spAutoFit/>
          </a:bodyPr>
          <a:p>
            <a:r>
              <a:rPr lang="zh-CN" altLang="en-US" b="1"/>
              <a:t>Extract Frame</a:t>
            </a:r>
            <a:endParaRPr lang="zh-CN" altLang="en-US" b="1"/>
          </a:p>
        </p:txBody>
      </p:sp>
      <p:sp>
        <p:nvSpPr>
          <p:cNvPr id="39" name="文本框 38"/>
          <p:cNvSpPr txBox="1"/>
          <p:nvPr/>
        </p:nvSpPr>
        <p:spPr>
          <a:xfrm>
            <a:off x="3700145" y="5100320"/>
            <a:ext cx="1748790" cy="368300"/>
          </a:xfrm>
          <a:prstGeom prst="rect">
            <a:avLst/>
          </a:prstGeom>
          <a:noFill/>
        </p:spPr>
        <p:txBody>
          <a:bodyPr wrap="square" rtlCol="0">
            <a:spAutoFit/>
          </a:bodyPr>
          <a:p>
            <a:r>
              <a:rPr lang="zh-CN" altLang="en-US" b="1"/>
              <a:t>Classify Frame</a:t>
            </a:r>
            <a:endParaRPr lang="zh-CN" altLang="en-US" b="1"/>
          </a:p>
        </p:txBody>
      </p:sp>
      <p:sp>
        <p:nvSpPr>
          <p:cNvPr id="40" name="文本框 39"/>
          <p:cNvSpPr txBox="1"/>
          <p:nvPr/>
        </p:nvSpPr>
        <p:spPr>
          <a:xfrm>
            <a:off x="6616700" y="5092700"/>
            <a:ext cx="1748790" cy="368300"/>
          </a:xfrm>
          <a:prstGeom prst="rect">
            <a:avLst/>
          </a:prstGeom>
          <a:noFill/>
        </p:spPr>
        <p:txBody>
          <a:bodyPr wrap="square" rtlCol="0">
            <a:spAutoFit/>
          </a:bodyPr>
          <a:p>
            <a:r>
              <a:rPr lang="zh-CN" altLang="en-US" b="1"/>
              <a:t>Classify Frame</a:t>
            </a:r>
            <a:endParaRPr lang="zh-CN" altLang="en-US" b="1"/>
          </a:p>
        </p:txBody>
      </p:sp>
      <p:sp>
        <p:nvSpPr>
          <p:cNvPr id="41" name="文本框 40"/>
          <p:cNvSpPr txBox="1"/>
          <p:nvPr/>
        </p:nvSpPr>
        <p:spPr>
          <a:xfrm>
            <a:off x="3287395" y="6485890"/>
            <a:ext cx="5618480" cy="368300"/>
          </a:xfrm>
          <a:prstGeom prst="rect">
            <a:avLst/>
          </a:prstGeom>
          <a:noFill/>
        </p:spPr>
        <p:txBody>
          <a:bodyPr wrap="square" rtlCol="0">
            <a:spAutoFit/>
          </a:bodyPr>
          <a:p>
            <a:r>
              <a:rPr lang="zh-CN" altLang="en-US" b="1">
                <a:latin typeface="微软雅黑" panose="020B0503020204020204" charset="-122"/>
                <a:ea typeface="微软雅黑" panose="020B0503020204020204" charset="-122"/>
              </a:rPr>
              <a:t>DAG overview  for Video Analytics application</a:t>
            </a:r>
            <a:endParaRPr lang="zh-CN" altLang="en-US" b="1">
              <a:latin typeface="微软雅黑" panose="020B0503020204020204" charset="-122"/>
              <a:ea typeface="微软雅黑" panose="020B0503020204020204" charset="-122"/>
            </a:endParaRPr>
          </a:p>
        </p:txBody>
      </p:sp>
      <p:sp>
        <p:nvSpPr>
          <p:cNvPr id="4" name="文本框 3"/>
          <p:cNvSpPr txBox="1"/>
          <p:nvPr/>
        </p:nvSpPr>
        <p:spPr>
          <a:xfrm>
            <a:off x="1979295" y="3114040"/>
            <a:ext cx="969645" cy="368300"/>
          </a:xfrm>
          <a:prstGeom prst="rect">
            <a:avLst/>
          </a:prstGeom>
          <a:noFill/>
        </p:spPr>
        <p:txBody>
          <a:bodyPr wrap="square" rtlCol="0">
            <a:spAutoFit/>
          </a:bodyPr>
          <a:p>
            <a:pPr algn="l"/>
            <a:r>
              <a:rPr lang="en-US" altLang="zh-CN" b="1">
                <a:solidFill>
                  <a:srgbClr val="0070C0"/>
                </a:solidFill>
              </a:rPr>
              <a:t>Stage 1</a:t>
            </a:r>
            <a:endParaRPr lang="en-US" altLang="zh-CN" b="1">
              <a:solidFill>
                <a:srgbClr val="0070C0"/>
              </a:solidFill>
            </a:endParaRPr>
          </a:p>
        </p:txBody>
      </p:sp>
      <p:sp>
        <p:nvSpPr>
          <p:cNvPr id="5" name="文本框 4"/>
          <p:cNvSpPr txBox="1"/>
          <p:nvPr/>
        </p:nvSpPr>
        <p:spPr>
          <a:xfrm>
            <a:off x="1979295" y="4103370"/>
            <a:ext cx="969645" cy="368300"/>
          </a:xfrm>
          <a:prstGeom prst="rect">
            <a:avLst/>
          </a:prstGeom>
          <a:noFill/>
        </p:spPr>
        <p:txBody>
          <a:bodyPr wrap="square" rtlCol="0">
            <a:spAutoFit/>
          </a:bodyPr>
          <a:p>
            <a:pPr algn="l"/>
            <a:r>
              <a:rPr lang="en-US" altLang="zh-CN" b="1">
                <a:solidFill>
                  <a:srgbClr val="0070C0"/>
                </a:solidFill>
              </a:rPr>
              <a:t>Stage 2</a:t>
            </a:r>
            <a:endParaRPr lang="en-US" altLang="zh-CN" b="1">
              <a:solidFill>
                <a:srgbClr val="0070C0"/>
              </a:solidFill>
            </a:endParaRPr>
          </a:p>
        </p:txBody>
      </p:sp>
      <p:sp>
        <p:nvSpPr>
          <p:cNvPr id="6" name="文本框 5"/>
          <p:cNvSpPr txBox="1"/>
          <p:nvPr/>
        </p:nvSpPr>
        <p:spPr>
          <a:xfrm>
            <a:off x="1979295" y="5132070"/>
            <a:ext cx="969645" cy="368300"/>
          </a:xfrm>
          <a:prstGeom prst="rect">
            <a:avLst/>
          </a:prstGeom>
          <a:noFill/>
        </p:spPr>
        <p:txBody>
          <a:bodyPr wrap="square" rtlCol="0">
            <a:spAutoFit/>
          </a:bodyPr>
          <a:p>
            <a:pPr algn="l"/>
            <a:r>
              <a:rPr lang="en-US" altLang="zh-CN" b="1">
                <a:solidFill>
                  <a:srgbClr val="0070C0"/>
                </a:solidFill>
              </a:rPr>
              <a:t>Stage 3</a:t>
            </a:r>
            <a:endParaRPr lang="en-US" altLang="zh-CN" b="1">
              <a:solidFill>
                <a:srgbClr val="0070C0"/>
              </a:solidFill>
            </a:endParaRPr>
          </a:p>
        </p:txBody>
      </p:sp>
      <p:sp>
        <p:nvSpPr>
          <p:cNvPr id="7" name="流程图: 文档 6"/>
          <p:cNvSpPr/>
          <p:nvPr/>
        </p:nvSpPr>
        <p:spPr>
          <a:xfrm>
            <a:off x="7577455" y="3684270"/>
            <a:ext cx="153035" cy="255905"/>
          </a:xfrm>
          <a:prstGeom prst="flowChartDocument">
            <a:avLst/>
          </a:prstGeom>
          <a:solidFill>
            <a:srgbClr val="FF0000"/>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5" name="流程图: 文档 14"/>
          <p:cNvSpPr/>
          <p:nvPr/>
        </p:nvSpPr>
        <p:spPr>
          <a:xfrm>
            <a:off x="4429125" y="4646295"/>
            <a:ext cx="153035" cy="255905"/>
          </a:xfrm>
          <a:prstGeom prst="flowChartDocument">
            <a:avLst/>
          </a:prstGeom>
          <a:solidFill>
            <a:srgbClr val="FF0000"/>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9" name="流程图: 文档 18"/>
          <p:cNvSpPr/>
          <p:nvPr/>
        </p:nvSpPr>
        <p:spPr>
          <a:xfrm>
            <a:off x="7583805" y="4662170"/>
            <a:ext cx="153035" cy="255905"/>
          </a:xfrm>
          <a:prstGeom prst="flowChartDocument">
            <a:avLst/>
          </a:prstGeom>
          <a:solidFill>
            <a:srgbClr val="FF0000"/>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12" name="圆角矩形 111"/>
          <p:cNvSpPr/>
          <p:nvPr/>
        </p:nvSpPr>
        <p:spPr>
          <a:xfrm>
            <a:off x="8916035" y="2786380"/>
            <a:ext cx="1042035" cy="2844165"/>
          </a:xfrm>
          <a:prstGeom prst="roundRect">
            <a:avLst/>
          </a:prstGeom>
          <a:solidFill>
            <a:schemeClr val="bg2"/>
          </a:solidFill>
          <a:ln w="28575" cmpd="sng">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09" name="文本框 108"/>
          <p:cNvSpPr txBox="1"/>
          <p:nvPr/>
        </p:nvSpPr>
        <p:spPr>
          <a:xfrm>
            <a:off x="8853170" y="2820035"/>
            <a:ext cx="1172210" cy="922020"/>
          </a:xfrm>
          <a:prstGeom prst="rect">
            <a:avLst/>
          </a:prstGeom>
          <a:noFill/>
        </p:spPr>
        <p:txBody>
          <a:bodyPr wrap="square" rtlCol="0">
            <a:spAutoFit/>
          </a:bodyPr>
          <a:p>
            <a:pPr algn="ctr"/>
            <a:r>
              <a:rPr lang="en-US" altLang="zh-CN" b="1"/>
              <a:t>Num </a:t>
            </a:r>
            <a:endParaRPr lang="en-US" altLang="zh-CN" b="1"/>
          </a:p>
          <a:p>
            <a:pPr algn="ctr"/>
            <a:r>
              <a:rPr lang="en-US" altLang="zh-CN" b="1"/>
              <a:t>of </a:t>
            </a:r>
            <a:endParaRPr lang="en-US" altLang="zh-CN" b="1"/>
          </a:p>
          <a:p>
            <a:pPr algn="ctr"/>
            <a:r>
              <a:rPr lang="en-US" altLang="zh-CN" b="1"/>
              <a:t>function</a:t>
            </a:r>
            <a:r>
              <a:rPr lang="en-US" altLang="zh-CN" b="1"/>
              <a:t>s</a:t>
            </a:r>
            <a:endParaRPr lang="en-US" altLang="zh-CN" b="1"/>
          </a:p>
        </p:txBody>
      </p:sp>
      <p:sp>
        <p:nvSpPr>
          <p:cNvPr id="110" name="文本框 109"/>
          <p:cNvSpPr txBox="1"/>
          <p:nvPr/>
        </p:nvSpPr>
        <p:spPr>
          <a:xfrm>
            <a:off x="9130665" y="4111625"/>
            <a:ext cx="612140" cy="368300"/>
          </a:xfrm>
          <a:prstGeom prst="rect">
            <a:avLst/>
          </a:prstGeom>
          <a:noFill/>
        </p:spPr>
        <p:txBody>
          <a:bodyPr wrap="square" rtlCol="0">
            <a:spAutoFit/>
          </a:bodyPr>
          <a:p>
            <a:pPr algn="ctr"/>
            <a:r>
              <a:rPr lang="en-US" altLang="zh-CN" b="1"/>
              <a:t>62 </a:t>
            </a:r>
            <a:endParaRPr lang="en-US" altLang="zh-CN" b="1"/>
          </a:p>
        </p:txBody>
      </p:sp>
      <p:sp>
        <p:nvSpPr>
          <p:cNvPr id="111" name="文本框 110"/>
          <p:cNvSpPr txBox="1"/>
          <p:nvPr/>
        </p:nvSpPr>
        <p:spPr>
          <a:xfrm>
            <a:off x="9139555" y="5108575"/>
            <a:ext cx="612140" cy="368300"/>
          </a:xfrm>
          <a:prstGeom prst="rect">
            <a:avLst/>
          </a:prstGeom>
          <a:noFill/>
        </p:spPr>
        <p:txBody>
          <a:bodyPr wrap="square" rtlCol="0">
            <a:spAutoFit/>
          </a:bodyPr>
          <a:p>
            <a:pPr algn="ctr"/>
            <a:r>
              <a:rPr lang="en-US" altLang="zh-CN" b="1"/>
              <a:t>301</a:t>
            </a:r>
            <a:endParaRPr lang="en-US" altLang="zh-CN"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bldLvl="0" animBg="1"/>
      <p:bldP spid="109" grpId="0"/>
      <p:bldP spid="110" grpId="0"/>
      <p:bldP spid="1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典型的数据分析应用</a:t>
            </a:r>
            <a:endParaRPr lang="zh-CN" altLang="en-US"/>
          </a:p>
        </p:txBody>
      </p:sp>
      <p:sp>
        <p:nvSpPr>
          <p:cNvPr id="3" name="内容占位符 2"/>
          <p:cNvSpPr>
            <a:spLocks noGrp="1"/>
          </p:cNvSpPr>
          <p:nvPr>
            <p:ph idx="1"/>
          </p:nvPr>
        </p:nvSpPr>
        <p:spPr>
          <a:xfrm>
            <a:off x="838200" y="1383030"/>
            <a:ext cx="10824845" cy="5300345"/>
          </a:xfrm>
        </p:spPr>
        <p:txBody>
          <a:bodyPr>
            <a:normAutofit/>
          </a:bodyPr>
          <a:p>
            <a:pPr marL="0" indent="0"/>
            <a:r>
              <a:rPr lang="en-US" altLang="zh-CN">
                <a:solidFill>
                  <a:schemeClr val="tx1"/>
                </a:solidFill>
                <a:uFillTx/>
                <a:latin typeface="等线" panose="02010600030101010101" charset="-122"/>
              </a:rPr>
              <a:t> </a:t>
            </a:r>
            <a:r>
              <a:rPr lang="en-US" altLang="zh-CN" b="1">
                <a:solidFill>
                  <a:schemeClr val="tx1"/>
                </a:solidFill>
                <a:uFillTx/>
                <a:latin typeface="微软雅黑" panose="020B0503020204020204" charset="-122"/>
                <a:ea typeface="微软雅黑" panose="020B0503020204020204" charset="-122"/>
              </a:rPr>
              <a:t>L</a:t>
            </a:r>
            <a:r>
              <a:rPr lang="en-US" altLang="zh-CN" b="1">
                <a:solidFill>
                  <a:schemeClr val="tx1"/>
                </a:solidFill>
                <a:uFillTx/>
                <a:latin typeface="微软雅黑" panose="020B0503020204020204" charset="-122"/>
                <a:ea typeface="微软雅黑" panose="020B0503020204020204" charset="-122"/>
              </a:rPr>
              <a:t>ightGBM</a:t>
            </a:r>
            <a:endParaRPr lang="en-US" altLang="zh-CN" b="1">
              <a:solidFill>
                <a:schemeClr val="tx1"/>
              </a:solidFill>
              <a:uFillTx/>
              <a:latin typeface="微软雅黑" panose="020B0503020204020204" charset="-122"/>
              <a:ea typeface="微软雅黑" panose="020B0503020204020204" charset="-122"/>
            </a:endParaRPr>
          </a:p>
          <a:p>
            <a:pPr marL="457200" lvl="1" indent="0"/>
            <a:r>
              <a:rPr lang="en-US" altLang="zh-CN" b="1">
                <a:solidFill>
                  <a:schemeClr val="tx1"/>
                </a:solidFill>
                <a:uFillTx/>
                <a:latin typeface="微软雅黑" panose="020B0503020204020204" charset="-122"/>
                <a:ea typeface="微软雅黑" panose="020B0503020204020204" charset="-122"/>
              </a:rPr>
              <a:t> </a:t>
            </a:r>
            <a:r>
              <a:rPr lang="en-US" altLang="zh-CN">
                <a:solidFill>
                  <a:schemeClr val="tx1"/>
                </a:solidFill>
                <a:uFillTx/>
                <a:latin typeface="等线" panose="02010600030101010101" charset="-122"/>
                <a:ea typeface="等线" panose="02010600030101010101" charset="-122"/>
                <a:cs typeface="等线" panose="02010600030101010101" charset="-122"/>
              </a:rPr>
              <a:t>Three stage</a:t>
            </a:r>
            <a:r>
              <a:rPr lang="zh-CN" altLang="en-US">
                <a:solidFill>
                  <a:schemeClr val="tx1"/>
                </a:solidFill>
                <a:uFillTx/>
                <a:latin typeface="等线" panose="02010600030101010101" charset="-122"/>
                <a:ea typeface="等线" panose="02010600030101010101" charset="-122"/>
                <a:cs typeface="等线" panose="02010600030101010101" charset="-122"/>
              </a:rPr>
              <a:t>：</a:t>
            </a:r>
            <a:r>
              <a:rPr lang="en-US" altLang="zh-CN">
                <a:solidFill>
                  <a:schemeClr val="tx1"/>
                </a:solidFill>
                <a:uFillTx/>
                <a:latin typeface="等线" panose="02010600030101010101" charset="-122"/>
                <a:ea typeface="等线" panose="02010600030101010101" charset="-122"/>
                <a:cs typeface="等线" panose="02010600030101010101" charset="-122"/>
              </a:rPr>
              <a:t>PCA</a:t>
            </a:r>
            <a:r>
              <a:rPr lang="zh-CN" altLang="en-US">
                <a:solidFill>
                  <a:schemeClr val="tx1"/>
                </a:solidFill>
                <a:uFillTx/>
                <a:latin typeface="等线" panose="02010600030101010101" charset="-122"/>
                <a:ea typeface="等线" panose="02010600030101010101" charset="-122"/>
                <a:cs typeface="等线" panose="02010600030101010101" charset="-122"/>
              </a:rPr>
              <a:t>、</a:t>
            </a:r>
            <a:r>
              <a:rPr lang="en-US" altLang="zh-CN">
                <a:solidFill>
                  <a:schemeClr val="tx1"/>
                </a:solidFill>
                <a:uFillTx/>
                <a:latin typeface="等线" panose="02010600030101010101" charset="-122"/>
                <a:ea typeface="等线" panose="02010600030101010101" charset="-122"/>
                <a:cs typeface="等线" panose="02010600030101010101" charset="-122"/>
              </a:rPr>
              <a:t>D</a:t>
            </a:r>
            <a:r>
              <a:rPr lang="zh-CN" altLang="en-US">
                <a:solidFill>
                  <a:schemeClr val="tx1"/>
                </a:solidFill>
                <a:uFillTx/>
                <a:latin typeface="等线" panose="02010600030101010101" charset="-122"/>
                <a:ea typeface="等线" panose="02010600030101010101" charset="-122"/>
                <a:cs typeface="等线" panose="02010600030101010101" charset="-122"/>
              </a:rPr>
              <a:t>ecision trees </a:t>
            </a:r>
            <a:r>
              <a:rPr lang="en-US" altLang="zh-CN">
                <a:solidFill>
                  <a:schemeClr val="tx1"/>
                </a:solidFill>
                <a:uFillTx/>
                <a:latin typeface="等线" panose="02010600030101010101" charset="-122"/>
                <a:ea typeface="等线" panose="02010600030101010101" charset="-122"/>
                <a:cs typeface="等线" panose="02010600030101010101" charset="-122"/>
              </a:rPr>
              <a:t>training and </a:t>
            </a:r>
            <a:r>
              <a:rPr lang="en-US" altLang="zh-CN">
                <a:latin typeface="等线" panose="02010600030101010101" charset="-122"/>
                <a:ea typeface="等线" panose="02010600030101010101" charset="-122"/>
                <a:sym typeface="+mn-ea"/>
              </a:rPr>
              <a:t>Combine&amp;Test</a:t>
            </a:r>
            <a:endParaRPr lang="en-US" altLang="zh-CN" b="1">
              <a:solidFill>
                <a:schemeClr val="tx1"/>
              </a:solidFill>
              <a:uFillTx/>
              <a:latin typeface="微软雅黑" panose="020B0503020204020204" charset="-122"/>
              <a:ea typeface="微软雅黑" panose="020B0503020204020204" charset="-122"/>
            </a:endParaRPr>
          </a:p>
          <a:p>
            <a:pPr marL="0" indent="0">
              <a:buNone/>
            </a:pPr>
            <a:endParaRPr lang="en-US" altLang="zh-CN" b="1">
              <a:solidFill>
                <a:schemeClr val="tx1"/>
              </a:solidFill>
              <a:uFillTx/>
              <a:latin typeface="微软雅黑" panose="020B0503020204020204" charset="-122"/>
              <a:ea typeface="微软雅黑" panose="020B0503020204020204" charset="-122"/>
            </a:endParaRPr>
          </a:p>
        </p:txBody>
      </p:sp>
      <p:sp>
        <p:nvSpPr>
          <p:cNvPr id="8" name="圆角矩形 7"/>
          <p:cNvSpPr/>
          <p:nvPr/>
        </p:nvSpPr>
        <p:spPr>
          <a:xfrm>
            <a:off x="3914775" y="3114040"/>
            <a:ext cx="4316730" cy="407035"/>
          </a:xfrm>
          <a:prstGeom prst="roundRect">
            <a:avLst/>
          </a:prstGeom>
          <a:noFill/>
          <a:ln w="28575" cmpd="sng">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9" name="流程图: 磁盘 8"/>
          <p:cNvSpPr/>
          <p:nvPr/>
        </p:nvSpPr>
        <p:spPr>
          <a:xfrm>
            <a:off x="4347845" y="2450465"/>
            <a:ext cx="3450590" cy="423545"/>
          </a:xfrm>
          <a:prstGeom prst="flowChartMagneticDisk">
            <a:avLst/>
          </a:prstGeom>
          <a:solidFill>
            <a:schemeClr val="accent4">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0" name="文本框 9"/>
          <p:cNvSpPr txBox="1"/>
          <p:nvPr/>
        </p:nvSpPr>
        <p:spPr>
          <a:xfrm>
            <a:off x="5006340" y="2555875"/>
            <a:ext cx="2179955" cy="368300"/>
          </a:xfrm>
          <a:prstGeom prst="rect">
            <a:avLst/>
          </a:prstGeom>
          <a:noFill/>
        </p:spPr>
        <p:txBody>
          <a:bodyPr wrap="square" rtlCol="0">
            <a:spAutoFit/>
          </a:bodyPr>
          <a:p>
            <a:r>
              <a:rPr lang="en-US" altLang="zh-CN" b="1"/>
              <a:t>Long term </a:t>
            </a:r>
            <a:r>
              <a:rPr lang="en-US" altLang="zh-CN" b="1"/>
              <a:t>storage</a:t>
            </a:r>
            <a:endParaRPr lang="en-US" altLang="zh-CN" b="1"/>
          </a:p>
        </p:txBody>
      </p:sp>
      <p:sp>
        <p:nvSpPr>
          <p:cNvPr id="11" name="流程图: 磁盘 10"/>
          <p:cNvSpPr/>
          <p:nvPr/>
        </p:nvSpPr>
        <p:spPr>
          <a:xfrm>
            <a:off x="4344035" y="5937885"/>
            <a:ext cx="3453765" cy="423545"/>
          </a:xfrm>
          <a:prstGeom prst="flowChartMagneticDisk">
            <a:avLst/>
          </a:prstGeom>
          <a:solidFill>
            <a:schemeClr val="accent4">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2" name="文本框 11"/>
          <p:cNvSpPr txBox="1"/>
          <p:nvPr/>
        </p:nvSpPr>
        <p:spPr>
          <a:xfrm>
            <a:off x="5002530" y="6061075"/>
            <a:ext cx="2179955" cy="368300"/>
          </a:xfrm>
          <a:prstGeom prst="rect">
            <a:avLst/>
          </a:prstGeom>
          <a:noFill/>
        </p:spPr>
        <p:txBody>
          <a:bodyPr wrap="square" rtlCol="0">
            <a:spAutoFit/>
          </a:bodyPr>
          <a:p>
            <a:r>
              <a:rPr lang="en-US" altLang="zh-CN" b="1"/>
              <a:t>Long term </a:t>
            </a:r>
            <a:r>
              <a:rPr lang="en-US" altLang="zh-CN" b="1"/>
              <a:t>storage</a:t>
            </a:r>
            <a:endParaRPr lang="en-US" altLang="zh-CN" b="1"/>
          </a:p>
        </p:txBody>
      </p:sp>
      <p:sp>
        <p:nvSpPr>
          <p:cNvPr id="14" name="圆角矩形 13"/>
          <p:cNvSpPr/>
          <p:nvPr/>
        </p:nvSpPr>
        <p:spPr>
          <a:xfrm>
            <a:off x="4029075" y="3176270"/>
            <a:ext cx="4087495" cy="282575"/>
          </a:xfrm>
          <a:prstGeom prst="roundRect">
            <a:avLst/>
          </a:prstGeom>
          <a:solidFill>
            <a:schemeClr val="accent1">
              <a:lumMod val="60000"/>
              <a:lumOff val="40000"/>
            </a:schemeClr>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3" name="文本框 12"/>
          <p:cNvSpPr txBox="1"/>
          <p:nvPr/>
        </p:nvSpPr>
        <p:spPr>
          <a:xfrm>
            <a:off x="5761355" y="3175635"/>
            <a:ext cx="671195" cy="368300"/>
          </a:xfrm>
          <a:prstGeom prst="rect">
            <a:avLst/>
          </a:prstGeom>
          <a:noFill/>
        </p:spPr>
        <p:txBody>
          <a:bodyPr wrap="square" rtlCol="0">
            <a:spAutoFit/>
          </a:bodyPr>
          <a:p>
            <a:r>
              <a:rPr lang="en-US" altLang="zh-CN" b="1">
                <a:sym typeface="+mn-ea"/>
              </a:rPr>
              <a:t>PCA</a:t>
            </a:r>
            <a:r>
              <a:rPr lang="en-US" altLang="zh-CN" b="1"/>
              <a:t> </a:t>
            </a:r>
            <a:endParaRPr lang="en-US" altLang="zh-CN" b="1"/>
          </a:p>
        </p:txBody>
      </p:sp>
      <p:cxnSp>
        <p:nvCxnSpPr>
          <p:cNvPr id="16" name="直接箭头连接符 15"/>
          <p:cNvCxnSpPr>
            <a:stCxn id="9" idx="3"/>
          </p:cNvCxnSpPr>
          <p:nvPr/>
        </p:nvCxnSpPr>
        <p:spPr>
          <a:xfrm flipH="1">
            <a:off x="6068695" y="2874010"/>
            <a:ext cx="4445" cy="259715"/>
          </a:xfrm>
          <a:prstGeom prst="straightConnector1">
            <a:avLst/>
          </a:prstGeom>
          <a:ln w="28575"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圆角矩形 16"/>
          <p:cNvSpPr/>
          <p:nvPr/>
        </p:nvSpPr>
        <p:spPr>
          <a:xfrm>
            <a:off x="3634740" y="4102735"/>
            <a:ext cx="4924425" cy="407035"/>
          </a:xfrm>
          <a:prstGeom prst="roundRect">
            <a:avLst/>
          </a:prstGeom>
          <a:noFill/>
          <a:ln w="28575" cmpd="sng">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8" name="圆角矩形 17"/>
          <p:cNvSpPr/>
          <p:nvPr/>
        </p:nvSpPr>
        <p:spPr>
          <a:xfrm>
            <a:off x="3778885" y="4164965"/>
            <a:ext cx="1473200" cy="282575"/>
          </a:xfrm>
          <a:prstGeom prst="roundRect">
            <a:avLst/>
          </a:prstGeom>
          <a:solidFill>
            <a:schemeClr val="accent1">
              <a:lumMod val="60000"/>
              <a:lumOff val="40000"/>
            </a:schemeClr>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cxnSp>
        <p:nvCxnSpPr>
          <p:cNvPr id="24" name="直接箭头连接符 23"/>
          <p:cNvCxnSpPr>
            <a:stCxn id="13" idx="2"/>
            <a:endCxn id="37" idx="0"/>
          </p:cNvCxnSpPr>
          <p:nvPr/>
        </p:nvCxnSpPr>
        <p:spPr>
          <a:xfrm>
            <a:off x="6097270" y="3543935"/>
            <a:ext cx="1588135" cy="621030"/>
          </a:xfrm>
          <a:prstGeom prst="straightConnector1">
            <a:avLst/>
          </a:prstGeom>
          <a:ln w="28575"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3" idx="2"/>
            <a:endCxn id="18" idx="0"/>
          </p:cNvCxnSpPr>
          <p:nvPr/>
        </p:nvCxnSpPr>
        <p:spPr>
          <a:xfrm flipH="1">
            <a:off x="4515485" y="3543935"/>
            <a:ext cx="1581785" cy="621030"/>
          </a:xfrm>
          <a:prstGeom prst="straightConnector1">
            <a:avLst/>
          </a:prstGeom>
          <a:ln w="28575"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6" name="流程图: 文档 25"/>
          <p:cNvSpPr/>
          <p:nvPr/>
        </p:nvSpPr>
        <p:spPr>
          <a:xfrm>
            <a:off x="5165090" y="3761105"/>
            <a:ext cx="283845" cy="202565"/>
          </a:xfrm>
          <a:prstGeom prst="flowChartDocument">
            <a:avLst/>
          </a:prstGeom>
          <a:solidFill>
            <a:srgbClr val="FF0000"/>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27" name="流程图: 文档 26"/>
          <p:cNvSpPr/>
          <p:nvPr/>
        </p:nvSpPr>
        <p:spPr>
          <a:xfrm>
            <a:off x="6736715" y="3761105"/>
            <a:ext cx="283845" cy="202565"/>
          </a:xfrm>
          <a:prstGeom prst="flowChartDocument">
            <a:avLst/>
          </a:prstGeom>
          <a:solidFill>
            <a:srgbClr val="FF0000"/>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cxnSp>
        <p:nvCxnSpPr>
          <p:cNvPr id="28" name="直接箭头连接符 27"/>
          <p:cNvCxnSpPr>
            <a:stCxn id="36" idx="2"/>
            <a:endCxn id="15" idx="0"/>
          </p:cNvCxnSpPr>
          <p:nvPr/>
        </p:nvCxnSpPr>
        <p:spPr>
          <a:xfrm>
            <a:off x="4597400" y="4490085"/>
            <a:ext cx="1473835" cy="595630"/>
          </a:xfrm>
          <a:prstGeom prst="straightConnector1">
            <a:avLst/>
          </a:prstGeom>
          <a:ln w="28575"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流程图: 文档 28"/>
          <p:cNvSpPr/>
          <p:nvPr/>
        </p:nvSpPr>
        <p:spPr>
          <a:xfrm>
            <a:off x="5182870" y="4679315"/>
            <a:ext cx="283845" cy="202565"/>
          </a:xfrm>
          <a:prstGeom prst="flowChartDocument">
            <a:avLst/>
          </a:prstGeom>
          <a:solidFill>
            <a:srgbClr val="FF0000"/>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cxnSp>
        <p:nvCxnSpPr>
          <p:cNvPr id="30" name="直接箭头连接符 29"/>
          <p:cNvCxnSpPr>
            <a:stCxn id="7" idx="2"/>
            <a:endCxn id="15" idx="0"/>
          </p:cNvCxnSpPr>
          <p:nvPr/>
        </p:nvCxnSpPr>
        <p:spPr>
          <a:xfrm flipH="1">
            <a:off x="6071235" y="4489450"/>
            <a:ext cx="1609725" cy="596265"/>
          </a:xfrm>
          <a:prstGeom prst="straightConnector1">
            <a:avLst/>
          </a:prstGeom>
          <a:ln w="28575"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1" name="流程图: 文档 30"/>
          <p:cNvSpPr/>
          <p:nvPr/>
        </p:nvSpPr>
        <p:spPr>
          <a:xfrm>
            <a:off x="6744335" y="4709160"/>
            <a:ext cx="283845" cy="202565"/>
          </a:xfrm>
          <a:prstGeom prst="flowChartDocument">
            <a:avLst/>
          </a:prstGeom>
          <a:solidFill>
            <a:srgbClr val="FF0000"/>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32" name="文本框 31"/>
          <p:cNvSpPr txBox="1"/>
          <p:nvPr/>
        </p:nvSpPr>
        <p:spPr>
          <a:xfrm>
            <a:off x="5596255" y="4057015"/>
            <a:ext cx="1085850" cy="460375"/>
          </a:xfrm>
          <a:prstGeom prst="rect">
            <a:avLst/>
          </a:prstGeom>
          <a:noFill/>
        </p:spPr>
        <p:txBody>
          <a:bodyPr wrap="square" rtlCol="0">
            <a:spAutoFit/>
          </a:bodyPr>
          <a:p>
            <a:r>
              <a:rPr lang="en-US" altLang="zh-CN" sz="2400" b="1"/>
              <a:t>...    ...</a:t>
            </a:r>
            <a:endParaRPr lang="en-US" altLang="zh-CN" sz="2400" b="1"/>
          </a:p>
        </p:txBody>
      </p:sp>
      <p:cxnSp>
        <p:nvCxnSpPr>
          <p:cNvPr id="35" name="直接箭头连接符 34"/>
          <p:cNvCxnSpPr>
            <a:stCxn id="23" idx="2"/>
            <a:endCxn id="12" idx="0"/>
          </p:cNvCxnSpPr>
          <p:nvPr/>
        </p:nvCxnSpPr>
        <p:spPr>
          <a:xfrm flipH="1">
            <a:off x="6092825" y="5481955"/>
            <a:ext cx="1905" cy="579120"/>
          </a:xfrm>
          <a:prstGeom prst="straightConnector1">
            <a:avLst/>
          </a:prstGeom>
          <a:ln w="28575"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3823335" y="4121785"/>
            <a:ext cx="1548130" cy="368300"/>
          </a:xfrm>
          <a:prstGeom prst="rect">
            <a:avLst/>
          </a:prstGeom>
          <a:noFill/>
        </p:spPr>
        <p:txBody>
          <a:bodyPr wrap="square" rtlCol="0">
            <a:spAutoFit/>
          </a:bodyPr>
          <a:p>
            <a:r>
              <a:rPr lang="zh-CN" altLang="en-US" b="1"/>
              <a:t>Train</a:t>
            </a:r>
            <a:r>
              <a:rPr lang="en-US" altLang="zh-CN" b="1"/>
              <a:t> </a:t>
            </a:r>
            <a:r>
              <a:rPr lang="zh-CN" altLang="en-US" b="1"/>
              <a:t>Mode</a:t>
            </a:r>
            <a:r>
              <a:rPr lang="en-US" altLang="zh-CN" b="1"/>
              <a:t>l</a:t>
            </a:r>
            <a:endParaRPr lang="en-US" altLang="zh-CN" b="1"/>
          </a:p>
        </p:txBody>
      </p:sp>
      <p:sp>
        <p:nvSpPr>
          <p:cNvPr id="37" name="圆角矩形 36"/>
          <p:cNvSpPr/>
          <p:nvPr/>
        </p:nvSpPr>
        <p:spPr>
          <a:xfrm>
            <a:off x="6948805" y="4164965"/>
            <a:ext cx="1473200" cy="282575"/>
          </a:xfrm>
          <a:prstGeom prst="roundRect">
            <a:avLst/>
          </a:prstGeom>
          <a:solidFill>
            <a:schemeClr val="accent1">
              <a:lumMod val="60000"/>
              <a:lumOff val="40000"/>
            </a:schemeClr>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41" name="文本框 40"/>
          <p:cNvSpPr txBox="1"/>
          <p:nvPr/>
        </p:nvSpPr>
        <p:spPr>
          <a:xfrm>
            <a:off x="3600450" y="6488430"/>
            <a:ext cx="4942205" cy="368300"/>
          </a:xfrm>
          <a:prstGeom prst="rect">
            <a:avLst/>
          </a:prstGeom>
          <a:noFill/>
        </p:spPr>
        <p:txBody>
          <a:bodyPr wrap="square" rtlCol="0">
            <a:spAutoFit/>
          </a:bodyPr>
          <a:p>
            <a:r>
              <a:rPr lang="zh-CN" altLang="en-US" b="1">
                <a:latin typeface="微软雅黑" panose="020B0503020204020204" charset="-122"/>
                <a:ea typeface="微软雅黑" panose="020B0503020204020204" charset="-122"/>
              </a:rPr>
              <a:t>DAG overview  for </a:t>
            </a:r>
            <a:r>
              <a:rPr lang="en-US" altLang="zh-CN" b="1">
                <a:uFillTx/>
                <a:latin typeface="微软雅黑" panose="020B0503020204020204" charset="-122"/>
                <a:ea typeface="微软雅黑" panose="020B0503020204020204" charset="-122"/>
                <a:sym typeface="+mn-ea"/>
              </a:rPr>
              <a:t>LightGBM</a:t>
            </a:r>
            <a:r>
              <a:rPr lang="zh-CN" altLang="en-US" b="1">
                <a:latin typeface="微软雅黑" panose="020B0503020204020204" charset="-122"/>
                <a:ea typeface="微软雅黑" panose="020B0503020204020204" charset="-122"/>
              </a:rPr>
              <a:t> application</a:t>
            </a:r>
            <a:endParaRPr lang="zh-CN" altLang="en-US" b="1">
              <a:latin typeface="微软雅黑" panose="020B0503020204020204" charset="-122"/>
              <a:ea typeface="微软雅黑" panose="020B0503020204020204" charset="-122"/>
            </a:endParaRPr>
          </a:p>
        </p:txBody>
      </p:sp>
      <p:sp>
        <p:nvSpPr>
          <p:cNvPr id="4" name="文本框 3"/>
          <p:cNvSpPr txBox="1"/>
          <p:nvPr/>
        </p:nvSpPr>
        <p:spPr>
          <a:xfrm>
            <a:off x="1979295" y="3114040"/>
            <a:ext cx="969645" cy="368300"/>
          </a:xfrm>
          <a:prstGeom prst="rect">
            <a:avLst/>
          </a:prstGeom>
          <a:noFill/>
        </p:spPr>
        <p:txBody>
          <a:bodyPr wrap="square" rtlCol="0">
            <a:spAutoFit/>
          </a:bodyPr>
          <a:p>
            <a:pPr algn="l"/>
            <a:r>
              <a:rPr lang="en-US" altLang="zh-CN" b="1">
                <a:solidFill>
                  <a:srgbClr val="0070C0"/>
                </a:solidFill>
              </a:rPr>
              <a:t>Stage 1</a:t>
            </a:r>
            <a:endParaRPr lang="en-US" altLang="zh-CN" b="1">
              <a:solidFill>
                <a:srgbClr val="0070C0"/>
              </a:solidFill>
            </a:endParaRPr>
          </a:p>
        </p:txBody>
      </p:sp>
      <p:sp>
        <p:nvSpPr>
          <p:cNvPr id="5" name="文本框 4"/>
          <p:cNvSpPr txBox="1"/>
          <p:nvPr/>
        </p:nvSpPr>
        <p:spPr>
          <a:xfrm>
            <a:off x="1979295" y="4103370"/>
            <a:ext cx="969645" cy="368300"/>
          </a:xfrm>
          <a:prstGeom prst="rect">
            <a:avLst/>
          </a:prstGeom>
          <a:noFill/>
        </p:spPr>
        <p:txBody>
          <a:bodyPr wrap="square" rtlCol="0">
            <a:spAutoFit/>
          </a:bodyPr>
          <a:p>
            <a:pPr algn="l"/>
            <a:r>
              <a:rPr lang="en-US" altLang="zh-CN" b="1">
                <a:solidFill>
                  <a:srgbClr val="0070C0"/>
                </a:solidFill>
              </a:rPr>
              <a:t>Stage 2</a:t>
            </a:r>
            <a:endParaRPr lang="en-US" altLang="zh-CN" b="1">
              <a:solidFill>
                <a:srgbClr val="0070C0"/>
              </a:solidFill>
            </a:endParaRPr>
          </a:p>
        </p:txBody>
      </p:sp>
      <p:sp>
        <p:nvSpPr>
          <p:cNvPr id="6" name="文本框 5"/>
          <p:cNvSpPr txBox="1"/>
          <p:nvPr/>
        </p:nvSpPr>
        <p:spPr>
          <a:xfrm>
            <a:off x="1979295" y="5132070"/>
            <a:ext cx="969645" cy="368300"/>
          </a:xfrm>
          <a:prstGeom prst="rect">
            <a:avLst/>
          </a:prstGeom>
          <a:noFill/>
        </p:spPr>
        <p:txBody>
          <a:bodyPr wrap="square" rtlCol="0">
            <a:spAutoFit/>
          </a:bodyPr>
          <a:p>
            <a:pPr algn="l"/>
            <a:r>
              <a:rPr lang="en-US" altLang="zh-CN" b="1">
                <a:solidFill>
                  <a:srgbClr val="0070C0"/>
                </a:solidFill>
              </a:rPr>
              <a:t>Stage 3</a:t>
            </a:r>
            <a:endParaRPr lang="en-US" altLang="zh-CN" b="1">
              <a:solidFill>
                <a:srgbClr val="0070C0"/>
              </a:solidFill>
            </a:endParaRPr>
          </a:p>
        </p:txBody>
      </p:sp>
      <p:sp>
        <p:nvSpPr>
          <p:cNvPr id="7" name="文本框 6"/>
          <p:cNvSpPr txBox="1"/>
          <p:nvPr/>
        </p:nvSpPr>
        <p:spPr>
          <a:xfrm>
            <a:off x="6906895" y="4121150"/>
            <a:ext cx="1548130" cy="368300"/>
          </a:xfrm>
          <a:prstGeom prst="rect">
            <a:avLst/>
          </a:prstGeom>
          <a:noFill/>
        </p:spPr>
        <p:txBody>
          <a:bodyPr wrap="square" rtlCol="0">
            <a:spAutoFit/>
          </a:bodyPr>
          <a:p>
            <a:r>
              <a:rPr lang="zh-CN" altLang="en-US" b="1"/>
              <a:t>Train</a:t>
            </a:r>
            <a:r>
              <a:rPr lang="en-US" altLang="zh-CN" b="1"/>
              <a:t> </a:t>
            </a:r>
            <a:r>
              <a:rPr lang="zh-CN" altLang="en-US" b="1"/>
              <a:t>Mode</a:t>
            </a:r>
            <a:r>
              <a:rPr lang="en-US" altLang="zh-CN" b="1"/>
              <a:t>l</a:t>
            </a:r>
            <a:endParaRPr lang="en-US" altLang="zh-CN" b="1"/>
          </a:p>
        </p:txBody>
      </p:sp>
      <p:sp>
        <p:nvSpPr>
          <p:cNvPr id="15" name="圆角矩形 14"/>
          <p:cNvSpPr/>
          <p:nvPr/>
        </p:nvSpPr>
        <p:spPr>
          <a:xfrm>
            <a:off x="3912870" y="5085715"/>
            <a:ext cx="4316730" cy="407035"/>
          </a:xfrm>
          <a:prstGeom prst="roundRect">
            <a:avLst/>
          </a:prstGeom>
          <a:noFill/>
          <a:ln w="28575" cmpd="sng">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9" name="圆角矩形 18"/>
          <p:cNvSpPr/>
          <p:nvPr/>
        </p:nvSpPr>
        <p:spPr>
          <a:xfrm>
            <a:off x="4027170" y="5147945"/>
            <a:ext cx="4087495" cy="282575"/>
          </a:xfrm>
          <a:prstGeom prst="roundRect">
            <a:avLst/>
          </a:prstGeom>
          <a:solidFill>
            <a:schemeClr val="accent1">
              <a:lumMod val="60000"/>
              <a:lumOff val="40000"/>
            </a:schemeClr>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23" name="文本框 22"/>
          <p:cNvSpPr txBox="1"/>
          <p:nvPr/>
        </p:nvSpPr>
        <p:spPr>
          <a:xfrm>
            <a:off x="5008880" y="5113655"/>
            <a:ext cx="2171700" cy="368300"/>
          </a:xfrm>
          <a:prstGeom prst="rect">
            <a:avLst/>
          </a:prstGeom>
          <a:noFill/>
        </p:spPr>
        <p:txBody>
          <a:bodyPr wrap="square" rtlCol="0">
            <a:spAutoFit/>
          </a:bodyPr>
          <a:p>
            <a:r>
              <a:rPr lang="en-US" altLang="zh-CN" b="1">
                <a:sym typeface="+mn-ea"/>
              </a:rPr>
              <a:t>Combine and Test</a:t>
            </a:r>
            <a:r>
              <a:rPr lang="en-US" altLang="zh-CN" b="1"/>
              <a:t> </a:t>
            </a:r>
            <a:endParaRPr lang="en-US" altLang="zh-CN" b="1"/>
          </a:p>
        </p:txBody>
      </p:sp>
      <p:cxnSp>
        <p:nvCxnSpPr>
          <p:cNvPr id="42" name="直接箭头连接符 41"/>
          <p:cNvCxnSpPr/>
          <p:nvPr/>
        </p:nvCxnSpPr>
        <p:spPr>
          <a:xfrm>
            <a:off x="6089650" y="3557905"/>
            <a:ext cx="9525" cy="549275"/>
          </a:xfrm>
          <a:prstGeom prst="straightConnector1">
            <a:avLst/>
          </a:prstGeom>
          <a:ln w="28575" cmpd="sng">
            <a:solidFill>
              <a:schemeClr val="accent1">
                <a:shade val="50000"/>
              </a:schemeClr>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p:nvPr/>
        </p:nvCxnSpPr>
        <p:spPr>
          <a:xfrm>
            <a:off x="6077585" y="4470400"/>
            <a:ext cx="12700" cy="617220"/>
          </a:xfrm>
          <a:prstGeom prst="straightConnector1">
            <a:avLst/>
          </a:prstGeom>
          <a:ln w="28575" cmpd="sng">
            <a:solidFill>
              <a:schemeClr val="accent1">
                <a:shade val="50000"/>
              </a:schemeClr>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1" name="文本框 90"/>
          <p:cNvSpPr txBox="1"/>
          <p:nvPr/>
        </p:nvSpPr>
        <p:spPr>
          <a:xfrm>
            <a:off x="3378200" y="3629660"/>
            <a:ext cx="1218565" cy="368300"/>
          </a:xfrm>
          <a:prstGeom prst="rect">
            <a:avLst/>
          </a:prstGeom>
          <a:noFill/>
        </p:spPr>
        <p:txBody>
          <a:bodyPr wrap="square" rtlCol="0">
            <a:spAutoFit/>
          </a:bodyPr>
          <a:p>
            <a:pPr algn="l"/>
            <a:r>
              <a:rPr lang="en-US" altLang="zh-CN" b="1">
                <a:solidFill>
                  <a:srgbClr val="0070C0"/>
                </a:solidFill>
              </a:rPr>
              <a:t>B</a:t>
            </a:r>
            <a:r>
              <a:rPr lang="en-US" altLang="zh-CN" b="1">
                <a:solidFill>
                  <a:srgbClr val="0070C0"/>
                </a:solidFill>
              </a:rPr>
              <a:t>roadcast</a:t>
            </a:r>
            <a:endParaRPr lang="en-US" altLang="zh-CN" b="1">
              <a:solidFill>
                <a:srgbClr val="0070C0"/>
              </a:solidFill>
            </a:endParaRPr>
          </a:p>
        </p:txBody>
      </p:sp>
      <p:sp>
        <p:nvSpPr>
          <p:cNvPr id="44" name="流程图: 文档 43"/>
          <p:cNvSpPr/>
          <p:nvPr/>
        </p:nvSpPr>
        <p:spPr>
          <a:xfrm>
            <a:off x="5951220" y="3700780"/>
            <a:ext cx="283845" cy="202565"/>
          </a:xfrm>
          <a:prstGeom prst="flowChartDocument">
            <a:avLst/>
          </a:prstGeom>
          <a:solidFill>
            <a:srgbClr val="FF0000"/>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45" name="流程图: 文档 44"/>
          <p:cNvSpPr/>
          <p:nvPr/>
        </p:nvSpPr>
        <p:spPr>
          <a:xfrm>
            <a:off x="6017260" y="3761105"/>
            <a:ext cx="283845" cy="202565"/>
          </a:xfrm>
          <a:prstGeom prst="flowChartDocument">
            <a:avLst/>
          </a:prstGeom>
          <a:solidFill>
            <a:srgbClr val="FF0000"/>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46" name="流程图: 文档 45"/>
          <p:cNvSpPr/>
          <p:nvPr/>
        </p:nvSpPr>
        <p:spPr>
          <a:xfrm>
            <a:off x="6090285" y="3795395"/>
            <a:ext cx="283845" cy="202565"/>
          </a:xfrm>
          <a:prstGeom prst="flowChartDocument">
            <a:avLst/>
          </a:prstGeom>
          <a:solidFill>
            <a:srgbClr val="FF0000"/>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50" name="流程图: 文档 49"/>
          <p:cNvSpPr/>
          <p:nvPr/>
        </p:nvSpPr>
        <p:spPr>
          <a:xfrm>
            <a:off x="5948680" y="4679950"/>
            <a:ext cx="283845" cy="202565"/>
          </a:xfrm>
          <a:prstGeom prst="flowChartDocument">
            <a:avLst/>
          </a:prstGeom>
          <a:solidFill>
            <a:srgbClr val="FF0000"/>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51" name="流程图: 文档 50"/>
          <p:cNvSpPr/>
          <p:nvPr/>
        </p:nvSpPr>
        <p:spPr>
          <a:xfrm>
            <a:off x="6014720" y="4740275"/>
            <a:ext cx="283845" cy="202565"/>
          </a:xfrm>
          <a:prstGeom prst="flowChartDocument">
            <a:avLst/>
          </a:prstGeom>
          <a:solidFill>
            <a:srgbClr val="FF0000"/>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52" name="流程图: 文档 51"/>
          <p:cNvSpPr/>
          <p:nvPr/>
        </p:nvSpPr>
        <p:spPr>
          <a:xfrm>
            <a:off x="6087745" y="4774565"/>
            <a:ext cx="283845" cy="202565"/>
          </a:xfrm>
          <a:prstGeom prst="flowChartDocument">
            <a:avLst/>
          </a:prstGeom>
          <a:solidFill>
            <a:srgbClr val="FF0000"/>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1276985" y="2429510"/>
            <a:ext cx="1162685" cy="2538730"/>
          </a:xfrm>
          <a:prstGeom prst="rect">
            <a:avLst/>
          </a:prstGeom>
          <a:noFill/>
          <a:ln w="34925" cmpd="sng">
            <a:solidFill>
              <a:schemeClr val="bg2">
                <a:lumMod val="9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2" name="标题 1"/>
          <p:cNvSpPr>
            <a:spLocks noGrp="1"/>
          </p:cNvSpPr>
          <p:nvPr>
            <p:ph type="title"/>
          </p:nvPr>
        </p:nvSpPr>
        <p:spPr/>
        <p:txBody>
          <a:bodyPr/>
          <a:p>
            <a:r>
              <a:rPr lang="zh-CN" altLang="en-US">
                <a:sym typeface="+mn-ea"/>
              </a:rPr>
              <a:t>典型的数据分析应用</a:t>
            </a:r>
            <a:endParaRPr lang="zh-CN" altLang="en-US"/>
          </a:p>
        </p:txBody>
      </p:sp>
      <p:sp>
        <p:nvSpPr>
          <p:cNvPr id="3" name="内容占位符 2"/>
          <p:cNvSpPr>
            <a:spLocks noGrp="1"/>
          </p:cNvSpPr>
          <p:nvPr>
            <p:ph idx="1"/>
          </p:nvPr>
        </p:nvSpPr>
        <p:spPr>
          <a:xfrm>
            <a:off x="838200" y="1383030"/>
            <a:ext cx="10824845" cy="5300345"/>
          </a:xfrm>
        </p:spPr>
        <p:txBody>
          <a:bodyPr>
            <a:normAutofit/>
          </a:bodyPr>
          <a:p>
            <a:pPr marL="0" indent="0"/>
            <a:r>
              <a:rPr lang="en-US" altLang="zh-CN" b="1">
                <a:solidFill>
                  <a:schemeClr val="tx1"/>
                </a:solidFill>
                <a:uFillTx/>
                <a:latin typeface="微软雅黑" panose="020B0503020204020204" charset="-122"/>
                <a:ea typeface="微软雅黑" panose="020B0503020204020204" charset="-122"/>
              </a:rPr>
              <a:t> Distributed </a:t>
            </a:r>
            <a:r>
              <a:rPr lang="en-US" altLang="zh-CN" b="1">
                <a:solidFill>
                  <a:schemeClr val="tx1"/>
                </a:solidFill>
                <a:uFillTx/>
                <a:latin typeface="微软雅黑" panose="020B0503020204020204" charset="-122"/>
                <a:ea typeface="微软雅黑" panose="020B0503020204020204" charset="-122"/>
              </a:rPr>
              <a:t>compilation</a:t>
            </a:r>
            <a:endParaRPr lang="en-US" altLang="zh-CN" b="1">
              <a:solidFill>
                <a:schemeClr val="tx1"/>
              </a:solidFill>
              <a:uFillTx/>
              <a:latin typeface="微软雅黑" panose="020B0503020204020204" charset="-122"/>
              <a:ea typeface="微软雅黑" panose="020B0503020204020204" charset="-122"/>
            </a:endParaRPr>
          </a:p>
          <a:p>
            <a:pPr marL="457200" lvl="1" indent="0"/>
            <a:r>
              <a:rPr lang="en-US" altLang="zh-CN" b="1">
                <a:solidFill>
                  <a:schemeClr val="tx1"/>
                </a:solidFill>
                <a:uFillTx/>
                <a:latin typeface="微软雅黑" panose="020B0503020204020204" charset="-122"/>
                <a:ea typeface="微软雅黑" panose="020B0503020204020204" charset="-122"/>
              </a:rPr>
              <a:t> </a:t>
            </a:r>
            <a:r>
              <a:rPr lang="en-US" altLang="zh-CN">
                <a:solidFill>
                  <a:schemeClr val="tx1"/>
                </a:solidFill>
                <a:uFillTx/>
                <a:latin typeface="等线" panose="02010600030101010101" charset="-122"/>
                <a:ea typeface="等线" panose="02010600030101010101" charset="-122"/>
                <a:cs typeface="等线" panose="02010600030101010101" charset="-122"/>
              </a:rPr>
              <a:t>Two stage：compile stage and link stage</a:t>
            </a:r>
            <a:endParaRPr lang="en-US" altLang="zh-CN">
              <a:solidFill>
                <a:schemeClr val="tx1"/>
              </a:solidFill>
              <a:uFillTx/>
              <a:latin typeface="等线" panose="02010600030101010101" charset="-122"/>
              <a:ea typeface="等线" panose="02010600030101010101" charset="-122"/>
              <a:cs typeface="等线" panose="02010600030101010101" charset="-122"/>
            </a:endParaRPr>
          </a:p>
        </p:txBody>
      </p:sp>
      <p:sp>
        <p:nvSpPr>
          <p:cNvPr id="41" name="文本框 40"/>
          <p:cNvSpPr txBox="1"/>
          <p:nvPr/>
        </p:nvSpPr>
        <p:spPr>
          <a:xfrm>
            <a:off x="3660775" y="6171565"/>
            <a:ext cx="5006975" cy="398780"/>
          </a:xfrm>
          <a:prstGeom prst="rect">
            <a:avLst/>
          </a:prstGeom>
          <a:noFill/>
        </p:spPr>
        <p:txBody>
          <a:bodyPr wrap="square" rtlCol="0">
            <a:spAutoFit/>
          </a:bodyPr>
          <a:p>
            <a:r>
              <a:rPr lang="en-US" altLang="zh-CN" sz="2000" b="1">
                <a:latin typeface="微软雅黑" panose="020B0503020204020204" charset="-122"/>
                <a:ea typeface="微软雅黑" panose="020B0503020204020204" charset="-122"/>
              </a:rPr>
              <a:t>The traditional compilation sequence</a:t>
            </a:r>
            <a:endParaRPr lang="en-US" altLang="zh-CN" sz="2000" b="1">
              <a:latin typeface="微软雅黑" panose="020B0503020204020204" charset="-122"/>
              <a:ea typeface="微软雅黑" panose="020B0503020204020204" charset="-122"/>
            </a:endParaRPr>
          </a:p>
        </p:txBody>
      </p:sp>
      <p:sp>
        <p:nvSpPr>
          <p:cNvPr id="5" name="折角形 4"/>
          <p:cNvSpPr/>
          <p:nvPr/>
        </p:nvSpPr>
        <p:spPr>
          <a:xfrm rot="10800000">
            <a:off x="1549400" y="2623820"/>
            <a:ext cx="617220" cy="734695"/>
          </a:xfrm>
          <a:prstGeom prst="foldedCorner">
            <a:avLst/>
          </a:prstGeom>
          <a:noFill/>
          <a:ln w="28575">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7" name="文本框 6"/>
          <p:cNvSpPr txBox="1"/>
          <p:nvPr/>
        </p:nvSpPr>
        <p:spPr>
          <a:xfrm>
            <a:off x="1529715" y="2807970"/>
            <a:ext cx="746125" cy="368300"/>
          </a:xfrm>
          <a:prstGeom prst="rect">
            <a:avLst/>
          </a:prstGeom>
          <a:noFill/>
          <a:effectLst/>
        </p:spPr>
        <p:txBody>
          <a:bodyPr wrap="square" rtlCol="0">
            <a:spAutoFit/>
          </a:bodyPr>
          <a:p>
            <a:r>
              <a:rPr lang="en-US" altLang="zh-CN"/>
              <a:t>C </a:t>
            </a:r>
            <a:r>
              <a:rPr lang="en-US" altLang="zh-CN"/>
              <a:t>file</a:t>
            </a:r>
            <a:endParaRPr lang="en-US" altLang="zh-CN"/>
          </a:p>
        </p:txBody>
      </p:sp>
      <p:sp>
        <p:nvSpPr>
          <p:cNvPr id="8" name="矩形 7"/>
          <p:cNvSpPr/>
          <p:nvPr/>
        </p:nvSpPr>
        <p:spPr>
          <a:xfrm>
            <a:off x="2853690" y="2545715"/>
            <a:ext cx="1431925" cy="891540"/>
          </a:xfrm>
          <a:prstGeom prst="rect">
            <a:avLst/>
          </a:prstGeom>
          <a:noFill/>
          <a:ln w="28575">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9" name="文本框 8"/>
          <p:cNvSpPr txBox="1"/>
          <p:nvPr/>
        </p:nvSpPr>
        <p:spPr>
          <a:xfrm>
            <a:off x="2897505" y="2545715"/>
            <a:ext cx="1344295" cy="922020"/>
          </a:xfrm>
          <a:prstGeom prst="rect">
            <a:avLst/>
          </a:prstGeom>
          <a:noFill/>
          <a:effectLst/>
        </p:spPr>
        <p:txBody>
          <a:bodyPr wrap="square" rtlCol="0">
            <a:spAutoFit/>
          </a:bodyPr>
          <a:p>
            <a:pPr algn="ctr"/>
            <a:r>
              <a:rPr lang="en-US" altLang="zh-CN"/>
              <a:t>preprocess</a:t>
            </a:r>
            <a:endParaRPr lang="en-US" altLang="zh-CN"/>
          </a:p>
          <a:p>
            <a:pPr algn="ctr"/>
            <a:r>
              <a:rPr lang="en-US" altLang="zh-CN"/>
              <a:t>&amp;</a:t>
            </a:r>
            <a:endParaRPr lang="en-US" altLang="zh-CN"/>
          </a:p>
          <a:p>
            <a:pPr algn="ctr"/>
            <a:r>
              <a:rPr lang="en-US" altLang="zh-CN"/>
              <a:t>parse</a:t>
            </a:r>
            <a:endParaRPr lang="en-US" altLang="zh-CN"/>
          </a:p>
        </p:txBody>
      </p:sp>
      <p:sp>
        <p:nvSpPr>
          <p:cNvPr id="10" name="矩形 9"/>
          <p:cNvSpPr/>
          <p:nvPr/>
        </p:nvSpPr>
        <p:spPr>
          <a:xfrm>
            <a:off x="4766945" y="2663825"/>
            <a:ext cx="1431925" cy="656590"/>
          </a:xfrm>
          <a:prstGeom prst="rect">
            <a:avLst/>
          </a:prstGeom>
          <a:noFill/>
          <a:ln w="28575">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1" name="文本框 10"/>
          <p:cNvSpPr txBox="1"/>
          <p:nvPr/>
        </p:nvSpPr>
        <p:spPr>
          <a:xfrm>
            <a:off x="4810760" y="2663190"/>
            <a:ext cx="1344295" cy="645160"/>
          </a:xfrm>
          <a:prstGeom prst="rect">
            <a:avLst/>
          </a:prstGeom>
          <a:noFill/>
          <a:effectLst/>
        </p:spPr>
        <p:txBody>
          <a:bodyPr wrap="square" rtlCol="0">
            <a:spAutoFit/>
          </a:bodyPr>
          <a:p>
            <a:pPr algn="ctr"/>
            <a:r>
              <a:rPr lang="en-US" altLang="zh-CN"/>
              <a:t>code</a:t>
            </a:r>
            <a:endParaRPr lang="en-US" altLang="zh-CN"/>
          </a:p>
          <a:p>
            <a:pPr algn="ctr"/>
            <a:r>
              <a:rPr lang="en-US" altLang="zh-CN"/>
              <a:t>generation</a:t>
            </a:r>
            <a:endParaRPr lang="en-US" altLang="zh-CN"/>
          </a:p>
        </p:txBody>
      </p:sp>
      <p:sp>
        <p:nvSpPr>
          <p:cNvPr id="12" name="矩形 11"/>
          <p:cNvSpPr/>
          <p:nvPr/>
        </p:nvSpPr>
        <p:spPr>
          <a:xfrm>
            <a:off x="6776720" y="2663190"/>
            <a:ext cx="1148080" cy="656590"/>
          </a:xfrm>
          <a:prstGeom prst="rect">
            <a:avLst/>
          </a:prstGeom>
          <a:noFill/>
          <a:ln w="28575">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3" name="文本框 12"/>
          <p:cNvSpPr txBox="1"/>
          <p:nvPr/>
        </p:nvSpPr>
        <p:spPr>
          <a:xfrm>
            <a:off x="6776720" y="2801620"/>
            <a:ext cx="1151255" cy="368300"/>
          </a:xfrm>
          <a:prstGeom prst="rect">
            <a:avLst/>
          </a:prstGeom>
          <a:noFill/>
          <a:effectLst/>
        </p:spPr>
        <p:txBody>
          <a:bodyPr wrap="square" rtlCol="0">
            <a:spAutoFit/>
          </a:bodyPr>
          <a:p>
            <a:pPr algn="ctr"/>
            <a:r>
              <a:rPr lang="en-US" altLang="zh-CN"/>
              <a:t>assemble</a:t>
            </a:r>
            <a:endParaRPr lang="en-US" altLang="zh-CN"/>
          </a:p>
        </p:txBody>
      </p:sp>
      <p:sp>
        <p:nvSpPr>
          <p:cNvPr id="14" name="折角形 13"/>
          <p:cNvSpPr/>
          <p:nvPr/>
        </p:nvSpPr>
        <p:spPr>
          <a:xfrm rot="10800000">
            <a:off x="8505825" y="2623820"/>
            <a:ext cx="617220" cy="734695"/>
          </a:xfrm>
          <a:prstGeom prst="foldedCorner">
            <a:avLst/>
          </a:prstGeom>
          <a:solidFill>
            <a:schemeClr val="bg1"/>
          </a:solidFill>
          <a:ln w="28575">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5" name="文本框 14"/>
          <p:cNvSpPr txBox="1"/>
          <p:nvPr/>
        </p:nvSpPr>
        <p:spPr>
          <a:xfrm>
            <a:off x="8457565" y="2669540"/>
            <a:ext cx="678815" cy="645160"/>
          </a:xfrm>
          <a:prstGeom prst="rect">
            <a:avLst/>
          </a:prstGeom>
          <a:noFill/>
          <a:effectLst/>
        </p:spPr>
        <p:txBody>
          <a:bodyPr wrap="square" rtlCol="0">
            <a:spAutoFit/>
          </a:bodyPr>
          <a:p>
            <a:pPr algn="ctr"/>
            <a:r>
              <a:rPr lang="en-US" altLang="zh-CN"/>
              <a:t>.</a:t>
            </a:r>
            <a:r>
              <a:rPr lang="en-US" altLang="zh-CN"/>
              <a:t>obj</a:t>
            </a:r>
            <a:endParaRPr lang="en-US" altLang="zh-CN"/>
          </a:p>
          <a:p>
            <a:pPr algn="ctr"/>
            <a:r>
              <a:rPr lang="en-US" altLang="zh-CN"/>
              <a:t>files</a:t>
            </a:r>
            <a:endParaRPr lang="en-US" altLang="zh-CN"/>
          </a:p>
        </p:txBody>
      </p:sp>
      <p:sp>
        <p:nvSpPr>
          <p:cNvPr id="16" name="矩形 15"/>
          <p:cNvSpPr/>
          <p:nvPr/>
        </p:nvSpPr>
        <p:spPr>
          <a:xfrm>
            <a:off x="9909810" y="3493770"/>
            <a:ext cx="976630" cy="65659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7" name="文本框 16"/>
          <p:cNvSpPr txBox="1"/>
          <p:nvPr/>
        </p:nvSpPr>
        <p:spPr>
          <a:xfrm>
            <a:off x="10059035" y="3637915"/>
            <a:ext cx="678815" cy="368300"/>
          </a:xfrm>
          <a:prstGeom prst="rect">
            <a:avLst/>
          </a:prstGeom>
          <a:noFill/>
        </p:spPr>
        <p:txBody>
          <a:bodyPr wrap="square" rtlCol="0">
            <a:spAutoFit/>
          </a:bodyPr>
          <a:p>
            <a:pPr algn="ctr"/>
            <a:r>
              <a:rPr lang="en-US" altLang="zh-CN"/>
              <a:t>link</a:t>
            </a:r>
            <a:endParaRPr lang="en-US" altLang="zh-CN"/>
          </a:p>
        </p:txBody>
      </p:sp>
      <p:cxnSp>
        <p:nvCxnSpPr>
          <p:cNvPr id="18" name="直接箭头连接符 17"/>
          <p:cNvCxnSpPr>
            <a:stCxn id="5" idx="1"/>
            <a:endCxn id="8" idx="1"/>
          </p:cNvCxnSpPr>
          <p:nvPr/>
        </p:nvCxnSpPr>
        <p:spPr>
          <a:xfrm>
            <a:off x="2166620" y="2991485"/>
            <a:ext cx="687070" cy="0"/>
          </a:xfrm>
          <a:prstGeom prst="straightConnector1">
            <a:avLst/>
          </a:prstGeom>
          <a:ln w="19050">
            <a:solidFill>
              <a:schemeClr val="tx1"/>
            </a:solidFill>
            <a:headEnd type="none" w="med" len="med"/>
            <a:tailEnd type="triangle" w="lg" len="lg"/>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8" idx="3"/>
            <a:endCxn id="10" idx="1"/>
          </p:cNvCxnSpPr>
          <p:nvPr/>
        </p:nvCxnSpPr>
        <p:spPr>
          <a:xfrm>
            <a:off x="4285615" y="2991485"/>
            <a:ext cx="481330" cy="635"/>
          </a:xfrm>
          <a:prstGeom prst="straightConnector1">
            <a:avLst/>
          </a:prstGeom>
          <a:ln w="19050">
            <a:solidFill>
              <a:schemeClr val="tx1"/>
            </a:solidFill>
            <a:headEnd type="none" w="med" len="med"/>
            <a:tailEnd type="triangle" w="lg" len="lg"/>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0" idx="3"/>
            <a:endCxn id="12" idx="1"/>
          </p:cNvCxnSpPr>
          <p:nvPr/>
        </p:nvCxnSpPr>
        <p:spPr>
          <a:xfrm flipV="1">
            <a:off x="6198870" y="2991485"/>
            <a:ext cx="577850" cy="635"/>
          </a:xfrm>
          <a:prstGeom prst="straightConnector1">
            <a:avLst/>
          </a:prstGeom>
          <a:ln w="19050">
            <a:solidFill>
              <a:schemeClr val="tx1"/>
            </a:solidFill>
            <a:headEnd type="none" w="med" len="med"/>
            <a:tailEnd type="triangle" w="lg" len="lg"/>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2" idx="3"/>
            <a:endCxn id="14" idx="3"/>
          </p:cNvCxnSpPr>
          <p:nvPr/>
        </p:nvCxnSpPr>
        <p:spPr>
          <a:xfrm flipV="1">
            <a:off x="7924800" y="2990850"/>
            <a:ext cx="581025" cy="635"/>
          </a:xfrm>
          <a:prstGeom prst="straightConnector1">
            <a:avLst/>
          </a:prstGeom>
          <a:ln w="19050">
            <a:solidFill>
              <a:schemeClr val="tx1"/>
            </a:solidFill>
            <a:headEnd type="none" w="med" len="med"/>
            <a:tailEnd type="triangle" w="lg" len="lg"/>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3" name="折角形 22"/>
          <p:cNvSpPr/>
          <p:nvPr/>
        </p:nvSpPr>
        <p:spPr>
          <a:xfrm rot="10800000">
            <a:off x="1549400" y="4110990"/>
            <a:ext cx="617220" cy="734695"/>
          </a:xfrm>
          <a:prstGeom prst="foldedCorner">
            <a:avLst/>
          </a:prstGeom>
          <a:noFill/>
          <a:ln w="28575">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24" name="文本框 23"/>
          <p:cNvSpPr txBox="1"/>
          <p:nvPr/>
        </p:nvSpPr>
        <p:spPr>
          <a:xfrm>
            <a:off x="1529715" y="4295140"/>
            <a:ext cx="746125" cy="368300"/>
          </a:xfrm>
          <a:prstGeom prst="rect">
            <a:avLst/>
          </a:prstGeom>
          <a:noFill/>
          <a:effectLst/>
        </p:spPr>
        <p:txBody>
          <a:bodyPr wrap="square" rtlCol="0">
            <a:spAutoFit/>
          </a:bodyPr>
          <a:p>
            <a:r>
              <a:rPr lang="en-US" altLang="zh-CN"/>
              <a:t>C </a:t>
            </a:r>
            <a:r>
              <a:rPr lang="en-US" altLang="zh-CN"/>
              <a:t>file</a:t>
            </a:r>
            <a:endParaRPr lang="en-US" altLang="zh-CN"/>
          </a:p>
        </p:txBody>
      </p:sp>
      <p:sp>
        <p:nvSpPr>
          <p:cNvPr id="25" name="矩形 24"/>
          <p:cNvSpPr/>
          <p:nvPr/>
        </p:nvSpPr>
        <p:spPr>
          <a:xfrm>
            <a:off x="2853690" y="4032885"/>
            <a:ext cx="1431925" cy="891540"/>
          </a:xfrm>
          <a:prstGeom prst="rect">
            <a:avLst/>
          </a:prstGeom>
          <a:noFill/>
          <a:ln w="28575">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26" name="文本框 25"/>
          <p:cNvSpPr txBox="1"/>
          <p:nvPr/>
        </p:nvSpPr>
        <p:spPr>
          <a:xfrm>
            <a:off x="2897505" y="4032885"/>
            <a:ext cx="1344295" cy="922020"/>
          </a:xfrm>
          <a:prstGeom prst="rect">
            <a:avLst/>
          </a:prstGeom>
          <a:noFill/>
          <a:effectLst/>
        </p:spPr>
        <p:txBody>
          <a:bodyPr wrap="square" rtlCol="0">
            <a:spAutoFit/>
          </a:bodyPr>
          <a:p>
            <a:pPr algn="ctr"/>
            <a:r>
              <a:rPr lang="en-US" altLang="zh-CN"/>
              <a:t>preprocess</a:t>
            </a:r>
            <a:endParaRPr lang="en-US" altLang="zh-CN"/>
          </a:p>
          <a:p>
            <a:pPr algn="ctr"/>
            <a:r>
              <a:rPr lang="en-US" altLang="zh-CN"/>
              <a:t>&amp;</a:t>
            </a:r>
            <a:endParaRPr lang="en-US" altLang="zh-CN"/>
          </a:p>
          <a:p>
            <a:pPr algn="ctr"/>
            <a:r>
              <a:rPr lang="en-US" altLang="zh-CN"/>
              <a:t>parse</a:t>
            </a:r>
            <a:endParaRPr lang="en-US" altLang="zh-CN"/>
          </a:p>
        </p:txBody>
      </p:sp>
      <p:sp>
        <p:nvSpPr>
          <p:cNvPr id="27" name="矩形 26"/>
          <p:cNvSpPr/>
          <p:nvPr/>
        </p:nvSpPr>
        <p:spPr>
          <a:xfrm>
            <a:off x="4766945" y="4150995"/>
            <a:ext cx="1431925" cy="656590"/>
          </a:xfrm>
          <a:prstGeom prst="rect">
            <a:avLst/>
          </a:prstGeom>
          <a:noFill/>
          <a:ln w="28575">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28" name="文本框 27"/>
          <p:cNvSpPr txBox="1"/>
          <p:nvPr/>
        </p:nvSpPr>
        <p:spPr>
          <a:xfrm>
            <a:off x="4810760" y="4150360"/>
            <a:ext cx="1344295" cy="645160"/>
          </a:xfrm>
          <a:prstGeom prst="rect">
            <a:avLst/>
          </a:prstGeom>
          <a:noFill/>
          <a:effectLst/>
        </p:spPr>
        <p:txBody>
          <a:bodyPr wrap="square" rtlCol="0">
            <a:spAutoFit/>
          </a:bodyPr>
          <a:p>
            <a:pPr algn="ctr"/>
            <a:r>
              <a:rPr lang="en-US" altLang="zh-CN"/>
              <a:t>code</a:t>
            </a:r>
            <a:endParaRPr lang="en-US" altLang="zh-CN"/>
          </a:p>
          <a:p>
            <a:pPr algn="ctr"/>
            <a:r>
              <a:rPr lang="en-US" altLang="zh-CN"/>
              <a:t>generation</a:t>
            </a:r>
            <a:endParaRPr lang="en-US" altLang="zh-CN"/>
          </a:p>
        </p:txBody>
      </p:sp>
      <p:sp>
        <p:nvSpPr>
          <p:cNvPr id="29" name="矩形 28"/>
          <p:cNvSpPr/>
          <p:nvPr/>
        </p:nvSpPr>
        <p:spPr>
          <a:xfrm>
            <a:off x="6776720" y="4150360"/>
            <a:ext cx="1148080" cy="656590"/>
          </a:xfrm>
          <a:prstGeom prst="rect">
            <a:avLst/>
          </a:prstGeom>
          <a:noFill/>
          <a:ln w="28575">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30" name="文本框 29"/>
          <p:cNvSpPr txBox="1"/>
          <p:nvPr/>
        </p:nvSpPr>
        <p:spPr>
          <a:xfrm>
            <a:off x="6776720" y="4288790"/>
            <a:ext cx="1151255" cy="368300"/>
          </a:xfrm>
          <a:prstGeom prst="rect">
            <a:avLst/>
          </a:prstGeom>
          <a:noFill/>
          <a:effectLst/>
        </p:spPr>
        <p:txBody>
          <a:bodyPr wrap="square" rtlCol="0">
            <a:spAutoFit/>
          </a:bodyPr>
          <a:p>
            <a:pPr algn="ctr"/>
            <a:r>
              <a:rPr lang="en-US" altLang="zh-CN"/>
              <a:t>assemble</a:t>
            </a:r>
            <a:endParaRPr lang="en-US" altLang="zh-CN"/>
          </a:p>
        </p:txBody>
      </p:sp>
      <p:sp>
        <p:nvSpPr>
          <p:cNvPr id="31" name="折角形 30"/>
          <p:cNvSpPr/>
          <p:nvPr/>
        </p:nvSpPr>
        <p:spPr>
          <a:xfrm rot="10800000">
            <a:off x="8505825" y="4110990"/>
            <a:ext cx="617220" cy="734695"/>
          </a:xfrm>
          <a:prstGeom prst="foldedCorner">
            <a:avLst/>
          </a:prstGeom>
          <a:solidFill>
            <a:schemeClr val="bg1"/>
          </a:solidFill>
          <a:ln w="28575">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32" name="文本框 31"/>
          <p:cNvSpPr txBox="1"/>
          <p:nvPr/>
        </p:nvSpPr>
        <p:spPr>
          <a:xfrm>
            <a:off x="8457565" y="4156710"/>
            <a:ext cx="678815" cy="645160"/>
          </a:xfrm>
          <a:prstGeom prst="rect">
            <a:avLst/>
          </a:prstGeom>
          <a:noFill/>
          <a:effectLst/>
        </p:spPr>
        <p:txBody>
          <a:bodyPr wrap="square" rtlCol="0">
            <a:spAutoFit/>
          </a:bodyPr>
          <a:p>
            <a:pPr algn="ctr"/>
            <a:r>
              <a:rPr lang="en-US" altLang="zh-CN"/>
              <a:t>.</a:t>
            </a:r>
            <a:r>
              <a:rPr lang="en-US" altLang="zh-CN"/>
              <a:t>obj</a:t>
            </a:r>
            <a:endParaRPr lang="en-US" altLang="zh-CN"/>
          </a:p>
          <a:p>
            <a:pPr algn="ctr"/>
            <a:r>
              <a:rPr lang="en-US" altLang="zh-CN"/>
              <a:t>files</a:t>
            </a:r>
            <a:endParaRPr lang="en-US" altLang="zh-CN"/>
          </a:p>
        </p:txBody>
      </p:sp>
      <p:cxnSp>
        <p:nvCxnSpPr>
          <p:cNvPr id="33" name="直接箭头连接符 32"/>
          <p:cNvCxnSpPr>
            <a:stCxn id="23" idx="1"/>
            <a:endCxn id="25" idx="1"/>
          </p:cNvCxnSpPr>
          <p:nvPr/>
        </p:nvCxnSpPr>
        <p:spPr>
          <a:xfrm>
            <a:off x="2166620" y="4478020"/>
            <a:ext cx="687070" cy="635"/>
          </a:xfrm>
          <a:prstGeom prst="straightConnector1">
            <a:avLst/>
          </a:prstGeom>
          <a:ln w="19050">
            <a:solidFill>
              <a:schemeClr val="tx1"/>
            </a:solidFill>
            <a:headEnd type="none" w="med" len="med"/>
            <a:tailEnd type="triangle" w="lg" len="lg"/>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25" idx="3"/>
            <a:endCxn id="27" idx="1"/>
          </p:cNvCxnSpPr>
          <p:nvPr/>
        </p:nvCxnSpPr>
        <p:spPr>
          <a:xfrm>
            <a:off x="4285615" y="4478655"/>
            <a:ext cx="481330" cy="635"/>
          </a:xfrm>
          <a:prstGeom prst="straightConnector1">
            <a:avLst/>
          </a:prstGeom>
          <a:ln w="19050">
            <a:solidFill>
              <a:schemeClr val="tx1"/>
            </a:solidFill>
            <a:headEnd type="none" w="med" len="med"/>
            <a:tailEnd type="triangle" w="lg" len="lg"/>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27" idx="3"/>
            <a:endCxn id="29" idx="1"/>
          </p:cNvCxnSpPr>
          <p:nvPr/>
        </p:nvCxnSpPr>
        <p:spPr>
          <a:xfrm flipV="1">
            <a:off x="6198870" y="4478655"/>
            <a:ext cx="577850" cy="635"/>
          </a:xfrm>
          <a:prstGeom prst="straightConnector1">
            <a:avLst/>
          </a:prstGeom>
          <a:ln w="19050">
            <a:solidFill>
              <a:schemeClr val="tx1"/>
            </a:solidFill>
            <a:headEnd type="none" w="med" len="med"/>
            <a:tailEnd type="triangle" w="lg" len="lg"/>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29" idx="3"/>
            <a:endCxn id="31" idx="3"/>
          </p:cNvCxnSpPr>
          <p:nvPr/>
        </p:nvCxnSpPr>
        <p:spPr>
          <a:xfrm flipV="1">
            <a:off x="7924800" y="4478020"/>
            <a:ext cx="581025" cy="635"/>
          </a:xfrm>
          <a:prstGeom prst="straightConnector1">
            <a:avLst/>
          </a:prstGeom>
          <a:ln w="19050">
            <a:solidFill>
              <a:schemeClr val="tx1"/>
            </a:solidFill>
            <a:headEnd type="none" w="med" len="med"/>
            <a:tailEnd type="triangle" w="lg" len="lg"/>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3" name="折角形 42"/>
          <p:cNvSpPr/>
          <p:nvPr/>
        </p:nvSpPr>
        <p:spPr>
          <a:xfrm rot="10800000">
            <a:off x="8407400" y="5212715"/>
            <a:ext cx="734695" cy="734695"/>
          </a:xfrm>
          <a:prstGeom prst="foldedCorner">
            <a:avLst/>
          </a:prstGeom>
          <a:solidFill>
            <a:schemeClr val="bg1"/>
          </a:solidFill>
          <a:ln w="28575">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42" name="折角形 41"/>
          <p:cNvSpPr/>
          <p:nvPr/>
        </p:nvSpPr>
        <p:spPr>
          <a:xfrm rot="10800000">
            <a:off x="8506460" y="5280025"/>
            <a:ext cx="734695" cy="734695"/>
          </a:xfrm>
          <a:prstGeom prst="foldedCorner">
            <a:avLst/>
          </a:prstGeom>
          <a:solidFill>
            <a:schemeClr val="bg1"/>
          </a:solidFill>
          <a:ln w="28575">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40" name="折角形 39"/>
          <p:cNvSpPr/>
          <p:nvPr/>
        </p:nvSpPr>
        <p:spPr>
          <a:xfrm rot="10800000">
            <a:off x="8599805" y="5351780"/>
            <a:ext cx="734695" cy="734695"/>
          </a:xfrm>
          <a:prstGeom prst="foldedCorner">
            <a:avLst/>
          </a:prstGeom>
          <a:solidFill>
            <a:schemeClr val="bg1"/>
          </a:solidFill>
          <a:ln w="28575">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39" name="文本框 38"/>
          <p:cNvSpPr txBox="1"/>
          <p:nvPr/>
        </p:nvSpPr>
        <p:spPr>
          <a:xfrm>
            <a:off x="8545195" y="5396230"/>
            <a:ext cx="843915" cy="645160"/>
          </a:xfrm>
          <a:prstGeom prst="rect">
            <a:avLst/>
          </a:prstGeom>
          <a:noFill/>
          <a:effectLst/>
        </p:spPr>
        <p:txBody>
          <a:bodyPr wrap="square" rtlCol="0">
            <a:spAutoFit/>
          </a:bodyPr>
          <a:p>
            <a:pPr algn="ctr"/>
            <a:r>
              <a:rPr lang="en-US" altLang="zh-CN"/>
              <a:t>library</a:t>
            </a:r>
            <a:endParaRPr lang="en-US" altLang="zh-CN"/>
          </a:p>
          <a:p>
            <a:pPr algn="ctr"/>
            <a:r>
              <a:rPr lang="en-US" altLang="zh-CN"/>
              <a:t>files</a:t>
            </a:r>
            <a:endParaRPr lang="en-US" altLang="zh-CN"/>
          </a:p>
        </p:txBody>
      </p:sp>
      <p:cxnSp>
        <p:nvCxnSpPr>
          <p:cNvPr id="44" name="直接箭头连接符 43"/>
          <p:cNvCxnSpPr>
            <a:stCxn id="15" idx="3"/>
            <a:endCxn id="16" idx="1"/>
          </p:cNvCxnSpPr>
          <p:nvPr/>
        </p:nvCxnSpPr>
        <p:spPr>
          <a:xfrm>
            <a:off x="9136380" y="2992120"/>
            <a:ext cx="773430" cy="829945"/>
          </a:xfrm>
          <a:prstGeom prst="straightConnector1">
            <a:avLst/>
          </a:prstGeom>
          <a:ln w="19050">
            <a:solidFill>
              <a:schemeClr val="tx1"/>
            </a:solidFill>
            <a:headEnd type="none" w="med" len="med"/>
            <a:tailEnd type="triangle" w="lg" len="lg"/>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stCxn id="32" idx="3"/>
            <a:endCxn id="16" idx="1"/>
          </p:cNvCxnSpPr>
          <p:nvPr/>
        </p:nvCxnSpPr>
        <p:spPr>
          <a:xfrm flipV="1">
            <a:off x="9136380" y="3822065"/>
            <a:ext cx="773430" cy="657225"/>
          </a:xfrm>
          <a:prstGeom prst="straightConnector1">
            <a:avLst/>
          </a:prstGeom>
          <a:ln w="19050">
            <a:solidFill>
              <a:schemeClr val="tx1"/>
            </a:solidFill>
            <a:headEnd type="none" w="med" len="med"/>
            <a:tailEnd type="triangle" w="lg" len="lg"/>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40" idx="1"/>
            <a:endCxn id="16" idx="1"/>
          </p:cNvCxnSpPr>
          <p:nvPr/>
        </p:nvCxnSpPr>
        <p:spPr>
          <a:xfrm flipV="1">
            <a:off x="9334500" y="3822065"/>
            <a:ext cx="575310" cy="1896745"/>
          </a:xfrm>
          <a:prstGeom prst="straightConnector1">
            <a:avLst/>
          </a:prstGeom>
          <a:ln w="19050">
            <a:solidFill>
              <a:schemeClr val="tx1"/>
            </a:solidFill>
            <a:headEnd type="none" w="med" len="med"/>
            <a:tailEnd type="triangle" w="lg" len="lg"/>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5347970" y="5280025"/>
            <a:ext cx="1288415" cy="398780"/>
          </a:xfrm>
          <a:prstGeom prst="rect">
            <a:avLst/>
          </a:prstGeom>
          <a:noFill/>
        </p:spPr>
        <p:txBody>
          <a:bodyPr wrap="square" rtlCol="0">
            <a:spAutoFit/>
          </a:bodyPr>
          <a:p>
            <a:r>
              <a:rPr lang="en-US" altLang="zh-CN" sz="2000" b="1">
                <a:solidFill>
                  <a:schemeClr val="bg2">
                    <a:lumMod val="75000"/>
                  </a:schemeClr>
                </a:solidFill>
                <a:latin typeface="微软雅黑" panose="020B0503020204020204" charset="-122"/>
                <a:ea typeface="微软雅黑" panose="020B0503020204020204" charset="-122"/>
              </a:rPr>
              <a:t>Compile </a:t>
            </a:r>
            <a:endParaRPr lang="en-US" altLang="zh-CN" sz="2000" b="1">
              <a:solidFill>
                <a:schemeClr val="bg2">
                  <a:lumMod val="75000"/>
                </a:schemeClr>
              </a:solidFill>
              <a:latin typeface="微软雅黑" panose="020B0503020204020204" charset="-122"/>
              <a:ea typeface="微软雅黑" panose="020B0503020204020204" charset="-122"/>
            </a:endParaRPr>
          </a:p>
        </p:txBody>
      </p:sp>
      <p:sp>
        <p:nvSpPr>
          <p:cNvPr id="48" name="文本框 47"/>
          <p:cNvSpPr txBox="1"/>
          <p:nvPr/>
        </p:nvSpPr>
        <p:spPr>
          <a:xfrm>
            <a:off x="10156825" y="5280025"/>
            <a:ext cx="729615" cy="398780"/>
          </a:xfrm>
          <a:prstGeom prst="rect">
            <a:avLst/>
          </a:prstGeom>
          <a:noFill/>
        </p:spPr>
        <p:txBody>
          <a:bodyPr wrap="square" rtlCol="0">
            <a:spAutoFit/>
          </a:bodyPr>
          <a:p>
            <a:r>
              <a:rPr lang="en-US" altLang="zh-CN" sz="2000" b="1">
                <a:solidFill>
                  <a:schemeClr val="bg2">
                    <a:lumMod val="75000"/>
                  </a:schemeClr>
                </a:solidFill>
                <a:latin typeface="微软雅黑" panose="020B0503020204020204" charset="-122"/>
                <a:ea typeface="微软雅黑" panose="020B0503020204020204" charset="-122"/>
              </a:rPr>
              <a:t>L</a:t>
            </a:r>
            <a:r>
              <a:rPr lang="en-US" altLang="zh-CN" sz="2000" b="1">
                <a:solidFill>
                  <a:schemeClr val="bg2">
                    <a:lumMod val="75000"/>
                  </a:schemeClr>
                </a:solidFill>
                <a:latin typeface="微软雅黑" panose="020B0503020204020204" charset="-122"/>
                <a:ea typeface="微软雅黑" panose="020B0503020204020204" charset="-122"/>
              </a:rPr>
              <a:t>ink </a:t>
            </a:r>
            <a:endParaRPr lang="en-US" altLang="zh-CN" sz="2000" b="1">
              <a:solidFill>
                <a:schemeClr val="bg2">
                  <a:lumMod val="75000"/>
                </a:schemeClr>
              </a:solidFill>
              <a:latin typeface="微软雅黑" panose="020B0503020204020204" charset="-122"/>
              <a:ea typeface="微软雅黑" panose="020B0503020204020204" charset="-122"/>
            </a:endParaRPr>
          </a:p>
        </p:txBody>
      </p:sp>
      <p:sp>
        <p:nvSpPr>
          <p:cNvPr id="19" name="文本框 18"/>
          <p:cNvSpPr txBox="1"/>
          <p:nvPr/>
        </p:nvSpPr>
        <p:spPr>
          <a:xfrm>
            <a:off x="1108710" y="5035550"/>
            <a:ext cx="1588135" cy="706755"/>
          </a:xfrm>
          <a:prstGeom prst="rect">
            <a:avLst/>
          </a:prstGeom>
          <a:noFill/>
        </p:spPr>
        <p:txBody>
          <a:bodyPr wrap="square" rtlCol="0">
            <a:spAutoFit/>
          </a:bodyPr>
          <a:p>
            <a:pPr algn="ctr"/>
            <a:r>
              <a:rPr lang="en-US" altLang="zh-CN" sz="2000" b="1">
                <a:solidFill>
                  <a:schemeClr val="bg2">
                    <a:lumMod val="75000"/>
                  </a:schemeClr>
                </a:solidFill>
                <a:latin typeface="微软雅黑" panose="020B0503020204020204" charset="-122"/>
                <a:ea typeface="微软雅黑" panose="020B0503020204020204" charset="-122"/>
              </a:rPr>
              <a:t>Ephemeral </a:t>
            </a:r>
            <a:endParaRPr lang="en-US" altLang="zh-CN" sz="2000" b="1">
              <a:solidFill>
                <a:schemeClr val="bg2">
                  <a:lumMod val="75000"/>
                </a:schemeClr>
              </a:solidFill>
              <a:latin typeface="微软雅黑" panose="020B0503020204020204" charset="-122"/>
              <a:ea typeface="微软雅黑" panose="020B0503020204020204" charset="-122"/>
            </a:endParaRPr>
          </a:p>
          <a:p>
            <a:pPr algn="ctr"/>
            <a:r>
              <a:rPr lang="en-US" altLang="zh-CN" sz="2000" b="1">
                <a:solidFill>
                  <a:schemeClr val="bg2">
                    <a:lumMod val="75000"/>
                  </a:schemeClr>
                </a:solidFill>
                <a:latin typeface="微软雅黑" panose="020B0503020204020204" charset="-122"/>
                <a:ea typeface="微软雅黑" panose="020B0503020204020204" charset="-122"/>
              </a:rPr>
              <a:t>storage</a:t>
            </a:r>
            <a:endParaRPr lang="en-US" altLang="zh-CN" sz="2000" b="1">
              <a:solidFill>
                <a:schemeClr val="bg2">
                  <a:lumMod val="75000"/>
                </a:schemeClr>
              </a:solidFill>
              <a:latin typeface="微软雅黑" panose="020B0503020204020204" charset="-122"/>
              <a:ea typeface="微软雅黑" panose="020B0503020204020204" charset="-122"/>
            </a:endParaRPr>
          </a:p>
        </p:txBody>
      </p:sp>
      <p:sp>
        <p:nvSpPr>
          <p:cNvPr id="38" name="矩形 37"/>
          <p:cNvSpPr/>
          <p:nvPr/>
        </p:nvSpPr>
        <p:spPr>
          <a:xfrm>
            <a:off x="2743200" y="2450465"/>
            <a:ext cx="6497955" cy="2585085"/>
          </a:xfrm>
          <a:prstGeom prst="rect">
            <a:avLst/>
          </a:prstGeom>
          <a:noFill/>
          <a:ln w="34925" cmpd="sng">
            <a:solidFill>
              <a:schemeClr val="bg2">
                <a:lumMod val="9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51" name="文本框 50"/>
          <p:cNvSpPr txBox="1"/>
          <p:nvPr/>
        </p:nvSpPr>
        <p:spPr>
          <a:xfrm>
            <a:off x="1626870" y="3565525"/>
            <a:ext cx="551815" cy="390525"/>
          </a:xfrm>
          <a:prstGeom prst="rect">
            <a:avLst/>
          </a:prstGeom>
          <a:noFill/>
        </p:spPr>
        <p:txBody>
          <a:bodyPr vert="eaVert" wrap="square" rtlCol="0">
            <a:spAutoFit/>
          </a:bodyPr>
          <a:p>
            <a:r>
              <a:rPr lang="en-US" altLang="zh-CN" sz="2400" b="1"/>
              <a:t>...</a:t>
            </a:r>
            <a:endParaRPr lang="en-US" altLang="zh-CN" sz="2400" b="1"/>
          </a:p>
        </p:txBody>
      </p:sp>
      <p:sp>
        <p:nvSpPr>
          <p:cNvPr id="52" name="文本框 51"/>
          <p:cNvSpPr txBox="1"/>
          <p:nvPr/>
        </p:nvSpPr>
        <p:spPr>
          <a:xfrm>
            <a:off x="3293745" y="3565525"/>
            <a:ext cx="551815" cy="390525"/>
          </a:xfrm>
          <a:prstGeom prst="rect">
            <a:avLst/>
          </a:prstGeom>
          <a:noFill/>
        </p:spPr>
        <p:txBody>
          <a:bodyPr vert="eaVert" wrap="square" rtlCol="0">
            <a:spAutoFit/>
          </a:bodyPr>
          <a:p>
            <a:r>
              <a:rPr lang="en-US" altLang="zh-CN" sz="2400" b="1"/>
              <a:t>...</a:t>
            </a:r>
            <a:endParaRPr lang="en-US" altLang="zh-CN" sz="2400" b="1"/>
          </a:p>
        </p:txBody>
      </p:sp>
      <p:sp>
        <p:nvSpPr>
          <p:cNvPr id="53" name="文本框 52"/>
          <p:cNvSpPr txBox="1"/>
          <p:nvPr/>
        </p:nvSpPr>
        <p:spPr>
          <a:xfrm>
            <a:off x="5207000" y="3565525"/>
            <a:ext cx="551815" cy="390525"/>
          </a:xfrm>
          <a:prstGeom prst="rect">
            <a:avLst/>
          </a:prstGeom>
          <a:noFill/>
        </p:spPr>
        <p:txBody>
          <a:bodyPr vert="eaVert" wrap="square" rtlCol="0">
            <a:spAutoFit/>
          </a:bodyPr>
          <a:p>
            <a:r>
              <a:rPr lang="en-US" altLang="zh-CN" sz="2400" b="1"/>
              <a:t>...</a:t>
            </a:r>
            <a:endParaRPr lang="en-US" altLang="zh-CN" sz="2400" b="1"/>
          </a:p>
        </p:txBody>
      </p:sp>
      <p:sp>
        <p:nvSpPr>
          <p:cNvPr id="54" name="文本框 53"/>
          <p:cNvSpPr txBox="1"/>
          <p:nvPr/>
        </p:nvSpPr>
        <p:spPr>
          <a:xfrm>
            <a:off x="7076440" y="3565525"/>
            <a:ext cx="551815" cy="390525"/>
          </a:xfrm>
          <a:prstGeom prst="rect">
            <a:avLst/>
          </a:prstGeom>
          <a:noFill/>
        </p:spPr>
        <p:txBody>
          <a:bodyPr vert="eaVert" wrap="square" rtlCol="0">
            <a:spAutoFit/>
          </a:bodyPr>
          <a:p>
            <a:r>
              <a:rPr lang="en-US" altLang="zh-CN" sz="2400" b="1"/>
              <a:t>...</a:t>
            </a:r>
            <a:endParaRPr lang="en-US" altLang="zh-CN" sz="2400" b="1"/>
          </a:p>
        </p:txBody>
      </p:sp>
      <p:sp>
        <p:nvSpPr>
          <p:cNvPr id="55" name="文本框 54"/>
          <p:cNvSpPr txBox="1"/>
          <p:nvPr/>
        </p:nvSpPr>
        <p:spPr>
          <a:xfrm>
            <a:off x="8538210" y="3565525"/>
            <a:ext cx="551815" cy="390525"/>
          </a:xfrm>
          <a:prstGeom prst="rect">
            <a:avLst/>
          </a:prstGeom>
          <a:noFill/>
        </p:spPr>
        <p:txBody>
          <a:bodyPr vert="eaVert" wrap="square" rtlCol="0">
            <a:spAutoFit/>
          </a:bodyPr>
          <a:p>
            <a:r>
              <a:rPr lang="en-US" altLang="zh-CN" sz="2400" b="1"/>
              <a:t>...</a:t>
            </a:r>
            <a:endParaRPr lang="en-US" altLang="zh-CN" sz="2400" b="1"/>
          </a:p>
        </p:txBody>
      </p:sp>
      <p:cxnSp>
        <p:nvCxnSpPr>
          <p:cNvPr id="56" name="直接箭头连接符 55"/>
          <p:cNvCxnSpPr>
            <a:stCxn id="55" idx="3"/>
          </p:cNvCxnSpPr>
          <p:nvPr/>
        </p:nvCxnSpPr>
        <p:spPr>
          <a:xfrm>
            <a:off x="9090025" y="3761105"/>
            <a:ext cx="844550" cy="87630"/>
          </a:xfrm>
          <a:prstGeom prst="straightConnector1">
            <a:avLst/>
          </a:prstGeom>
          <a:ln w="19050" cmpd="sng">
            <a:solidFill>
              <a:schemeClr val="tx1"/>
            </a:solidFill>
            <a:prstDash val="sysDash"/>
            <a:headEnd type="none" w="med" len="med"/>
            <a:tailEnd type="triangle" w="lg" len="lg"/>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7" name="矩形 56"/>
          <p:cNvSpPr/>
          <p:nvPr/>
        </p:nvSpPr>
        <p:spPr>
          <a:xfrm>
            <a:off x="9548495" y="2450465"/>
            <a:ext cx="1698625" cy="2585085"/>
          </a:xfrm>
          <a:prstGeom prst="rect">
            <a:avLst/>
          </a:prstGeom>
          <a:noFill/>
          <a:ln w="34925" cmpd="sng">
            <a:solidFill>
              <a:schemeClr val="bg2">
                <a:lumMod val="9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4" name="文本框 3"/>
          <p:cNvSpPr txBox="1"/>
          <p:nvPr/>
        </p:nvSpPr>
        <p:spPr>
          <a:xfrm>
            <a:off x="5507355" y="5678805"/>
            <a:ext cx="969645" cy="368300"/>
          </a:xfrm>
          <a:prstGeom prst="rect">
            <a:avLst/>
          </a:prstGeom>
          <a:noFill/>
        </p:spPr>
        <p:txBody>
          <a:bodyPr wrap="square" rtlCol="0">
            <a:spAutoFit/>
          </a:bodyPr>
          <a:p>
            <a:pPr algn="l"/>
            <a:r>
              <a:rPr lang="en-US" altLang="zh-CN" b="1">
                <a:solidFill>
                  <a:srgbClr val="0070C0"/>
                </a:solidFill>
              </a:rPr>
              <a:t>Stage 1</a:t>
            </a:r>
            <a:endParaRPr lang="en-US" altLang="zh-CN" b="1">
              <a:solidFill>
                <a:srgbClr val="0070C0"/>
              </a:solidFill>
            </a:endParaRPr>
          </a:p>
        </p:txBody>
      </p:sp>
      <p:sp>
        <p:nvSpPr>
          <p:cNvPr id="37" name="文本框 36"/>
          <p:cNvSpPr txBox="1"/>
          <p:nvPr/>
        </p:nvSpPr>
        <p:spPr>
          <a:xfrm>
            <a:off x="10036810" y="5646420"/>
            <a:ext cx="969645" cy="368300"/>
          </a:xfrm>
          <a:prstGeom prst="rect">
            <a:avLst/>
          </a:prstGeom>
          <a:noFill/>
        </p:spPr>
        <p:txBody>
          <a:bodyPr wrap="square" rtlCol="0">
            <a:spAutoFit/>
          </a:bodyPr>
          <a:p>
            <a:pPr algn="l"/>
            <a:r>
              <a:rPr lang="en-US" altLang="zh-CN" b="1">
                <a:solidFill>
                  <a:srgbClr val="0070C0"/>
                </a:solidFill>
              </a:rPr>
              <a:t>Stage 2</a:t>
            </a:r>
            <a:endParaRPr lang="en-US" altLang="zh-CN" b="1">
              <a:solidFill>
                <a:srgbClr val="0070C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数据分析应用的</a:t>
            </a:r>
            <a:r>
              <a:rPr lang="zh-CN" altLang="en-US"/>
              <a:t>访问特征</a:t>
            </a:r>
            <a:endParaRPr lang="zh-CN" altLang="en-US"/>
          </a:p>
        </p:txBody>
      </p:sp>
      <p:sp>
        <p:nvSpPr>
          <p:cNvPr id="3" name="内容占位符 2"/>
          <p:cNvSpPr>
            <a:spLocks noGrp="1"/>
          </p:cNvSpPr>
          <p:nvPr>
            <p:ph idx="1"/>
          </p:nvPr>
        </p:nvSpPr>
        <p:spPr>
          <a:xfrm>
            <a:off x="838200" y="1383030"/>
            <a:ext cx="10824845" cy="5300345"/>
          </a:xfrm>
        </p:spPr>
        <p:txBody>
          <a:bodyPr>
            <a:normAutofit/>
          </a:bodyPr>
          <a:p>
            <a:pPr marL="0" indent="0"/>
            <a:r>
              <a:rPr lang="en-US" altLang="zh-CN">
                <a:solidFill>
                  <a:schemeClr val="tx1"/>
                </a:solidFill>
                <a:uFillTx/>
                <a:latin typeface="等线" panose="02010600030101010101" charset="-122"/>
              </a:rPr>
              <a:t> </a:t>
            </a:r>
            <a:r>
              <a:rPr lang="en-US" altLang="zh-CN" b="1">
                <a:solidFill>
                  <a:schemeClr val="tx1"/>
                </a:solidFill>
                <a:uFillTx/>
                <a:latin typeface="微软雅黑" panose="020B0503020204020204" charset="-122"/>
                <a:ea typeface="微软雅黑" panose="020B0503020204020204" charset="-122"/>
              </a:rPr>
              <a:t>I/O size</a:t>
            </a:r>
            <a:endParaRPr lang="en-US" altLang="zh-CN" b="1">
              <a:solidFill>
                <a:schemeClr val="tx1"/>
              </a:solidFill>
              <a:uFillTx/>
              <a:latin typeface="微软雅黑" panose="020B0503020204020204" charset="-122"/>
              <a:ea typeface="微软雅黑" panose="020B0503020204020204" charset="-122"/>
            </a:endParaRPr>
          </a:p>
          <a:p>
            <a:pPr marL="457200" lvl="1" indent="0"/>
            <a:r>
              <a:rPr lang="en-US" altLang="zh-CN">
                <a:solidFill>
                  <a:schemeClr val="tx1"/>
                </a:solidFill>
                <a:uFillTx/>
                <a:latin typeface="等线" panose="02010600030101010101" charset="-122"/>
              </a:rPr>
              <a:t> The granularity of data access varies widely</a:t>
            </a:r>
            <a:r>
              <a:rPr lang="en-US" altLang="zh-CN" baseline="30000">
                <a:solidFill>
                  <a:schemeClr val="tx1"/>
                </a:solidFill>
                <a:uFillTx/>
                <a:latin typeface="等线" panose="02010600030101010101" charset="-122"/>
              </a:rPr>
              <a:t>[1]</a:t>
            </a:r>
            <a:endParaRPr lang="en-US" altLang="zh-CN">
              <a:solidFill>
                <a:schemeClr val="tx1"/>
              </a:solidFill>
              <a:uFillTx/>
              <a:latin typeface="等线" panose="02010600030101010101" charset="-122"/>
            </a:endParaRPr>
          </a:p>
          <a:p>
            <a:pPr marL="457200" lvl="1" indent="0"/>
            <a:r>
              <a:rPr lang="en-US" altLang="zh-CN">
                <a:solidFill>
                  <a:schemeClr val="tx1"/>
                </a:solidFill>
                <a:uFillTx/>
                <a:latin typeface="等线" panose="02010600030101010101" charset="-122"/>
              </a:rPr>
              <a:t>  Applications that read/write </a:t>
            </a:r>
            <a:r>
              <a:rPr lang="en-US" altLang="zh-CN" b="1">
                <a:solidFill>
                  <a:schemeClr val="tx1"/>
                </a:solidFill>
                <a:uFillTx/>
                <a:latin typeface="等线" panose="02010600030101010101" charset="-122"/>
              </a:rPr>
              <a:t>large objects</a:t>
            </a:r>
            <a:r>
              <a:rPr lang="en-US" altLang="zh-CN">
                <a:solidFill>
                  <a:schemeClr val="tx1"/>
                </a:solidFill>
                <a:uFillTx/>
                <a:latin typeface="等线" panose="02010600030101010101" charset="-122"/>
              </a:rPr>
              <a:t> demand </a:t>
            </a:r>
            <a:r>
              <a:rPr lang="en-US" altLang="zh-CN" b="1">
                <a:solidFill>
                  <a:schemeClr val="tx1"/>
                </a:solidFill>
                <a:uFillTx/>
                <a:latin typeface="等线" panose="02010600030101010101" charset="-122"/>
              </a:rPr>
              <a:t>high throughput</a:t>
            </a:r>
            <a:r>
              <a:rPr lang="en-US" altLang="zh-CN">
                <a:solidFill>
                  <a:schemeClr val="tx1"/>
                </a:solidFill>
                <a:uFillTx/>
                <a:latin typeface="等线" panose="02010600030101010101" charset="-122"/>
              </a:rPr>
              <a:t> while </a:t>
            </a:r>
            <a:r>
              <a:rPr lang="en-US" altLang="zh-CN" b="1">
                <a:solidFill>
                  <a:srgbClr val="0070C0"/>
                </a:solidFill>
                <a:uFillTx/>
                <a:latin typeface="等线" panose="02010600030101010101" charset="-122"/>
              </a:rPr>
              <a:t>low latency</a:t>
            </a:r>
            <a:r>
              <a:rPr lang="en-US" altLang="zh-CN">
                <a:solidFill>
                  <a:schemeClr val="tx1"/>
                </a:solidFill>
                <a:uFillTx/>
                <a:latin typeface="等线" panose="02010600030101010101" charset="-122"/>
              </a:rPr>
              <a:t> is important for </a:t>
            </a:r>
            <a:r>
              <a:rPr lang="en-US" altLang="zh-CN" b="1">
                <a:solidFill>
                  <a:srgbClr val="0070C0"/>
                </a:solidFill>
                <a:uFillTx/>
                <a:latin typeface="等线" panose="02010600030101010101" charset="-122"/>
              </a:rPr>
              <a:t>small object</a:t>
            </a:r>
            <a:r>
              <a:rPr lang="en-US" altLang="zh-CN">
                <a:solidFill>
                  <a:schemeClr val="tx1"/>
                </a:solidFill>
                <a:uFillTx/>
                <a:latin typeface="等线" panose="02010600030101010101" charset="-122"/>
              </a:rPr>
              <a:t> accesses</a:t>
            </a:r>
            <a:r>
              <a:rPr lang="en-US" altLang="zh-CN" baseline="30000">
                <a:solidFill>
                  <a:schemeClr val="tx1"/>
                </a:solidFill>
                <a:uFillTx/>
                <a:latin typeface="等线" panose="02010600030101010101" charset="-122"/>
              </a:rPr>
              <a:t>[1]</a:t>
            </a:r>
            <a:endParaRPr lang="en-US" altLang="zh-CN">
              <a:solidFill>
                <a:schemeClr val="tx1"/>
              </a:solidFill>
              <a:uFillTx/>
              <a:latin typeface="等线" panose="02010600030101010101" charset="-122"/>
            </a:endParaRPr>
          </a:p>
          <a:p>
            <a:pPr marL="914400" lvl="2" indent="0">
              <a:buNone/>
            </a:pPr>
            <a:endParaRPr lang="en-US" altLang="zh-CN">
              <a:solidFill>
                <a:schemeClr val="tx1"/>
              </a:solidFill>
              <a:uFillTx/>
              <a:latin typeface="等线" panose="02010600030101010101" charset="-122"/>
            </a:endParaRPr>
          </a:p>
        </p:txBody>
      </p:sp>
      <p:pic>
        <p:nvPicPr>
          <p:cNvPr id="4" name="图片 3"/>
          <p:cNvPicPr>
            <a:picLocks noChangeAspect="1"/>
          </p:cNvPicPr>
          <p:nvPr>
            <p:custDataLst>
              <p:tags r:id="rId1"/>
            </p:custDataLst>
          </p:nvPr>
        </p:nvPicPr>
        <p:blipFill>
          <a:blip r:embed="rId2"/>
          <a:stretch>
            <a:fillRect/>
          </a:stretch>
        </p:blipFill>
        <p:spPr>
          <a:xfrm>
            <a:off x="3255010" y="3180715"/>
            <a:ext cx="5991860" cy="3041650"/>
          </a:xfrm>
          <a:prstGeom prst="rect">
            <a:avLst/>
          </a:prstGeom>
        </p:spPr>
      </p:pic>
      <p:sp>
        <p:nvSpPr>
          <p:cNvPr id="5" name="文本框 4"/>
          <p:cNvSpPr txBox="1"/>
          <p:nvPr/>
        </p:nvSpPr>
        <p:spPr>
          <a:xfrm>
            <a:off x="3609975" y="6152515"/>
            <a:ext cx="5695950" cy="368300"/>
          </a:xfrm>
          <a:prstGeom prst="rect">
            <a:avLst/>
          </a:prstGeom>
          <a:noFill/>
        </p:spPr>
        <p:txBody>
          <a:bodyPr wrap="square" rtlCol="0">
            <a:spAutoFit/>
          </a:bodyPr>
          <a:p>
            <a:r>
              <a:rPr lang="zh-CN" altLang="en-US"/>
              <a:t> </a:t>
            </a:r>
            <a:r>
              <a:rPr lang="zh-CN" altLang="en-US" b="1">
                <a:latin typeface="微软雅黑" panose="020B0503020204020204" charset="-122"/>
                <a:ea typeface="微软雅黑" panose="020B0503020204020204" charset="-122"/>
              </a:rPr>
              <a:t>I/Os range from 100s of bytes to 100s of MBs</a:t>
            </a:r>
            <a:r>
              <a:rPr lang="en-US" altLang="zh-CN" b="1" baseline="30000">
                <a:latin typeface="微软雅黑" panose="020B0503020204020204" charset="-122"/>
                <a:ea typeface="微软雅黑" panose="020B0503020204020204" charset="-122"/>
              </a:rPr>
              <a:t>[1]</a:t>
            </a:r>
            <a:endParaRPr lang="en-US" altLang="zh-CN" b="1" baseline="30000">
              <a:latin typeface="微软雅黑" panose="020B0503020204020204" charset="-122"/>
              <a:ea typeface="微软雅黑" panose="020B0503020204020204" charset="-122"/>
            </a:endParaRPr>
          </a:p>
        </p:txBody>
      </p:sp>
      <p:sp>
        <p:nvSpPr>
          <p:cNvPr id="19" name="文本框 18"/>
          <p:cNvSpPr txBox="1"/>
          <p:nvPr/>
        </p:nvSpPr>
        <p:spPr>
          <a:xfrm>
            <a:off x="0" y="6520815"/>
            <a:ext cx="11722735" cy="337185"/>
          </a:xfrm>
          <a:prstGeom prst="rect">
            <a:avLst/>
          </a:prstGeom>
          <a:noFill/>
        </p:spPr>
        <p:txBody>
          <a:bodyPr wrap="square" rtlCol="0">
            <a:spAutoFit/>
          </a:bodyPr>
          <a:p>
            <a:r>
              <a:rPr lang="en-US" altLang="zh-CN" sz="1600">
                <a:solidFill>
                  <a:schemeClr val="bg2">
                    <a:lumMod val="50000"/>
                  </a:schemeClr>
                </a:solidFill>
                <a:sym typeface="+mn-ea"/>
              </a:rPr>
              <a:t>[1] Understanding Ephemeral Storage for Serverless Analytics  ATC’18</a:t>
            </a:r>
            <a:endParaRPr lang="en-US" altLang="zh-CN" sz="1600">
              <a:solidFill>
                <a:schemeClr val="bg2">
                  <a:lumMod val="50000"/>
                </a:schemeClr>
              </a:solidFill>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数据分析应用的</a:t>
            </a:r>
            <a:r>
              <a:rPr lang="zh-CN" altLang="en-US"/>
              <a:t>访问特征</a:t>
            </a:r>
            <a:endParaRPr lang="zh-CN" altLang="en-US"/>
          </a:p>
        </p:txBody>
      </p:sp>
      <p:sp>
        <p:nvSpPr>
          <p:cNvPr id="3" name="内容占位符 2"/>
          <p:cNvSpPr>
            <a:spLocks noGrp="1"/>
          </p:cNvSpPr>
          <p:nvPr>
            <p:ph idx="1"/>
          </p:nvPr>
        </p:nvSpPr>
        <p:spPr>
          <a:xfrm>
            <a:off x="838200" y="1383030"/>
            <a:ext cx="10824845" cy="5300345"/>
          </a:xfrm>
        </p:spPr>
        <p:txBody>
          <a:bodyPr>
            <a:normAutofit/>
          </a:bodyPr>
          <a:p>
            <a:pPr lvl="0"/>
            <a:r>
              <a:rPr lang="en-US" altLang="zh-CN">
                <a:solidFill>
                  <a:schemeClr val="tx1"/>
                </a:solidFill>
                <a:uFillTx/>
                <a:latin typeface="等线" panose="02010600030101010101" charset="-122"/>
              </a:rPr>
              <a:t> </a:t>
            </a:r>
            <a:r>
              <a:rPr lang="en-US" altLang="zh-CN" b="1">
                <a:solidFill>
                  <a:schemeClr val="tx1"/>
                </a:solidFill>
                <a:uFillTx/>
                <a:latin typeface="微软雅黑" panose="020B0503020204020204" charset="-122"/>
                <a:ea typeface="微软雅黑" panose="020B0503020204020204" charset="-122"/>
              </a:rPr>
              <a:t>Data access pattern</a:t>
            </a:r>
            <a:endParaRPr lang="en-US" altLang="zh-CN">
              <a:solidFill>
                <a:schemeClr val="tx1"/>
              </a:solidFill>
              <a:uFillTx/>
              <a:latin typeface="等线" panose="02010600030101010101" charset="-122"/>
            </a:endParaRPr>
          </a:p>
          <a:p>
            <a:pPr lvl="1"/>
            <a:r>
              <a:rPr lang="en-US" altLang="zh-CN">
                <a:solidFill>
                  <a:schemeClr val="tx1"/>
                </a:solidFill>
                <a:uFillTx/>
                <a:latin typeface="等线" panose="02010600030101010101" charset="-122"/>
              </a:rPr>
              <a:t> Fanout degree</a:t>
            </a:r>
            <a:r>
              <a:rPr lang="zh-CN" altLang="en-US">
                <a:solidFill>
                  <a:schemeClr val="tx1"/>
                </a:solidFill>
                <a:uFillTx/>
                <a:latin typeface="等线" panose="02010600030101010101" charset="-122"/>
              </a:rPr>
              <a:t>？？</a:t>
            </a:r>
            <a:endParaRPr lang="zh-CN" altLang="en-US">
              <a:solidFill>
                <a:schemeClr val="tx1"/>
              </a:solidFill>
              <a:uFillTx/>
              <a:latin typeface="等线" panose="02010600030101010101" charset="-122"/>
            </a:endParaRPr>
          </a:p>
        </p:txBody>
      </p:sp>
      <p:sp>
        <p:nvSpPr>
          <p:cNvPr id="6" name="文本框 5"/>
          <p:cNvSpPr txBox="1"/>
          <p:nvPr/>
        </p:nvSpPr>
        <p:spPr>
          <a:xfrm>
            <a:off x="1240155" y="2564765"/>
            <a:ext cx="2185670" cy="368300"/>
          </a:xfrm>
          <a:prstGeom prst="rect">
            <a:avLst/>
          </a:prstGeom>
          <a:noFill/>
        </p:spPr>
        <p:txBody>
          <a:bodyPr wrap="square" rtlCol="0">
            <a:spAutoFit/>
          </a:bodyPr>
          <a:p>
            <a:r>
              <a:rPr lang="zh-CN" altLang="en-US" b="1">
                <a:latin typeface="微软雅黑" panose="020B0503020204020204" charset="-122"/>
                <a:ea typeface="微软雅黑" panose="020B0503020204020204" charset="-122"/>
              </a:rPr>
              <a:t>Application Type</a:t>
            </a:r>
            <a:endParaRPr lang="zh-CN" altLang="en-US" b="1">
              <a:latin typeface="微软雅黑" panose="020B0503020204020204" charset="-122"/>
              <a:ea typeface="微软雅黑" panose="020B0503020204020204" charset="-122"/>
            </a:endParaRPr>
          </a:p>
        </p:txBody>
      </p:sp>
      <p:sp>
        <p:nvSpPr>
          <p:cNvPr id="7" name="文本框 6"/>
          <p:cNvSpPr txBox="1"/>
          <p:nvPr/>
        </p:nvSpPr>
        <p:spPr>
          <a:xfrm>
            <a:off x="1560195" y="5341620"/>
            <a:ext cx="1381760" cy="645160"/>
          </a:xfrm>
          <a:prstGeom prst="rect">
            <a:avLst/>
          </a:prstGeom>
          <a:noFill/>
        </p:spPr>
        <p:txBody>
          <a:bodyPr wrap="square" rtlCol="0">
            <a:spAutoFit/>
          </a:bodyPr>
          <a:p>
            <a:r>
              <a:rPr lang="en-US" altLang="zh-CN">
                <a:ea typeface="+mn-lt"/>
              </a:rPr>
              <a:t> </a:t>
            </a:r>
            <a:r>
              <a:rPr lang="zh-CN" altLang="en-US">
                <a:ea typeface="+mn-lt"/>
              </a:rPr>
              <a:t>Distributed</a:t>
            </a:r>
            <a:endParaRPr lang="zh-CN" altLang="en-US">
              <a:ea typeface="+mn-lt"/>
            </a:endParaRPr>
          </a:p>
          <a:p>
            <a:r>
              <a:rPr lang="zh-CN" altLang="en-US">
                <a:ea typeface="+mn-lt"/>
              </a:rPr>
              <a:t>Compilation</a:t>
            </a:r>
            <a:endParaRPr lang="zh-CN" altLang="en-US">
              <a:ea typeface="+mn-lt"/>
            </a:endParaRPr>
          </a:p>
        </p:txBody>
      </p:sp>
      <p:sp>
        <p:nvSpPr>
          <p:cNvPr id="8" name="文本框 7"/>
          <p:cNvSpPr txBox="1"/>
          <p:nvPr/>
        </p:nvSpPr>
        <p:spPr>
          <a:xfrm>
            <a:off x="1570355" y="3442335"/>
            <a:ext cx="1371600" cy="368300"/>
          </a:xfrm>
          <a:prstGeom prst="rect">
            <a:avLst/>
          </a:prstGeom>
          <a:noFill/>
        </p:spPr>
        <p:txBody>
          <a:bodyPr wrap="square" rtlCol="0">
            <a:spAutoFit/>
          </a:bodyPr>
          <a:p>
            <a:r>
              <a:rPr lang="zh-CN" altLang="en-US">
                <a:ea typeface="+mn-lt"/>
              </a:rPr>
              <a:t>MapReduce</a:t>
            </a:r>
            <a:endParaRPr lang="zh-CN" altLang="en-US">
              <a:ea typeface="+mn-lt"/>
            </a:endParaRPr>
          </a:p>
        </p:txBody>
      </p:sp>
      <p:sp>
        <p:nvSpPr>
          <p:cNvPr id="9" name="文本框 8"/>
          <p:cNvSpPr txBox="1"/>
          <p:nvPr/>
        </p:nvSpPr>
        <p:spPr>
          <a:xfrm>
            <a:off x="1408430" y="4439285"/>
            <a:ext cx="1695450" cy="368300"/>
          </a:xfrm>
          <a:prstGeom prst="rect">
            <a:avLst/>
          </a:prstGeom>
          <a:noFill/>
        </p:spPr>
        <p:txBody>
          <a:bodyPr wrap="square" rtlCol="0">
            <a:spAutoFit/>
          </a:bodyPr>
          <a:p>
            <a:r>
              <a:rPr lang="zh-CN" altLang="en-US">
                <a:ea typeface="+mn-lt"/>
              </a:rPr>
              <a:t>Video Analytics</a:t>
            </a:r>
            <a:endParaRPr lang="zh-CN" altLang="en-US">
              <a:ea typeface="+mn-lt"/>
            </a:endParaRPr>
          </a:p>
        </p:txBody>
      </p:sp>
      <p:sp>
        <p:nvSpPr>
          <p:cNvPr id="10" name="文本框 9"/>
          <p:cNvSpPr txBox="1"/>
          <p:nvPr/>
        </p:nvSpPr>
        <p:spPr>
          <a:xfrm>
            <a:off x="4702175" y="2426335"/>
            <a:ext cx="3509645" cy="645160"/>
          </a:xfrm>
          <a:prstGeom prst="rect">
            <a:avLst/>
          </a:prstGeom>
          <a:noFill/>
        </p:spPr>
        <p:txBody>
          <a:bodyPr wrap="square" rtlCol="0">
            <a:spAutoFit/>
          </a:bodyPr>
          <a:p>
            <a:r>
              <a:rPr lang="zh-CN" altLang="en-US" b="1">
                <a:latin typeface="微软雅黑" panose="020B0503020204020204" charset="-122"/>
                <a:ea typeface="微软雅黑" panose="020B0503020204020204" charset="-122"/>
              </a:rPr>
              <a:t>Ephemeral I/O Throughput:</a:t>
            </a:r>
            <a:endParaRPr lang="zh-CN" altLang="en-US" b="1">
              <a:latin typeface="微软雅黑" panose="020B0503020204020204" charset="-122"/>
              <a:ea typeface="微软雅黑" panose="020B0503020204020204" charset="-122"/>
            </a:endParaRPr>
          </a:p>
          <a:p>
            <a:r>
              <a:rPr lang="zh-CN" altLang="en-US" b="1">
                <a:latin typeface="微软雅黑" panose="020B0503020204020204" charset="-122"/>
                <a:ea typeface="微软雅黑" panose="020B0503020204020204" charset="-122"/>
              </a:rPr>
              <a:t>Write (dotted), Read (solid)</a:t>
            </a:r>
            <a:r>
              <a:rPr lang="en-US" altLang="zh-CN" b="1" baseline="30000">
                <a:latin typeface="微软雅黑" panose="020B0503020204020204" charset="-122"/>
                <a:ea typeface="微软雅黑" panose="020B0503020204020204" charset="-122"/>
              </a:rPr>
              <a:t>[1]</a:t>
            </a:r>
            <a:endParaRPr lang="en-US" altLang="zh-CN" b="1" baseline="30000">
              <a:latin typeface="微软雅黑" panose="020B0503020204020204" charset="-122"/>
              <a:ea typeface="微软雅黑" panose="020B0503020204020204" charset="-122"/>
            </a:endParaRPr>
          </a:p>
        </p:txBody>
      </p:sp>
      <p:sp>
        <p:nvSpPr>
          <p:cNvPr id="11" name="文本框 10"/>
          <p:cNvSpPr txBox="1"/>
          <p:nvPr/>
        </p:nvSpPr>
        <p:spPr>
          <a:xfrm>
            <a:off x="8928735" y="2564765"/>
            <a:ext cx="3086100" cy="368300"/>
          </a:xfrm>
          <a:prstGeom prst="rect">
            <a:avLst/>
          </a:prstGeom>
          <a:noFill/>
        </p:spPr>
        <p:txBody>
          <a:bodyPr wrap="square" rtlCol="0">
            <a:spAutoFit/>
          </a:bodyPr>
          <a:p>
            <a:r>
              <a:rPr lang="zh-CN" altLang="en-US" b="1">
                <a:latin typeface="微软雅黑" panose="020B0503020204020204" charset="-122"/>
                <a:ea typeface="微软雅黑" panose="020B0503020204020204" charset="-122"/>
              </a:rPr>
              <a:t>Ephemeral Data Capacity</a:t>
            </a:r>
            <a:endParaRPr lang="zh-CN" altLang="en-US" b="1">
              <a:latin typeface="微软雅黑" panose="020B0503020204020204" charset="-122"/>
              <a:ea typeface="微软雅黑" panose="020B0503020204020204" charset="-122"/>
            </a:endParaRPr>
          </a:p>
        </p:txBody>
      </p:sp>
      <p:sp>
        <p:nvSpPr>
          <p:cNvPr id="14" name="文本框 13"/>
          <p:cNvSpPr txBox="1"/>
          <p:nvPr/>
        </p:nvSpPr>
        <p:spPr>
          <a:xfrm>
            <a:off x="10021570" y="5480050"/>
            <a:ext cx="901700" cy="368300"/>
          </a:xfrm>
          <a:prstGeom prst="rect">
            <a:avLst/>
          </a:prstGeom>
          <a:noFill/>
        </p:spPr>
        <p:txBody>
          <a:bodyPr wrap="square" rtlCol="0">
            <a:spAutoFit/>
          </a:bodyPr>
          <a:p>
            <a:r>
              <a:rPr lang="en-US" altLang="zh-CN">
                <a:ea typeface="+mn-lt"/>
              </a:rPr>
              <a:t>0.95GB</a:t>
            </a:r>
            <a:endParaRPr lang="en-US" altLang="zh-CN">
              <a:ea typeface="+mn-lt"/>
            </a:endParaRPr>
          </a:p>
        </p:txBody>
      </p:sp>
      <p:sp>
        <p:nvSpPr>
          <p:cNvPr id="15" name="文本框 14"/>
          <p:cNvSpPr txBox="1"/>
          <p:nvPr/>
        </p:nvSpPr>
        <p:spPr>
          <a:xfrm>
            <a:off x="10055860" y="3442335"/>
            <a:ext cx="831850" cy="368300"/>
          </a:xfrm>
          <a:prstGeom prst="rect">
            <a:avLst/>
          </a:prstGeom>
          <a:noFill/>
        </p:spPr>
        <p:txBody>
          <a:bodyPr wrap="square" rtlCol="0">
            <a:spAutoFit/>
          </a:bodyPr>
          <a:p>
            <a:r>
              <a:rPr lang="en-US" altLang="zh-CN">
                <a:ea typeface="+mn-lt"/>
              </a:rPr>
              <a:t>100GB</a:t>
            </a:r>
            <a:endParaRPr lang="zh-CN" altLang="en-US">
              <a:ea typeface="+mn-lt"/>
            </a:endParaRPr>
          </a:p>
        </p:txBody>
      </p:sp>
      <p:sp>
        <p:nvSpPr>
          <p:cNvPr id="16" name="文本框 15"/>
          <p:cNvSpPr txBox="1"/>
          <p:nvPr/>
        </p:nvSpPr>
        <p:spPr>
          <a:xfrm>
            <a:off x="10172065" y="4439285"/>
            <a:ext cx="600075" cy="368300"/>
          </a:xfrm>
          <a:prstGeom prst="rect">
            <a:avLst/>
          </a:prstGeom>
          <a:noFill/>
        </p:spPr>
        <p:txBody>
          <a:bodyPr wrap="square" rtlCol="0">
            <a:spAutoFit/>
          </a:bodyPr>
          <a:p>
            <a:r>
              <a:rPr lang="en-US" altLang="zh-CN">
                <a:ea typeface="+mn-lt"/>
              </a:rPr>
              <a:t>6GB</a:t>
            </a:r>
            <a:endParaRPr lang="en-US" altLang="zh-CN">
              <a:ea typeface="+mn-lt"/>
            </a:endParaRPr>
          </a:p>
        </p:txBody>
      </p:sp>
      <p:sp>
        <p:nvSpPr>
          <p:cNvPr id="19" name="文本框 18"/>
          <p:cNvSpPr txBox="1"/>
          <p:nvPr/>
        </p:nvSpPr>
        <p:spPr>
          <a:xfrm>
            <a:off x="0" y="6520815"/>
            <a:ext cx="11722735" cy="337185"/>
          </a:xfrm>
          <a:prstGeom prst="rect">
            <a:avLst/>
          </a:prstGeom>
          <a:noFill/>
        </p:spPr>
        <p:txBody>
          <a:bodyPr wrap="square" rtlCol="0">
            <a:spAutoFit/>
          </a:bodyPr>
          <a:p>
            <a:r>
              <a:rPr lang="en-US" altLang="zh-CN" sz="1600">
                <a:solidFill>
                  <a:schemeClr val="bg2">
                    <a:lumMod val="50000"/>
                  </a:schemeClr>
                </a:solidFill>
                <a:sym typeface="+mn-ea"/>
              </a:rPr>
              <a:t>[1] Understanding Ephemeral Storage for Serverless Analytics  ATC’18</a:t>
            </a:r>
            <a:endParaRPr lang="en-US" altLang="zh-CN" sz="1600">
              <a:solidFill>
                <a:schemeClr val="bg2">
                  <a:lumMod val="50000"/>
                </a:schemeClr>
              </a:solidFill>
              <a:sym typeface="+mn-ea"/>
            </a:endParaRPr>
          </a:p>
        </p:txBody>
      </p:sp>
      <p:pic>
        <p:nvPicPr>
          <p:cNvPr id="12" name="图片 11"/>
          <p:cNvPicPr>
            <a:picLocks noChangeAspect="1"/>
          </p:cNvPicPr>
          <p:nvPr/>
        </p:nvPicPr>
        <p:blipFill>
          <a:blip r:embed="rId1"/>
          <a:stretch>
            <a:fillRect/>
          </a:stretch>
        </p:blipFill>
        <p:spPr>
          <a:xfrm>
            <a:off x="4114165" y="3166745"/>
            <a:ext cx="4750435" cy="2022475"/>
          </a:xfrm>
          <a:prstGeom prst="rect">
            <a:avLst/>
          </a:prstGeom>
        </p:spPr>
      </p:pic>
      <p:pic>
        <p:nvPicPr>
          <p:cNvPr id="13" name="图片 12"/>
          <p:cNvPicPr>
            <a:picLocks noChangeAspect="1"/>
          </p:cNvPicPr>
          <p:nvPr/>
        </p:nvPicPr>
        <p:blipFill>
          <a:blip r:embed="rId2"/>
          <a:stretch>
            <a:fillRect/>
          </a:stretch>
        </p:blipFill>
        <p:spPr>
          <a:xfrm>
            <a:off x="4112895" y="5229860"/>
            <a:ext cx="4687570" cy="1049020"/>
          </a:xfrm>
          <a:prstGeom prst="rect">
            <a:avLst/>
          </a:prstGeom>
        </p:spPr>
      </p:pic>
      <p:sp>
        <p:nvSpPr>
          <p:cNvPr id="18" name="文本框 17"/>
          <p:cNvSpPr txBox="1"/>
          <p:nvPr/>
        </p:nvSpPr>
        <p:spPr>
          <a:xfrm rot="10800000">
            <a:off x="3654425" y="3983355"/>
            <a:ext cx="459740" cy="1218565"/>
          </a:xfrm>
          <a:prstGeom prst="rect">
            <a:avLst/>
          </a:prstGeom>
          <a:noFill/>
        </p:spPr>
        <p:txBody>
          <a:bodyPr vert="eaVert" wrap="square" rtlCol="0">
            <a:spAutoFit/>
          </a:bodyPr>
          <a:p>
            <a:r>
              <a:rPr lang="en-US" altLang="zh-CN"/>
              <a:t>Total  GB/</a:t>
            </a:r>
            <a:r>
              <a:rPr lang="en-US" altLang="zh-CN"/>
              <a:t>s</a:t>
            </a:r>
            <a:endParaRPr lang="en-US" altLang="zh-CN"/>
          </a:p>
        </p:txBody>
      </p:sp>
      <p:sp>
        <p:nvSpPr>
          <p:cNvPr id="20" name="文本框 19"/>
          <p:cNvSpPr txBox="1"/>
          <p:nvPr/>
        </p:nvSpPr>
        <p:spPr>
          <a:xfrm rot="16200000">
            <a:off x="6228080" y="6011545"/>
            <a:ext cx="459740" cy="883920"/>
          </a:xfrm>
          <a:prstGeom prst="rect">
            <a:avLst/>
          </a:prstGeom>
          <a:noFill/>
        </p:spPr>
        <p:txBody>
          <a:bodyPr vert="eaVert" wrap="square" rtlCol="0">
            <a:spAutoFit/>
          </a:bodyPr>
          <a:p>
            <a:r>
              <a:rPr lang="en-US" altLang="zh-CN"/>
              <a:t>T</a:t>
            </a:r>
            <a:r>
              <a:rPr lang="en-US" altLang="zh-CN"/>
              <a:t>ime(s)</a:t>
            </a:r>
            <a:endParaRPr lang="en-US" altLang="zh-CN"/>
          </a:p>
        </p:txBody>
      </p:sp>
      <p:sp>
        <p:nvSpPr>
          <p:cNvPr id="21" name="圆角矩形 20"/>
          <p:cNvSpPr/>
          <p:nvPr/>
        </p:nvSpPr>
        <p:spPr>
          <a:xfrm>
            <a:off x="5969000" y="3346450"/>
            <a:ext cx="1898015" cy="2962275"/>
          </a:xfrm>
          <a:prstGeom prst="roundRect">
            <a:avLst/>
          </a:prstGeom>
          <a:noFill/>
          <a:ln w="28575" cmpd="sng">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数据分析应用的</a:t>
            </a:r>
            <a:r>
              <a:rPr lang="en-US" altLang="zh-CN"/>
              <a:t>DAG</a:t>
            </a:r>
            <a:r>
              <a:rPr lang="zh-CN" altLang="en-US"/>
              <a:t>特征</a:t>
            </a:r>
            <a:endParaRPr lang="zh-CN" altLang="en-US"/>
          </a:p>
        </p:txBody>
      </p:sp>
      <p:sp>
        <p:nvSpPr>
          <p:cNvPr id="3" name="内容占位符 2"/>
          <p:cNvSpPr>
            <a:spLocks noGrp="1"/>
          </p:cNvSpPr>
          <p:nvPr>
            <p:ph idx="1"/>
          </p:nvPr>
        </p:nvSpPr>
        <p:spPr>
          <a:xfrm>
            <a:off x="838200" y="1383030"/>
            <a:ext cx="10824845" cy="5026025"/>
          </a:xfrm>
        </p:spPr>
        <p:txBody>
          <a:bodyPr>
            <a:normAutofit lnSpcReduction="10000"/>
          </a:bodyPr>
          <a:p>
            <a:pPr marL="0" indent="0"/>
            <a:r>
              <a:rPr lang="en-US" altLang="zh-CN">
                <a:solidFill>
                  <a:schemeClr val="tx1"/>
                </a:solidFill>
                <a:uFillTx/>
                <a:latin typeface="等线" panose="02010600030101010101" charset="-122"/>
              </a:rPr>
              <a:t> </a:t>
            </a:r>
            <a:r>
              <a:rPr>
                <a:solidFill>
                  <a:schemeClr val="tx1"/>
                </a:solidFill>
                <a:uFillTx/>
                <a:latin typeface="等线" panose="02010600030101010101" charset="-122"/>
              </a:rPr>
              <a:t>How many </a:t>
            </a:r>
            <a:r>
              <a:rPr lang="en-US" b="1">
                <a:solidFill>
                  <a:schemeClr val="tx1"/>
                </a:solidFill>
                <a:uFillTx/>
                <a:latin typeface="微软雅黑" panose="020B0503020204020204" charset="-122"/>
                <a:ea typeface="微软雅黑" panose="020B0503020204020204" charset="-122"/>
              </a:rPr>
              <a:t>Stages</a:t>
            </a:r>
            <a:r>
              <a:rPr>
                <a:solidFill>
                  <a:schemeClr val="tx1"/>
                </a:solidFill>
                <a:uFillTx/>
                <a:latin typeface="等线" panose="02010600030101010101" charset="-122"/>
              </a:rPr>
              <a:t> a </a:t>
            </a:r>
            <a:r>
              <a:rPr lang="en-US">
                <a:solidFill>
                  <a:schemeClr val="tx1"/>
                </a:solidFill>
                <a:uFillTx/>
                <a:latin typeface="等线" panose="02010600030101010101" charset="-122"/>
              </a:rPr>
              <a:t>job</a:t>
            </a:r>
            <a:r>
              <a:rPr>
                <a:solidFill>
                  <a:schemeClr val="tx1"/>
                </a:solidFill>
                <a:uFillTx/>
                <a:latin typeface="等线" panose="02010600030101010101" charset="-122"/>
              </a:rPr>
              <a:t> is compose of</a:t>
            </a:r>
            <a:r>
              <a:rPr lang="en-US">
                <a:solidFill>
                  <a:schemeClr val="tx1"/>
                </a:solidFill>
                <a:uFillTx/>
                <a:latin typeface="等线" panose="02010600030101010101" charset="-122"/>
              </a:rPr>
              <a:t> </a:t>
            </a:r>
            <a:r>
              <a:rPr lang="zh-CN" altLang="en-US">
                <a:solidFill>
                  <a:schemeClr val="tx1"/>
                </a:solidFill>
                <a:uFillTx/>
                <a:latin typeface="等线" panose="02010600030101010101" charset="-122"/>
              </a:rPr>
              <a:t>？</a:t>
            </a:r>
            <a:endParaRPr lang="en-US" altLang="zh-CN">
              <a:solidFill>
                <a:schemeClr val="tx1"/>
              </a:solidFill>
              <a:uFillTx/>
              <a:latin typeface="等线" panose="02010600030101010101" charset="-122"/>
            </a:endParaRPr>
          </a:p>
          <a:p>
            <a:pPr marL="457200" lvl="1" indent="0"/>
            <a:r>
              <a:rPr lang="en-US" altLang="zh-CN">
                <a:solidFill>
                  <a:schemeClr val="tx1"/>
                </a:solidFill>
                <a:uFillTx/>
                <a:latin typeface="等线" panose="02010600030101010101" charset="-122"/>
              </a:rPr>
              <a:t>  The number of stages is small in practice</a:t>
            </a:r>
            <a:r>
              <a:rPr lang="en-US" altLang="zh-CN" baseline="30000">
                <a:solidFill>
                  <a:schemeClr val="tx1"/>
                </a:solidFill>
                <a:uFillTx/>
                <a:latin typeface="等线" panose="02010600030101010101" charset="-122"/>
              </a:rPr>
              <a:t>[1]</a:t>
            </a:r>
            <a:endParaRPr lang="en-US" altLang="zh-CN">
              <a:solidFill>
                <a:schemeClr val="tx1"/>
              </a:solidFill>
              <a:uFillTx/>
              <a:latin typeface="等线" panose="02010600030101010101" charset="-122"/>
            </a:endParaRPr>
          </a:p>
          <a:p>
            <a:pPr marL="457200" lvl="1" indent="0"/>
            <a:r>
              <a:rPr lang="en-US" altLang="zh-CN">
                <a:solidFill>
                  <a:schemeClr val="tx1"/>
                </a:solidFill>
                <a:uFillTx/>
                <a:latin typeface="等线" panose="02010600030101010101" charset="-122"/>
              </a:rPr>
              <a:t>  A DAG of 8 stages is considered long for current serverless </a:t>
            </a:r>
            <a:r>
              <a:rPr lang="zh-CN" altLang="en-US">
                <a:solidFill>
                  <a:schemeClr val="tx1"/>
                </a:solidFill>
                <a:uFillTx/>
                <a:latin typeface="等线" panose="02010600030101010101" charset="-122"/>
              </a:rPr>
              <a:t>applications</a:t>
            </a:r>
            <a:r>
              <a:rPr lang="en-US" altLang="zh-CN" baseline="30000">
                <a:solidFill>
                  <a:schemeClr val="tx1"/>
                </a:solidFill>
                <a:uFillTx/>
                <a:latin typeface="等线" panose="02010600030101010101" charset="-122"/>
              </a:rPr>
              <a:t>[1]</a:t>
            </a:r>
            <a:endParaRPr lang="zh-CN" altLang="en-US">
              <a:solidFill>
                <a:schemeClr val="tx1"/>
              </a:solidFill>
              <a:uFillTx/>
              <a:latin typeface="等线" panose="02010600030101010101" charset="-122"/>
            </a:endParaRPr>
          </a:p>
          <a:p>
            <a:pPr marL="0" indent="0"/>
            <a:r>
              <a:rPr lang="en-US" altLang="zh-CN">
                <a:solidFill>
                  <a:schemeClr val="tx1"/>
                </a:solidFill>
                <a:uFillTx/>
                <a:latin typeface="等线" panose="02010600030101010101" charset="-122"/>
              </a:rPr>
              <a:t> </a:t>
            </a:r>
            <a:r>
              <a:rPr>
                <a:solidFill>
                  <a:schemeClr val="tx1"/>
                </a:solidFill>
                <a:uFillTx/>
                <a:latin typeface="等线" panose="02010600030101010101" charset="-122"/>
              </a:rPr>
              <a:t>How many </a:t>
            </a:r>
            <a:r>
              <a:rPr lang="en-US" b="1">
                <a:solidFill>
                  <a:schemeClr val="tx1"/>
                </a:solidFill>
                <a:uFillTx/>
                <a:latin typeface="微软雅黑" panose="020B0503020204020204" charset="-122"/>
                <a:ea typeface="微软雅黑" panose="020B0503020204020204" charset="-122"/>
              </a:rPr>
              <a:t>Tasks</a:t>
            </a:r>
            <a:r>
              <a:rPr>
                <a:solidFill>
                  <a:schemeClr val="tx1"/>
                </a:solidFill>
                <a:uFillTx/>
                <a:latin typeface="等线" panose="02010600030101010101" charset="-122"/>
              </a:rPr>
              <a:t> a </a:t>
            </a:r>
            <a:r>
              <a:rPr lang="en-US">
                <a:solidFill>
                  <a:schemeClr val="tx1"/>
                </a:solidFill>
                <a:uFillTx/>
                <a:latin typeface="等线" panose="02010600030101010101" charset="-122"/>
              </a:rPr>
              <a:t>stage</a:t>
            </a:r>
            <a:r>
              <a:rPr>
                <a:solidFill>
                  <a:schemeClr val="tx1"/>
                </a:solidFill>
                <a:uFillTx/>
                <a:latin typeface="等线" panose="02010600030101010101" charset="-122"/>
              </a:rPr>
              <a:t> is compose of</a:t>
            </a:r>
            <a:r>
              <a:rPr lang="en-US">
                <a:solidFill>
                  <a:schemeClr val="tx1"/>
                </a:solidFill>
                <a:uFillTx/>
                <a:latin typeface="等线" panose="02010600030101010101" charset="-122"/>
              </a:rPr>
              <a:t> </a:t>
            </a:r>
            <a:r>
              <a:rPr lang="zh-CN" altLang="en-US">
                <a:solidFill>
                  <a:schemeClr val="tx1"/>
                </a:solidFill>
                <a:uFillTx/>
                <a:latin typeface="等线" panose="02010600030101010101" charset="-122"/>
              </a:rPr>
              <a:t>？</a:t>
            </a:r>
            <a:endParaRPr lang="zh-CN" altLang="en-US">
              <a:solidFill>
                <a:schemeClr val="tx1"/>
              </a:solidFill>
              <a:uFillTx/>
              <a:latin typeface="等线" panose="02010600030101010101" charset="-122"/>
            </a:endParaRPr>
          </a:p>
          <a:p>
            <a:pPr marL="457200" lvl="1" indent="0"/>
            <a:r>
              <a:rPr lang="en-US" altLang="zh-CN">
                <a:solidFill>
                  <a:schemeClr val="tx1"/>
                </a:solidFill>
                <a:uFillTx/>
                <a:latin typeface="等线" panose="02010600030101010101" charset="-122"/>
              </a:rPr>
              <a:t>  10~10</a:t>
            </a:r>
            <a:r>
              <a:rPr lang="en-US" altLang="zh-CN" baseline="30000">
                <a:solidFill>
                  <a:schemeClr val="tx1"/>
                </a:solidFill>
                <a:uFillTx/>
                <a:latin typeface="等线" panose="02010600030101010101" charset="-122"/>
              </a:rPr>
              <a:t>2 </a:t>
            </a:r>
            <a:endParaRPr lang="en-US" altLang="zh-CN" baseline="30000">
              <a:solidFill>
                <a:schemeClr val="tx1"/>
              </a:solidFill>
              <a:uFillTx/>
              <a:latin typeface="等线" panose="02010600030101010101" charset="-122"/>
            </a:endParaRPr>
          </a:p>
          <a:p>
            <a:pPr marL="457200" lvl="1" indent="0"/>
            <a:r>
              <a:rPr lang="en-US" altLang="zh-CN" baseline="30000">
                <a:solidFill>
                  <a:schemeClr val="tx1"/>
                </a:solidFill>
                <a:uFillTx/>
                <a:latin typeface="等线" panose="02010600030101010101" charset="-122"/>
              </a:rPr>
              <a:t>  </a:t>
            </a:r>
            <a:r>
              <a:rPr lang="en-US" altLang="zh-CN">
                <a:solidFill>
                  <a:schemeClr val="tx1"/>
                </a:solidFill>
                <a:uFillTx/>
                <a:latin typeface="等线" panose="02010600030101010101" charset="-122"/>
              </a:rPr>
              <a:t>Upper bounded by the degree of parallelism of the </a:t>
            </a:r>
            <a:r>
              <a:rPr lang="zh-CN" altLang="en-US">
                <a:solidFill>
                  <a:schemeClr val="tx1"/>
                </a:solidFill>
                <a:uFillTx/>
                <a:latin typeface="等线" panose="02010600030101010101" charset="-122"/>
              </a:rPr>
              <a:t>stage</a:t>
            </a:r>
            <a:r>
              <a:rPr lang="en-US" altLang="zh-CN">
                <a:solidFill>
                  <a:schemeClr val="tx1"/>
                </a:solidFill>
                <a:uFillTx/>
                <a:latin typeface="等线" panose="02010600030101010101" charset="-122"/>
              </a:rPr>
              <a:t>(AWS : 1,000)</a:t>
            </a:r>
            <a:endParaRPr lang="zh-CN" altLang="en-US">
              <a:solidFill>
                <a:schemeClr val="tx1"/>
              </a:solidFill>
              <a:uFillTx/>
              <a:latin typeface="等线" panose="02010600030101010101" charset="-122"/>
            </a:endParaRPr>
          </a:p>
          <a:p>
            <a:pPr marL="0" indent="0"/>
            <a:r>
              <a:rPr lang="en-US" altLang="zh-CN">
                <a:solidFill>
                  <a:schemeClr val="tx1"/>
                </a:solidFill>
                <a:uFillTx/>
                <a:latin typeface="等线" panose="02010600030101010101" charset="-122"/>
              </a:rPr>
              <a:t> </a:t>
            </a:r>
            <a:r>
              <a:rPr>
                <a:solidFill>
                  <a:schemeClr val="tx1"/>
                </a:solidFill>
                <a:uFillTx/>
                <a:latin typeface="等线" panose="02010600030101010101" charset="-122"/>
              </a:rPr>
              <a:t>How many </a:t>
            </a:r>
            <a:r>
              <a:rPr lang="en-US" b="1">
                <a:solidFill>
                  <a:schemeClr val="tx1"/>
                </a:solidFill>
                <a:uFillTx/>
                <a:latin typeface="微软雅黑" panose="020B0503020204020204" charset="-122"/>
                <a:ea typeface="微软雅黑" panose="020B0503020204020204" charset="-122"/>
              </a:rPr>
              <a:t>F</a:t>
            </a:r>
            <a:r>
              <a:rPr b="1">
                <a:solidFill>
                  <a:schemeClr val="tx1"/>
                </a:solidFill>
                <a:uFillTx/>
                <a:latin typeface="微软雅黑" panose="020B0503020204020204" charset="-122"/>
                <a:ea typeface="微软雅黑" panose="020B0503020204020204" charset="-122"/>
              </a:rPr>
              <a:t>unctions</a:t>
            </a:r>
            <a:r>
              <a:rPr>
                <a:solidFill>
                  <a:schemeClr val="tx1"/>
                </a:solidFill>
                <a:uFillTx/>
                <a:latin typeface="等线" panose="02010600030101010101" charset="-122"/>
              </a:rPr>
              <a:t> a tsak is compose of</a:t>
            </a:r>
            <a:r>
              <a:rPr lang="en-US">
                <a:solidFill>
                  <a:schemeClr val="tx1"/>
                </a:solidFill>
                <a:uFillTx/>
                <a:latin typeface="等线" panose="02010600030101010101" charset="-122"/>
              </a:rPr>
              <a:t> </a:t>
            </a:r>
            <a:r>
              <a:rPr lang="zh-CN" altLang="en-US">
                <a:solidFill>
                  <a:schemeClr val="tx1"/>
                </a:solidFill>
                <a:uFillTx/>
                <a:latin typeface="等线" panose="02010600030101010101" charset="-122"/>
              </a:rPr>
              <a:t>？</a:t>
            </a:r>
            <a:endParaRPr lang="zh-CN" altLang="en-US">
              <a:solidFill>
                <a:schemeClr val="tx1"/>
              </a:solidFill>
              <a:uFillTx/>
              <a:latin typeface="等线" panose="02010600030101010101" charset="-122"/>
            </a:endParaRPr>
          </a:p>
          <a:p>
            <a:pPr marL="457200" lvl="1" indent="0"/>
            <a:r>
              <a:rPr lang="en-US" altLang="zh-CN">
                <a:solidFill>
                  <a:schemeClr val="tx1"/>
                </a:solidFill>
                <a:uFillTx/>
                <a:latin typeface="等线" panose="02010600030101010101" charset="-122"/>
              </a:rPr>
              <a:t>  One</a:t>
            </a:r>
            <a:endParaRPr lang="en-US" altLang="zh-CN">
              <a:solidFill>
                <a:schemeClr val="tx1"/>
              </a:solidFill>
              <a:uFillTx/>
              <a:latin typeface="等线" panose="02010600030101010101" charset="-122"/>
            </a:endParaRPr>
          </a:p>
          <a:p>
            <a:pPr marL="457200" lvl="1" indent="0"/>
            <a:r>
              <a:rPr lang="en-US" altLang="zh-CN">
                <a:solidFill>
                  <a:schemeClr val="tx1"/>
                </a:solidFill>
                <a:uFillTx/>
                <a:latin typeface="等线" panose="02010600030101010101" charset="-122"/>
              </a:rPr>
              <a:t>  MapReduce Sort</a:t>
            </a:r>
            <a:r>
              <a:rPr lang="zh-CN" altLang="en-US">
                <a:solidFill>
                  <a:schemeClr val="tx1"/>
                </a:solidFill>
                <a:uFillTx/>
                <a:latin typeface="等线" panose="02010600030101010101" charset="-122"/>
              </a:rPr>
              <a:t>、</a:t>
            </a:r>
            <a:r>
              <a:rPr lang="en-US" altLang="zh-CN">
                <a:solidFill>
                  <a:schemeClr val="tx1"/>
                </a:solidFill>
                <a:uFillTx/>
                <a:latin typeface="等线" panose="02010600030101010101" charset="-122"/>
              </a:rPr>
              <a:t>Video analytics</a:t>
            </a:r>
            <a:r>
              <a:rPr lang="zh-CN" altLang="en-US">
                <a:solidFill>
                  <a:schemeClr val="tx1"/>
                </a:solidFill>
                <a:uFillTx/>
                <a:latin typeface="等线" panose="02010600030101010101" charset="-122"/>
              </a:rPr>
              <a:t>、</a:t>
            </a:r>
            <a:r>
              <a:rPr lang="en-US" altLang="zh-CN">
                <a:solidFill>
                  <a:schemeClr val="tx1"/>
                </a:solidFill>
                <a:uFillTx/>
                <a:latin typeface="等线" panose="02010600030101010101" charset="-122"/>
              </a:rPr>
              <a:t>L</a:t>
            </a:r>
            <a:r>
              <a:rPr lang="en-US" altLang="zh-CN">
                <a:solidFill>
                  <a:schemeClr val="tx1"/>
                </a:solidFill>
                <a:uFillTx/>
                <a:latin typeface="等线" panose="02010600030101010101" charset="-122"/>
              </a:rPr>
              <a:t>ightGBM</a:t>
            </a:r>
            <a:endParaRPr lang="en-US" altLang="zh-CN">
              <a:solidFill>
                <a:schemeClr val="tx1"/>
              </a:solidFill>
              <a:uFillTx/>
              <a:latin typeface="等线" panose="02010600030101010101" charset="-122"/>
            </a:endParaRPr>
          </a:p>
        </p:txBody>
      </p:sp>
      <p:sp>
        <p:nvSpPr>
          <p:cNvPr id="4" name="文本框 3"/>
          <p:cNvSpPr txBox="1"/>
          <p:nvPr/>
        </p:nvSpPr>
        <p:spPr>
          <a:xfrm>
            <a:off x="0" y="6520815"/>
            <a:ext cx="11722735" cy="337185"/>
          </a:xfrm>
          <a:prstGeom prst="rect">
            <a:avLst/>
          </a:prstGeom>
          <a:noFill/>
        </p:spPr>
        <p:txBody>
          <a:bodyPr wrap="square" rtlCol="0">
            <a:spAutoFit/>
          </a:bodyPr>
          <a:p>
            <a:r>
              <a:rPr lang="en-US" altLang="zh-CN" sz="1600">
                <a:solidFill>
                  <a:schemeClr val="bg2">
                    <a:lumMod val="50000"/>
                  </a:schemeClr>
                </a:solidFill>
                <a:sym typeface="+mn-ea"/>
              </a:rPr>
              <a:t>[1] </a:t>
            </a:r>
            <a:r>
              <a:rPr lang="en-US" altLang="zh-CN" sz="1600">
                <a:solidFill>
                  <a:schemeClr val="bg2">
                    <a:lumMod val="50000"/>
                  </a:schemeClr>
                </a:solidFill>
                <a:sym typeface="+mn-ea"/>
              </a:rPr>
              <a:t>Caerus: NIMBLE Task Scheduling for Serverless Analytics  NSDI’21</a:t>
            </a:r>
            <a:endParaRPr lang="en-US" altLang="zh-CN" sz="1600">
              <a:solidFill>
                <a:schemeClr val="bg2">
                  <a:lumMod val="50000"/>
                </a:schemeClr>
              </a:solidFill>
              <a:sym typeface="+mn-ea"/>
            </a:endParaRPr>
          </a:p>
        </p:txBody>
      </p:sp>
    </p:spTree>
  </p:cSld>
  <p:clrMapOvr>
    <a:masterClrMapping/>
  </p:clrMapOvr>
</p:sld>
</file>

<file path=ppt/tags/tag1.xml><?xml version="1.0" encoding="utf-8"?>
<p:tagLst xmlns:p="http://schemas.openxmlformats.org/presentationml/2006/main">
  <p:tag name="KSO_WM_UNIT_TABLE_BEAUTIFY" val="smartTable{684462c9-b9e8-466e-b42e-9dfab25d1906}"/>
  <p:tag name="TABLE_ENDDRAG_ORIGIN_RECT" val="739*154"/>
  <p:tag name="TABLE_ENDDRAG_RECT" val="129*379*739*155"/>
</p:tagLst>
</file>

<file path=ppt/tags/tag2.xml><?xml version="1.0" encoding="utf-8"?>
<p:tagLst xmlns:p="http://schemas.openxmlformats.org/presentationml/2006/main">
  <p:tag name="KSO_WM_UNIT_PLACING_PICTURE_USER_VIEWPORT" val="{&quot;height&quot;:9015,&quot;width&quot;:17760}"/>
</p:tagLst>
</file>

<file path=ppt/tags/tag3.xml><?xml version="1.0" encoding="utf-8"?>
<p:tagLst xmlns:p="http://schemas.openxmlformats.org/presentationml/2006/main">
  <p:tag name="KSO_WM_UNIT_PLACING_PICTURE_USER_VIEWPORT" val="{&quot;height&quot;:9015,&quot;width&quot;:17760}"/>
</p:tagLst>
</file>

<file path=ppt/tags/tag4.xml><?xml version="1.0" encoding="utf-8"?>
<p:tagLst xmlns:p="http://schemas.openxmlformats.org/presentationml/2006/main">
  <p:tag name="KSO_WM_UNIT_TABLE_BEAUTIFY" val="smartTable{684462c9-b9e8-466e-b42e-9dfab25d1906}"/>
  <p:tag name="TABLE_ENDDRAG_ORIGIN_RECT" val="739*154"/>
  <p:tag name="TABLE_ENDDRAG_RECT" val="129*379*739*155"/>
</p:tagLst>
</file>

<file path=ppt/theme/theme1.xml><?xml version="1.0" encoding="utf-8"?>
<a:theme xmlns:a="http://schemas.openxmlformats.org/drawingml/2006/main" name="week3-k8s-网络通信及应用示例">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8575">
          <a:solidFill>
            <a:schemeClr val="tx1"/>
          </a:solidFill>
        </a:ln>
      </a:spPr>
      <a:bodyPr rtlCol="0" anchor="ctr"/>
      <a:lstStyle>
        <a:defPPr algn="ctr">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Week1-调研</Template>
  <TotalTime>0</TotalTime>
  <Words>6840</Words>
  <Application>WPS 演示</Application>
  <PresentationFormat>宽屏</PresentationFormat>
  <Paragraphs>638</Paragraphs>
  <Slides>20</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20</vt:i4>
      </vt:variant>
    </vt:vector>
  </HeadingPairs>
  <TitlesOfParts>
    <vt:vector size="31" baseType="lpstr">
      <vt:lpstr>Arial</vt:lpstr>
      <vt:lpstr>宋体</vt:lpstr>
      <vt:lpstr>Wingdings</vt:lpstr>
      <vt:lpstr>Times New Roman</vt:lpstr>
      <vt:lpstr>等线</vt:lpstr>
      <vt:lpstr>微软雅黑</vt:lpstr>
      <vt:lpstr>等线 Light</vt:lpstr>
      <vt:lpstr>Arial Unicode MS</vt:lpstr>
      <vt:lpstr>Calibri</vt:lpstr>
      <vt:lpstr>Wingdings</vt:lpstr>
      <vt:lpstr>week3-k8s-网络通信及应用示例</vt:lpstr>
      <vt:lpstr> Serverless数据分析应用特征的定性分析</vt:lpstr>
      <vt:lpstr>典型的数据分析应用</vt:lpstr>
      <vt:lpstr>典型的数据分析应用</vt:lpstr>
      <vt:lpstr>典型的数据分析应用</vt:lpstr>
      <vt:lpstr>典型的数据分析应用</vt:lpstr>
      <vt:lpstr>典型的数据分析应用</vt:lpstr>
      <vt:lpstr>数据分析应用的数据特征</vt:lpstr>
      <vt:lpstr>数据分析应用的访问特征</vt:lpstr>
      <vt:lpstr>数据分析应用的DAG特征</vt:lpstr>
      <vt:lpstr>问题一：进一步明确远端存储的瓶颈</vt:lpstr>
      <vt:lpstr>问题一：进一步明确远端存储的瓶颈</vt:lpstr>
      <vt:lpstr>问题二：I/O size-aware的想法</vt:lpstr>
      <vt:lpstr>问题三：Stage-aware的问题</vt:lpstr>
      <vt:lpstr>问题三：Stage-aware的问题</vt:lpstr>
      <vt:lpstr>Pocket[1]</vt:lpstr>
      <vt:lpstr>Pocket[1]</vt:lpstr>
      <vt:lpstr>Caerus[1]</vt:lpstr>
      <vt:lpstr>Caerus[1]</vt:lpstr>
      <vt:lpstr>定量实验</vt:lpstr>
      <vt:lpstr>Reference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Redis相关工作warmup</dc:title>
  <dc:creator>Wang Qianli</dc:creator>
  <cp:lastModifiedBy>青年</cp:lastModifiedBy>
  <cp:revision>406</cp:revision>
  <dcterms:created xsi:type="dcterms:W3CDTF">2021-11-05T01:41:00Z</dcterms:created>
  <dcterms:modified xsi:type="dcterms:W3CDTF">2022-03-23T15:00:47Z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B4B257ECA9504B9FA486126992269A15</vt:lpwstr>
  </property>
  <property fmtid="{D5CDD505-2E9C-101B-9397-08002B2CF9AE}" pid="3" name="KSOProductBuildVer">
    <vt:lpwstr>2052-11.1.0.11365</vt:lpwstr>
  </property>
</Properties>
</file>