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480" r:id="rId5"/>
    <p:sldId id="536" r:id="rId6"/>
    <p:sldId id="566" r:id="rId7"/>
    <p:sldId id="567" r:id="rId8"/>
    <p:sldId id="537" r:id="rId9"/>
    <p:sldId id="555" r:id="rId10"/>
    <p:sldId id="518" r:id="rId11"/>
    <p:sldId id="516" r:id="rId12"/>
    <p:sldId id="521" r:id="rId13"/>
    <p:sldId id="522" r:id="rId14"/>
    <p:sldId id="568" r:id="rId15"/>
    <p:sldId id="582" r:id="rId16"/>
    <p:sldId id="569" r:id="rId17"/>
    <p:sldId id="546" r:id="rId18"/>
    <p:sldId id="549" r:id="rId19"/>
    <p:sldId id="547" r:id="rId20"/>
    <p:sldId id="548" r:id="rId21"/>
    <p:sldId id="530" r:id="rId22"/>
    <p:sldId id="46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我汇报的主要内容是：</a:t>
            </a:r>
            <a:r>
              <a:rPr lang="en-US" altLang="zh-CN"/>
              <a:t>Serverless</a:t>
            </a:r>
            <a:r>
              <a:rPr lang="zh-CN" altLang="en-US"/>
              <a:t>数据分析应用的</a:t>
            </a:r>
            <a:r>
              <a:rPr lang="en-US" altLang="zh-CN"/>
              <a:t>I/O</a:t>
            </a:r>
            <a:r>
              <a:rPr lang="zh-CN" altLang="en-US"/>
              <a:t>时延问题以及初步的解决</a:t>
            </a:r>
            <a:r>
              <a:rPr lang="zh-CN" altLang="en-US"/>
              <a:t>方案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* </a:t>
            </a:r>
            <a:r>
              <a:rPr>
                <a:sym typeface="+mn-ea"/>
              </a:rPr>
              <a:t>S3 is not designed to sustain high request rate for small objects</a:t>
            </a:r>
            <a:r>
              <a:rPr lang="en-US">
                <a:sym typeface="+mn-ea"/>
              </a:rPr>
              <a:t>,Our testing confirms that S3 delivers dramatically faster throughput on large objects than small ones </a:t>
            </a:r>
            <a:r>
              <a:rPr>
                <a:sym typeface="+mn-ea"/>
              </a:rPr>
              <a:t>due to a high per-transaction overhead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* </a:t>
            </a:r>
            <a:r>
              <a:rPr>
                <a:sym typeface="+mn-ea"/>
              </a:rPr>
              <a:t>S3 is a multi-tenant service, there is an imposed limit on request throughput per S3 bucket for the benefit of overall availability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The  bandwidth for samll files transactions is dominated by S3's transaction processing overhead, while the 100MByte transactions is presumably dominated by bulk data transfer</a:t>
            </a:r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</a:t>
            </a:r>
            <a:r>
              <a:rPr lang="zh-CN" altLang="en-US">
                <a:sym typeface="+mn-ea"/>
              </a:rPr>
              <a:t>问题：调研的数据分析应用一个任务只由一个函数构成（至少应用感知的那篇</a:t>
            </a:r>
            <a:r>
              <a:rPr lang="en-US" altLang="zh-CN">
                <a:sym typeface="+mn-ea"/>
              </a:rPr>
              <a:t>paper</a:t>
            </a:r>
            <a:r>
              <a:rPr lang="zh-CN" altLang="en-US">
                <a:sym typeface="+mn-ea"/>
              </a:rPr>
              <a:t>中的三个应用都是这样的），而且一个</a:t>
            </a:r>
            <a:r>
              <a:rPr lang="en-US" altLang="zh-CN">
                <a:sym typeface="+mn-ea"/>
              </a:rPr>
              <a:t>stage</a:t>
            </a:r>
            <a:r>
              <a:rPr lang="zh-CN" altLang="en-US">
                <a:sym typeface="+mn-ea"/>
              </a:rPr>
              <a:t>内的任务都是并行的，这样一个</a:t>
            </a:r>
            <a:r>
              <a:rPr lang="en-US" altLang="zh-CN">
                <a:sym typeface="+mn-ea"/>
              </a:rPr>
              <a:t>stage</a:t>
            </a:r>
            <a:r>
              <a:rPr lang="zh-CN" altLang="en-US">
                <a:sym typeface="+mn-ea"/>
              </a:rPr>
              <a:t>内就不存在函数之间的通信。这样</a:t>
            </a:r>
            <a:r>
              <a:rPr lang="en-US" altLang="zh-CN">
                <a:sym typeface="+mn-ea"/>
              </a:rPr>
              <a:t>Sonic</a:t>
            </a:r>
            <a:r>
              <a:rPr lang="zh-CN" altLang="en-US">
                <a:sym typeface="+mn-ea"/>
              </a:rPr>
              <a:t>的应用感知方案虽然是以函数为粒度，但也可以理解为</a:t>
            </a:r>
            <a:r>
              <a:rPr lang="en-US" altLang="zh-CN">
                <a:sym typeface="+mn-ea"/>
              </a:rPr>
              <a:t>stage-</a:t>
            </a:r>
            <a:r>
              <a:rPr lang="en-US" altLang="zh-CN">
                <a:sym typeface="+mn-ea"/>
              </a:rPr>
              <a:t>aware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想法：一种可能就是调研的任务太简单，复杂的应用可能会将一个任务解耦成多个函数；还有一种可能就是</a:t>
            </a:r>
            <a:r>
              <a:rPr lang="en-US" altLang="zh-CN">
                <a:sym typeface="+mn-ea"/>
              </a:rPr>
              <a:t> one function per task</a:t>
            </a:r>
            <a:r>
              <a:rPr lang="zh-CN" altLang="en-US">
                <a:sym typeface="+mn-ea"/>
              </a:rPr>
              <a:t>是通用的范式，但是这样</a:t>
            </a:r>
            <a:r>
              <a:rPr lang="en-US" altLang="zh-CN">
                <a:uFillTx/>
                <a:ea typeface="+mn-lt"/>
                <a:sym typeface="+mn-ea"/>
              </a:rPr>
              <a:t>过于笨重，削弱了弹性，不便于调度 </a:t>
            </a:r>
            <a:r>
              <a:rPr lang="zh-CN" altLang="en-US">
                <a:uFillTx/>
                <a:ea typeface="宋体" panose="02010600030101010101" pitchFamily="2" charset="-122"/>
                <a:sym typeface="+mn-ea"/>
              </a:rPr>
              <a:t>，可以把它</a:t>
            </a:r>
            <a:r>
              <a:rPr lang="en-US" altLang="zh-CN">
                <a:uFillTx/>
                <a:ea typeface="+mn-lt"/>
                <a:sym typeface="+mn-ea"/>
              </a:rPr>
              <a:t> 解耦成函数链(通信开销和扩展性的trade-off) </a:t>
            </a:r>
            <a:r>
              <a:rPr lang="zh-CN" altLang="en-US">
                <a:uFillTx/>
                <a:ea typeface="宋体" panose="02010600030101010101" pitchFamily="2" charset="-122"/>
                <a:sym typeface="+mn-ea"/>
              </a:rPr>
              <a:t>，从而可以去做</a:t>
            </a:r>
            <a:r>
              <a:rPr lang="en-US" altLang="zh-CN">
                <a:uFillTx/>
                <a:ea typeface="+mn-lt"/>
                <a:sym typeface="+mn-ea"/>
              </a:rPr>
              <a:t>stage-aware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 lang="zh-CN"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首先介绍一下</a:t>
            </a:r>
            <a:r>
              <a:rPr lang="en-US" altLang="zh-CN"/>
              <a:t>serverless</a:t>
            </a:r>
            <a:r>
              <a:rPr lang="zh-CN" altLang="en-US"/>
              <a:t>的计算框架</a:t>
            </a:r>
            <a:endParaRPr lang="zh-CN" altLang="en-US"/>
          </a:p>
          <a:p>
            <a:endParaRPr lang="en-US" altLang="zh-CN"/>
          </a:p>
          <a:p>
            <a:r>
              <a:t>* 为了实现资源的高弹性和扩展性，serverless采用存算分离的架构，由FaaS提供计算资源，BaaS提供存储服务。</a:t>
            </a:r>
          </a:p>
          <a:p>
            <a:r>
              <a:t>* 下面这张图展示了完整的serverless的计算架构。</a:t>
            </a:r>
          </a:p>
          <a:p>
            <a:r>
              <a:t>  * 当请求到达时首先通过API网关路由到对应的沙箱；</a:t>
            </a:r>
          </a:p>
          <a:p>
            <a:r>
              <a:t>  * 然后在沙箱中实例化无状态函数进行计算；</a:t>
            </a:r>
          </a:p>
          <a:p>
            <a:r>
              <a:t>  * 这里的无状态是指函数计算完成后，产生的数据和状态或者原地销毁，或者存储到外部的共享存储中，也就是BaaS这一端。</a:t>
            </a:r>
          </a:p>
          <a:p>
            <a:r>
              <a:t>  * 这里的共享存储可以是跨数据中心的对象存储S3、kv数据库DynamoDB，也可以是内存kv存储系统ElastiCache，可以在上面部署redis或者memcached。考虑成本问题，S3使用最为广泛。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MapReduce sort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Terasort</a:t>
            </a:r>
            <a:r>
              <a:rPr lang="zh-CN" altLang="en-US"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We implemented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the Terasort [30] algorithm to perform sort in two stages: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partition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that range-partitions the input and writes out to intermediate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storage</a:t>
            </a:r>
            <a:r>
              <a:rPr lang="zh-CN">
                <a:sym typeface="+mn-ea"/>
              </a:rPr>
              <a:t>；</a:t>
            </a:r>
            <a:endParaRPr lang="zh-CN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merge stage that, for each partition, merges and sorts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all intermediate data for that partition and writes out the sorted output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Each intermediate file is written and read only once and its size is directly proportional to the dataset size and inversely related to the number of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workers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I/O intensive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gensort Data Generator. http://www.ordinal.com/gensort.html.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 lang="zh-CN" altLang="en-US">
                <a:sym typeface="+mn-ea"/>
              </a:rPr>
              <a:t>采用</a:t>
            </a:r>
            <a:r>
              <a:rPr lang="en-US" altLang="zh-CN">
                <a:sym typeface="+mn-ea"/>
              </a:rPr>
              <a:t>scatter</a:t>
            </a:r>
            <a:r>
              <a:rPr lang="zh-CN" altLang="en-US">
                <a:sym typeface="+mn-ea"/>
              </a:rPr>
              <a:t>的通信方式，并发度并不会增加中间数据的规模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Video analytics </a:t>
            </a:r>
            <a:r>
              <a:rPr lang="zh-CN" altLang="en-US">
                <a:sym typeface="+mn-ea"/>
              </a:rPr>
              <a:t>（Thousand Island Scanner(THIS)）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The input is an encoded video that is divided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into batches and uploaded to ephemeral storage.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First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lambdas read a batch of encoded video frames from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ephemeral storage and write back decoded video frames.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Each lambda then launches a second stage lambda which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reads a set of decoded frames from ephemeral storage,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computes a MXNET deep learning classification algorithm and outputs a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    </a:t>
            </a:r>
            <a:r>
              <a:rPr>
                <a:sym typeface="+mn-ea"/>
              </a:rPr>
              <a:t>classification result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Video analytics </a:t>
            </a:r>
            <a:r>
              <a:rPr lang="zh-CN" altLang="en-US">
                <a:sym typeface="+mn-ea"/>
              </a:rPr>
              <a:t>（Thousand Island Scanner(THIS)）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The input is an encoded video that is divided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into batches and uploaded to ephemeral storage.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First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lambdas read a batch of encoded video frames from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ephemeral storage and write back decoded video frames.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Each lambda then launches a second stage lambda which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reads a set of decoded frames from ephemeral storage,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computes a MXNET deep learning classification algorithm and outputs a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    </a:t>
            </a:r>
            <a:r>
              <a:rPr>
                <a:sym typeface="+mn-ea"/>
              </a:rPr>
              <a:t>classification result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</a:t>
            </a:r>
            <a:r>
              <a:rPr lang="en-US" altLang="zh-CN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Distributed compilation</a:t>
            </a:r>
            <a:endParaRPr>
              <a:sym typeface="+mn-ea"/>
            </a:endParaRPr>
          </a:p>
          <a:p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2045335"/>
            <a:ext cx="10092905" cy="2387600"/>
          </a:xfrm>
        </p:spPr>
        <p:txBody>
          <a:bodyPr/>
          <a:lstStyle/>
          <a:p>
            <a:r>
              <a:rPr lang="en-US" dirty="0">
                <a:sym typeface="+mn-ea"/>
              </a:rPr>
              <a:t> </a:t>
            </a:r>
            <a:r>
              <a:rPr lang="en-US" dirty="0"/>
              <a:t>Serverless数据分析应用特征的定性分析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21275" y="4955540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2021.3.24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r>
              <a:rPr lang="zh-CN" altLang="en-US"/>
              <a:t>一：进一步明确远端存储的</a:t>
            </a:r>
            <a:r>
              <a:rPr lang="zh-CN" altLang="en-US"/>
              <a:t>瓶颈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S3/Redis throughput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S3 delivers faster throughput on large objects than small ones due to a high per-transaction overhead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[1]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S3 is a multi-tenant service, there is an imposed limit on request throughput per S3 bucket for the benefit of overall availability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[2]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9595" y="3439160"/>
            <a:ext cx="5908040" cy="2967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06520" y="6489700"/>
            <a:ext cx="468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Peak storage throughput per lambda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[3]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 flipV="1">
            <a:off x="7292340" y="3439160"/>
            <a:ext cx="17780" cy="2583815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017635" y="5452745"/>
            <a:ext cx="30810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An Evaluation of Amazon's     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Grid Computing Services: EC2, S3, and SQS HARVARD’07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Pywren SoCC’17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[3]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Ephemeral Storage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问题一：进一步明确远端存储的瓶颈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S3/Redis latency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Network latency &amp; Storage I/O latency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0" y="2559050"/>
            <a:ext cx="9169400" cy="322707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5069205" y="2676525"/>
            <a:ext cx="0" cy="271272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9743440" y="2677160"/>
            <a:ext cx="0" cy="271272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30245" y="5786120"/>
            <a:ext cx="5971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Latency of write (left) and read (right) operations 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using different AWS data storage services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Towards Latency Sensitive Cloud Native Applications: A Performance Study on AWS  CLOUD’19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问题二：</a:t>
            </a:r>
            <a:r>
              <a:rPr lang="en-US" altLang="zh-CN">
                <a:sym typeface="+mn-ea"/>
              </a:rPr>
              <a:t>I/O size-aware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想法</a:t>
            </a:r>
            <a:endParaRPr lang="zh-CN" altLang="en-US">
              <a:sym typeface="+mn-ea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size-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aware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Small objects -&gt; Latency-sensitive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；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Large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objects -&gt; Throughtput-sensitive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对不同大小的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采用不同的数据传输方案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55010" y="3180715"/>
            <a:ext cx="5991860" cy="30416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09975" y="6152515"/>
            <a:ext cx="569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I/Os range from 100s of bytes to 100s of MBs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问题三：</a:t>
            </a:r>
            <a:r>
              <a:rPr lang="en-US" altLang="zh-CN">
                <a:sym typeface="+mn-ea"/>
              </a:rPr>
              <a:t>Stage-aware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问题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Stage-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aware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A tsak is compose of a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function 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>
                <a:uFillTx/>
                <a:latin typeface="等线" panose="02010600030101010101" charset="-122"/>
                <a:sym typeface="+mn-ea"/>
              </a:rPr>
              <a:t> Sonic</a:t>
            </a:r>
            <a:r>
              <a:rPr lang="en-US" altLang="zh-CN" baseline="30000">
                <a:uFillTx/>
                <a:latin typeface="等线" panose="02010600030101010101" charset="-122"/>
                <a:sym typeface="+mn-ea"/>
              </a:rPr>
              <a:t>[1]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: application-aware </a:t>
            </a:r>
            <a:r>
              <a:rPr lang="en-US" altLang="zh-CN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≈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stage-aware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相邻阶段的所有函数对都采用相同的数据传输方式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lvl="0" indent="0">
              <a:buFont typeface="Wingdings" panose="05000000000000000000" charset="0"/>
              <a:buNone/>
            </a:pP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Sonic: Application-aware Data Passing for Chained Serverless Applications 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53255" y="4111625"/>
            <a:ext cx="2048510" cy="142748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02530" y="514032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575435" y="4111625"/>
            <a:ext cx="2574925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576070" y="4929505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649595" y="432752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765165" y="463359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765165" y="485457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765165" y="44126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720215" y="417131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835785" y="424624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835785" y="447484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2569210" y="417766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2684780" y="425259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2684780" y="448119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25" idx="3"/>
            <a:endCxn id="32" idx="1"/>
          </p:cNvCxnSpPr>
          <p:nvPr/>
        </p:nvCxnSpPr>
        <p:spPr>
          <a:xfrm>
            <a:off x="2193925" y="4321175"/>
            <a:ext cx="49085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0" idx="3"/>
            <a:endCxn id="33" idx="1"/>
          </p:cNvCxnSpPr>
          <p:nvPr/>
        </p:nvCxnSpPr>
        <p:spPr>
          <a:xfrm>
            <a:off x="2193925" y="4549775"/>
            <a:ext cx="49085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569210" y="480250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684780" y="487743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2684780" y="510603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414395" y="4172585"/>
            <a:ext cx="58928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3529330" y="425259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3529965" y="448627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3529965" y="487743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3529965" y="510603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37" idx="3"/>
            <a:endCxn id="50" idx="1"/>
          </p:cNvCxnSpPr>
          <p:nvPr/>
        </p:nvCxnSpPr>
        <p:spPr>
          <a:xfrm>
            <a:off x="3042920" y="4952365"/>
            <a:ext cx="4870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8" idx="3"/>
            <a:endCxn id="51" idx="1"/>
          </p:cNvCxnSpPr>
          <p:nvPr/>
        </p:nvCxnSpPr>
        <p:spPr>
          <a:xfrm>
            <a:off x="3042920" y="5180965"/>
            <a:ext cx="4870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2" idx="3"/>
            <a:endCxn id="40" idx="1"/>
          </p:cNvCxnSpPr>
          <p:nvPr/>
        </p:nvCxnSpPr>
        <p:spPr>
          <a:xfrm>
            <a:off x="3042920" y="4327525"/>
            <a:ext cx="4864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3" idx="3"/>
            <a:endCxn id="41" idx="1"/>
          </p:cNvCxnSpPr>
          <p:nvPr/>
        </p:nvCxnSpPr>
        <p:spPr>
          <a:xfrm>
            <a:off x="3042920" y="4556125"/>
            <a:ext cx="48704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4627880" y="432752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4743450" y="463359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4743450" y="485457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圆角矩形 86"/>
          <p:cNvSpPr/>
          <p:nvPr/>
        </p:nvSpPr>
        <p:spPr>
          <a:xfrm>
            <a:off x="4743450" y="44126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>
            <a:stCxn id="40" idx="3"/>
            <a:endCxn id="87" idx="1"/>
          </p:cNvCxnSpPr>
          <p:nvPr/>
        </p:nvCxnSpPr>
        <p:spPr>
          <a:xfrm>
            <a:off x="3887470" y="4327525"/>
            <a:ext cx="855980" cy="160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41" idx="3"/>
            <a:endCxn id="85" idx="1"/>
          </p:cNvCxnSpPr>
          <p:nvPr/>
        </p:nvCxnSpPr>
        <p:spPr>
          <a:xfrm>
            <a:off x="3888105" y="4561205"/>
            <a:ext cx="855345" cy="147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50" idx="3"/>
            <a:endCxn id="86" idx="1"/>
          </p:cNvCxnSpPr>
          <p:nvPr/>
        </p:nvCxnSpPr>
        <p:spPr>
          <a:xfrm flipV="1">
            <a:off x="3888105" y="4929505"/>
            <a:ext cx="855345" cy="22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40" idx="3"/>
            <a:endCxn id="85" idx="1"/>
          </p:cNvCxnSpPr>
          <p:nvPr/>
        </p:nvCxnSpPr>
        <p:spPr>
          <a:xfrm>
            <a:off x="3887470" y="4327525"/>
            <a:ext cx="855980" cy="381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40" idx="3"/>
            <a:endCxn id="86" idx="1"/>
          </p:cNvCxnSpPr>
          <p:nvPr/>
        </p:nvCxnSpPr>
        <p:spPr>
          <a:xfrm>
            <a:off x="3887470" y="4327525"/>
            <a:ext cx="855980" cy="6019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41" idx="3"/>
            <a:endCxn id="87" idx="1"/>
          </p:cNvCxnSpPr>
          <p:nvPr/>
        </p:nvCxnSpPr>
        <p:spPr>
          <a:xfrm flipV="1">
            <a:off x="3888105" y="4487545"/>
            <a:ext cx="855345" cy="736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41" idx="3"/>
            <a:endCxn id="86" idx="1"/>
          </p:cNvCxnSpPr>
          <p:nvPr/>
        </p:nvCxnSpPr>
        <p:spPr>
          <a:xfrm>
            <a:off x="3888105" y="4561205"/>
            <a:ext cx="855345" cy="368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50" idx="3"/>
            <a:endCxn id="87" idx="1"/>
          </p:cNvCxnSpPr>
          <p:nvPr/>
        </p:nvCxnSpPr>
        <p:spPr>
          <a:xfrm flipV="1">
            <a:off x="3888105" y="4487545"/>
            <a:ext cx="855345" cy="4648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50" idx="3"/>
            <a:endCxn id="85" idx="1"/>
          </p:cNvCxnSpPr>
          <p:nvPr/>
        </p:nvCxnSpPr>
        <p:spPr>
          <a:xfrm flipV="1">
            <a:off x="3888105" y="4708525"/>
            <a:ext cx="855345" cy="243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51" idx="3"/>
            <a:endCxn id="87" idx="1"/>
          </p:cNvCxnSpPr>
          <p:nvPr/>
        </p:nvCxnSpPr>
        <p:spPr>
          <a:xfrm flipV="1">
            <a:off x="3888105" y="4487545"/>
            <a:ext cx="855345" cy="693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51" idx="3"/>
            <a:endCxn id="85" idx="1"/>
          </p:cNvCxnSpPr>
          <p:nvPr/>
        </p:nvCxnSpPr>
        <p:spPr>
          <a:xfrm flipV="1">
            <a:off x="3888105" y="4708525"/>
            <a:ext cx="855345" cy="472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51" idx="3"/>
            <a:endCxn id="86" idx="1"/>
          </p:cNvCxnSpPr>
          <p:nvPr/>
        </p:nvCxnSpPr>
        <p:spPr>
          <a:xfrm flipV="1">
            <a:off x="3888105" y="4929505"/>
            <a:ext cx="855345" cy="251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87" idx="3"/>
            <a:endCxn id="23" idx="1"/>
          </p:cNvCxnSpPr>
          <p:nvPr/>
        </p:nvCxnSpPr>
        <p:spPr>
          <a:xfrm>
            <a:off x="5101590" y="448754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85" idx="3"/>
            <a:endCxn id="21" idx="1"/>
          </p:cNvCxnSpPr>
          <p:nvPr/>
        </p:nvCxnSpPr>
        <p:spPr>
          <a:xfrm>
            <a:off x="5101590" y="470852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86" idx="3"/>
            <a:endCxn id="22" idx="1"/>
          </p:cNvCxnSpPr>
          <p:nvPr/>
        </p:nvCxnSpPr>
        <p:spPr>
          <a:xfrm>
            <a:off x="5101590" y="492950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9317990" y="4005580"/>
            <a:ext cx="1097915" cy="163893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圆角矩形 124"/>
          <p:cNvSpPr/>
          <p:nvPr/>
        </p:nvSpPr>
        <p:spPr>
          <a:xfrm>
            <a:off x="9404350" y="4057015"/>
            <a:ext cx="912495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文本框 125"/>
          <p:cNvSpPr txBox="1"/>
          <p:nvPr/>
        </p:nvSpPr>
        <p:spPr>
          <a:xfrm>
            <a:off x="9317990" y="5246370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7950835" y="4005580"/>
            <a:ext cx="1064260" cy="163957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文本框 127"/>
          <p:cNvSpPr txBox="1"/>
          <p:nvPr/>
        </p:nvSpPr>
        <p:spPr>
          <a:xfrm>
            <a:off x="7950835" y="5246370"/>
            <a:ext cx="1116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8102600" y="4066540"/>
            <a:ext cx="76581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0" name="直接箭头连接符 129"/>
          <p:cNvCxnSpPr>
            <a:stCxn id="142" idx="3"/>
            <a:endCxn id="146" idx="1"/>
          </p:cNvCxnSpPr>
          <p:nvPr/>
        </p:nvCxnSpPr>
        <p:spPr>
          <a:xfrm>
            <a:off x="8768080" y="4243705"/>
            <a:ext cx="815975" cy="57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43" idx="3"/>
            <a:endCxn id="147" idx="1"/>
          </p:cNvCxnSpPr>
          <p:nvPr/>
        </p:nvCxnSpPr>
        <p:spPr>
          <a:xfrm>
            <a:off x="8768715" y="4533900"/>
            <a:ext cx="808990" cy="103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44" idx="3"/>
            <a:endCxn id="148" idx="1"/>
          </p:cNvCxnSpPr>
          <p:nvPr/>
        </p:nvCxnSpPr>
        <p:spPr>
          <a:xfrm>
            <a:off x="8768715" y="4799965"/>
            <a:ext cx="815340" cy="174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42" idx="3"/>
            <a:endCxn id="147" idx="1"/>
          </p:cNvCxnSpPr>
          <p:nvPr/>
        </p:nvCxnSpPr>
        <p:spPr>
          <a:xfrm>
            <a:off x="8768080" y="4243705"/>
            <a:ext cx="809625" cy="39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42" idx="3"/>
            <a:endCxn id="148" idx="1"/>
          </p:cNvCxnSpPr>
          <p:nvPr/>
        </p:nvCxnSpPr>
        <p:spPr>
          <a:xfrm>
            <a:off x="8768080" y="4243705"/>
            <a:ext cx="815975" cy="730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43" idx="3"/>
            <a:endCxn id="146" idx="1"/>
          </p:cNvCxnSpPr>
          <p:nvPr/>
        </p:nvCxnSpPr>
        <p:spPr>
          <a:xfrm flipV="1">
            <a:off x="8768715" y="4301490"/>
            <a:ext cx="815340" cy="2324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43" idx="3"/>
            <a:endCxn id="148" idx="1"/>
          </p:cNvCxnSpPr>
          <p:nvPr/>
        </p:nvCxnSpPr>
        <p:spPr>
          <a:xfrm>
            <a:off x="8768715" y="4533900"/>
            <a:ext cx="815340" cy="4406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44" idx="3"/>
            <a:endCxn id="146" idx="1"/>
          </p:cNvCxnSpPr>
          <p:nvPr/>
        </p:nvCxnSpPr>
        <p:spPr>
          <a:xfrm flipV="1">
            <a:off x="8768715" y="4301490"/>
            <a:ext cx="815340" cy="4984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44" idx="3"/>
            <a:endCxn id="147" idx="1"/>
          </p:cNvCxnSpPr>
          <p:nvPr/>
        </p:nvCxnSpPr>
        <p:spPr>
          <a:xfrm flipV="1">
            <a:off x="8768715" y="4637405"/>
            <a:ext cx="808990" cy="162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45" idx="3"/>
            <a:endCxn id="146" idx="1"/>
          </p:cNvCxnSpPr>
          <p:nvPr/>
        </p:nvCxnSpPr>
        <p:spPr>
          <a:xfrm flipV="1">
            <a:off x="8768715" y="4301490"/>
            <a:ext cx="815340" cy="775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45" idx="3"/>
            <a:endCxn id="147" idx="1"/>
          </p:cNvCxnSpPr>
          <p:nvPr/>
        </p:nvCxnSpPr>
        <p:spPr>
          <a:xfrm flipV="1">
            <a:off x="8768715" y="4637405"/>
            <a:ext cx="808990" cy="4400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45" idx="3"/>
            <a:endCxn id="148" idx="1"/>
          </p:cNvCxnSpPr>
          <p:nvPr/>
        </p:nvCxnSpPr>
        <p:spPr>
          <a:xfrm flipV="1">
            <a:off x="8768715" y="4974590"/>
            <a:ext cx="815340" cy="1028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圆角矩形 141"/>
          <p:cNvSpPr/>
          <p:nvPr/>
        </p:nvSpPr>
        <p:spPr>
          <a:xfrm>
            <a:off x="8202295" y="4140200"/>
            <a:ext cx="565785" cy="2063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圆角矩形 142"/>
          <p:cNvSpPr/>
          <p:nvPr/>
        </p:nvSpPr>
        <p:spPr>
          <a:xfrm>
            <a:off x="8202930" y="4430395"/>
            <a:ext cx="565785" cy="2063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圆角矩形 143"/>
          <p:cNvSpPr/>
          <p:nvPr/>
        </p:nvSpPr>
        <p:spPr>
          <a:xfrm>
            <a:off x="8202930" y="469646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圆角矩形 144"/>
          <p:cNvSpPr/>
          <p:nvPr/>
        </p:nvSpPr>
        <p:spPr>
          <a:xfrm>
            <a:off x="8202930" y="4973955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/>
        </p:nvSpPr>
        <p:spPr>
          <a:xfrm>
            <a:off x="9584055" y="4197985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圆角矩形 146"/>
          <p:cNvSpPr/>
          <p:nvPr/>
        </p:nvSpPr>
        <p:spPr>
          <a:xfrm>
            <a:off x="9577705" y="453390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圆角矩形 147"/>
          <p:cNvSpPr/>
          <p:nvPr/>
        </p:nvSpPr>
        <p:spPr>
          <a:xfrm>
            <a:off x="9584055" y="4871085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1" name="图片 150" descr="错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3675" y="5644515"/>
            <a:ext cx="448945" cy="448945"/>
          </a:xfrm>
          <a:prstGeom prst="rect">
            <a:avLst/>
          </a:prstGeom>
        </p:spPr>
      </p:pic>
      <p:pic>
        <p:nvPicPr>
          <p:cNvPr id="152" name="图片 151" descr="正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785" y="564515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问题三：</a:t>
            </a:r>
            <a:r>
              <a:rPr lang="en-US" altLang="zh-CN">
                <a:sym typeface="+mn-ea"/>
              </a:rPr>
              <a:t>Stage-aware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问题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</a:t>
            </a:r>
            <a:r>
              <a:rPr lang="zh-CN" altLang="en-US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猜想</a:t>
            </a:r>
            <a:endParaRPr lang="zh-CN" altLang="en-US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buFont typeface="Wingdings" panose="05000000000000000000" charset="0"/>
              <a:buChar char="n"/>
            </a:pP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</a:rPr>
              <a:t>任务太简单？</a:t>
            </a:r>
            <a:endParaRPr lang="zh-CN" altLang="en-US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lvl="2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</a:rPr>
              <a:t>复杂的应用会不会将一个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Task</a:t>
            </a: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</a:rPr>
              <a:t>解耦成多个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Function</a:t>
            </a: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</a:rPr>
              <a:t>？</a:t>
            </a:r>
            <a:endParaRPr lang="zh-CN" altLang="en-US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 One function per task</a:t>
            </a: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</a:rPr>
              <a:t>是通用的设计</a:t>
            </a: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</a:rPr>
              <a:t>范式？</a:t>
            </a:r>
            <a:endParaRPr lang="zh-CN" altLang="en-US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lvl="2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 One function per 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task -&gt; 过于笨重，削弱了弹性，不便于调度 -&gt; 解耦成函数链(通信开销和扩展性的trade-off) -&gt; stage-aware ?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Sonic: Application-aware Data Passing for Chained Serverless Applications 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453255" y="4366260"/>
            <a:ext cx="2048510" cy="142748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002530" y="5394960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575435" y="4366260"/>
            <a:ext cx="2574925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76070" y="5184140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649595" y="4582160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765165" y="488823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765165" y="510921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765165" y="466725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1720215" y="442595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1835785" y="4500880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1835785" y="4729480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2569210" y="443230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2684780" y="4507230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684780" y="4735830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3" idx="3"/>
            <a:endCxn id="46" idx="1"/>
          </p:cNvCxnSpPr>
          <p:nvPr/>
        </p:nvCxnSpPr>
        <p:spPr>
          <a:xfrm>
            <a:off x="2193925" y="4575810"/>
            <a:ext cx="49085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3"/>
            <a:endCxn id="47" idx="1"/>
          </p:cNvCxnSpPr>
          <p:nvPr/>
        </p:nvCxnSpPr>
        <p:spPr>
          <a:xfrm>
            <a:off x="2193925" y="4804410"/>
            <a:ext cx="49085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2569210" y="505714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2684780" y="513207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2684780" y="536067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3414395" y="4427220"/>
            <a:ext cx="58928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3529330" y="4507230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3529965" y="4740910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3529965" y="513207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3529965" y="536067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>
            <a:stCxn id="55" idx="3"/>
            <a:endCxn id="60" idx="1"/>
          </p:cNvCxnSpPr>
          <p:nvPr/>
        </p:nvCxnSpPr>
        <p:spPr>
          <a:xfrm>
            <a:off x="3042920" y="5207000"/>
            <a:ext cx="4870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6" idx="3"/>
            <a:endCxn id="61" idx="1"/>
          </p:cNvCxnSpPr>
          <p:nvPr/>
        </p:nvCxnSpPr>
        <p:spPr>
          <a:xfrm>
            <a:off x="3042920" y="5435600"/>
            <a:ext cx="4870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6" idx="3"/>
            <a:endCxn id="58" idx="1"/>
          </p:cNvCxnSpPr>
          <p:nvPr/>
        </p:nvCxnSpPr>
        <p:spPr>
          <a:xfrm>
            <a:off x="3042920" y="4582160"/>
            <a:ext cx="4864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7" idx="3"/>
            <a:endCxn id="59" idx="1"/>
          </p:cNvCxnSpPr>
          <p:nvPr/>
        </p:nvCxnSpPr>
        <p:spPr>
          <a:xfrm>
            <a:off x="3042920" y="4810760"/>
            <a:ext cx="48704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4627880" y="4582160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4743450" y="488823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4743450" y="510921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4743450" y="466725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>
            <a:stCxn id="58" idx="3"/>
            <a:endCxn id="69" idx="1"/>
          </p:cNvCxnSpPr>
          <p:nvPr/>
        </p:nvCxnSpPr>
        <p:spPr>
          <a:xfrm>
            <a:off x="3887470" y="4582160"/>
            <a:ext cx="855980" cy="160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9" idx="3"/>
            <a:endCxn id="67" idx="1"/>
          </p:cNvCxnSpPr>
          <p:nvPr/>
        </p:nvCxnSpPr>
        <p:spPr>
          <a:xfrm>
            <a:off x="3888105" y="4815840"/>
            <a:ext cx="855345" cy="147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0" idx="3"/>
            <a:endCxn id="68" idx="1"/>
          </p:cNvCxnSpPr>
          <p:nvPr/>
        </p:nvCxnSpPr>
        <p:spPr>
          <a:xfrm flipV="1">
            <a:off x="3888105" y="5184140"/>
            <a:ext cx="855345" cy="22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8" idx="3"/>
            <a:endCxn id="67" idx="1"/>
          </p:cNvCxnSpPr>
          <p:nvPr/>
        </p:nvCxnSpPr>
        <p:spPr>
          <a:xfrm>
            <a:off x="3887470" y="4582160"/>
            <a:ext cx="855980" cy="381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8" idx="3"/>
            <a:endCxn id="68" idx="1"/>
          </p:cNvCxnSpPr>
          <p:nvPr/>
        </p:nvCxnSpPr>
        <p:spPr>
          <a:xfrm>
            <a:off x="3887470" y="4582160"/>
            <a:ext cx="855980" cy="6019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9" idx="3"/>
            <a:endCxn id="69" idx="1"/>
          </p:cNvCxnSpPr>
          <p:nvPr/>
        </p:nvCxnSpPr>
        <p:spPr>
          <a:xfrm flipV="1">
            <a:off x="3888105" y="4742180"/>
            <a:ext cx="855345" cy="736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9" idx="3"/>
            <a:endCxn id="68" idx="1"/>
          </p:cNvCxnSpPr>
          <p:nvPr/>
        </p:nvCxnSpPr>
        <p:spPr>
          <a:xfrm>
            <a:off x="3888105" y="4815840"/>
            <a:ext cx="855345" cy="368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0" idx="3"/>
            <a:endCxn id="69" idx="1"/>
          </p:cNvCxnSpPr>
          <p:nvPr/>
        </p:nvCxnSpPr>
        <p:spPr>
          <a:xfrm flipV="1">
            <a:off x="3888105" y="4742180"/>
            <a:ext cx="855345" cy="4648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0" idx="3"/>
            <a:endCxn id="67" idx="1"/>
          </p:cNvCxnSpPr>
          <p:nvPr/>
        </p:nvCxnSpPr>
        <p:spPr>
          <a:xfrm flipV="1">
            <a:off x="3888105" y="4963160"/>
            <a:ext cx="855345" cy="243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3"/>
            <a:endCxn id="69" idx="1"/>
          </p:cNvCxnSpPr>
          <p:nvPr/>
        </p:nvCxnSpPr>
        <p:spPr>
          <a:xfrm flipV="1">
            <a:off x="3888105" y="4742180"/>
            <a:ext cx="855345" cy="693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7" idx="1"/>
          </p:cNvCxnSpPr>
          <p:nvPr/>
        </p:nvCxnSpPr>
        <p:spPr>
          <a:xfrm flipV="1">
            <a:off x="3888105" y="4963160"/>
            <a:ext cx="855345" cy="472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1" idx="3"/>
            <a:endCxn id="68" idx="1"/>
          </p:cNvCxnSpPr>
          <p:nvPr/>
        </p:nvCxnSpPr>
        <p:spPr>
          <a:xfrm flipV="1">
            <a:off x="3888105" y="5184140"/>
            <a:ext cx="855345" cy="251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69" idx="3"/>
            <a:endCxn id="29" idx="1"/>
          </p:cNvCxnSpPr>
          <p:nvPr/>
        </p:nvCxnSpPr>
        <p:spPr>
          <a:xfrm>
            <a:off x="5101590" y="4742180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67" idx="3"/>
            <a:endCxn id="27" idx="1"/>
          </p:cNvCxnSpPr>
          <p:nvPr/>
        </p:nvCxnSpPr>
        <p:spPr>
          <a:xfrm>
            <a:off x="5101590" y="4963160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8" idx="3"/>
            <a:endCxn id="28" idx="1"/>
          </p:cNvCxnSpPr>
          <p:nvPr/>
        </p:nvCxnSpPr>
        <p:spPr>
          <a:xfrm>
            <a:off x="5101590" y="5184140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9317990" y="4260215"/>
            <a:ext cx="1097915" cy="163893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圆角矩形 119"/>
          <p:cNvSpPr/>
          <p:nvPr/>
        </p:nvSpPr>
        <p:spPr>
          <a:xfrm>
            <a:off x="9404350" y="4311650"/>
            <a:ext cx="912495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317990" y="550100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950835" y="4260215"/>
            <a:ext cx="1064260" cy="163957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950835" y="5501005"/>
            <a:ext cx="1116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8102600" y="4321175"/>
            <a:ext cx="76581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>
            <a:stCxn id="116" idx="3"/>
            <a:endCxn id="121" idx="1"/>
          </p:cNvCxnSpPr>
          <p:nvPr/>
        </p:nvCxnSpPr>
        <p:spPr>
          <a:xfrm>
            <a:off x="8768080" y="4498340"/>
            <a:ext cx="815975" cy="57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17" idx="3"/>
            <a:endCxn id="122" idx="1"/>
          </p:cNvCxnSpPr>
          <p:nvPr/>
        </p:nvCxnSpPr>
        <p:spPr>
          <a:xfrm>
            <a:off x="8768715" y="4788535"/>
            <a:ext cx="808990" cy="103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18" idx="3"/>
            <a:endCxn id="123" idx="1"/>
          </p:cNvCxnSpPr>
          <p:nvPr/>
        </p:nvCxnSpPr>
        <p:spPr>
          <a:xfrm>
            <a:off x="8768715" y="5054600"/>
            <a:ext cx="815340" cy="174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116" idx="3"/>
            <a:endCxn id="122" idx="1"/>
          </p:cNvCxnSpPr>
          <p:nvPr/>
        </p:nvCxnSpPr>
        <p:spPr>
          <a:xfrm>
            <a:off x="8768080" y="4498340"/>
            <a:ext cx="809625" cy="39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16" idx="3"/>
            <a:endCxn id="123" idx="1"/>
          </p:cNvCxnSpPr>
          <p:nvPr/>
        </p:nvCxnSpPr>
        <p:spPr>
          <a:xfrm>
            <a:off x="8768080" y="4498340"/>
            <a:ext cx="815975" cy="730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17" idx="3"/>
            <a:endCxn id="121" idx="1"/>
          </p:cNvCxnSpPr>
          <p:nvPr/>
        </p:nvCxnSpPr>
        <p:spPr>
          <a:xfrm flipV="1">
            <a:off x="8768715" y="4556125"/>
            <a:ext cx="815340" cy="2324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17" idx="3"/>
            <a:endCxn id="123" idx="1"/>
          </p:cNvCxnSpPr>
          <p:nvPr/>
        </p:nvCxnSpPr>
        <p:spPr>
          <a:xfrm>
            <a:off x="8768715" y="4788535"/>
            <a:ext cx="815340" cy="4406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18" idx="3"/>
            <a:endCxn id="121" idx="1"/>
          </p:cNvCxnSpPr>
          <p:nvPr/>
        </p:nvCxnSpPr>
        <p:spPr>
          <a:xfrm flipV="1">
            <a:off x="8768715" y="4556125"/>
            <a:ext cx="815340" cy="4984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18" idx="3"/>
            <a:endCxn id="122" idx="1"/>
          </p:cNvCxnSpPr>
          <p:nvPr/>
        </p:nvCxnSpPr>
        <p:spPr>
          <a:xfrm flipV="1">
            <a:off x="8768715" y="4892040"/>
            <a:ext cx="808990" cy="162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9" idx="3"/>
            <a:endCxn id="121" idx="1"/>
          </p:cNvCxnSpPr>
          <p:nvPr/>
        </p:nvCxnSpPr>
        <p:spPr>
          <a:xfrm flipV="1">
            <a:off x="8768715" y="4556125"/>
            <a:ext cx="815340" cy="775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19" idx="3"/>
            <a:endCxn id="122" idx="1"/>
          </p:cNvCxnSpPr>
          <p:nvPr/>
        </p:nvCxnSpPr>
        <p:spPr>
          <a:xfrm flipV="1">
            <a:off x="8768715" y="4892040"/>
            <a:ext cx="808990" cy="4400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19" idx="3"/>
            <a:endCxn id="123" idx="1"/>
          </p:cNvCxnSpPr>
          <p:nvPr/>
        </p:nvCxnSpPr>
        <p:spPr>
          <a:xfrm flipV="1">
            <a:off x="8768715" y="5229225"/>
            <a:ext cx="815340" cy="1028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圆角矩形 115"/>
          <p:cNvSpPr/>
          <p:nvPr/>
        </p:nvSpPr>
        <p:spPr>
          <a:xfrm>
            <a:off x="8202295" y="4394835"/>
            <a:ext cx="565785" cy="2063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圆角矩形 116"/>
          <p:cNvSpPr/>
          <p:nvPr/>
        </p:nvSpPr>
        <p:spPr>
          <a:xfrm>
            <a:off x="8202930" y="4685030"/>
            <a:ext cx="565785" cy="2063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圆角矩形 117"/>
          <p:cNvSpPr/>
          <p:nvPr/>
        </p:nvSpPr>
        <p:spPr>
          <a:xfrm>
            <a:off x="8202930" y="4951095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圆角矩形 118"/>
          <p:cNvSpPr/>
          <p:nvPr/>
        </p:nvSpPr>
        <p:spPr>
          <a:xfrm>
            <a:off x="8202930" y="522859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圆角矩形 120"/>
          <p:cNvSpPr/>
          <p:nvPr/>
        </p:nvSpPr>
        <p:spPr>
          <a:xfrm>
            <a:off x="9584055" y="445262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圆角矩形 121"/>
          <p:cNvSpPr/>
          <p:nvPr/>
        </p:nvSpPr>
        <p:spPr>
          <a:xfrm>
            <a:off x="9577705" y="4788535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圆角矩形 122"/>
          <p:cNvSpPr/>
          <p:nvPr/>
        </p:nvSpPr>
        <p:spPr>
          <a:xfrm>
            <a:off x="9584055" y="512572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1" name="图片 150" descr="错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3675" y="5978525"/>
            <a:ext cx="448945" cy="448945"/>
          </a:xfrm>
          <a:prstGeom prst="rect">
            <a:avLst/>
          </a:prstGeom>
        </p:spPr>
      </p:pic>
      <p:pic>
        <p:nvPicPr>
          <p:cNvPr id="152" name="图片 151" descr="正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785" y="597916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Pocket</a:t>
            </a:r>
            <a:r>
              <a:rPr lang="en-US" altLang="zh-CN" baseline="30000">
                <a:sym typeface="+mn-ea"/>
              </a:rPr>
              <a:t>[1]</a:t>
            </a:r>
            <a:endParaRPr lang="zh-CN" altLang="en-US" baseline="30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otivation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20000"/>
              </a:lnSpc>
            </a:pP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xisting storage services are not a good fit for sharing short-lived intermediate data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Pocket: Elastic Ephemeral Storage for Serverless Analytics OSDI 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graphicFrame>
        <p:nvGraphicFramePr>
          <p:cNvPr id="9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28750" y="2764155"/>
          <a:ext cx="9643745" cy="352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425"/>
                <a:gridCol w="1948180"/>
                <a:gridCol w="1255395"/>
                <a:gridCol w="1624330"/>
                <a:gridCol w="1836420"/>
                <a:gridCol w="1102995"/>
              </a:tblGrid>
              <a:tr h="42481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Elastic scaling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 Latency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Throughput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Max object size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 Cost</a:t>
                      </a:r>
                      <a:endParaRPr lang="zh-CN" altLang="en-US" dirty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S3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Auto,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coarse-grain️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Medium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5 TB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$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DynamoDB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Auto, fine-grain,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pay per hour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Medium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400 KB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$$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Elasticache Redi</a:t>
                      </a:r>
                      <a:r>
                        <a:rPr lang="en-US" altLang="zh-CN" dirty="0"/>
                        <a:t>s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Manual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High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512 MB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$$$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Aerospike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Manual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High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1 MB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$$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Apache Crail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Manual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High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any size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$$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Desired for </a:t>
                      </a:r>
                      <a:r>
                        <a:rPr lang="en-US" altLang="zh-CN" dirty="0"/>
                        <a:t>λs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Auto, fine-grain,</a:t>
                      </a:r>
                      <a:endParaRPr lang="en-US" altLang="zh-CN" dirty="0"/>
                    </a:p>
                    <a:p>
                      <a:pPr algn="ctr">
                        <a:buNone/>
                      </a:pPr>
                      <a:r>
                        <a:rPr lang="en-US" altLang="zh-CN" dirty="0"/>
                        <a:t>pay per second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Low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High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any size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圆角矩形 3"/>
          <p:cNvSpPr/>
          <p:nvPr/>
        </p:nvSpPr>
        <p:spPr>
          <a:xfrm>
            <a:off x="1513840" y="5685155"/>
            <a:ext cx="9476105" cy="546735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Pocket</a:t>
            </a:r>
            <a:r>
              <a:rPr lang="en-US" altLang="zh-CN" baseline="30000">
                <a:sym typeface="+mn-ea"/>
              </a:rPr>
              <a:t>[1]</a:t>
            </a:r>
            <a:endParaRPr lang="zh-CN" altLang="en-US" baseline="30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esign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20000"/>
              </a:lnSpc>
            </a:pP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Multi-tier storage</a:t>
            </a:r>
            <a:endParaRPr lang="en-US" altLang="zh-CN" b="1"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2" indent="0">
              <a:lnSpc>
                <a:spcPct val="120000"/>
              </a:lnSpc>
            </a:pP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Leverage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different storage media to satisfy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I/O demands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of different applications while minimizing cost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Pocket: Elastic Ephemeral Storage for Serverless Analytics OSDI 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2345" y="3255010"/>
            <a:ext cx="5147310" cy="271081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4335780" y="6043930"/>
            <a:ext cx="3829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 Pocket system architecture 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Caerus</a:t>
            </a:r>
            <a:r>
              <a:rPr lang="en-US" altLang="zh-CN" baseline="30000" dirty="0">
                <a:sym typeface="+mn-ea"/>
              </a:rPr>
              <a:t>[1]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Motivation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Different schedule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goals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Server-centric Analytics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：minimiz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job runtime, maximiz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resource utilization and ensur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resource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isolation (or fairness) across jobs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Serverless Analytics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minimize job completion time and execution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Trade-off  between JCT and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Caerus: NIMBLE Task Scheduling for Serverless Analytics  NSDI’21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3640" y="4044950"/>
            <a:ext cx="8051800" cy="18980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03220" y="6152515"/>
            <a:ext cx="669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Three schedule approaches for a simple map-reduce job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497580" y="5876925"/>
            <a:ext cx="1198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cost-optimal</a:t>
            </a:r>
            <a:endParaRPr lang="en-US" altLang="zh-CN" sz="1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36005" y="5876925"/>
            <a:ext cx="1198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JCT-optimal</a:t>
            </a:r>
            <a:endParaRPr lang="en-US" altLang="zh-CN" sz="1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Caerus</a:t>
            </a:r>
            <a:r>
              <a:rPr lang="en-US" altLang="zh-CN" baseline="30000" dirty="0">
                <a:sym typeface="+mn-ea"/>
              </a:rPr>
              <a:t>[1]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Design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Sub-task level schedule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914400" lvl="2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stages are separated into one or more steps by pipeline breakers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Caerus: NIMBLE Task Scheduling for Serverless Analytics  NSDI’21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645" y="3350895"/>
            <a:ext cx="5639435" cy="1758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51530" y="5839460"/>
            <a:ext cx="5488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Step dependency model for a map-reduce job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555" y="3350895"/>
            <a:ext cx="2534285" cy="175831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7424420" y="4171950"/>
            <a:ext cx="637540" cy="234950"/>
          </a:xfrm>
          <a:prstGeom prst="rightArrow">
            <a:avLst/>
          </a:prstGeom>
          <a:solidFill>
            <a:schemeClr val="accent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定量</a:t>
            </a:r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Pywren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[1]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Map-reduce style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serverless framework for highly parallel analytics workloads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Mapreduce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sort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371600" lvl="3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5005" y="2894330"/>
            <a:ext cx="100393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6130" y="299720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5970" y="295973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056765" y="329120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46605" y="325374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056765" y="358521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46605" y="354774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2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056765" y="387921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46605" y="384175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3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056765" y="417322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46605" y="413575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4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2045970" y="560070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5810" y="5563235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K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056765" y="493458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853565" y="6192520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22" name="流程图: 终止 21"/>
          <p:cNvSpPr/>
          <p:nvPr/>
        </p:nvSpPr>
        <p:spPr>
          <a:xfrm>
            <a:off x="3657600" y="301942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01085" y="2647315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32225" y="2972435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5" name="流程图: 终止 34"/>
          <p:cNvSpPr/>
          <p:nvPr/>
        </p:nvSpPr>
        <p:spPr>
          <a:xfrm>
            <a:off x="3656965" y="358584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31590" y="3538855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7" name="流程图: 终止 36"/>
          <p:cNvSpPr/>
          <p:nvPr/>
        </p:nvSpPr>
        <p:spPr>
          <a:xfrm>
            <a:off x="3658235" y="433578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832860" y="42887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9" name="流程图: 终止 38"/>
          <p:cNvSpPr/>
          <p:nvPr/>
        </p:nvSpPr>
        <p:spPr>
          <a:xfrm>
            <a:off x="3660140" y="561657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34765" y="5569585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7" idx="3"/>
            <a:endCxn id="22" idx="1"/>
          </p:cNvCxnSpPr>
          <p:nvPr/>
        </p:nvCxnSpPr>
        <p:spPr>
          <a:xfrm>
            <a:off x="2837180" y="3143885"/>
            <a:ext cx="820420" cy="127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9" idx="3"/>
            <a:endCxn id="25" idx="2"/>
          </p:cNvCxnSpPr>
          <p:nvPr/>
        </p:nvCxnSpPr>
        <p:spPr>
          <a:xfrm flipV="1">
            <a:off x="2837815" y="3340735"/>
            <a:ext cx="1245235" cy="97155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1" idx="3"/>
            <a:endCxn id="35" idx="1"/>
          </p:cNvCxnSpPr>
          <p:nvPr/>
        </p:nvCxnSpPr>
        <p:spPr>
          <a:xfrm flipV="1">
            <a:off x="2837815" y="3723005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3" idx="3"/>
            <a:endCxn id="37" idx="1"/>
          </p:cNvCxnSpPr>
          <p:nvPr/>
        </p:nvCxnSpPr>
        <p:spPr>
          <a:xfrm>
            <a:off x="2837815" y="4025900"/>
            <a:ext cx="820420" cy="447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5" idx="3"/>
            <a:endCxn id="36" idx="2"/>
          </p:cNvCxnSpPr>
          <p:nvPr/>
        </p:nvCxnSpPr>
        <p:spPr>
          <a:xfrm flipV="1">
            <a:off x="2837815" y="3907155"/>
            <a:ext cx="1244600" cy="41275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840990" y="5767070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406140" y="6192520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3695065" y="492887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5561330" y="2327275"/>
            <a:ext cx="1378585" cy="38646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31205" y="246824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805805" y="242189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85" name="矩形 84"/>
          <p:cNvSpPr/>
          <p:nvPr/>
        </p:nvSpPr>
        <p:spPr>
          <a:xfrm>
            <a:off x="5831205" y="26504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805805" y="260413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87" name="矩形 86"/>
          <p:cNvSpPr/>
          <p:nvPr/>
        </p:nvSpPr>
        <p:spPr>
          <a:xfrm>
            <a:off x="5831205" y="28333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932170" y="2748280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89" name="矩形 88"/>
          <p:cNvSpPr/>
          <p:nvPr/>
        </p:nvSpPr>
        <p:spPr>
          <a:xfrm>
            <a:off x="5831205" y="30156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84850" y="296862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1" name="矩形 90"/>
          <p:cNvSpPr/>
          <p:nvPr/>
        </p:nvSpPr>
        <p:spPr>
          <a:xfrm>
            <a:off x="5830570" y="32981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804535" y="324485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93" name="矩形 92"/>
          <p:cNvSpPr/>
          <p:nvPr/>
        </p:nvSpPr>
        <p:spPr>
          <a:xfrm>
            <a:off x="5830570" y="34804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04535" y="344741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95" name="矩形 94"/>
          <p:cNvSpPr/>
          <p:nvPr/>
        </p:nvSpPr>
        <p:spPr>
          <a:xfrm>
            <a:off x="5830570" y="36633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931535" y="357822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97" name="矩形 96"/>
          <p:cNvSpPr/>
          <p:nvPr/>
        </p:nvSpPr>
        <p:spPr>
          <a:xfrm>
            <a:off x="5830570" y="384556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784850" y="380047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9" name="矩形 98"/>
          <p:cNvSpPr/>
          <p:nvPr/>
        </p:nvSpPr>
        <p:spPr>
          <a:xfrm>
            <a:off x="5831205" y="413575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85485" y="407606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1" name="矩形 100"/>
          <p:cNvSpPr/>
          <p:nvPr/>
        </p:nvSpPr>
        <p:spPr>
          <a:xfrm>
            <a:off x="5831205" y="431800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784850" y="427164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03" name="矩形 102"/>
          <p:cNvSpPr/>
          <p:nvPr/>
        </p:nvSpPr>
        <p:spPr>
          <a:xfrm>
            <a:off x="5831205" y="45008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932170" y="4415790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05" name="矩形 104"/>
          <p:cNvSpPr/>
          <p:nvPr/>
        </p:nvSpPr>
        <p:spPr>
          <a:xfrm>
            <a:off x="5831205" y="46831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784850" y="588137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07" name="矩形 106"/>
          <p:cNvSpPr/>
          <p:nvPr/>
        </p:nvSpPr>
        <p:spPr>
          <a:xfrm>
            <a:off x="5830570" y="538035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785485" y="53340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9" name="矩形 108"/>
          <p:cNvSpPr/>
          <p:nvPr/>
        </p:nvSpPr>
        <p:spPr>
          <a:xfrm>
            <a:off x="5830570" y="556260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784850" y="551624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11" name="矩形 110"/>
          <p:cNvSpPr/>
          <p:nvPr/>
        </p:nvSpPr>
        <p:spPr>
          <a:xfrm>
            <a:off x="5830570" y="57454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931535" y="5660390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13" name="矩形 112"/>
          <p:cNvSpPr/>
          <p:nvPr/>
        </p:nvSpPr>
        <p:spPr>
          <a:xfrm>
            <a:off x="5830570" y="59277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784850" y="463486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15" name="文本框 114"/>
          <p:cNvSpPr txBox="1"/>
          <p:nvPr/>
        </p:nvSpPr>
        <p:spPr>
          <a:xfrm>
            <a:off x="5895340" y="493458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5347335" y="6192520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Intermediate </a:t>
            </a:r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119" name="曲线连接符 118"/>
          <p:cNvCxnSpPr>
            <a:stCxn id="22" idx="3"/>
            <a:endCxn id="87" idx="1"/>
          </p:cNvCxnSpPr>
          <p:nvPr/>
        </p:nvCxnSpPr>
        <p:spPr>
          <a:xfrm flipV="1">
            <a:off x="4508500" y="2924810"/>
            <a:ext cx="1322705" cy="231775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22" idx="3"/>
            <a:endCxn id="61" idx="1"/>
          </p:cNvCxnSpPr>
          <p:nvPr/>
        </p:nvCxnSpPr>
        <p:spPr>
          <a:xfrm flipV="1">
            <a:off x="4508500" y="2559685"/>
            <a:ext cx="1322705" cy="59690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22" idx="3"/>
            <a:endCxn id="85" idx="1"/>
          </p:cNvCxnSpPr>
          <p:nvPr/>
        </p:nvCxnSpPr>
        <p:spPr>
          <a:xfrm flipV="1">
            <a:off x="4508500" y="2741930"/>
            <a:ext cx="1322705" cy="41465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22" idx="3"/>
            <a:endCxn id="89" idx="1"/>
          </p:cNvCxnSpPr>
          <p:nvPr/>
        </p:nvCxnSpPr>
        <p:spPr>
          <a:xfrm flipV="1">
            <a:off x="4508500" y="3107055"/>
            <a:ext cx="1322705" cy="495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35" idx="3"/>
            <a:endCxn id="91" idx="1"/>
          </p:cNvCxnSpPr>
          <p:nvPr/>
        </p:nvCxnSpPr>
        <p:spPr>
          <a:xfrm flipV="1">
            <a:off x="4507865" y="3389630"/>
            <a:ext cx="1322705" cy="33337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>
            <a:stCxn id="35" idx="3"/>
            <a:endCxn id="93" idx="1"/>
          </p:cNvCxnSpPr>
          <p:nvPr/>
        </p:nvCxnSpPr>
        <p:spPr>
          <a:xfrm flipV="1">
            <a:off x="4507865" y="3571875"/>
            <a:ext cx="1322705" cy="1511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35" idx="3"/>
            <a:endCxn id="95" idx="1"/>
          </p:cNvCxnSpPr>
          <p:nvPr/>
        </p:nvCxnSpPr>
        <p:spPr>
          <a:xfrm>
            <a:off x="4507865" y="3723005"/>
            <a:ext cx="1322705" cy="31750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35" idx="3"/>
            <a:endCxn id="97" idx="1"/>
          </p:cNvCxnSpPr>
          <p:nvPr/>
        </p:nvCxnSpPr>
        <p:spPr>
          <a:xfrm>
            <a:off x="4507865" y="3723005"/>
            <a:ext cx="1322705" cy="21399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37" idx="3"/>
            <a:endCxn id="99" idx="1"/>
          </p:cNvCxnSpPr>
          <p:nvPr/>
        </p:nvCxnSpPr>
        <p:spPr>
          <a:xfrm flipV="1">
            <a:off x="4509135" y="4227195"/>
            <a:ext cx="1322070" cy="24574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37" idx="3"/>
            <a:endCxn id="101" idx="1"/>
          </p:cNvCxnSpPr>
          <p:nvPr/>
        </p:nvCxnSpPr>
        <p:spPr>
          <a:xfrm flipV="1">
            <a:off x="4509135" y="4409440"/>
            <a:ext cx="1322070" cy="635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37" idx="3"/>
            <a:endCxn id="103" idx="1"/>
          </p:cNvCxnSpPr>
          <p:nvPr/>
        </p:nvCxnSpPr>
        <p:spPr>
          <a:xfrm>
            <a:off x="4509135" y="4472940"/>
            <a:ext cx="1322070" cy="119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37" idx="3"/>
            <a:endCxn id="105" idx="1"/>
          </p:cNvCxnSpPr>
          <p:nvPr/>
        </p:nvCxnSpPr>
        <p:spPr>
          <a:xfrm>
            <a:off x="4509135" y="4472940"/>
            <a:ext cx="1322070" cy="3016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stCxn id="39" idx="3"/>
            <a:endCxn id="107" idx="1"/>
          </p:cNvCxnSpPr>
          <p:nvPr/>
        </p:nvCxnSpPr>
        <p:spPr>
          <a:xfrm flipV="1">
            <a:off x="4511040" y="5471795"/>
            <a:ext cx="1319530" cy="2819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曲线连接符 131"/>
          <p:cNvCxnSpPr>
            <a:stCxn id="39" idx="3"/>
            <a:endCxn id="109" idx="1"/>
          </p:cNvCxnSpPr>
          <p:nvPr/>
        </p:nvCxnSpPr>
        <p:spPr>
          <a:xfrm flipV="1">
            <a:off x="4511040" y="5654040"/>
            <a:ext cx="1319530" cy="996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39" idx="3"/>
            <a:endCxn id="111" idx="1"/>
          </p:cNvCxnSpPr>
          <p:nvPr/>
        </p:nvCxnSpPr>
        <p:spPr>
          <a:xfrm>
            <a:off x="4511040" y="5753735"/>
            <a:ext cx="1319530" cy="83185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39" idx="3"/>
            <a:endCxn id="113" idx="1"/>
          </p:cNvCxnSpPr>
          <p:nvPr/>
        </p:nvCxnSpPr>
        <p:spPr>
          <a:xfrm>
            <a:off x="4511040" y="5753735"/>
            <a:ext cx="1319530" cy="2654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终止 135"/>
          <p:cNvSpPr/>
          <p:nvPr/>
        </p:nvSpPr>
        <p:spPr>
          <a:xfrm>
            <a:off x="7984490" y="301561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8108950" y="296862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39" name="流程图: 终止 138"/>
          <p:cNvSpPr/>
          <p:nvPr/>
        </p:nvSpPr>
        <p:spPr>
          <a:xfrm>
            <a:off x="7985125" y="375475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8109585" y="370776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1" name="流程图: 终止 140"/>
          <p:cNvSpPr/>
          <p:nvPr/>
        </p:nvSpPr>
        <p:spPr>
          <a:xfrm>
            <a:off x="7984490" y="463677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8108950" y="458978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3" name="流程图: 终止 142"/>
          <p:cNvSpPr/>
          <p:nvPr/>
        </p:nvSpPr>
        <p:spPr>
          <a:xfrm>
            <a:off x="7985125" y="537591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109585" y="532892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8020050" y="492887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47" name="曲线连接符 146"/>
          <p:cNvCxnSpPr>
            <a:endCxn id="136" idx="1"/>
          </p:cNvCxnSpPr>
          <p:nvPr/>
        </p:nvCxnSpPr>
        <p:spPr>
          <a:xfrm>
            <a:off x="6732270" y="2560955"/>
            <a:ext cx="1252220" cy="591820"/>
          </a:xfrm>
          <a:prstGeom prst="curvedConnector3">
            <a:avLst>
              <a:gd name="adj1" fmla="val 50051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线连接符 148"/>
          <p:cNvCxnSpPr>
            <a:stCxn id="91" idx="3"/>
            <a:endCxn id="136" idx="1"/>
          </p:cNvCxnSpPr>
          <p:nvPr/>
        </p:nvCxnSpPr>
        <p:spPr>
          <a:xfrm flipV="1">
            <a:off x="6741160" y="3152775"/>
            <a:ext cx="1243330" cy="2368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99" idx="3"/>
            <a:endCxn id="136" idx="1"/>
          </p:cNvCxnSpPr>
          <p:nvPr/>
        </p:nvCxnSpPr>
        <p:spPr>
          <a:xfrm flipV="1">
            <a:off x="6741795" y="3152775"/>
            <a:ext cx="1242695" cy="107442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>
            <a:stCxn id="107" idx="3"/>
            <a:endCxn id="136" idx="1"/>
          </p:cNvCxnSpPr>
          <p:nvPr/>
        </p:nvCxnSpPr>
        <p:spPr>
          <a:xfrm flipV="1">
            <a:off x="6741160" y="3152775"/>
            <a:ext cx="1243330" cy="23190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曲线连接符 151"/>
          <p:cNvCxnSpPr>
            <a:stCxn id="89" idx="3"/>
            <a:endCxn id="143" idx="1"/>
          </p:cNvCxnSpPr>
          <p:nvPr/>
        </p:nvCxnSpPr>
        <p:spPr>
          <a:xfrm>
            <a:off x="6741795" y="3107055"/>
            <a:ext cx="1243330" cy="24060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曲线连接符 152"/>
          <p:cNvCxnSpPr>
            <a:stCxn id="97" idx="3"/>
            <a:endCxn id="143" idx="1"/>
          </p:cNvCxnSpPr>
          <p:nvPr/>
        </p:nvCxnSpPr>
        <p:spPr>
          <a:xfrm>
            <a:off x="6741160" y="3937000"/>
            <a:ext cx="1243965" cy="157607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曲线连接符 153"/>
          <p:cNvCxnSpPr>
            <a:stCxn id="105" idx="3"/>
            <a:endCxn id="143" idx="1"/>
          </p:cNvCxnSpPr>
          <p:nvPr/>
        </p:nvCxnSpPr>
        <p:spPr>
          <a:xfrm>
            <a:off x="6741795" y="4774565"/>
            <a:ext cx="1243330" cy="73850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曲线连接符 154"/>
          <p:cNvCxnSpPr>
            <a:stCxn id="113" idx="3"/>
            <a:endCxn id="143" idx="1"/>
          </p:cNvCxnSpPr>
          <p:nvPr/>
        </p:nvCxnSpPr>
        <p:spPr>
          <a:xfrm flipV="1">
            <a:off x="6741160" y="5513070"/>
            <a:ext cx="1243965" cy="506095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7560310" y="3907155"/>
            <a:ext cx="459740" cy="882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...       ...</a:t>
            </a:r>
            <a:endParaRPr lang="en-US" altLang="zh-CN"/>
          </a:p>
        </p:txBody>
      </p:sp>
      <p:sp>
        <p:nvSpPr>
          <p:cNvPr id="158" name="矩形 157"/>
          <p:cNvSpPr/>
          <p:nvPr/>
        </p:nvSpPr>
        <p:spPr>
          <a:xfrm>
            <a:off x="9679305" y="2833370"/>
            <a:ext cx="118427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9498965" y="6137275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r>
              <a:rPr lang="en-US" altLang="zh-CN"/>
              <a:t>utput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7555865" y="6156960"/>
            <a:ext cx="170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161" name="矩形 160"/>
          <p:cNvSpPr/>
          <p:nvPr/>
        </p:nvSpPr>
        <p:spPr>
          <a:xfrm>
            <a:off x="9800590" y="2952750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724390" y="2924810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3" name="矩形 162"/>
          <p:cNvSpPr/>
          <p:nvPr/>
        </p:nvSpPr>
        <p:spPr>
          <a:xfrm>
            <a:off x="9805035" y="3608070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9728835" y="3580130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65" name="矩形 164"/>
          <p:cNvSpPr/>
          <p:nvPr/>
        </p:nvSpPr>
        <p:spPr>
          <a:xfrm>
            <a:off x="9809480" y="4500880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733280" y="4472940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67" name="矩形 166"/>
          <p:cNvSpPr/>
          <p:nvPr/>
        </p:nvSpPr>
        <p:spPr>
          <a:xfrm>
            <a:off x="9809480" y="530923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9733280" y="528129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9885680" y="496570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70" name="直接箭头连接符 169"/>
          <p:cNvCxnSpPr>
            <a:stCxn id="136" idx="3"/>
          </p:cNvCxnSpPr>
          <p:nvPr/>
        </p:nvCxnSpPr>
        <p:spPr>
          <a:xfrm>
            <a:off x="8835390" y="3152775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39" idx="3"/>
          </p:cNvCxnSpPr>
          <p:nvPr/>
        </p:nvCxnSpPr>
        <p:spPr>
          <a:xfrm>
            <a:off x="8836025" y="3891915"/>
            <a:ext cx="979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8824595" y="477393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8836025" y="5516245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3000375" y="2788285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627245" y="2584450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7193280" y="2490470"/>
            <a:ext cx="91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remoteread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966200" y="2833370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24800" y="262890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Occupy the Cloud: Distributed Computing for the 99%  SoCC’17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典型的</a:t>
            </a:r>
            <a:r>
              <a:rPr lang="zh-CN" altLang="en-US"/>
              <a:t>数据分析应用</a:t>
            </a:r>
            <a:endParaRPr lang="zh-CN" altLang="en-US"/>
          </a:p>
        </p:txBody>
      </p:sp>
      <p:graphicFrame>
        <p:nvGraphicFramePr>
          <p:cNvPr id="6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48005" y="1772285"/>
          <a:ext cx="11095355" cy="2668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652"/>
                <a:gridCol w="2105660"/>
                <a:gridCol w="1235710"/>
                <a:gridCol w="1464310"/>
                <a:gridCol w="1289050"/>
                <a:gridCol w="1026160"/>
                <a:gridCol w="1373505"/>
              </a:tblGrid>
              <a:tr h="64008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800" dirty="0">
                          <a:sym typeface="+mn-ea"/>
                        </a:rPr>
                        <a:t>Mapreduce sort benchmark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Video analytics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Distributed compilation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LightGBM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TPC-DS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Big data benchmark</a:t>
                      </a:r>
                      <a:endParaRPr lang="zh-CN" altLang="en-US" dirty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Locus</a:t>
                      </a:r>
                      <a:r>
                        <a:rPr lang="en-US" altLang="zh-CN" baseline="30000" dirty="0"/>
                        <a:t>[1]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   ✔️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zh-CN" altLang="en-US" dirty="0"/>
                    </a:p>
                  </a:txBody>
                  <a:tcPr/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Caerus</a:t>
                      </a:r>
                      <a:r>
                        <a:rPr lang="en-US" altLang="zh-CN" baseline="30000" dirty="0"/>
                        <a:t>[2]</a:t>
                      </a:r>
                      <a:endParaRPr lang="en-US" altLang="zh-CN" baseline="300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Pocket</a:t>
                      </a:r>
                      <a:r>
                        <a:rPr lang="en-US" altLang="zh-CN" sz="1800" baseline="30000" dirty="0">
                          <a:sym typeface="+mn-ea"/>
                        </a:rPr>
                        <a:t>[3]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Ephemeral Storage</a:t>
                      </a:r>
                      <a:r>
                        <a:rPr lang="en-US" altLang="zh-CN" sz="1800" baseline="30000" dirty="0">
                          <a:sym typeface="+mn-ea"/>
                        </a:rPr>
                        <a:t>[4]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Sonic</a:t>
                      </a:r>
                      <a:r>
                        <a:rPr lang="en-US" altLang="zh-CN" sz="1800" baseline="30000" dirty="0">
                          <a:sym typeface="+mn-ea"/>
                        </a:rPr>
                        <a:t>[5]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554990" y="1766570"/>
            <a:ext cx="2575560" cy="61595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806575" y="1772285"/>
            <a:ext cx="151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Application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9370" y="2014220"/>
            <a:ext cx="83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Paper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5535930"/>
            <a:ext cx="117227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Shuffling, Fast and Slow: Scalable Analytics on Serverless Infrastructure 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sym typeface="+mn-ea"/>
              </a:rPr>
              <a:t>[2] Caerus: NIMBLE Task Scheduling for Serverless Analytics  NSDI’21</a:t>
            </a:r>
            <a:endParaRPr lang="en-US" altLang="zh-CN" sz="1600" b="1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sym typeface="+mn-ea"/>
              </a:rPr>
              <a:t>[3] Pocket: Elastic Ephemeral Storage for Serverless Analytics OSDI ’18</a:t>
            </a:r>
            <a:endParaRPr lang="en-US" altLang="zh-CN" sz="1600" b="1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[4]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[5] Sonic: Application-aware Data Passing for Chained Serverless Applications 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824605" y="3693160"/>
            <a:ext cx="4992370" cy="686435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38200" y="1380490"/>
            <a:ext cx="1093279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[1] Shuffling, Fast and Slow: Scalable Analytics on Serverless Infrastructure  NSDI’19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[2] Caerus: NIMBLE Task Scheduling for Serverless Analytics  NSDI’21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[3] Pocket: Elastic Ephemeral Storage for Serverless Analytics OSDI ’18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[4] Understanding Ephemeral Storage for Serverless Analytics  ATC’18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[5] Sonic: Application-aware Data Passing for Chained Serverless Applications  ATC’21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[6] Occupy the Cloud: Distributed Computing for the 99%  SoCC’17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[7] Towards Latency Sensitive Cloud Native Applications: A Performance Study on AWS  CLOUD’19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" name="圆角矩形 111"/>
          <p:cNvSpPr/>
          <p:nvPr/>
        </p:nvSpPr>
        <p:spPr>
          <a:xfrm>
            <a:off x="10544175" y="2063750"/>
            <a:ext cx="1042035" cy="3422650"/>
          </a:xfrm>
          <a:prstGeom prst="roundRect">
            <a:avLst/>
          </a:prstGeom>
          <a:solidFill>
            <a:schemeClr val="bg2"/>
          </a:solidFill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31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sz="2400">
                <a:uFillTx/>
                <a:latin typeface="等线" panose="02010600030101010101" charset="-122"/>
                <a:sym typeface="+mn-ea"/>
              </a:rPr>
              <a:t> </a:t>
            </a:r>
            <a:r>
              <a:rPr lang="en-US" altLang="zh-CN" sz="2400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MapReduce sort</a:t>
            </a:r>
            <a:endParaRPr lang="en-US" altLang="zh-CN" sz="2400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sz="2400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Two stage</a:t>
            </a:r>
            <a:r>
              <a:rPr lang="zh-CN" altLang="en-US" sz="2400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r>
              <a:rPr lang="en-US" altLang="zh-CN" sz="2400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range </a:t>
            </a:r>
            <a:r>
              <a:rPr lang="en-US" altLang="zh-CN" sz="2400">
                <a:uFillTx/>
                <a:latin typeface="+mn-lt"/>
                <a:ea typeface="+mn-lt"/>
                <a:sym typeface="+mn-ea"/>
              </a:rPr>
              <a:t>partition stage and merge sort stage</a:t>
            </a:r>
            <a:endParaRPr lang="en-US" altLang="zh-CN" sz="2400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0" indent="0"/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4499610" y="2450465"/>
            <a:ext cx="3450590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60645" y="2505710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1" name="流程图: 磁盘 10"/>
          <p:cNvSpPr/>
          <p:nvPr/>
        </p:nvSpPr>
        <p:spPr>
          <a:xfrm>
            <a:off x="4625340" y="5915660"/>
            <a:ext cx="3453765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83835" y="6038850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cxnSp>
        <p:nvCxnSpPr>
          <p:cNvPr id="16" name="直接箭头连接符 15"/>
          <p:cNvCxnSpPr>
            <a:stCxn id="9" idx="3"/>
          </p:cNvCxnSpPr>
          <p:nvPr/>
        </p:nvCxnSpPr>
        <p:spPr>
          <a:xfrm>
            <a:off x="6224905" y="2874010"/>
            <a:ext cx="3810" cy="6191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446020" y="3413125"/>
            <a:ext cx="768286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567940" y="3475355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9" idx="3"/>
            <a:endCxn id="15" idx="0"/>
          </p:cNvCxnSpPr>
          <p:nvPr/>
        </p:nvCxnSpPr>
        <p:spPr>
          <a:xfrm>
            <a:off x="6224905" y="2874010"/>
            <a:ext cx="1230630" cy="6115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3"/>
            <a:endCxn id="18" idx="0"/>
          </p:cNvCxnSpPr>
          <p:nvPr/>
        </p:nvCxnSpPr>
        <p:spPr>
          <a:xfrm flipH="1">
            <a:off x="3374390" y="2874010"/>
            <a:ext cx="2850515" cy="6013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970270" y="3296920"/>
            <a:ext cx="54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...</a:t>
            </a:r>
            <a:endParaRPr lang="en-US" altLang="zh-CN" sz="2400" b="1"/>
          </a:p>
        </p:txBody>
      </p:sp>
      <p:sp>
        <p:nvSpPr>
          <p:cNvPr id="41" name="文本框 40"/>
          <p:cNvSpPr txBox="1"/>
          <p:nvPr/>
        </p:nvSpPr>
        <p:spPr>
          <a:xfrm>
            <a:off x="3630930" y="6407150"/>
            <a:ext cx="561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DAG overview  for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application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3780" y="344297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3780" y="4970145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69105" y="3476625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649085" y="3485515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396605" y="3474720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9" idx="3"/>
            <a:endCxn id="7" idx="0"/>
          </p:cNvCxnSpPr>
          <p:nvPr/>
        </p:nvCxnSpPr>
        <p:spPr>
          <a:xfrm flipH="1">
            <a:off x="5075555" y="2874010"/>
            <a:ext cx="1149350" cy="6026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9" idx="3"/>
            <a:endCxn id="19" idx="0"/>
          </p:cNvCxnSpPr>
          <p:nvPr/>
        </p:nvCxnSpPr>
        <p:spPr>
          <a:xfrm>
            <a:off x="6224905" y="2874010"/>
            <a:ext cx="2978150" cy="6007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446020" y="4949190"/>
            <a:ext cx="768286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567940" y="5011420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70270" y="4832985"/>
            <a:ext cx="54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...</a:t>
            </a:r>
            <a:endParaRPr lang="en-US" altLang="zh-CN" sz="2400" b="1"/>
          </a:p>
        </p:txBody>
      </p:sp>
      <p:sp>
        <p:nvSpPr>
          <p:cNvPr id="46" name="圆角矩形 45"/>
          <p:cNvSpPr/>
          <p:nvPr/>
        </p:nvSpPr>
        <p:spPr>
          <a:xfrm>
            <a:off x="4269105" y="5012690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649085" y="5021580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8396605" y="5010785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endCxn id="44" idx="0"/>
          </p:cNvCxnSpPr>
          <p:nvPr/>
        </p:nvCxnSpPr>
        <p:spPr>
          <a:xfrm>
            <a:off x="3349625" y="3763010"/>
            <a:ext cx="24765" cy="124841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46" idx="0"/>
          </p:cNvCxnSpPr>
          <p:nvPr/>
        </p:nvCxnSpPr>
        <p:spPr>
          <a:xfrm>
            <a:off x="3349625" y="3773170"/>
            <a:ext cx="1725930" cy="123952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3087370" y="3323590"/>
            <a:ext cx="54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...</a:t>
            </a:r>
            <a:endParaRPr lang="en-US" altLang="zh-CN" sz="2400" b="1"/>
          </a:p>
        </p:txBody>
      </p:sp>
      <p:sp>
        <p:nvSpPr>
          <p:cNvPr id="62" name="文本框 61"/>
          <p:cNvSpPr txBox="1"/>
          <p:nvPr/>
        </p:nvSpPr>
        <p:spPr>
          <a:xfrm>
            <a:off x="3087370" y="4832985"/>
            <a:ext cx="54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...</a:t>
            </a:r>
            <a:endParaRPr lang="en-US" altLang="zh-CN" sz="2400" b="1"/>
          </a:p>
        </p:txBody>
      </p:sp>
      <p:cxnSp>
        <p:nvCxnSpPr>
          <p:cNvPr id="64" name="直接箭头连接符 63"/>
          <p:cNvCxnSpPr>
            <a:endCxn id="47" idx="0"/>
          </p:cNvCxnSpPr>
          <p:nvPr/>
        </p:nvCxnSpPr>
        <p:spPr>
          <a:xfrm>
            <a:off x="3338830" y="3773170"/>
            <a:ext cx="4116705" cy="124841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48" idx="0"/>
          </p:cNvCxnSpPr>
          <p:nvPr/>
        </p:nvCxnSpPr>
        <p:spPr>
          <a:xfrm>
            <a:off x="3338830" y="3773170"/>
            <a:ext cx="5864225" cy="123761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4180840" y="3415665"/>
            <a:ext cx="179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range </a:t>
            </a:r>
            <a:r>
              <a:rPr lang="en-US" altLang="zh-CN" b="1">
                <a:uFillTx/>
                <a:ea typeface="+mn-lt"/>
                <a:sym typeface="+mn-ea"/>
              </a:rPr>
              <a:t>partition</a:t>
            </a:r>
            <a:endParaRPr lang="zh-CN" altLang="en-US" b="1"/>
          </a:p>
        </p:txBody>
      </p:sp>
      <p:cxnSp>
        <p:nvCxnSpPr>
          <p:cNvPr id="69" name="直接箭头连接符 68"/>
          <p:cNvCxnSpPr>
            <a:stCxn id="7" idx="2"/>
            <a:endCxn id="44" idx="0"/>
          </p:cNvCxnSpPr>
          <p:nvPr/>
        </p:nvCxnSpPr>
        <p:spPr>
          <a:xfrm flipH="1">
            <a:off x="3374390" y="3759200"/>
            <a:ext cx="1701165" cy="125222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3374390" y="3757295"/>
            <a:ext cx="4081145" cy="124333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9" idx="2"/>
            <a:endCxn id="44" idx="0"/>
          </p:cNvCxnSpPr>
          <p:nvPr/>
        </p:nvCxnSpPr>
        <p:spPr>
          <a:xfrm flipH="1">
            <a:off x="3374390" y="3757295"/>
            <a:ext cx="5828665" cy="125412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7" idx="2"/>
            <a:endCxn id="46" idx="0"/>
          </p:cNvCxnSpPr>
          <p:nvPr/>
        </p:nvCxnSpPr>
        <p:spPr>
          <a:xfrm>
            <a:off x="5075555" y="3759200"/>
            <a:ext cx="0" cy="125349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46" idx="0"/>
          </p:cNvCxnSpPr>
          <p:nvPr/>
        </p:nvCxnSpPr>
        <p:spPr>
          <a:xfrm flipH="1">
            <a:off x="5075555" y="3768090"/>
            <a:ext cx="2379980" cy="124460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5042535" y="3783965"/>
            <a:ext cx="4162425" cy="122936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" idx="2"/>
            <a:endCxn id="47" idx="0"/>
          </p:cNvCxnSpPr>
          <p:nvPr/>
        </p:nvCxnSpPr>
        <p:spPr>
          <a:xfrm>
            <a:off x="5075555" y="3759200"/>
            <a:ext cx="2379980" cy="126238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5" idx="2"/>
            <a:endCxn id="47" idx="0"/>
          </p:cNvCxnSpPr>
          <p:nvPr/>
        </p:nvCxnSpPr>
        <p:spPr>
          <a:xfrm>
            <a:off x="7455535" y="3768090"/>
            <a:ext cx="0" cy="125349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9" idx="2"/>
            <a:endCxn id="47" idx="0"/>
          </p:cNvCxnSpPr>
          <p:nvPr/>
        </p:nvCxnSpPr>
        <p:spPr>
          <a:xfrm flipH="1">
            <a:off x="7455535" y="3757295"/>
            <a:ext cx="1747520" cy="12642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5085715" y="3805555"/>
            <a:ext cx="4119245" cy="118618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5" idx="2"/>
          </p:cNvCxnSpPr>
          <p:nvPr/>
        </p:nvCxnSpPr>
        <p:spPr>
          <a:xfrm>
            <a:off x="7455535" y="3768090"/>
            <a:ext cx="1727835" cy="122364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9" idx="2"/>
            <a:endCxn id="48" idx="0"/>
          </p:cNvCxnSpPr>
          <p:nvPr/>
        </p:nvCxnSpPr>
        <p:spPr>
          <a:xfrm>
            <a:off x="9203055" y="3757295"/>
            <a:ext cx="0" cy="125349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560820" y="3434080"/>
            <a:ext cx="179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range </a:t>
            </a:r>
            <a:r>
              <a:rPr lang="en-US" altLang="zh-CN" b="1">
                <a:uFillTx/>
                <a:ea typeface="+mn-lt"/>
                <a:sym typeface="+mn-ea"/>
              </a:rPr>
              <a:t>partition</a:t>
            </a:r>
            <a:endParaRPr lang="zh-CN" altLang="en-US" b="1"/>
          </a:p>
        </p:txBody>
      </p:sp>
      <p:sp>
        <p:nvSpPr>
          <p:cNvPr id="82" name="文本框 81"/>
          <p:cNvSpPr txBox="1"/>
          <p:nvPr/>
        </p:nvSpPr>
        <p:spPr>
          <a:xfrm>
            <a:off x="8307705" y="3415665"/>
            <a:ext cx="179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range </a:t>
            </a:r>
            <a:r>
              <a:rPr lang="en-US" altLang="zh-CN" b="1">
                <a:uFillTx/>
                <a:ea typeface="+mn-lt"/>
                <a:sym typeface="+mn-ea"/>
              </a:rPr>
              <a:t>partition</a:t>
            </a:r>
            <a:endParaRPr lang="zh-CN" altLang="en-US" b="1"/>
          </a:p>
        </p:txBody>
      </p:sp>
      <p:cxnSp>
        <p:nvCxnSpPr>
          <p:cNvPr id="83" name="直接箭头连接符 82"/>
          <p:cNvCxnSpPr>
            <a:endCxn id="11" idx="1"/>
          </p:cNvCxnSpPr>
          <p:nvPr/>
        </p:nvCxnSpPr>
        <p:spPr>
          <a:xfrm>
            <a:off x="3374390" y="5304155"/>
            <a:ext cx="2978150" cy="6115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6" idx="2"/>
          </p:cNvCxnSpPr>
          <p:nvPr/>
        </p:nvCxnSpPr>
        <p:spPr>
          <a:xfrm>
            <a:off x="5075555" y="5295265"/>
            <a:ext cx="1251585" cy="6134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47" idx="2"/>
          </p:cNvCxnSpPr>
          <p:nvPr/>
        </p:nvCxnSpPr>
        <p:spPr>
          <a:xfrm flipH="1">
            <a:off x="6305550" y="5304155"/>
            <a:ext cx="1149985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8" idx="2"/>
          </p:cNvCxnSpPr>
          <p:nvPr/>
        </p:nvCxnSpPr>
        <p:spPr>
          <a:xfrm flipH="1">
            <a:off x="6283960" y="5293360"/>
            <a:ext cx="2919095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6287135" y="5307965"/>
            <a:ext cx="3810" cy="6191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4411980" y="4959350"/>
            <a:ext cx="1326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ea typeface="+mn-lt"/>
                <a:sym typeface="+mn-ea"/>
              </a:rPr>
              <a:t>merge sort</a:t>
            </a:r>
            <a:endParaRPr lang="zh-CN" altLang="en-US" b="1"/>
          </a:p>
        </p:txBody>
      </p:sp>
      <p:sp>
        <p:nvSpPr>
          <p:cNvPr id="89" name="文本框 88"/>
          <p:cNvSpPr txBox="1"/>
          <p:nvPr/>
        </p:nvSpPr>
        <p:spPr>
          <a:xfrm>
            <a:off x="6791960" y="4978400"/>
            <a:ext cx="1326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ea typeface="+mn-lt"/>
                <a:sym typeface="+mn-ea"/>
              </a:rPr>
              <a:t>merge sort</a:t>
            </a:r>
            <a:endParaRPr lang="zh-CN" altLang="en-US" b="1"/>
          </a:p>
        </p:txBody>
      </p:sp>
      <p:sp>
        <p:nvSpPr>
          <p:cNvPr id="90" name="文本框 89"/>
          <p:cNvSpPr txBox="1"/>
          <p:nvPr/>
        </p:nvSpPr>
        <p:spPr>
          <a:xfrm>
            <a:off x="8540115" y="4967605"/>
            <a:ext cx="1326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ea typeface="+mn-lt"/>
                <a:sym typeface="+mn-ea"/>
              </a:rPr>
              <a:t>merge sort</a:t>
            </a:r>
            <a:endParaRPr lang="zh-CN" altLang="en-US" b="1"/>
          </a:p>
        </p:txBody>
      </p:sp>
      <p:sp>
        <p:nvSpPr>
          <p:cNvPr id="91" name="文本框 90"/>
          <p:cNvSpPr txBox="1"/>
          <p:nvPr/>
        </p:nvSpPr>
        <p:spPr>
          <a:xfrm>
            <a:off x="2185035" y="4214495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Scatter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92" name="流程图: 文档 91"/>
          <p:cNvSpPr/>
          <p:nvPr/>
        </p:nvSpPr>
        <p:spPr>
          <a:xfrm>
            <a:off x="2830830" y="5056505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流程图: 文档 96"/>
          <p:cNvSpPr/>
          <p:nvPr/>
        </p:nvSpPr>
        <p:spPr>
          <a:xfrm>
            <a:off x="3003550" y="5056505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流程图: 文档 97"/>
          <p:cNvSpPr/>
          <p:nvPr/>
        </p:nvSpPr>
        <p:spPr>
          <a:xfrm>
            <a:off x="3567430" y="5067300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流程图: 文档 98"/>
          <p:cNvSpPr/>
          <p:nvPr/>
        </p:nvSpPr>
        <p:spPr>
          <a:xfrm>
            <a:off x="3740150" y="5067300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流程图: 文档 99"/>
          <p:cNvSpPr/>
          <p:nvPr/>
        </p:nvSpPr>
        <p:spPr>
          <a:xfrm>
            <a:off x="3567430" y="3543300"/>
            <a:ext cx="172720" cy="173355"/>
          </a:xfrm>
          <a:prstGeom prst="flowChartDocumen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1" name="流程图: 文档 100"/>
          <p:cNvSpPr/>
          <p:nvPr/>
        </p:nvSpPr>
        <p:spPr>
          <a:xfrm>
            <a:off x="3740150" y="3543300"/>
            <a:ext cx="172720" cy="173355"/>
          </a:xfrm>
          <a:prstGeom prst="flowChartDocumen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流程图: 文档 101"/>
          <p:cNvSpPr/>
          <p:nvPr/>
        </p:nvSpPr>
        <p:spPr>
          <a:xfrm>
            <a:off x="2830830" y="3543300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流程图: 文档 102"/>
          <p:cNvSpPr/>
          <p:nvPr/>
        </p:nvSpPr>
        <p:spPr>
          <a:xfrm>
            <a:off x="3003550" y="3543300"/>
            <a:ext cx="172720" cy="173355"/>
          </a:xfrm>
          <a:prstGeom prst="flowChartDocumen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流程图: 文档 103"/>
          <p:cNvSpPr/>
          <p:nvPr/>
        </p:nvSpPr>
        <p:spPr>
          <a:xfrm>
            <a:off x="3272790" y="4041140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5" name="流程图: 文档 104"/>
          <p:cNvSpPr/>
          <p:nvPr/>
        </p:nvSpPr>
        <p:spPr>
          <a:xfrm>
            <a:off x="3740150" y="4041140"/>
            <a:ext cx="172720" cy="173355"/>
          </a:xfrm>
          <a:prstGeom prst="flowChartDocumen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流程图: 文档 105"/>
          <p:cNvSpPr/>
          <p:nvPr/>
        </p:nvSpPr>
        <p:spPr>
          <a:xfrm>
            <a:off x="4180840" y="4041140"/>
            <a:ext cx="172720" cy="173355"/>
          </a:xfrm>
          <a:prstGeom prst="flowChartDocumen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流程图: 文档 106"/>
          <p:cNvSpPr/>
          <p:nvPr/>
        </p:nvSpPr>
        <p:spPr>
          <a:xfrm>
            <a:off x="4777105" y="4041140"/>
            <a:ext cx="172720" cy="173355"/>
          </a:xfrm>
          <a:prstGeom prst="flowChartDocumen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0481310" y="2097405"/>
            <a:ext cx="1172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Num </a:t>
            </a:r>
            <a:endParaRPr lang="en-US" altLang="zh-CN" b="1"/>
          </a:p>
          <a:p>
            <a:pPr algn="ctr"/>
            <a:r>
              <a:rPr lang="en-US" altLang="zh-CN" b="1"/>
              <a:t>of </a:t>
            </a:r>
            <a:endParaRPr lang="en-US" altLang="zh-CN" b="1"/>
          </a:p>
          <a:p>
            <a:pPr algn="ctr"/>
            <a:r>
              <a:rPr lang="en-US" altLang="zh-CN" b="1"/>
              <a:t>function</a:t>
            </a:r>
            <a:r>
              <a:rPr lang="en-US" altLang="zh-CN" b="1"/>
              <a:t>s</a:t>
            </a:r>
            <a:endParaRPr lang="en-US" altLang="zh-CN" b="1"/>
          </a:p>
        </p:txBody>
      </p:sp>
      <p:sp>
        <p:nvSpPr>
          <p:cNvPr id="110" name="文本框 109"/>
          <p:cNvSpPr txBox="1"/>
          <p:nvPr/>
        </p:nvSpPr>
        <p:spPr>
          <a:xfrm>
            <a:off x="10807700" y="3388995"/>
            <a:ext cx="61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500 </a:t>
            </a:r>
            <a:endParaRPr lang="en-US" altLang="zh-CN" b="1"/>
          </a:p>
        </p:txBody>
      </p:sp>
      <p:sp>
        <p:nvSpPr>
          <p:cNvPr id="111" name="文本框 110"/>
          <p:cNvSpPr txBox="1"/>
          <p:nvPr/>
        </p:nvSpPr>
        <p:spPr>
          <a:xfrm>
            <a:off x="10807700" y="4926965"/>
            <a:ext cx="61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500 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ldLvl="0" animBg="1"/>
      <p:bldP spid="109" grpId="0"/>
      <p:bldP spid="110" grpId="0"/>
      <p:bldP spid="1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Video analytics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Three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Split video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Decode frames and MXNET classification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14775" y="3114040"/>
            <a:ext cx="4316730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4347845" y="2450465"/>
            <a:ext cx="3450590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6340" y="255587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1" name="流程图: 磁盘 10"/>
          <p:cNvSpPr/>
          <p:nvPr/>
        </p:nvSpPr>
        <p:spPr>
          <a:xfrm>
            <a:off x="4347845" y="5894705"/>
            <a:ext cx="3453765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06340" y="601789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4" name="圆角矩形 13"/>
          <p:cNvSpPr/>
          <p:nvPr/>
        </p:nvSpPr>
        <p:spPr>
          <a:xfrm>
            <a:off x="4029075" y="3176270"/>
            <a:ext cx="408749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6865" y="3133725"/>
            <a:ext cx="1399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Split_</a:t>
            </a:r>
            <a:r>
              <a:rPr lang="en-US" altLang="zh-CN" b="1"/>
              <a:t>Video </a:t>
            </a:r>
            <a:endParaRPr lang="en-US" altLang="zh-CN" b="1"/>
          </a:p>
        </p:txBody>
      </p:sp>
      <p:cxnSp>
        <p:nvCxnSpPr>
          <p:cNvPr id="16" name="直接箭头连接符 15"/>
          <p:cNvCxnSpPr>
            <a:stCxn id="9" idx="3"/>
          </p:cNvCxnSpPr>
          <p:nvPr/>
        </p:nvCxnSpPr>
        <p:spPr>
          <a:xfrm flipH="1">
            <a:off x="6068695" y="2874010"/>
            <a:ext cx="4445" cy="2597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608705" y="4103370"/>
            <a:ext cx="492442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52850" y="4165600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608705" y="5069840"/>
            <a:ext cx="492442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752850" y="5132070"/>
            <a:ext cx="164401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616700" y="5132070"/>
            <a:ext cx="177990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endCxn id="37" idx="0"/>
          </p:cNvCxnSpPr>
          <p:nvPr/>
        </p:nvCxnSpPr>
        <p:spPr>
          <a:xfrm flipH="1">
            <a:off x="7659370" y="3529330"/>
            <a:ext cx="1905" cy="6362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8" idx="0"/>
          </p:cNvCxnSpPr>
          <p:nvPr/>
        </p:nvCxnSpPr>
        <p:spPr>
          <a:xfrm flipH="1">
            <a:off x="4489450" y="35394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文档 25"/>
          <p:cNvSpPr/>
          <p:nvPr/>
        </p:nvSpPr>
        <p:spPr>
          <a:xfrm>
            <a:off x="4412615" y="3688715"/>
            <a:ext cx="153035" cy="25590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4499610" y="45173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7654290" y="45173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531485" y="4050030"/>
            <a:ext cx="108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  ...</a:t>
            </a:r>
            <a:endParaRPr lang="en-US" altLang="zh-CN" sz="2400" b="1"/>
          </a:p>
        </p:txBody>
      </p:sp>
      <p:sp>
        <p:nvSpPr>
          <p:cNvPr id="33" name="文本框 32"/>
          <p:cNvSpPr txBox="1"/>
          <p:nvPr/>
        </p:nvSpPr>
        <p:spPr>
          <a:xfrm>
            <a:off x="5531485" y="5002530"/>
            <a:ext cx="108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  ...</a:t>
            </a:r>
            <a:endParaRPr lang="en-US" altLang="zh-CN" sz="2400" b="1"/>
          </a:p>
        </p:txBody>
      </p:sp>
      <p:cxnSp>
        <p:nvCxnSpPr>
          <p:cNvPr id="34" name="直接箭头连接符 33"/>
          <p:cNvCxnSpPr>
            <a:stCxn id="21" idx="2"/>
            <a:endCxn id="11" idx="1"/>
          </p:cNvCxnSpPr>
          <p:nvPr/>
        </p:nvCxnSpPr>
        <p:spPr>
          <a:xfrm>
            <a:off x="4575175" y="5414645"/>
            <a:ext cx="1499870" cy="480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2"/>
            <a:endCxn id="11" idx="1"/>
          </p:cNvCxnSpPr>
          <p:nvPr/>
        </p:nvCxnSpPr>
        <p:spPr>
          <a:xfrm flipH="1">
            <a:off x="6075045" y="5414645"/>
            <a:ext cx="1431925" cy="480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678555" y="4111625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Extract Frame</a:t>
            </a:r>
            <a:endParaRPr lang="zh-CN" altLang="en-US" b="1"/>
          </a:p>
        </p:txBody>
      </p:sp>
      <p:sp>
        <p:nvSpPr>
          <p:cNvPr id="37" name="圆角矩形 36"/>
          <p:cNvSpPr/>
          <p:nvPr/>
        </p:nvSpPr>
        <p:spPr>
          <a:xfrm>
            <a:off x="6922770" y="4165600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37045" y="4142105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Extract Frame</a:t>
            </a:r>
            <a:endParaRPr lang="zh-CN" altLang="en-US" b="1"/>
          </a:p>
        </p:txBody>
      </p:sp>
      <p:sp>
        <p:nvSpPr>
          <p:cNvPr id="39" name="文本框 38"/>
          <p:cNvSpPr txBox="1"/>
          <p:nvPr/>
        </p:nvSpPr>
        <p:spPr>
          <a:xfrm>
            <a:off x="3700145" y="5100320"/>
            <a:ext cx="174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Classify Frame</a:t>
            </a:r>
            <a:endParaRPr lang="zh-CN" altLang="en-US" b="1"/>
          </a:p>
        </p:txBody>
      </p:sp>
      <p:sp>
        <p:nvSpPr>
          <p:cNvPr id="40" name="文本框 39"/>
          <p:cNvSpPr txBox="1"/>
          <p:nvPr/>
        </p:nvSpPr>
        <p:spPr>
          <a:xfrm>
            <a:off x="6616700" y="5092700"/>
            <a:ext cx="174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Classify Frame</a:t>
            </a:r>
            <a:endParaRPr lang="zh-CN" altLang="en-US" b="1"/>
          </a:p>
        </p:txBody>
      </p:sp>
      <p:sp>
        <p:nvSpPr>
          <p:cNvPr id="41" name="文本框 40"/>
          <p:cNvSpPr txBox="1"/>
          <p:nvPr/>
        </p:nvSpPr>
        <p:spPr>
          <a:xfrm>
            <a:off x="3287395" y="6485890"/>
            <a:ext cx="561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DAG overview  for Video Analytics application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9295" y="311404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79295" y="410337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9295" y="513207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3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7" name="流程图: 文档 6"/>
          <p:cNvSpPr/>
          <p:nvPr/>
        </p:nvSpPr>
        <p:spPr>
          <a:xfrm>
            <a:off x="7577455" y="3684270"/>
            <a:ext cx="153035" cy="25590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流程图: 文档 14"/>
          <p:cNvSpPr/>
          <p:nvPr/>
        </p:nvSpPr>
        <p:spPr>
          <a:xfrm>
            <a:off x="4429125" y="4646295"/>
            <a:ext cx="153035" cy="25590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流程图: 文档 18"/>
          <p:cNvSpPr/>
          <p:nvPr/>
        </p:nvSpPr>
        <p:spPr>
          <a:xfrm>
            <a:off x="7583805" y="4662170"/>
            <a:ext cx="153035" cy="25590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8916035" y="2786380"/>
            <a:ext cx="1042035" cy="2844165"/>
          </a:xfrm>
          <a:prstGeom prst="roundRect">
            <a:avLst/>
          </a:prstGeom>
          <a:solidFill>
            <a:schemeClr val="bg2"/>
          </a:solidFill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853170" y="2820035"/>
            <a:ext cx="1172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Num </a:t>
            </a:r>
            <a:endParaRPr lang="en-US" altLang="zh-CN" b="1"/>
          </a:p>
          <a:p>
            <a:pPr algn="ctr"/>
            <a:r>
              <a:rPr lang="en-US" altLang="zh-CN" b="1"/>
              <a:t>of </a:t>
            </a:r>
            <a:endParaRPr lang="en-US" altLang="zh-CN" b="1"/>
          </a:p>
          <a:p>
            <a:pPr algn="ctr"/>
            <a:r>
              <a:rPr lang="en-US" altLang="zh-CN" b="1"/>
              <a:t>function</a:t>
            </a:r>
            <a:r>
              <a:rPr lang="en-US" altLang="zh-CN" b="1"/>
              <a:t>s</a:t>
            </a:r>
            <a:endParaRPr lang="en-US" altLang="zh-CN" b="1"/>
          </a:p>
        </p:txBody>
      </p:sp>
      <p:sp>
        <p:nvSpPr>
          <p:cNvPr id="110" name="文本框 109"/>
          <p:cNvSpPr txBox="1"/>
          <p:nvPr/>
        </p:nvSpPr>
        <p:spPr>
          <a:xfrm>
            <a:off x="9130665" y="4111625"/>
            <a:ext cx="61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62 </a:t>
            </a:r>
            <a:endParaRPr lang="en-US" altLang="zh-CN" b="1"/>
          </a:p>
        </p:txBody>
      </p:sp>
      <p:sp>
        <p:nvSpPr>
          <p:cNvPr id="111" name="文本框 110"/>
          <p:cNvSpPr txBox="1"/>
          <p:nvPr/>
        </p:nvSpPr>
        <p:spPr>
          <a:xfrm>
            <a:off x="9139555" y="5108575"/>
            <a:ext cx="61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301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ldLvl="0" animBg="1"/>
      <p:bldP spid="109" grpId="0"/>
      <p:bldP spid="110" grpId="0"/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ightGBM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Three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PCA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ecision trees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training and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Combine&amp;Test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14775" y="3114040"/>
            <a:ext cx="4316730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4347845" y="2450465"/>
            <a:ext cx="3450590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6340" y="255587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1" name="流程图: 磁盘 10"/>
          <p:cNvSpPr/>
          <p:nvPr/>
        </p:nvSpPr>
        <p:spPr>
          <a:xfrm>
            <a:off x="4344035" y="5937885"/>
            <a:ext cx="3453765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02530" y="606107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4" name="圆角矩形 13"/>
          <p:cNvSpPr/>
          <p:nvPr/>
        </p:nvSpPr>
        <p:spPr>
          <a:xfrm>
            <a:off x="4029075" y="3176270"/>
            <a:ext cx="408749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61355" y="317563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PCA</a:t>
            </a:r>
            <a:r>
              <a:rPr lang="en-US" altLang="zh-CN" b="1"/>
              <a:t> </a:t>
            </a:r>
            <a:endParaRPr lang="en-US" altLang="zh-CN" b="1"/>
          </a:p>
        </p:txBody>
      </p:sp>
      <p:cxnSp>
        <p:nvCxnSpPr>
          <p:cNvPr id="16" name="直接箭头连接符 15"/>
          <p:cNvCxnSpPr>
            <a:stCxn id="9" idx="3"/>
          </p:cNvCxnSpPr>
          <p:nvPr/>
        </p:nvCxnSpPr>
        <p:spPr>
          <a:xfrm flipH="1">
            <a:off x="6068695" y="2874010"/>
            <a:ext cx="4445" cy="2597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634740" y="4102735"/>
            <a:ext cx="492442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78885" y="4164965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13" idx="2"/>
            <a:endCxn id="37" idx="0"/>
          </p:cNvCxnSpPr>
          <p:nvPr/>
        </p:nvCxnSpPr>
        <p:spPr>
          <a:xfrm>
            <a:off x="6097270" y="3543935"/>
            <a:ext cx="1588135" cy="6210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  <a:endCxn id="18" idx="0"/>
          </p:cNvCxnSpPr>
          <p:nvPr/>
        </p:nvCxnSpPr>
        <p:spPr>
          <a:xfrm flipH="1">
            <a:off x="4515485" y="3543935"/>
            <a:ext cx="1581785" cy="6210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文档 25"/>
          <p:cNvSpPr/>
          <p:nvPr/>
        </p:nvSpPr>
        <p:spPr>
          <a:xfrm>
            <a:off x="5165090" y="376110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流程图: 文档 26"/>
          <p:cNvSpPr/>
          <p:nvPr/>
        </p:nvSpPr>
        <p:spPr>
          <a:xfrm>
            <a:off x="6736715" y="376110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36" idx="2"/>
            <a:endCxn id="15" idx="0"/>
          </p:cNvCxnSpPr>
          <p:nvPr/>
        </p:nvCxnSpPr>
        <p:spPr>
          <a:xfrm>
            <a:off x="4597400" y="4490085"/>
            <a:ext cx="1473835" cy="5956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文档 28"/>
          <p:cNvSpPr/>
          <p:nvPr/>
        </p:nvSpPr>
        <p:spPr>
          <a:xfrm>
            <a:off x="5182870" y="467931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7" idx="2"/>
            <a:endCxn id="15" idx="0"/>
          </p:cNvCxnSpPr>
          <p:nvPr/>
        </p:nvCxnSpPr>
        <p:spPr>
          <a:xfrm flipH="1">
            <a:off x="6071235" y="4489450"/>
            <a:ext cx="1609725" cy="5962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文档 30"/>
          <p:cNvSpPr/>
          <p:nvPr/>
        </p:nvSpPr>
        <p:spPr>
          <a:xfrm>
            <a:off x="6744335" y="4709160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96255" y="4057015"/>
            <a:ext cx="108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  ...</a:t>
            </a:r>
            <a:endParaRPr lang="en-US" altLang="zh-CN" sz="2400" b="1"/>
          </a:p>
        </p:txBody>
      </p:sp>
      <p:cxnSp>
        <p:nvCxnSpPr>
          <p:cNvPr id="35" name="直接箭头连接符 34"/>
          <p:cNvCxnSpPr>
            <a:stCxn id="23" idx="2"/>
            <a:endCxn id="12" idx="0"/>
          </p:cNvCxnSpPr>
          <p:nvPr/>
        </p:nvCxnSpPr>
        <p:spPr>
          <a:xfrm flipH="1">
            <a:off x="6092825" y="5481955"/>
            <a:ext cx="1905" cy="5791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823335" y="4121785"/>
            <a:ext cx="154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Train</a:t>
            </a:r>
            <a:r>
              <a:rPr lang="en-US" altLang="zh-CN" b="1"/>
              <a:t> </a:t>
            </a:r>
            <a:r>
              <a:rPr lang="zh-CN" altLang="en-US" b="1"/>
              <a:t>Mode</a:t>
            </a:r>
            <a:r>
              <a:rPr lang="en-US" altLang="zh-CN" b="1"/>
              <a:t>l</a:t>
            </a:r>
            <a:endParaRPr lang="en-US" altLang="zh-CN" b="1"/>
          </a:p>
        </p:txBody>
      </p:sp>
      <p:sp>
        <p:nvSpPr>
          <p:cNvPr id="37" name="圆角矩形 36"/>
          <p:cNvSpPr/>
          <p:nvPr/>
        </p:nvSpPr>
        <p:spPr>
          <a:xfrm>
            <a:off x="6948805" y="4164965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00450" y="6488430"/>
            <a:ext cx="4942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DAG overview  for </a:t>
            </a:r>
            <a:r>
              <a:rPr lang="en-US" altLang="zh-CN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LightGBM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application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9295" y="311404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79295" y="410337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9295" y="513207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3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6895" y="4121150"/>
            <a:ext cx="154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Train</a:t>
            </a:r>
            <a:r>
              <a:rPr lang="en-US" altLang="zh-CN" b="1"/>
              <a:t> </a:t>
            </a:r>
            <a:r>
              <a:rPr lang="zh-CN" altLang="en-US" b="1"/>
              <a:t>Mode</a:t>
            </a:r>
            <a:r>
              <a:rPr lang="en-US" altLang="zh-CN" b="1"/>
              <a:t>l</a:t>
            </a:r>
            <a:endParaRPr lang="en-US" altLang="zh-CN" b="1"/>
          </a:p>
        </p:txBody>
      </p:sp>
      <p:sp>
        <p:nvSpPr>
          <p:cNvPr id="15" name="圆角矩形 14"/>
          <p:cNvSpPr/>
          <p:nvPr/>
        </p:nvSpPr>
        <p:spPr>
          <a:xfrm>
            <a:off x="3912870" y="5085715"/>
            <a:ext cx="4316730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027170" y="5147945"/>
            <a:ext cx="408749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08880" y="5113655"/>
            <a:ext cx="217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Combine and Test</a:t>
            </a:r>
            <a:r>
              <a:rPr lang="en-US" altLang="zh-CN" b="1"/>
              <a:t> </a:t>
            </a:r>
            <a:endParaRPr lang="en-US" altLang="zh-CN" b="1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089650" y="3557905"/>
            <a:ext cx="9525" cy="5492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077585" y="4470400"/>
            <a:ext cx="12700" cy="6172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378200" y="3629660"/>
            <a:ext cx="1218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B</a:t>
            </a:r>
            <a:r>
              <a:rPr lang="en-US" altLang="zh-CN" b="1">
                <a:solidFill>
                  <a:srgbClr val="0070C0"/>
                </a:solidFill>
              </a:rPr>
              <a:t>roadcast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44" name="流程图: 文档 43"/>
          <p:cNvSpPr/>
          <p:nvPr/>
        </p:nvSpPr>
        <p:spPr>
          <a:xfrm>
            <a:off x="5951220" y="3700780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流程图: 文档 44"/>
          <p:cNvSpPr/>
          <p:nvPr/>
        </p:nvSpPr>
        <p:spPr>
          <a:xfrm>
            <a:off x="6017260" y="376110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流程图: 文档 45"/>
          <p:cNvSpPr/>
          <p:nvPr/>
        </p:nvSpPr>
        <p:spPr>
          <a:xfrm>
            <a:off x="6090285" y="379539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流程图: 文档 49"/>
          <p:cNvSpPr/>
          <p:nvPr/>
        </p:nvSpPr>
        <p:spPr>
          <a:xfrm>
            <a:off x="5948680" y="4679950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流程图: 文档 50"/>
          <p:cNvSpPr/>
          <p:nvPr/>
        </p:nvSpPr>
        <p:spPr>
          <a:xfrm>
            <a:off x="6014720" y="474027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流程图: 文档 51"/>
          <p:cNvSpPr/>
          <p:nvPr/>
        </p:nvSpPr>
        <p:spPr>
          <a:xfrm>
            <a:off x="6087745" y="477456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276985" y="2429510"/>
            <a:ext cx="1162685" cy="2538730"/>
          </a:xfrm>
          <a:prstGeom prst="rect">
            <a:avLst/>
          </a:prstGeom>
          <a:noFill/>
          <a:ln w="34925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Distributed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compilation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Two stage：compile stage and link stage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60775" y="6171565"/>
            <a:ext cx="5006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The traditional compilation sequence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折角形 4"/>
          <p:cNvSpPr/>
          <p:nvPr/>
        </p:nvSpPr>
        <p:spPr>
          <a:xfrm rot="10800000">
            <a:off x="1549400" y="2623820"/>
            <a:ext cx="617220" cy="734695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9715" y="2807970"/>
            <a:ext cx="74612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/>
              <a:t>C </a:t>
            </a:r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853690" y="2545715"/>
            <a:ext cx="1431925" cy="89154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97505" y="2545715"/>
            <a:ext cx="134429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preprocess</a:t>
            </a:r>
            <a:endParaRPr lang="en-US" altLang="zh-CN"/>
          </a:p>
          <a:p>
            <a:pPr algn="ctr"/>
            <a:r>
              <a:rPr lang="en-US" altLang="zh-CN"/>
              <a:t>&amp;</a:t>
            </a:r>
            <a:endParaRPr lang="en-US" altLang="zh-CN"/>
          </a:p>
          <a:p>
            <a:pPr algn="ctr"/>
            <a:r>
              <a:rPr lang="en-US" altLang="zh-CN"/>
              <a:t>parse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766945" y="2663825"/>
            <a:ext cx="1431925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10760" y="2663190"/>
            <a:ext cx="134429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code</a:t>
            </a:r>
            <a:endParaRPr lang="en-US" altLang="zh-CN"/>
          </a:p>
          <a:p>
            <a:pPr algn="ctr"/>
            <a:r>
              <a:rPr lang="en-US" altLang="zh-CN"/>
              <a:t>generation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776720" y="2663190"/>
            <a:ext cx="1148080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76720" y="2801620"/>
            <a:ext cx="115125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assemble</a:t>
            </a:r>
            <a:endParaRPr lang="en-US" altLang="zh-CN"/>
          </a:p>
        </p:txBody>
      </p:sp>
      <p:sp>
        <p:nvSpPr>
          <p:cNvPr id="14" name="折角形 13"/>
          <p:cNvSpPr/>
          <p:nvPr/>
        </p:nvSpPr>
        <p:spPr>
          <a:xfrm rot="10800000">
            <a:off x="8505825" y="2623820"/>
            <a:ext cx="617220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57565" y="2669540"/>
            <a:ext cx="67881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.</a:t>
            </a:r>
            <a:r>
              <a:rPr lang="en-US" altLang="zh-CN"/>
              <a:t>obj</a:t>
            </a:r>
            <a:endParaRPr lang="en-US" altLang="zh-CN"/>
          </a:p>
          <a:p>
            <a:pPr algn="ctr"/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909810" y="3493770"/>
            <a:ext cx="976630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59035" y="3637915"/>
            <a:ext cx="678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link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5" idx="1"/>
            <a:endCxn id="8" idx="1"/>
          </p:cNvCxnSpPr>
          <p:nvPr/>
        </p:nvCxnSpPr>
        <p:spPr>
          <a:xfrm>
            <a:off x="2166620" y="2991485"/>
            <a:ext cx="6870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  <a:endCxn id="10" idx="1"/>
          </p:cNvCxnSpPr>
          <p:nvPr/>
        </p:nvCxnSpPr>
        <p:spPr>
          <a:xfrm>
            <a:off x="4285615" y="2991485"/>
            <a:ext cx="48133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12" idx="1"/>
          </p:cNvCxnSpPr>
          <p:nvPr/>
        </p:nvCxnSpPr>
        <p:spPr>
          <a:xfrm flipV="1">
            <a:off x="6198870" y="2991485"/>
            <a:ext cx="57785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3"/>
            <a:endCxn id="14" idx="3"/>
          </p:cNvCxnSpPr>
          <p:nvPr/>
        </p:nvCxnSpPr>
        <p:spPr>
          <a:xfrm flipV="1">
            <a:off x="7924800" y="2990850"/>
            <a:ext cx="581025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折角形 22"/>
          <p:cNvSpPr/>
          <p:nvPr/>
        </p:nvSpPr>
        <p:spPr>
          <a:xfrm rot="10800000">
            <a:off x="1549400" y="4110990"/>
            <a:ext cx="617220" cy="734695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29715" y="4295140"/>
            <a:ext cx="74612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/>
              <a:t>C </a:t>
            </a:r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853690" y="4032885"/>
            <a:ext cx="1431925" cy="89154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97505" y="4032885"/>
            <a:ext cx="134429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preprocess</a:t>
            </a:r>
            <a:endParaRPr lang="en-US" altLang="zh-CN"/>
          </a:p>
          <a:p>
            <a:pPr algn="ctr"/>
            <a:r>
              <a:rPr lang="en-US" altLang="zh-CN"/>
              <a:t>&amp;</a:t>
            </a:r>
            <a:endParaRPr lang="en-US" altLang="zh-CN"/>
          </a:p>
          <a:p>
            <a:pPr algn="ctr"/>
            <a:r>
              <a:rPr lang="en-US" altLang="zh-CN"/>
              <a:t>parse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766945" y="4150995"/>
            <a:ext cx="1431925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810760" y="4150360"/>
            <a:ext cx="134429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code</a:t>
            </a:r>
            <a:endParaRPr lang="en-US" altLang="zh-CN"/>
          </a:p>
          <a:p>
            <a:pPr algn="ctr"/>
            <a:r>
              <a:rPr lang="en-US" altLang="zh-CN"/>
              <a:t>generation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6776720" y="4150360"/>
            <a:ext cx="1148080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76720" y="4288790"/>
            <a:ext cx="115125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assemble</a:t>
            </a:r>
            <a:endParaRPr lang="en-US" altLang="zh-CN"/>
          </a:p>
        </p:txBody>
      </p:sp>
      <p:sp>
        <p:nvSpPr>
          <p:cNvPr id="31" name="折角形 30"/>
          <p:cNvSpPr/>
          <p:nvPr/>
        </p:nvSpPr>
        <p:spPr>
          <a:xfrm rot="10800000">
            <a:off x="8505825" y="4110990"/>
            <a:ext cx="617220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457565" y="4156710"/>
            <a:ext cx="67881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.</a:t>
            </a:r>
            <a:r>
              <a:rPr lang="en-US" altLang="zh-CN"/>
              <a:t>obj</a:t>
            </a:r>
            <a:endParaRPr lang="en-US" altLang="zh-CN"/>
          </a:p>
          <a:p>
            <a:pPr algn="ctr"/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23" idx="1"/>
            <a:endCxn id="25" idx="1"/>
          </p:cNvCxnSpPr>
          <p:nvPr/>
        </p:nvCxnSpPr>
        <p:spPr>
          <a:xfrm>
            <a:off x="2166620" y="4478020"/>
            <a:ext cx="68707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3"/>
            <a:endCxn id="27" idx="1"/>
          </p:cNvCxnSpPr>
          <p:nvPr/>
        </p:nvCxnSpPr>
        <p:spPr>
          <a:xfrm>
            <a:off x="4285615" y="4478655"/>
            <a:ext cx="48133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7" idx="3"/>
            <a:endCxn id="29" idx="1"/>
          </p:cNvCxnSpPr>
          <p:nvPr/>
        </p:nvCxnSpPr>
        <p:spPr>
          <a:xfrm flipV="1">
            <a:off x="6198870" y="4478655"/>
            <a:ext cx="57785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3"/>
            <a:endCxn id="31" idx="3"/>
          </p:cNvCxnSpPr>
          <p:nvPr/>
        </p:nvCxnSpPr>
        <p:spPr>
          <a:xfrm flipV="1">
            <a:off x="7924800" y="4478020"/>
            <a:ext cx="581025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折角形 42"/>
          <p:cNvSpPr/>
          <p:nvPr/>
        </p:nvSpPr>
        <p:spPr>
          <a:xfrm rot="10800000">
            <a:off x="8407400" y="5212715"/>
            <a:ext cx="734695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 rot="10800000">
            <a:off x="8506460" y="5280025"/>
            <a:ext cx="734695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折角形 39"/>
          <p:cNvSpPr/>
          <p:nvPr/>
        </p:nvSpPr>
        <p:spPr>
          <a:xfrm rot="10800000">
            <a:off x="8599805" y="5351780"/>
            <a:ext cx="734695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545195" y="5396230"/>
            <a:ext cx="84391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library</a:t>
            </a:r>
            <a:endParaRPr lang="en-US" altLang="zh-CN"/>
          </a:p>
          <a:p>
            <a:pPr algn="ctr"/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44" name="直接箭头连接符 43"/>
          <p:cNvCxnSpPr>
            <a:stCxn id="15" idx="3"/>
            <a:endCxn id="16" idx="1"/>
          </p:cNvCxnSpPr>
          <p:nvPr/>
        </p:nvCxnSpPr>
        <p:spPr>
          <a:xfrm>
            <a:off x="9136380" y="2992120"/>
            <a:ext cx="773430" cy="829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2" idx="3"/>
            <a:endCxn id="16" idx="1"/>
          </p:cNvCxnSpPr>
          <p:nvPr/>
        </p:nvCxnSpPr>
        <p:spPr>
          <a:xfrm flipV="1">
            <a:off x="9136380" y="3822065"/>
            <a:ext cx="773430" cy="657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1"/>
            <a:endCxn id="16" idx="1"/>
          </p:cNvCxnSpPr>
          <p:nvPr/>
        </p:nvCxnSpPr>
        <p:spPr>
          <a:xfrm flipV="1">
            <a:off x="9334500" y="3822065"/>
            <a:ext cx="575310" cy="18967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347970" y="5280025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Compile 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156825" y="5280025"/>
            <a:ext cx="729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ink 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08710" y="5035550"/>
            <a:ext cx="1588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Ephemeral 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storage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43200" y="2450465"/>
            <a:ext cx="6497955" cy="2585085"/>
          </a:xfrm>
          <a:prstGeom prst="rect">
            <a:avLst/>
          </a:prstGeom>
          <a:noFill/>
          <a:ln w="34925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2687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2" name="文本框 51"/>
          <p:cNvSpPr txBox="1"/>
          <p:nvPr/>
        </p:nvSpPr>
        <p:spPr>
          <a:xfrm>
            <a:off x="3293745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3" name="文本框 52"/>
          <p:cNvSpPr txBox="1"/>
          <p:nvPr/>
        </p:nvSpPr>
        <p:spPr>
          <a:xfrm>
            <a:off x="520700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4" name="文本框 53"/>
          <p:cNvSpPr txBox="1"/>
          <p:nvPr/>
        </p:nvSpPr>
        <p:spPr>
          <a:xfrm>
            <a:off x="707644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5" name="文本框 54"/>
          <p:cNvSpPr txBox="1"/>
          <p:nvPr/>
        </p:nvSpPr>
        <p:spPr>
          <a:xfrm>
            <a:off x="853821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cxnSp>
        <p:nvCxnSpPr>
          <p:cNvPr id="56" name="直接箭头连接符 55"/>
          <p:cNvCxnSpPr>
            <a:stCxn id="55" idx="3"/>
          </p:cNvCxnSpPr>
          <p:nvPr/>
        </p:nvCxnSpPr>
        <p:spPr>
          <a:xfrm>
            <a:off x="9090025" y="3761105"/>
            <a:ext cx="844550" cy="8763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548495" y="2450465"/>
            <a:ext cx="1698625" cy="2585085"/>
          </a:xfrm>
          <a:prstGeom prst="rect">
            <a:avLst/>
          </a:prstGeom>
          <a:noFill/>
          <a:ln w="34925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7355" y="5678805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036810" y="564642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数据特征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The granularity of data access varies widely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[1]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Applications that read/write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large objects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demand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high throughput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while </a:t>
            </a:r>
            <a:r>
              <a:rPr lang="en-US" altLang="zh-CN" b="1">
                <a:solidFill>
                  <a:srgbClr val="0070C0"/>
                </a:solidFill>
                <a:uFillTx/>
                <a:latin typeface="等线" panose="02010600030101010101" charset="-122"/>
              </a:rPr>
              <a:t>low latency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is important for </a:t>
            </a:r>
            <a:r>
              <a:rPr lang="en-US" altLang="zh-CN" b="1">
                <a:solidFill>
                  <a:srgbClr val="0070C0"/>
                </a:solidFill>
                <a:uFillTx/>
                <a:latin typeface="等线" panose="02010600030101010101" charset="-122"/>
              </a:rPr>
              <a:t>small object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accesses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[1]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55010" y="3180715"/>
            <a:ext cx="5991860" cy="3041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09975" y="6152515"/>
            <a:ext cx="569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I/Os range from 100s of bytes to 100s of MBs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访问特征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Data access pattern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Fanout degree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？？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0155" y="2564765"/>
            <a:ext cx="2185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Application Type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60195" y="5341620"/>
            <a:ext cx="1381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 </a:t>
            </a:r>
            <a:r>
              <a:rPr lang="zh-CN" altLang="en-US">
                <a:ea typeface="+mn-lt"/>
              </a:rPr>
              <a:t>Distributed</a:t>
            </a:r>
            <a:endParaRPr lang="zh-CN" altLang="en-US">
              <a:ea typeface="+mn-lt"/>
            </a:endParaRPr>
          </a:p>
          <a:p>
            <a:r>
              <a:rPr lang="zh-CN" altLang="en-US">
                <a:ea typeface="+mn-lt"/>
              </a:rPr>
              <a:t>Compilation</a:t>
            </a:r>
            <a:endParaRPr lang="zh-CN" altLang="en-US">
              <a:ea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0355" y="3442335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+mn-lt"/>
              </a:rPr>
              <a:t>MapReduce</a:t>
            </a:r>
            <a:endParaRPr lang="zh-CN" altLang="en-US">
              <a:ea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08430" y="4439285"/>
            <a:ext cx="169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+mn-lt"/>
              </a:rPr>
              <a:t>Video Analytics</a:t>
            </a:r>
            <a:endParaRPr lang="zh-CN" altLang="en-US">
              <a:ea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2175" y="2426335"/>
            <a:ext cx="3509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Ephemeral I/O Throughput: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Write (dotted), Read (solid)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28735" y="2564765"/>
            <a:ext cx="308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Ephemeral Data Capacity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21570" y="5480050"/>
            <a:ext cx="90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0.95GB</a:t>
            </a:r>
            <a:endParaRPr lang="en-US" altLang="zh-CN">
              <a:ea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55860" y="3442335"/>
            <a:ext cx="831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100GB</a:t>
            </a:r>
            <a:endParaRPr lang="zh-CN" altLang="en-US">
              <a:ea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172065" y="443928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6GB</a:t>
            </a:r>
            <a:endParaRPr lang="en-US" altLang="zh-CN">
              <a:ea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165" y="3166745"/>
            <a:ext cx="4750435" cy="20224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895" y="5229860"/>
            <a:ext cx="4687570" cy="10490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 rot="10800000">
            <a:off x="3654425" y="3983355"/>
            <a:ext cx="459740" cy="1218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Total  GB/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 rot="16200000">
            <a:off x="6228080" y="6011545"/>
            <a:ext cx="459740" cy="8839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T</a:t>
            </a:r>
            <a:r>
              <a:rPr lang="en-US" altLang="zh-CN"/>
              <a:t>ime(s)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5969000" y="3346450"/>
            <a:ext cx="1898015" cy="2962275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en-US" altLang="zh-CN"/>
              <a:t>DAG</a:t>
            </a:r>
            <a:r>
              <a:rPr lang="zh-CN" altLang="en-US"/>
              <a:t>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026025"/>
          </a:xfrm>
        </p:spPr>
        <p:txBody>
          <a:bodyPr>
            <a:normAutofit lnSpcReduction="10000"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How many </a:t>
            </a:r>
            <a:r>
              <a:rPr lang="en-US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Stages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 a </a:t>
            </a: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</a:rPr>
              <a:t>job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 is compose of</a:t>
            </a: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？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The number of stages is small in practice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[1]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A DAG of 8 stages is considered long for current serverless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applications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[1]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How many </a:t>
            </a:r>
            <a:r>
              <a:rPr lang="en-US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Tasks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 a </a:t>
            </a: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 is compose of</a:t>
            </a: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？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10~10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2 </a:t>
            </a:r>
            <a:endParaRPr lang="en-US" altLang="zh-CN" baseline="300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Upper bounded by the degree of parallelism of the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(AWS : 1,000)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How many </a:t>
            </a:r>
            <a:r>
              <a:rPr lang="en-US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F</a:t>
            </a:r>
            <a:r>
              <a:rPr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unctions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 a tsak is compose of</a:t>
            </a: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？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One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MapReduce Sort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Video analytics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ightGBM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Caerus: NIMBLE Task Scheduling for Serverless Analytics  NSDI’21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84462c9-b9e8-466e-b42e-9dfab25d1906}"/>
  <p:tag name="TABLE_ENDDRAG_ORIGIN_RECT" val="739*154"/>
  <p:tag name="TABLE_ENDDRAG_RECT" val="129*379*739*155"/>
</p:tagLst>
</file>

<file path=ppt/tags/tag2.xml><?xml version="1.0" encoding="utf-8"?>
<p:tagLst xmlns:p="http://schemas.openxmlformats.org/presentationml/2006/main">
  <p:tag name="KSO_WM_UNIT_PLACING_PICTURE_USER_VIEWPORT" val="{&quot;height&quot;:9015,&quot;width&quot;:17760}"/>
</p:tagLst>
</file>

<file path=ppt/tags/tag3.xml><?xml version="1.0" encoding="utf-8"?>
<p:tagLst xmlns:p="http://schemas.openxmlformats.org/presentationml/2006/main">
  <p:tag name="KSO_WM_UNIT_PLACING_PICTURE_USER_VIEWPORT" val="{&quot;height&quot;:9015,&quot;width&quot;:17760}"/>
</p:tagLst>
</file>

<file path=ppt/tags/tag4.xml><?xml version="1.0" encoding="utf-8"?>
<p:tagLst xmlns:p="http://schemas.openxmlformats.org/presentationml/2006/main">
  <p:tag name="KSO_WM_UNIT_TABLE_BEAUTIFY" val="smartTable{684462c9-b9e8-466e-b42e-9dfab25d1906}"/>
  <p:tag name="TABLE_ENDDRAG_ORIGIN_RECT" val="739*154"/>
  <p:tag name="TABLE_ENDDRAG_RECT" val="129*379*739*155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6830</Words>
  <Application>WPS 演示</Application>
  <PresentationFormat>宽屏</PresentationFormat>
  <Paragraphs>636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等线</vt:lpstr>
      <vt:lpstr>微软雅黑</vt:lpstr>
      <vt:lpstr>等线 Light</vt:lpstr>
      <vt:lpstr>Arial Unicode MS</vt:lpstr>
      <vt:lpstr>Calibri</vt:lpstr>
      <vt:lpstr>Wingdings</vt:lpstr>
      <vt:lpstr>week3-k8s-网络通信及应用示例</vt:lpstr>
      <vt:lpstr> Serverless数据分析应用特征的定性分析</vt:lpstr>
      <vt:lpstr>典型的数据分析应用</vt:lpstr>
      <vt:lpstr>典型的数据分析应用</vt:lpstr>
      <vt:lpstr>典型的数据分析应用</vt:lpstr>
      <vt:lpstr>典型的数据分析应用</vt:lpstr>
      <vt:lpstr>典型的数据分析应用</vt:lpstr>
      <vt:lpstr>数据分析应用的数据特征</vt:lpstr>
      <vt:lpstr>数据分析应用的访问特征</vt:lpstr>
      <vt:lpstr>数据分析应用的DAG特征</vt:lpstr>
      <vt:lpstr>问题一：进一步明确远端存储的瓶颈</vt:lpstr>
      <vt:lpstr>问题一：进一步明确远端存储的瓶颈</vt:lpstr>
      <vt:lpstr>问题二：I/O size-aware的想法</vt:lpstr>
      <vt:lpstr>问题三：Stage-aware的问题</vt:lpstr>
      <vt:lpstr>问题三：Stage-aware的问题</vt:lpstr>
      <vt:lpstr>Pocket[1]</vt:lpstr>
      <vt:lpstr>Pocket[1]</vt:lpstr>
      <vt:lpstr>Caerus[1]</vt:lpstr>
      <vt:lpstr>Caerus[1]</vt:lpstr>
      <vt:lpstr>定量实验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401</cp:revision>
  <dcterms:created xsi:type="dcterms:W3CDTF">2021-11-05T01:41:00Z</dcterms:created>
  <dcterms:modified xsi:type="dcterms:W3CDTF">2022-03-23T11:48:49Z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2052-11.1.0.11365</vt:lpwstr>
  </property>
</Properties>
</file>