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74" r:id="rId3"/>
    <p:sldId id="583" r:id="rId5"/>
    <p:sldId id="588" r:id="rId6"/>
    <p:sldId id="586" r:id="rId7"/>
    <p:sldId id="587" r:id="rId8"/>
    <p:sldId id="589" r:id="rId9"/>
    <p:sldId id="591" r:id="rId10"/>
    <p:sldId id="592" r:id="rId11"/>
    <p:sldId id="593" r:id="rId12"/>
    <p:sldId id="596" r:id="rId13"/>
    <p:sldId id="46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AF4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97" autoAdjust="0"/>
    <p:restoredTop sz="94660"/>
  </p:normalViewPr>
  <p:slideViewPr>
    <p:cSldViewPr snapToGrid="0">
      <p:cViewPr>
        <p:scale>
          <a:sx n="75" d="100"/>
          <a:sy n="75" d="100"/>
        </p:scale>
        <p:origin x="1068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49548" y="1041400"/>
            <a:ext cx="10092905" cy="2387600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4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49546" y="3602038"/>
            <a:ext cx="10092905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995141" y="365125"/>
            <a:ext cx="135866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878887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latin typeface="微软雅黑" panose="020B0503020204020204" charset="-122"/>
                <a:ea typeface="微软雅黑" panose="020B0503020204020204" charset="-122"/>
              </a:defRPr>
            </a:lvl1pPr>
            <a:lvl4pPr marL="1371600" indent="0">
              <a:buSzPct val="85000"/>
              <a:buFont typeface="Wingdings" panose="05000000000000000000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endParaRPr lang="zh-CN" altLang="en-US"/>
          </a:p>
          <a:p>
            <a:pPr lvl="4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318075"/>
            <a:ext cx="5181600" cy="4858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318075"/>
            <a:ext cx="5181600" cy="4858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7131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6612" y="1352866"/>
            <a:ext cx="5157787" cy="823912"/>
          </a:xfrm>
        </p:spPr>
        <p:txBody>
          <a:bodyPr anchor="ctr"/>
          <a:lstStyle>
            <a:lvl1pPr marL="0" indent="0">
              <a:spcBef>
                <a:spcPts val="60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176779"/>
            <a:ext cx="5157787" cy="40128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0613" y="1334625"/>
            <a:ext cx="5183188" cy="823912"/>
          </a:xfrm>
        </p:spPr>
        <p:txBody>
          <a:bodyPr anchor="ctr"/>
          <a:lstStyle>
            <a:lvl1pPr marL="0" indent="0">
              <a:spcBef>
                <a:spcPts val="60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176779"/>
            <a:ext cx="5183188" cy="40128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73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0227"/>
            <a:ext cx="10515600" cy="4796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0577" y="64171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171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358223" y="641850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buClr>
          <a:schemeClr val="accent1">
            <a:lumMod val="60000"/>
            <a:lumOff val="40000"/>
          </a:schemeClr>
        </a:buClr>
        <a:buSzPct val="85000"/>
        <a:buFont typeface="Wingdings" panose="05000000000000000000" pitchFamily="2" charset="2"/>
        <a:buChar char="Ø"/>
        <a:defRPr sz="2400" b="1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70000"/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SzPct val="7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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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9310" y="1757680"/>
            <a:ext cx="10533380" cy="2387600"/>
          </a:xfrm>
        </p:spPr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 P</a:t>
            </a:r>
            <a:r>
              <a:rPr lang="en-US" dirty="0">
                <a:sym typeface="+mn-ea"/>
              </a:rPr>
              <a:t>ywren&amp;Lithops</a:t>
            </a:r>
            <a:r>
              <a:rPr dirty="0">
                <a:sym typeface="+mn-ea"/>
              </a:rPr>
              <a:t>: Serverless Data Analytics </a:t>
            </a:r>
            <a:endParaRPr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21275" y="5003800"/>
            <a:ext cx="19488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     </a:t>
            </a:r>
            <a:r>
              <a:rPr lang="zh-CN" altLang="en-US" sz="2400"/>
              <a:t>李涛</a:t>
            </a:r>
            <a:r>
              <a:rPr lang="en-US" altLang="zh-CN" sz="2400"/>
              <a:t>    </a:t>
            </a:r>
            <a:endParaRPr lang="zh-CN" altLang="en-US" sz="2400"/>
          </a:p>
          <a:p>
            <a:r>
              <a:rPr lang="en-US" altLang="zh-CN" sz="2400">
                <a:sym typeface="+mn-ea"/>
              </a:rPr>
              <a:t>   2021.4.12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0" y="6212840"/>
            <a:ext cx="106965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[1] </a:t>
            </a:r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Pywren: Occupy the Cloud: Distributed Computing for the 99%  SoCC’17</a:t>
            </a:r>
            <a:endParaRPr lang="en-US" altLang="zh-CN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[2] </a:t>
            </a:r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Lithops: Serverless Data Analytics in the IBM Cloud</a:t>
            </a:r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  Middleware’18</a:t>
            </a:r>
            <a:endParaRPr lang="en-US" altLang="zh-CN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53740" y="223520"/>
            <a:ext cx="6282055" cy="6634480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0" y="0"/>
            <a:ext cx="1746250" cy="1437005"/>
          </a:xfrm>
        </p:spPr>
        <p:txBody>
          <a:bodyPr/>
          <a:p>
            <a:r>
              <a:rPr lang="zh-CN" altLang="en-US"/>
              <a:t>提纲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838200" y="1380490"/>
            <a:ext cx="1123886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sym typeface="+mn-ea"/>
              </a:rPr>
              <a:t>[1] </a:t>
            </a: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Pywren: Occupy the Cloud: Distributed Computing for the 99%  SoCC’17</a:t>
            </a:r>
            <a:endParaRPr lang="en-US" altLang="zh-CN" sz="200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[2] </a:t>
            </a:r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sym typeface="+mn-ea"/>
              </a:rPr>
              <a:t>Lithops: Serverless Data Analytics in the IBM Cloud</a:t>
            </a: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  Middleware’18</a:t>
            </a:r>
            <a:endParaRPr lang="en-US" altLang="zh-CN" sz="200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[3] Locus: Shuffling, Fast and Slow: Scalable Analytics on Serverless Infrastructure  NSDI’19</a:t>
            </a:r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[4]</a:t>
            </a:r>
            <a:r>
              <a:rPr lang="en-US" altLang="zh-CN" sz="2000">
                <a:solidFill>
                  <a:schemeClr val="bg2">
                    <a:lumMod val="75000"/>
                  </a:schemeClr>
                </a:solidFill>
                <a:sym typeface="+mn-ea"/>
              </a:rPr>
              <a:t> </a:t>
            </a: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Caerus: NIMBLE Task Scheduling for Serverless Analytics  NSDI’21</a:t>
            </a:r>
            <a:endParaRPr lang="en-US" altLang="zh-CN" sz="20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Pywren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/>
            <a:r>
              <a:rPr lang="en-US" altLang="zh-CN"/>
              <a:t> </a:t>
            </a:r>
            <a:r>
              <a:rPr lang="en-US" altLang="zh-CN">
                <a:uFillTx/>
                <a:latin typeface="等线" panose="02010600030101010101" charset="-122"/>
                <a:sym typeface="+mn-ea"/>
              </a:rPr>
              <a:t>Map-reduce style serverless framework </a:t>
            </a:r>
            <a:endParaRPr lang="en-US" altLang="zh-CN">
              <a:uFillTx/>
              <a:latin typeface="等线" panose="02010600030101010101" charset="-122"/>
              <a:sym typeface="+mn-ea"/>
            </a:endParaRPr>
          </a:p>
          <a:p>
            <a:pPr marL="0" indent="0">
              <a:buNone/>
            </a:pP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0" y="6489700"/>
            <a:ext cx="10696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[1] </a:t>
            </a:r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Pywren: Occupy the Cloud: Distributed Computing for the 99%  SoCC’17</a:t>
            </a:r>
            <a:endParaRPr lang="en-US" altLang="zh-CN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6090920" y="2030095"/>
            <a:ext cx="9525" cy="397510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700655" y="5887085"/>
            <a:ext cx="9982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Client</a:t>
            </a:r>
            <a:endParaRPr lang="en-US" altLang="zh-CN" sz="2400" b="1"/>
          </a:p>
        </p:txBody>
      </p:sp>
      <p:sp>
        <p:nvSpPr>
          <p:cNvPr id="26" name="文本框 25"/>
          <p:cNvSpPr txBox="1"/>
          <p:nvPr/>
        </p:nvSpPr>
        <p:spPr>
          <a:xfrm>
            <a:off x="8492490" y="5887085"/>
            <a:ext cx="9982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Cloud</a:t>
            </a:r>
            <a:endParaRPr lang="en-US" altLang="zh-CN" sz="2400" b="1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6935" y="2214880"/>
            <a:ext cx="2105660" cy="1258570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2719070" y="4195445"/>
            <a:ext cx="960755" cy="367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729230" y="4195445"/>
            <a:ext cx="932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Pywren</a:t>
            </a:r>
            <a:endParaRPr lang="en-US" altLang="zh-CN"/>
          </a:p>
        </p:txBody>
      </p:sp>
      <p:cxnSp>
        <p:nvCxnSpPr>
          <p:cNvPr id="32" name="直接箭头连接符 31"/>
          <p:cNvCxnSpPr>
            <a:stCxn id="29" idx="2"/>
            <a:endCxn id="30" idx="0"/>
          </p:cNvCxnSpPr>
          <p:nvPr/>
        </p:nvCxnSpPr>
        <p:spPr>
          <a:xfrm>
            <a:off x="3199765" y="3473450"/>
            <a:ext cx="0" cy="72199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31" idx="3"/>
            <a:endCxn id="35" idx="1"/>
          </p:cNvCxnSpPr>
          <p:nvPr/>
        </p:nvCxnSpPr>
        <p:spPr>
          <a:xfrm flipV="1">
            <a:off x="3661410" y="4017645"/>
            <a:ext cx="675005" cy="36195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36" idx="1"/>
          </p:cNvCxnSpPr>
          <p:nvPr/>
        </p:nvCxnSpPr>
        <p:spPr>
          <a:xfrm>
            <a:off x="3698875" y="4388485"/>
            <a:ext cx="634365" cy="3225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336415" y="3833495"/>
            <a:ext cx="1244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Invocation</a:t>
            </a:r>
            <a:endParaRPr lang="en-US" altLang="zh-CN"/>
          </a:p>
        </p:txBody>
      </p:sp>
      <p:sp>
        <p:nvSpPr>
          <p:cNvPr id="36" name="文本框 35"/>
          <p:cNvSpPr txBox="1"/>
          <p:nvPr/>
        </p:nvSpPr>
        <p:spPr>
          <a:xfrm>
            <a:off x="4333240" y="4388485"/>
            <a:ext cx="1627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Serialize put in Baas</a:t>
            </a:r>
            <a:endParaRPr lang="en-US" altLang="zh-CN"/>
          </a:p>
        </p:txBody>
      </p:sp>
      <p:cxnSp>
        <p:nvCxnSpPr>
          <p:cNvPr id="39" name="直接连接符 38"/>
          <p:cNvCxnSpPr>
            <a:stCxn id="35" idx="3"/>
          </p:cNvCxnSpPr>
          <p:nvPr/>
        </p:nvCxnSpPr>
        <p:spPr>
          <a:xfrm>
            <a:off x="5581015" y="4017645"/>
            <a:ext cx="152273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7103745" y="3086100"/>
            <a:ext cx="0" cy="9315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6610350" y="2718435"/>
            <a:ext cx="960755" cy="367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762115" y="2718435"/>
            <a:ext cx="683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</a:t>
            </a:r>
            <a:r>
              <a:rPr lang="en-US" altLang="zh-CN"/>
              <a:t>aaS</a:t>
            </a:r>
            <a:endParaRPr lang="en-US" altLang="zh-CN"/>
          </a:p>
        </p:txBody>
      </p:sp>
      <p:cxnSp>
        <p:nvCxnSpPr>
          <p:cNvPr id="43" name="直接箭头连接符 42"/>
          <p:cNvCxnSpPr>
            <a:stCxn id="36" idx="3"/>
          </p:cNvCxnSpPr>
          <p:nvPr/>
        </p:nvCxnSpPr>
        <p:spPr>
          <a:xfrm>
            <a:off x="5960745" y="4711065"/>
            <a:ext cx="265493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41" idx="3"/>
          </p:cNvCxnSpPr>
          <p:nvPr/>
        </p:nvCxnSpPr>
        <p:spPr>
          <a:xfrm>
            <a:off x="7571105" y="2902585"/>
            <a:ext cx="1073150" cy="25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41" idx="3"/>
          </p:cNvCxnSpPr>
          <p:nvPr/>
        </p:nvCxnSpPr>
        <p:spPr>
          <a:xfrm flipV="1">
            <a:off x="7571105" y="2419985"/>
            <a:ext cx="1054100" cy="4826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41" idx="3"/>
          </p:cNvCxnSpPr>
          <p:nvPr/>
        </p:nvCxnSpPr>
        <p:spPr>
          <a:xfrm>
            <a:off x="7571105" y="2902585"/>
            <a:ext cx="1054100" cy="44958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8750300" y="2214880"/>
            <a:ext cx="1586865" cy="3683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my_function(3)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8750300" y="2686685"/>
            <a:ext cx="1578610" cy="3683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my_function(6)</a:t>
            </a:r>
            <a:endParaRPr lang="en-US" altLang="zh-CN"/>
          </a:p>
        </p:txBody>
      </p:sp>
      <p:sp>
        <p:nvSpPr>
          <p:cNvPr id="50" name="文本框 49"/>
          <p:cNvSpPr txBox="1"/>
          <p:nvPr/>
        </p:nvSpPr>
        <p:spPr>
          <a:xfrm>
            <a:off x="8750300" y="3157855"/>
            <a:ext cx="1578610" cy="3683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r>
              <a:rPr lang="en-US" altLang="zh-CN"/>
              <a:t>my_function(9)</a:t>
            </a:r>
            <a:endParaRPr lang="en-US" altLang="zh-CN"/>
          </a:p>
        </p:txBody>
      </p:sp>
      <p:sp>
        <p:nvSpPr>
          <p:cNvPr id="51" name="矩形 50"/>
          <p:cNvSpPr/>
          <p:nvPr/>
        </p:nvSpPr>
        <p:spPr>
          <a:xfrm>
            <a:off x="8639175" y="4540885"/>
            <a:ext cx="1969135" cy="9245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744585" y="4823460"/>
            <a:ext cx="1757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Object Storage</a:t>
            </a:r>
            <a:endParaRPr lang="en-US" altLang="zh-CN"/>
          </a:p>
        </p:txBody>
      </p:sp>
      <p:cxnSp>
        <p:nvCxnSpPr>
          <p:cNvPr id="53" name="直接箭头连接符 52"/>
          <p:cNvCxnSpPr/>
          <p:nvPr/>
        </p:nvCxnSpPr>
        <p:spPr>
          <a:xfrm flipV="1">
            <a:off x="9129395" y="3551555"/>
            <a:ext cx="0" cy="99885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10060940" y="3561080"/>
            <a:ext cx="0" cy="9798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6357620" y="4390390"/>
            <a:ext cx="21951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Function code &amp; data</a:t>
            </a:r>
            <a:endParaRPr lang="en-US" altLang="zh-CN"/>
          </a:p>
        </p:txBody>
      </p:sp>
      <p:sp>
        <p:nvSpPr>
          <p:cNvPr id="56" name="文本框 55"/>
          <p:cNvSpPr txBox="1"/>
          <p:nvPr/>
        </p:nvSpPr>
        <p:spPr>
          <a:xfrm>
            <a:off x="7753985" y="3733800"/>
            <a:ext cx="14414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Function code </a:t>
            </a:r>
            <a:endParaRPr lang="en-US" altLang="zh-CN" sz="1600"/>
          </a:p>
          <a:p>
            <a:pPr algn="ctr"/>
            <a:r>
              <a:rPr lang="en-US" altLang="zh-CN" sz="1600"/>
              <a:t>&amp; data</a:t>
            </a:r>
            <a:endParaRPr lang="en-US" altLang="zh-CN"/>
          </a:p>
        </p:txBody>
      </p:sp>
      <p:sp>
        <p:nvSpPr>
          <p:cNvPr id="57" name="文本框 56"/>
          <p:cNvSpPr txBox="1"/>
          <p:nvPr/>
        </p:nvSpPr>
        <p:spPr>
          <a:xfrm>
            <a:off x="9322435" y="3733800"/>
            <a:ext cx="8235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result</a:t>
            </a:r>
            <a:endParaRPr lang="en-US" altLang="zh-CN"/>
          </a:p>
        </p:txBody>
      </p:sp>
      <p:cxnSp>
        <p:nvCxnSpPr>
          <p:cNvPr id="58" name="直接箭头连接符 57"/>
          <p:cNvCxnSpPr/>
          <p:nvPr/>
        </p:nvCxnSpPr>
        <p:spPr>
          <a:xfrm flipH="1">
            <a:off x="3194685" y="5294630"/>
            <a:ext cx="5449570" cy="635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6496050" y="4948555"/>
            <a:ext cx="8235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result</a:t>
            </a:r>
            <a:endParaRPr lang="en-US" altLang="zh-CN"/>
          </a:p>
        </p:txBody>
      </p:sp>
      <p:cxnSp>
        <p:nvCxnSpPr>
          <p:cNvPr id="60" name="直接箭头连接符 59"/>
          <p:cNvCxnSpPr>
            <a:endCxn id="31" idx="2"/>
          </p:cNvCxnSpPr>
          <p:nvPr/>
        </p:nvCxnSpPr>
        <p:spPr>
          <a:xfrm flipV="1">
            <a:off x="3194685" y="4563745"/>
            <a:ext cx="635" cy="72834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Pywren </a:t>
            </a:r>
            <a:r>
              <a:rPr lang="en-US" altLang="zh-CN" i="1">
                <a:sym typeface="+mn-ea"/>
              </a:rPr>
              <a:t>vs </a:t>
            </a:r>
            <a:r>
              <a:rPr lang="en-US" altLang="zh-CN"/>
              <a:t>Lithops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altLang="zh-CN"/>
          </a:p>
          <a:p>
            <a:pPr marL="457200" lvl="1" indent="0">
              <a:buNone/>
            </a:pP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3305810" y="2038350"/>
            <a:ext cx="1055370" cy="628015"/>
          </a:xfrm>
          <a:prstGeom prst="rect">
            <a:avLst/>
          </a:prstGeom>
          <a:noFill/>
          <a:ln w="28575" cmpd="sng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05810" y="2168525"/>
            <a:ext cx="1043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Pywren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5666740"/>
            <a:ext cx="106965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[1] </a:t>
            </a:r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Pywren: Occupy the Cloud: Distributed Computing for the 99%  SoCC’17</a:t>
            </a:r>
            <a:endParaRPr lang="en-US" altLang="zh-CN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[2] </a:t>
            </a:r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Lithops: Serverless Data Analytics in the IBM Cloud</a:t>
            </a:r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  Middleware’18</a:t>
            </a:r>
            <a:endParaRPr lang="en-US" altLang="zh-CN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CN">
                <a:solidFill>
                  <a:schemeClr val="bg2">
                    <a:lumMod val="50000"/>
                  </a:schemeClr>
                </a:solidFill>
                <a:sym typeface="+mn-ea"/>
              </a:rPr>
              <a:t>[3] Locus: Shuffling, Fast and Slow: Scalable Analytics on Serverless Infrastructure  NSDI’19</a:t>
            </a:r>
            <a:endParaRPr lang="en-US" altLang="zh-CN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[4]</a:t>
            </a:r>
            <a:r>
              <a:rPr lang="en-US" altLang="zh-CN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>
                <a:solidFill>
                  <a:schemeClr val="bg2">
                    <a:lumMod val="50000"/>
                  </a:schemeClr>
                </a:solidFill>
                <a:sym typeface="+mn-ea"/>
              </a:rPr>
              <a:t>Caerus: NIMBLE Task Scheduling for Serverless Analytics  NSDI’21</a:t>
            </a:r>
            <a:endParaRPr lang="en-US" altLang="zh-CN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275195" y="2038350"/>
            <a:ext cx="1055370" cy="628015"/>
          </a:xfrm>
          <a:prstGeom prst="rect">
            <a:avLst/>
          </a:prstGeom>
          <a:noFill/>
          <a:ln w="28575" cmpd="sng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275195" y="2168525"/>
            <a:ext cx="1043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Lithops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17240" y="1548765"/>
            <a:ext cx="1043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SoCC’17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6960870" y="1548130"/>
            <a:ext cx="1684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Middleware’18</a:t>
            </a:r>
            <a:endParaRPr lang="en-US" altLang="zh-CN"/>
          </a:p>
        </p:txBody>
      </p:sp>
      <p:cxnSp>
        <p:nvCxnSpPr>
          <p:cNvPr id="13" name="直接箭头连接符 12"/>
          <p:cNvCxnSpPr>
            <a:stCxn id="5" idx="3"/>
            <a:endCxn id="8" idx="1"/>
          </p:cNvCxnSpPr>
          <p:nvPr/>
        </p:nvCxnSpPr>
        <p:spPr>
          <a:xfrm>
            <a:off x="4349750" y="2352675"/>
            <a:ext cx="292544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2"/>
            <a:endCxn id="11" idx="0"/>
          </p:cNvCxnSpPr>
          <p:nvPr/>
        </p:nvCxnSpPr>
        <p:spPr>
          <a:xfrm>
            <a:off x="3833495" y="2666365"/>
            <a:ext cx="5715" cy="71501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311525" y="3381375"/>
            <a:ext cx="1055370" cy="628015"/>
          </a:xfrm>
          <a:prstGeom prst="rect">
            <a:avLst/>
          </a:prstGeom>
          <a:noFill/>
          <a:ln w="28575" cmpd="sng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409950" y="3510915"/>
            <a:ext cx="859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Locus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204720" y="3510915"/>
            <a:ext cx="999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NSDI’19</a:t>
            </a:r>
            <a:endParaRPr lang="en-US" altLang="zh-CN"/>
          </a:p>
        </p:txBody>
      </p:sp>
      <p:cxnSp>
        <p:nvCxnSpPr>
          <p:cNvPr id="18" name="直接箭头连接符 17"/>
          <p:cNvCxnSpPr>
            <a:stCxn id="11" idx="2"/>
            <a:endCxn id="24" idx="0"/>
          </p:cNvCxnSpPr>
          <p:nvPr/>
        </p:nvCxnSpPr>
        <p:spPr>
          <a:xfrm>
            <a:off x="3839210" y="4009390"/>
            <a:ext cx="5715" cy="71501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317240" y="4724400"/>
            <a:ext cx="1055370" cy="628015"/>
          </a:xfrm>
          <a:prstGeom prst="rect">
            <a:avLst/>
          </a:prstGeom>
          <a:noFill/>
          <a:ln w="28575" cmpd="sng"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365500" y="4859020"/>
            <a:ext cx="1005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Caerus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215515" y="4859020"/>
            <a:ext cx="999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NSDI’21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5180330" y="2038350"/>
            <a:ext cx="12649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完善功能</a:t>
            </a:r>
            <a:r>
              <a:rPr lang="zh-CN" altLang="en-US"/>
              <a:t>增加特性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589780" y="3422015"/>
            <a:ext cx="6492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</a:t>
            </a:r>
            <a:r>
              <a:rPr lang="zh-CN" altLang="en-US"/>
              <a:t>ombines slow storage with fast but expensive storage</a:t>
            </a:r>
            <a:r>
              <a:rPr lang="en-US" altLang="zh-CN"/>
              <a:t> for state </a:t>
            </a:r>
            <a:r>
              <a:rPr lang="en-US" altLang="zh-CN"/>
              <a:t>management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4589780" y="4707255"/>
            <a:ext cx="6492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Sub-task scheduling to minimize execution and job completion </a:t>
            </a:r>
            <a:r>
              <a:rPr lang="en-US"/>
              <a:t>time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4" grpId="0"/>
      <p:bldP spid="15" grpId="0"/>
      <p:bldP spid="24" grpId="0" bldLvl="0" animBg="1"/>
      <p:bldP spid="25" grpId="0"/>
      <p:bldP spid="26" grpId="0"/>
      <p:bldP spid="27" grpId="0"/>
      <p:bldP spid="28" grpId="0"/>
      <p:bldP spid="7" grpId="0" animBg="1"/>
      <p:bldP spid="8" grpId="0"/>
      <p:bldP spid="12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Pywren</a:t>
            </a:r>
            <a:r>
              <a:rPr lang="en-US" altLang="zh-CN">
                <a:sym typeface="+mn-ea"/>
              </a:rPr>
              <a:t> </a:t>
            </a:r>
            <a:r>
              <a:rPr lang="en-US" altLang="zh-CN" i="1">
                <a:sym typeface="+mn-ea"/>
              </a:rPr>
              <a:t>vs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Lithops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altLang="zh-CN"/>
          </a:p>
          <a:p>
            <a:pPr marL="457200" lvl="1" indent="0">
              <a:buNone/>
            </a:pPr>
            <a:endParaRPr lang="en-US" altLang="zh-CN"/>
          </a:p>
        </p:txBody>
      </p:sp>
      <p:graphicFrame>
        <p:nvGraphicFramePr>
          <p:cNvPr id="27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712720" y="1380490"/>
          <a:ext cx="6767195" cy="4427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570"/>
                <a:gridCol w="2228850"/>
                <a:gridCol w="2390775"/>
              </a:tblGrid>
              <a:tr h="583565"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 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P</a:t>
                      </a:r>
                      <a:r>
                        <a:rPr lang="en-US" altLang="zh-CN" dirty="0"/>
                        <a:t>ywren 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Lithops</a:t>
                      </a:r>
                      <a:r>
                        <a:rPr lang="zh-CN" altLang="en-US" dirty="0"/>
                        <a:t> </a:t>
                      </a:r>
                      <a:endParaRPr lang="zh-CN" altLang="en-US" dirty="0"/>
                    </a:p>
                  </a:txBody>
                  <a:tcPr/>
                </a:tc>
              </a:tr>
              <a:tr h="589280"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MapR</a:t>
                      </a:r>
                      <a:r>
                        <a:rPr lang="en-US" altLang="zh-CN" dirty="0"/>
                        <a:t>educe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/>
                        <a:t>   M</a:t>
                      </a:r>
                      <a:r>
                        <a:rPr lang="en-US" altLang="zh-CN" dirty="0"/>
                        <a:t>ap️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Map&amp;MapR</a:t>
                      </a:r>
                      <a:r>
                        <a:rPr lang="en-US" altLang="zh-CN" dirty="0"/>
                        <a:t>educe</a:t>
                      </a:r>
                      <a:endParaRPr lang="en-US" altLang="zh-CN" dirty="0"/>
                    </a:p>
                  </a:txBody>
                  <a:tcPr/>
                </a:tc>
              </a:tr>
              <a:tr h="10852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Composability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dirty="0">
                          <a:sym typeface="+mn-ea"/>
                        </a:rPr>
                        <a:t>None</a:t>
                      </a:r>
                      <a:endParaRPr lang="en-US" altLang="zh-CN" sz="20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Dynamic compositions of</a:t>
                      </a:r>
                      <a:endParaRPr lang="en-US" altLang="zh-CN" sz="1800" dirty="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functions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</a:tr>
              <a:tr h="7588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Runtime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Fixed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Based on Docker</a:t>
                      </a:r>
                      <a:r>
                        <a:rPr lang="zh-CN" altLang="en-US" sz="1800" dirty="0">
                          <a:sym typeface="+mn-ea"/>
                        </a:rPr>
                        <a:t>（</a:t>
                      </a:r>
                      <a:r>
                        <a:rPr lang="en-US" altLang="zh-CN" sz="1800" dirty="0">
                          <a:sym typeface="+mn-ea"/>
                        </a:rPr>
                        <a:t>custom runtime</a:t>
                      </a:r>
                      <a:r>
                        <a:rPr lang="zh-CN" altLang="en-US" sz="1800" dirty="0">
                          <a:sym typeface="+mn-ea"/>
                        </a:rPr>
                        <a:t>）</a:t>
                      </a:r>
                      <a:endParaRPr lang="zh-CN" altLang="en-US" sz="1800" dirty="0">
                        <a:sym typeface="+mn-ea"/>
                      </a:endParaRPr>
                    </a:p>
                  </a:txBody>
                  <a:tcPr/>
                </a:tc>
              </a:tr>
              <a:tr h="14109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/>
                        <a:t>Open-source</a:t>
                      </a:r>
                      <a:endParaRPr lang="en-US" altLang="zh-CN" dirty="0"/>
                    </a:p>
                    <a:p>
                      <a:pPr algn="ctr">
                        <a:buNone/>
                      </a:pPr>
                      <a:r>
                        <a:rPr lang="en-US" altLang="zh-CN" dirty="0"/>
                        <a:t>portability &amp;</a:t>
                      </a:r>
                      <a:endParaRPr lang="en-US" altLang="zh-CN" dirty="0"/>
                    </a:p>
                    <a:p>
                      <a:pPr algn="ctr">
                        <a:buNone/>
                      </a:pPr>
                      <a:r>
                        <a:rPr lang="en-US" altLang="zh-CN" dirty="0"/>
                        <a:t>extensibility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AWS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AWS</a:t>
                      </a:r>
                      <a:endParaRPr lang="en-US" altLang="zh-CN" sz="1800" dirty="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IBM C</a:t>
                      </a:r>
                      <a:r>
                        <a:rPr lang="en-US" altLang="zh-CN" sz="1800" dirty="0">
                          <a:sym typeface="+mn-ea"/>
                        </a:rPr>
                        <a:t>loud</a:t>
                      </a:r>
                      <a:endParaRPr lang="en-US" altLang="zh-CN" sz="1800" dirty="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Google C</a:t>
                      </a:r>
                      <a:r>
                        <a:rPr lang="en-US" altLang="zh-CN" sz="1800" dirty="0">
                          <a:sym typeface="+mn-ea"/>
                        </a:rPr>
                        <a:t>loud</a:t>
                      </a:r>
                      <a:endParaRPr lang="en-US" altLang="zh-CN" sz="1800" dirty="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 dirty="0">
                          <a:sym typeface="+mn-ea"/>
                        </a:rPr>
                        <a:t>A</a:t>
                      </a:r>
                      <a:r>
                        <a:rPr lang="en-US" altLang="zh-CN" sz="1800" dirty="0">
                          <a:sym typeface="+mn-ea"/>
                        </a:rPr>
                        <a:t>liyun</a:t>
                      </a:r>
                      <a:endParaRPr lang="en-US" altLang="zh-CN" sz="1800" dirty="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为什么选择</a:t>
            </a:r>
            <a:r>
              <a:rPr lang="en-US" altLang="zh-CN"/>
              <a:t>Lithops </a:t>
            </a:r>
            <a:r>
              <a:rPr lang="zh-CN" altLang="en-US"/>
              <a:t>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Map-reduce style serverless framework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zh-CN" altLang="en-US"/>
              <a:t>可以</a:t>
            </a:r>
            <a:r>
              <a:rPr lang="zh-CN" altLang="en-US"/>
              <a:t>便于验证</a:t>
            </a:r>
            <a:r>
              <a:rPr lang="zh-CN" altLang="en-US"/>
              <a:t>并分析</a:t>
            </a:r>
            <a:r>
              <a:rPr lang="en-US" altLang="zh-CN"/>
              <a:t>Serverless state management</a:t>
            </a:r>
            <a:r>
              <a:rPr lang="zh-CN" altLang="en-US"/>
              <a:t>的问题</a:t>
            </a:r>
            <a:endParaRPr lang="zh-CN" altLang="en-US"/>
          </a:p>
          <a:p>
            <a:pPr lvl="0"/>
            <a:r>
              <a:rPr lang="en-US" altLang="zh-CN"/>
              <a:t> </a:t>
            </a:r>
            <a:r>
              <a:rPr lang="zh-CN" altLang="en-US"/>
              <a:t>基于</a:t>
            </a:r>
            <a:r>
              <a:rPr lang="en-US" altLang="zh-CN"/>
              <a:t>Pywren</a:t>
            </a:r>
            <a:r>
              <a:rPr lang="zh-CN" altLang="en-US"/>
              <a:t>的最新工作</a:t>
            </a:r>
            <a:endParaRPr lang="zh-CN" altLang="en-US"/>
          </a:p>
          <a:p>
            <a:pPr lvl="1"/>
            <a:r>
              <a:rPr lang="en-US" altLang="zh-CN"/>
              <a:t> Locus NSDI’19</a:t>
            </a:r>
            <a:r>
              <a:rPr lang="zh-CN" altLang="en-US"/>
              <a:t>、Caerus</a:t>
            </a:r>
            <a:r>
              <a:rPr lang="en-US" altLang="zh-CN"/>
              <a:t> NSDI’21</a:t>
            </a:r>
            <a:endParaRPr lang="en-US" altLang="zh-CN"/>
          </a:p>
          <a:p>
            <a:pPr lvl="0"/>
            <a:r>
              <a:rPr lang="en-US" altLang="zh-CN"/>
              <a:t> </a:t>
            </a:r>
            <a:r>
              <a:rPr lang="zh-CN" altLang="en-US"/>
              <a:t>开源且仍在维护</a:t>
            </a:r>
            <a:endParaRPr lang="zh-CN" altLang="en-US"/>
          </a:p>
          <a:p>
            <a:pPr lvl="1"/>
            <a:r>
              <a:rPr lang="en-US" altLang="zh-CN"/>
              <a:t> Pywren</a:t>
            </a:r>
            <a:r>
              <a:rPr lang="zh-CN" altLang="en-US"/>
              <a:t>：</a:t>
            </a:r>
            <a:r>
              <a:rPr lang="en-US" altLang="zh-CN"/>
              <a:t>starred 782</a:t>
            </a:r>
            <a:endParaRPr lang="en-US" altLang="zh-CN"/>
          </a:p>
          <a:p>
            <a:pPr lvl="1"/>
            <a:r>
              <a:rPr lang="en-US" altLang="zh-CN"/>
              <a:t> Lithops</a:t>
            </a:r>
            <a:r>
              <a:rPr lang="zh-CN" altLang="en-US"/>
              <a:t>：</a:t>
            </a:r>
            <a:r>
              <a:rPr lang="en-US" altLang="zh-CN"/>
              <a:t>starred 200</a:t>
            </a:r>
            <a:endParaRPr lang="en-US" altLang="zh-CN"/>
          </a:p>
          <a:p>
            <a:pPr lvl="2"/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Evaluation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实验环境</a:t>
            </a:r>
            <a:endParaRPr lang="zh-CN" altLang="en-US"/>
          </a:p>
          <a:p>
            <a:pPr lvl="1"/>
            <a:r>
              <a:rPr lang="en-US" altLang="zh-CN"/>
              <a:t> Client</a:t>
            </a:r>
            <a:r>
              <a:rPr lang="zh-CN" altLang="en-US"/>
              <a:t>：Ubuntu 16.04.6 LTS；</a:t>
            </a:r>
            <a:r>
              <a:rPr lang="en-US" altLang="zh-CN"/>
              <a:t>2 CPU 24 Cores </a:t>
            </a:r>
            <a:endParaRPr lang="zh-CN" altLang="en-US"/>
          </a:p>
          <a:p>
            <a:pPr lvl="1"/>
            <a:r>
              <a:rPr lang="en-US" altLang="zh-CN"/>
              <a:t> Cloud</a:t>
            </a:r>
            <a:r>
              <a:rPr lang="zh-CN" altLang="en-US"/>
              <a:t>：</a:t>
            </a:r>
            <a:endParaRPr lang="zh-CN" altLang="en-US"/>
          </a:p>
          <a:p>
            <a:pPr lvl="2"/>
            <a:r>
              <a:rPr lang="en-US" altLang="zh-CN"/>
              <a:t>computing</a:t>
            </a:r>
            <a:r>
              <a:rPr lang="zh-CN" altLang="en-US"/>
              <a:t>：</a:t>
            </a:r>
            <a:r>
              <a:rPr lang="zh-CN" altLang="en-US">
                <a:sym typeface="+mn-ea"/>
              </a:rPr>
              <a:t>阿里云</a:t>
            </a:r>
            <a:r>
              <a:rPr lang="en-US" altLang="zh-CN">
                <a:sym typeface="+mn-ea"/>
              </a:rPr>
              <a:t>FC</a:t>
            </a:r>
            <a:endParaRPr lang="zh-CN" altLang="en-US"/>
          </a:p>
          <a:p>
            <a:pPr lvl="2"/>
            <a:r>
              <a:rPr lang="en-US" altLang="zh-CN"/>
              <a:t>storage</a:t>
            </a:r>
            <a:r>
              <a:rPr lang="zh-CN" altLang="en-US"/>
              <a:t>：阿里云</a:t>
            </a:r>
            <a:r>
              <a:rPr lang="en-US" altLang="zh-CN"/>
              <a:t>OSS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56305" y="3823335"/>
            <a:ext cx="5926455" cy="30346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Evaluation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227"/>
            <a:ext cx="10515600" cy="4796737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函数并发</a:t>
            </a:r>
            <a:r>
              <a:rPr lang="zh-CN" altLang="en-US"/>
              <a:t>性</a:t>
            </a:r>
            <a:endParaRPr lang="zh-CN" altLang="en-US"/>
          </a:p>
          <a:p>
            <a:pPr lvl="1"/>
            <a:r>
              <a:rPr lang="en-US" altLang="zh-CN"/>
              <a:t> </a:t>
            </a:r>
            <a:r>
              <a:rPr lang="zh-CN" altLang="en-US"/>
              <a:t>阿里云</a:t>
            </a:r>
            <a:r>
              <a:rPr lang="en-US" altLang="zh-CN"/>
              <a:t>FC</a:t>
            </a:r>
            <a:r>
              <a:rPr lang="zh-CN" altLang="en-US"/>
              <a:t>函数并发度最大为</a:t>
            </a:r>
            <a:r>
              <a:rPr lang="en-US" altLang="zh-CN"/>
              <a:t>300</a:t>
            </a:r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866775" y="2574925"/>
            <a:ext cx="10459085" cy="3434080"/>
            <a:chOff x="424" y="3484"/>
            <a:chExt cx="16471" cy="5408"/>
          </a:xfrm>
        </p:grpSpPr>
        <p:pic>
          <p:nvPicPr>
            <p:cNvPr id="11" name="图片 10" descr="100_flops_execution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24" y="3484"/>
              <a:ext cx="5408" cy="5408"/>
            </a:xfrm>
            <a:prstGeom prst="rect">
              <a:avLst/>
            </a:prstGeom>
          </p:spPr>
        </p:pic>
        <p:pic>
          <p:nvPicPr>
            <p:cNvPr id="12" name="图片 11" descr="1000_execution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87" y="3484"/>
              <a:ext cx="5408" cy="5408"/>
            </a:xfrm>
            <a:prstGeom prst="rect">
              <a:avLst/>
            </a:prstGeom>
          </p:spPr>
        </p:pic>
        <p:pic>
          <p:nvPicPr>
            <p:cNvPr id="13" name="图片 12" descr="300_flops_execution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55" y="3484"/>
              <a:ext cx="5409" cy="5409"/>
            </a:xfrm>
            <a:prstGeom prst="rect">
              <a:avLst/>
            </a:prstGeom>
          </p:spPr>
        </p:pic>
      </p:grpSp>
      <p:sp>
        <p:nvSpPr>
          <p:cNvPr id="15" name="文本框 14"/>
          <p:cNvSpPr txBox="1"/>
          <p:nvPr/>
        </p:nvSpPr>
        <p:spPr>
          <a:xfrm>
            <a:off x="1798955" y="6009005"/>
            <a:ext cx="1569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100 </a:t>
            </a:r>
            <a:r>
              <a:rPr lang="en-US" altLang="zh-CN"/>
              <a:t>functions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5311775" y="6009640"/>
            <a:ext cx="1569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300 </a:t>
            </a:r>
            <a:r>
              <a:rPr lang="en-US" altLang="zh-CN"/>
              <a:t>functions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8932545" y="6009005"/>
            <a:ext cx="1746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1000 </a:t>
            </a:r>
            <a:r>
              <a:rPr lang="en-US" altLang="zh-CN"/>
              <a:t>functions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Evaluation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227"/>
            <a:ext cx="10515600" cy="4796737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对象存储的</a:t>
            </a:r>
            <a:r>
              <a:rPr lang="zh-CN" altLang="en-US"/>
              <a:t>读写性能</a:t>
            </a:r>
            <a:endParaRPr lang="zh-CN" altLang="en-US"/>
          </a:p>
          <a:p>
            <a:pPr lvl="1"/>
            <a:r>
              <a:rPr lang="en-US" altLang="zh-CN"/>
              <a:t> </a:t>
            </a:r>
            <a:r>
              <a:rPr lang="zh-CN" altLang="en-US"/>
              <a:t>阿里云</a:t>
            </a:r>
            <a:r>
              <a:rPr lang="en-US" altLang="zh-CN"/>
              <a:t>FC</a:t>
            </a:r>
            <a:r>
              <a:rPr lang="zh-CN" altLang="en-US"/>
              <a:t>函数并发度最大为</a:t>
            </a:r>
            <a:r>
              <a:rPr lang="en-US" altLang="zh-CN"/>
              <a:t>300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下一步实验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227"/>
            <a:ext cx="10515600" cy="4796737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利用</a:t>
            </a:r>
            <a:r>
              <a:rPr lang="en-US" altLang="zh-CN"/>
              <a:t>L</a:t>
            </a:r>
            <a:r>
              <a:rPr lang="en-US" altLang="zh-CN"/>
              <a:t>ithops</a:t>
            </a:r>
            <a:r>
              <a:rPr lang="zh-CN" altLang="en-US"/>
              <a:t>实现</a:t>
            </a:r>
            <a:r>
              <a:rPr lang="en-US" altLang="zh-CN"/>
              <a:t>Mapreduce</a:t>
            </a:r>
            <a:r>
              <a:rPr lang="zh-CN" altLang="en-US"/>
              <a:t>类应用</a:t>
            </a:r>
            <a:endParaRPr lang="zh-CN" altLang="en-US"/>
          </a:p>
          <a:p>
            <a:pPr lvl="1"/>
            <a:r>
              <a:rPr lang="en-US" altLang="zh-CN"/>
              <a:t> W</a:t>
            </a:r>
            <a:r>
              <a:rPr lang="en-US" altLang="zh-CN"/>
              <a:t>ordcount</a:t>
            </a:r>
            <a:endParaRPr lang="en-US" altLang="zh-CN"/>
          </a:p>
          <a:p>
            <a:pPr lvl="1"/>
            <a:r>
              <a:rPr lang="en-US" altLang="zh-CN"/>
              <a:t> T</a:t>
            </a:r>
            <a:r>
              <a:rPr lang="en-US" altLang="zh-CN"/>
              <a:t>erasort</a:t>
            </a:r>
            <a:endParaRPr lang="en-US" altLang="zh-CN"/>
          </a:p>
          <a:p>
            <a:pPr lvl="0"/>
            <a:r>
              <a:rPr lang="en-US" altLang="zh-CN"/>
              <a:t> </a:t>
            </a:r>
            <a:r>
              <a:rPr lang="zh-CN" altLang="en-US"/>
              <a:t>测试</a:t>
            </a:r>
            <a:r>
              <a:rPr lang="en-US" altLang="zh-CN"/>
              <a:t>Wordcount/Terasort</a:t>
            </a:r>
            <a:r>
              <a:rPr lang="zh-CN" altLang="en-US"/>
              <a:t>运行时间的</a:t>
            </a:r>
            <a:r>
              <a:rPr lang="en-US" altLang="zh-CN"/>
              <a:t>breakdown</a:t>
            </a:r>
            <a:endParaRPr lang="en-US" altLang="zh-CN"/>
          </a:p>
          <a:p>
            <a:pPr lvl="1"/>
            <a:r>
              <a:rPr lang="en-US" altLang="zh-CN"/>
              <a:t> S3 I/O </a:t>
            </a:r>
            <a:r>
              <a:rPr lang="en-US" altLang="zh-CN"/>
              <a:t>time</a:t>
            </a:r>
            <a:endParaRPr lang="en-US" altLang="zh-CN"/>
          </a:p>
          <a:p>
            <a:pPr lvl="1"/>
            <a:r>
              <a:rPr lang="en-US" altLang="zh-CN"/>
              <a:t> Computing </a:t>
            </a:r>
            <a:r>
              <a:rPr lang="en-US" altLang="zh-CN"/>
              <a:t>time</a:t>
            </a:r>
            <a:endParaRPr lang="en-US" altLang="zh-CN"/>
          </a:p>
          <a:p>
            <a:pPr lvl="1"/>
            <a:r>
              <a:rPr lang="en-US" altLang="zh-CN"/>
              <a:t> Shuffle I/O </a:t>
            </a:r>
            <a:r>
              <a:rPr lang="en-US" altLang="zh-CN"/>
              <a:t>time</a:t>
            </a:r>
            <a:endParaRPr lang="en-US" altLang="zh-CN"/>
          </a:p>
          <a:p>
            <a:pPr lvl="0"/>
            <a:r>
              <a:rPr lang="en-US" altLang="zh-CN"/>
              <a:t> </a:t>
            </a:r>
            <a:r>
              <a:rPr lang="zh-CN" altLang="en-US"/>
              <a:t>在</a:t>
            </a:r>
            <a:r>
              <a:rPr lang="en-US" altLang="zh-CN"/>
              <a:t>Wordcount/Terasort</a:t>
            </a:r>
            <a:r>
              <a:rPr lang="zh-CN" altLang="en-US"/>
              <a:t>上实现</a:t>
            </a:r>
            <a:r>
              <a:rPr lang="en-US" altLang="zh-CN"/>
              <a:t>Multistage </a:t>
            </a:r>
            <a:r>
              <a:rPr lang="en-US" altLang="zh-CN"/>
              <a:t>shuffle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684462c9-b9e8-466e-b42e-9dfab25d1906}"/>
  <p:tag name="TABLE_ENDDRAG_ORIGIN_RECT" val="532*348"/>
  <p:tag name="TABLE_ENDDRAG_RECT" val="229*115*532*348"/>
</p:tagLst>
</file>

<file path=ppt/theme/theme1.xml><?xml version="1.0" encoding="utf-8"?>
<a:theme xmlns:a="http://schemas.openxmlformats.org/drawingml/2006/main" name="week3-k8s-网络通信及应用示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Week1-调研</Template>
  <TotalTime>0</TotalTime>
  <Words>2107</Words>
  <Application>WPS 演示</Application>
  <PresentationFormat>宽屏</PresentationFormat>
  <Paragraphs>170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宋体</vt:lpstr>
      <vt:lpstr>Wingdings</vt:lpstr>
      <vt:lpstr>Times New Roman</vt:lpstr>
      <vt:lpstr>微软雅黑</vt:lpstr>
      <vt:lpstr>Wingdings</vt:lpstr>
      <vt:lpstr>等线</vt:lpstr>
      <vt:lpstr>Arial Unicode MS</vt:lpstr>
      <vt:lpstr>等线 Light</vt:lpstr>
      <vt:lpstr>Calibri</vt:lpstr>
      <vt:lpstr>华文彩云</vt:lpstr>
      <vt:lpstr>week3-k8s-网络通信及应用示例</vt:lpstr>
      <vt:lpstr> Lithops: Serverless Data Analytics in the IBM Cloud</vt:lpstr>
      <vt:lpstr>PowerPoint 演示文稿</vt:lpstr>
      <vt:lpstr>Lithops</vt:lpstr>
      <vt:lpstr>Pywren&amp;Lithops</vt:lpstr>
      <vt:lpstr>PowerPoint 演示文稿</vt:lpstr>
      <vt:lpstr>为什么选择Lithops ？</vt:lpstr>
      <vt:lpstr>Evaluation</vt:lpstr>
      <vt:lpstr>Evaluation</vt:lpstr>
      <vt:lpstr>Evaluation</vt:lpstr>
      <vt:lpstr>提纲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Redis相关工作warmup</dc:title>
  <dc:creator>Wang Qianli</dc:creator>
  <cp:lastModifiedBy>青年</cp:lastModifiedBy>
  <cp:revision>503</cp:revision>
  <dcterms:created xsi:type="dcterms:W3CDTF">2021-11-05T01:41:00Z</dcterms:created>
  <dcterms:modified xsi:type="dcterms:W3CDTF">2022-04-11T13:30:37Z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B4B257ECA9504B9FA486126992269A15</vt:lpwstr>
  </property>
  <property fmtid="{D5CDD505-2E9C-101B-9397-08002B2CF9AE}" pid="3" name="KSOProductBuildVer">
    <vt:lpwstr>2052-11.1.0.11365</vt:lpwstr>
  </property>
</Properties>
</file>