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80" r:id="rId5"/>
    <p:sldId id="536" r:id="rId6"/>
    <p:sldId id="566" r:id="rId7"/>
    <p:sldId id="567" r:id="rId8"/>
    <p:sldId id="537" r:id="rId9"/>
    <p:sldId id="555" r:id="rId10"/>
    <p:sldId id="518" r:id="rId11"/>
    <p:sldId id="516" r:id="rId12"/>
    <p:sldId id="521" r:id="rId13"/>
    <p:sldId id="522" r:id="rId14"/>
    <p:sldId id="568" r:id="rId15"/>
    <p:sldId id="569" r:id="rId16"/>
    <p:sldId id="546" r:id="rId17"/>
    <p:sldId id="549" r:id="rId18"/>
    <p:sldId id="547" r:id="rId19"/>
    <p:sldId id="548" r:id="rId20"/>
    <p:sldId id="530" r:id="rId21"/>
    <p:sldId id="4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availabilityB大小的文件S3的吞吐量比</a:t>
            </a:r>
            <a:r>
              <a:rPr lang="en-US">
                <a:sym typeface="+mn-ea"/>
              </a:rPr>
              <a:t>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的通信方式，并发度并不会增加中间数据的规模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一：进一步明确远端存储的</a:t>
            </a:r>
            <a:r>
              <a:rPr lang="zh-CN" altLang="en-US"/>
              <a:t>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not designed to sustain high request rate for small objects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3125470"/>
            <a:ext cx="5908040" cy="3027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2125" y="6152515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965315" y="3164840"/>
            <a:ext cx="2540" cy="260985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问题一：进一步明确远端存储的瓶颈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问题二：</a:t>
            </a:r>
            <a:r>
              <a:rPr lang="en-US" altLang="zh-CN">
                <a:sym typeface="+mn-ea"/>
              </a:rPr>
              <a:t>I/O size-aware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想法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Small objects -&gt; Latency-sensitive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Large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objects -&gt; Throughtput-sensitive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对不同大小的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采用不同的数据传输方案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问题三：</a:t>
            </a:r>
            <a:r>
              <a:rPr lang="en-US" altLang="zh-CN">
                <a:sym typeface="+mn-ea"/>
              </a:rPr>
              <a:t>Stage-aware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Stage-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 a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function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 Sonic: application-aware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就是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stage-aware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的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猜想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任务太简单？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一个任务设计成一个函数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-&gt;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过于笨重，削弱了弹性，不便于调度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-&gt;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解耦成函数链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(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通信开销和扩展性的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trade-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off) -&gt; stage-aware ?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74065" y="1772285"/>
          <a:ext cx="1094867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52"/>
                <a:gridCol w="2105660"/>
                <a:gridCol w="1235710"/>
                <a:gridCol w="1464310"/>
                <a:gridCol w="1162313"/>
                <a:gridCol w="1016635"/>
                <a:gridCol w="1363345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LightGBM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781050" y="1766570"/>
            <a:ext cx="2575560" cy="6159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32635" y="177228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5430" y="2014220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50665" y="3693160"/>
            <a:ext cx="4992370" cy="68643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圆角矩形 111"/>
          <p:cNvSpPr/>
          <p:nvPr/>
        </p:nvSpPr>
        <p:spPr>
          <a:xfrm>
            <a:off x="10544175" y="2063750"/>
            <a:ext cx="1042035" cy="342265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 sort</a:t>
            </a:r>
            <a:endParaRPr lang="en-US" altLang="zh-CN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Two stage</a:t>
            </a:r>
            <a:r>
              <a:rPr lang="zh-CN" altLang="en-US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2400">
                <a:uFillTx/>
                <a:latin typeface="+mn-lt"/>
                <a:ea typeface="+mn-lt"/>
                <a:sym typeface="+mn-ea"/>
              </a:rPr>
              <a:t>partition stage and merge sort stage</a:t>
            </a:r>
            <a:endParaRPr lang="en-US" altLang="zh-CN" sz="2400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/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499610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0645" y="250571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625340" y="5915660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3835" y="60388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>
            <a:off x="6224905" y="2874010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46020" y="3413125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67940" y="347535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15" idx="0"/>
          </p:cNvCxnSpPr>
          <p:nvPr/>
        </p:nvCxnSpPr>
        <p:spPr>
          <a:xfrm>
            <a:off x="6224905" y="2874010"/>
            <a:ext cx="123063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8" idx="0"/>
          </p:cNvCxnSpPr>
          <p:nvPr/>
        </p:nvCxnSpPr>
        <p:spPr>
          <a:xfrm flipH="1">
            <a:off x="3374390" y="2874010"/>
            <a:ext cx="2850515" cy="601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70270" y="329692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1" name="文本框 40"/>
          <p:cNvSpPr txBox="1"/>
          <p:nvPr/>
        </p:nvSpPr>
        <p:spPr>
          <a:xfrm>
            <a:off x="3630930" y="640715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780" y="34429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3780" y="497014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69105" y="347662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9085" y="348551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6605" y="34747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9" idx="3"/>
            <a:endCxn id="7" idx="0"/>
          </p:cNvCxnSpPr>
          <p:nvPr/>
        </p:nvCxnSpPr>
        <p:spPr>
          <a:xfrm flipH="1">
            <a:off x="5075555" y="2874010"/>
            <a:ext cx="1149350" cy="6026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19" idx="0"/>
          </p:cNvCxnSpPr>
          <p:nvPr/>
        </p:nvCxnSpPr>
        <p:spPr>
          <a:xfrm>
            <a:off x="6224905" y="2874010"/>
            <a:ext cx="2978150" cy="600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46020" y="4949190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67940" y="50114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702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6" name="圆角矩形 45"/>
          <p:cNvSpPr/>
          <p:nvPr/>
        </p:nvSpPr>
        <p:spPr>
          <a:xfrm>
            <a:off x="4269105" y="501269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649085" y="502158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96605" y="501078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endCxn id="44" idx="0"/>
          </p:cNvCxnSpPr>
          <p:nvPr/>
        </p:nvCxnSpPr>
        <p:spPr>
          <a:xfrm>
            <a:off x="3349625" y="3763010"/>
            <a:ext cx="2476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6" idx="0"/>
          </p:cNvCxnSpPr>
          <p:nvPr/>
        </p:nvCxnSpPr>
        <p:spPr>
          <a:xfrm>
            <a:off x="3349625" y="3773170"/>
            <a:ext cx="1725930" cy="12395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87370" y="332359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62" name="文本框 61"/>
          <p:cNvSpPr txBox="1"/>
          <p:nvPr/>
        </p:nvSpPr>
        <p:spPr>
          <a:xfrm>
            <a:off x="30873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cxnSp>
        <p:nvCxnSpPr>
          <p:cNvPr id="64" name="直接箭头连接符 63"/>
          <p:cNvCxnSpPr>
            <a:endCxn id="47" idx="0"/>
          </p:cNvCxnSpPr>
          <p:nvPr/>
        </p:nvCxnSpPr>
        <p:spPr>
          <a:xfrm>
            <a:off x="3338830" y="3773170"/>
            <a:ext cx="411670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0"/>
          </p:cNvCxnSpPr>
          <p:nvPr/>
        </p:nvCxnSpPr>
        <p:spPr>
          <a:xfrm>
            <a:off x="3338830" y="3773170"/>
            <a:ext cx="5864225" cy="123761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180840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69" name="直接箭头连接符 68"/>
          <p:cNvCxnSpPr>
            <a:stCxn id="7" idx="2"/>
            <a:endCxn id="44" idx="0"/>
          </p:cNvCxnSpPr>
          <p:nvPr/>
        </p:nvCxnSpPr>
        <p:spPr>
          <a:xfrm flipH="1">
            <a:off x="3374390" y="3759200"/>
            <a:ext cx="1701165" cy="12522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3374390" y="3757295"/>
            <a:ext cx="4081145" cy="124333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9" idx="2"/>
            <a:endCxn id="44" idx="0"/>
          </p:cNvCxnSpPr>
          <p:nvPr/>
        </p:nvCxnSpPr>
        <p:spPr>
          <a:xfrm flipH="1">
            <a:off x="3374390" y="3757295"/>
            <a:ext cx="5828665" cy="125412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2"/>
            <a:endCxn id="46" idx="0"/>
          </p:cNvCxnSpPr>
          <p:nvPr/>
        </p:nvCxnSpPr>
        <p:spPr>
          <a:xfrm>
            <a:off x="5075555" y="375920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46" idx="0"/>
          </p:cNvCxnSpPr>
          <p:nvPr/>
        </p:nvCxnSpPr>
        <p:spPr>
          <a:xfrm flipH="1">
            <a:off x="5075555" y="3768090"/>
            <a:ext cx="2379980" cy="124460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5042535" y="3783965"/>
            <a:ext cx="4162425" cy="122936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" idx="2"/>
            <a:endCxn id="47" idx="0"/>
          </p:cNvCxnSpPr>
          <p:nvPr/>
        </p:nvCxnSpPr>
        <p:spPr>
          <a:xfrm>
            <a:off x="5075555" y="3759200"/>
            <a:ext cx="2379980" cy="12623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5" idx="2"/>
            <a:endCxn id="47" idx="0"/>
          </p:cNvCxnSpPr>
          <p:nvPr/>
        </p:nvCxnSpPr>
        <p:spPr>
          <a:xfrm>
            <a:off x="7455535" y="376809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9" idx="2"/>
            <a:endCxn id="47" idx="0"/>
          </p:cNvCxnSpPr>
          <p:nvPr/>
        </p:nvCxnSpPr>
        <p:spPr>
          <a:xfrm flipH="1">
            <a:off x="7455535" y="3757295"/>
            <a:ext cx="1747520" cy="12642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085715" y="3805555"/>
            <a:ext cx="4119245" cy="11861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5" idx="2"/>
          </p:cNvCxnSpPr>
          <p:nvPr/>
        </p:nvCxnSpPr>
        <p:spPr>
          <a:xfrm>
            <a:off x="7455535" y="3768090"/>
            <a:ext cx="1727835" cy="122364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9" idx="2"/>
            <a:endCxn id="48" idx="0"/>
          </p:cNvCxnSpPr>
          <p:nvPr/>
        </p:nvCxnSpPr>
        <p:spPr>
          <a:xfrm>
            <a:off x="9203055" y="3757295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560820" y="343408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307705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83" name="直接箭头连接符 82"/>
          <p:cNvCxnSpPr>
            <a:endCxn id="11" idx="1"/>
          </p:cNvCxnSpPr>
          <p:nvPr/>
        </p:nvCxnSpPr>
        <p:spPr>
          <a:xfrm>
            <a:off x="3374390" y="5304155"/>
            <a:ext cx="297815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6" idx="2"/>
          </p:cNvCxnSpPr>
          <p:nvPr/>
        </p:nvCxnSpPr>
        <p:spPr>
          <a:xfrm>
            <a:off x="5075555" y="5295265"/>
            <a:ext cx="1251585" cy="6134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7" idx="2"/>
          </p:cNvCxnSpPr>
          <p:nvPr/>
        </p:nvCxnSpPr>
        <p:spPr>
          <a:xfrm flipH="1">
            <a:off x="6305550" y="5304155"/>
            <a:ext cx="114998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8" idx="2"/>
          </p:cNvCxnSpPr>
          <p:nvPr/>
        </p:nvCxnSpPr>
        <p:spPr>
          <a:xfrm flipH="1">
            <a:off x="6283960" y="5293360"/>
            <a:ext cx="291909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287135" y="5307965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411980" y="495935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89" name="文本框 88"/>
          <p:cNvSpPr txBox="1"/>
          <p:nvPr/>
        </p:nvSpPr>
        <p:spPr>
          <a:xfrm>
            <a:off x="6791960" y="497840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540115" y="4967605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1" name="文本框 90"/>
          <p:cNvSpPr txBox="1"/>
          <p:nvPr/>
        </p:nvSpPr>
        <p:spPr>
          <a:xfrm>
            <a:off x="2185035" y="421449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Scatter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92" name="流程图: 文档 91"/>
          <p:cNvSpPr/>
          <p:nvPr/>
        </p:nvSpPr>
        <p:spPr>
          <a:xfrm>
            <a:off x="283083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流程图: 文档 96"/>
          <p:cNvSpPr/>
          <p:nvPr/>
        </p:nvSpPr>
        <p:spPr>
          <a:xfrm>
            <a:off x="300355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流程图: 文档 97"/>
          <p:cNvSpPr/>
          <p:nvPr/>
        </p:nvSpPr>
        <p:spPr>
          <a:xfrm>
            <a:off x="356743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流程图: 文档 98"/>
          <p:cNvSpPr/>
          <p:nvPr/>
        </p:nvSpPr>
        <p:spPr>
          <a:xfrm>
            <a:off x="374015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3567430" y="354330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流程图: 文档 100"/>
          <p:cNvSpPr/>
          <p:nvPr/>
        </p:nvSpPr>
        <p:spPr>
          <a:xfrm>
            <a:off x="3740150" y="354330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流程图: 文档 101"/>
          <p:cNvSpPr/>
          <p:nvPr/>
        </p:nvSpPr>
        <p:spPr>
          <a:xfrm>
            <a:off x="2830830" y="3543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3003550" y="354330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3272790" y="404114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流程图: 文档 104"/>
          <p:cNvSpPr/>
          <p:nvPr/>
        </p:nvSpPr>
        <p:spPr>
          <a:xfrm>
            <a:off x="3740150" y="404114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流程图: 文档 105"/>
          <p:cNvSpPr/>
          <p:nvPr/>
        </p:nvSpPr>
        <p:spPr>
          <a:xfrm>
            <a:off x="4180840" y="404114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流程图: 文档 106"/>
          <p:cNvSpPr/>
          <p:nvPr/>
        </p:nvSpPr>
        <p:spPr>
          <a:xfrm>
            <a:off x="4777105" y="404114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81310" y="209740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10807700" y="338899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10807700" y="492696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412615" y="368871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987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5045" y="5414645"/>
            <a:ext cx="143192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7577455" y="36842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文档 14"/>
          <p:cNvSpPr/>
          <p:nvPr/>
        </p:nvSpPr>
        <p:spPr>
          <a:xfrm>
            <a:off x="4429125" y="464629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文档 18"/>
          <p:cNvSpPr/>
          <p:nvPr/>
        </p:nvSpPr>
        <p:spPr>
          <a:xfrm>
            <a:off x="7583805" y="46621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916035" y="2786380"/>
            <a:ext cx="1042035" cy="2844165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53170" y="282003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9130665" y="411162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62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9139555" y="510857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301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ightGBM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PCA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ecision trees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training and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Combine&amp;Test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4035" y="593788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2530" y="60610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1355" y="31756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34740" y="4102735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7888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3" idx="2"/>
            <a:endCxn id="37" idx="0"/>
          </p:cNvCxnSpPr>
          <p:nvPr/>
        </p:nvCxnSpPr>
        <p:spPr>
          <a:xfrm>
            <a:off x="6097270" y="3543935"/>
            <a:ext cx="158813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 flipH="1">
            <a:off x="4515485" y="3543935"/>
            <a:ext cx="158178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516509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6736715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36" idx="2"/>
            <a:endCxn id="15" idx="0"/>
          </p:cNvCxnSpPr>
          <p:nvPr/>
        </p:nvCxnSpPr>
        <p:spPr>
          <a:xfrm>
            <a:off x="4597400" y="4490085"/>
            <a:ext cx="1473835" cy="595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5182870" y="467931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7" idx="2"/>
            <a:endCxn id="15" idx="0"/>
          </p:cNvCxnSpPr>
          <p:nvPr/>
        </p:nvCxnSpPr>
        <p:spPr>
          <a:xfrm flipH="1">
            <a:off x="6071235" y="4489450"/>
            <a:ext cx="1609725" cy="596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6744335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6255" y="4057015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5" name="直接箭头连接符 34"/>
          <p:cNvCxnSpPr>
            <a:stCxn id="23" idx="2"/>
            <a:endCxn id="12" idx="0"/>
          </p:cNvCxnSpPr>
          <p:nvPr/>
        </p:nvCxnSpPr>
        <p:spPr>
          <a:xfrm flipH="1">
            <a:off x="6092825" y="5481955"/>
            <a:ext cx="1905" cy="579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23335" y="4121785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7" name="圆角矩形 36"/>
          <p:cNvSpPr/>
          <p:nvPr/>
        </p:nvSpPr>
        <p:spPr>
          <a:xfrm>
            <a:off x="694880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0450" y="6488430"/>
            <a:ext cx="494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4121150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5" name="圆角矩形 14"/>
          <p:cNvSpPr/>
          <p:nvPr/>
        </p:nvSpPr>
        <p:spPr>
          <a:xfrm>
            <a:off x="3912870" y="5085715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27170" y="5147945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08880" y="5113655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89650" y="3557905"/>
            <a:ext cx="9525" cy="5492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77585" y="4470400"/>
            <a:ext cx="12700" cy="617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378200" y="3629660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B</a:t>
            </a:r>
            <a:r>
              <a:rPr lang="en-US" altLang="zh-CN" b="1">
                <a:solidFill>
                  <a:srgbClr val="0070C0"/>
                </a:solidFill>
              </a:rPr>
              <a:t>roadcast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44" name="流程图: 文档 43"/>
          <p:cNvSpPr/>
          <p:nvPr/>
        </p:nvSpPr>
        <p:spPr>
          <a:xfrm>
            <a:off x="5951220" y="370078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流程图: 文档 44"/>
          <p:cNvSpPr/>
          <p:nvPr/>
        </p:nvSpPr>
        <p:spPr>
          <a:xfrm>
            <a:off x="601726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文档 45"/>
          <p:cNvSpPr/>
          <p:nvPr/>
        </p:nvSpPr>
        <p:spPr>
          <a:xfrm>
            <a:off x="6090285" y="379539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文档 49"/>
          <p:cNvSpPr/>
          <p:nvPr/>
        </p:nvSpPr>
        <p:spPr>
          <a:xfrm>
            <a:off x="5948680" y="467995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流程图: 文档 50"/>
          <p:cNvSpPr/>
          <p:nvPr/>
        </p:nvSpPr>
        <p:spPr>
          <a:xfrm>
            <a:off x="6014720" y="474027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文档 51"/>
          <p:cNvSpPr/>
          <p:nvPr/>
        </p:nvSpPr>
        <p:spPr>
          <a:xfrm>
            <a:off x="6087745" y="477456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276985" y="2429510"/>
            <a:ext cx="1162685" cy="2538730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09810" y="3493770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035" y="363791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411099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429514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403288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403288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415099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415036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415036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428879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411099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415671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478020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47865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47865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47802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7400" y="521271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6460" y="528002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805" y="535178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5195" y="539623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773430" cy="829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 flipV="1">
            <a:off x="9136380" y="3822065"/>
            <a:ext cx="773430" cy="65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  <a:endCxn id="16" idx="1"/>
          </p:cNvCxnSpPr>
          <p:nvPr/>
        </p:nvCxnSpPr>
        <p:spPr>
          <a:xfrm flipV="1">
            <a:off x="9334500" y="3822065"/>
            <a:ext cx="575310" cy="1896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47970" y="5280025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156825" y="5280025"/>
            <a:ext cx="72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8710" y="5035550"/>
            <a:ext cx="158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Ephemeral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3200" y="2450465"/>
            <a:ext cx="649795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2687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2" name="文本框 51"/>
          <p:cNvSpPr txBox="1"/>
          <p:nvPr/>
        </p:nvSpPr>
        <p:spPr>
          <a:xfrm>
            <a:off x="3293745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3" name="文本框 52"/>
          <p:cNvSpPr txBox="1"/>
          <p:nvPr/>
        </p:nvSpPr>
        <p:spPr>
          <a:xfrm>
            <a:off x="520700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4" name="文本框 53"/>
          <p:cNvSpPr txBox="1"/>
          <p:nvPr/>
        </p:nvSpPr>
        <p:spPr>
          <a:xfrm>
            <a:off x="707644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853821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>
            <a:off x="9090025" y="3761105"/>
            <a:ext cx="844550" cy="876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48495" y="2450465"/>
            <a:ext cx="169862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355" y="567880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36810" y="564642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Applications that read/write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large objects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demand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high throughput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while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low latency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 important for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small object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accesses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访问特征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Fanout degree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015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0195" y="5341620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34423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8430" y="443928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28735" y="2564765"/>
            <a:ext cx="308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Data Capacity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21570" y="5480050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55860" y="344233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72065" y="443928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65" y="3166745"/>
            <a:ext cx="4750435" cy="2022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95" y="5229860"/>
            <a:ext cx="4687570" cy="10490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0800000">
            <a:off x="3654425" y="3983355"/>
            <a:ext cx="459740" cy="1218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Total  GB/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 rot="16200000">
            <a:off x="6228080" y="6011545"/>
            <a:ext cx="459740" cy="883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</a:t>
            </a:r>
            <a:r>
              <a:rPr lang="en-US" altLang="zh-CN"/>
              <a:t>ime(s)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5969000" y="3346450"/>
            <a:ext cx="1898015" cy="296227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en-US" altLang="zh-CN"/>
              <a:t>DAG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026025"/>
          </a:xfrm>
        </p:spPr>
        <p:txBody>
          <a:bodyPr>
            <a:normAutofit lnSpcReduction="10000"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Stages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job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The number of stages is small in practice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 DAG of 8 stages is considered long for current serverless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applications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Tasks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10~10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2 </a:t>
            </a:r>
            <a:endParaRPr lang="en-US" altLang="zh-CN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Upper bounded by the degree of parallelism of the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(AWS : 1,000)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F</a:t>
            </a:r>
            <a:r>
              <a:rPr b="1">
                <a:solidFill>
                  <a:schemeClr val="tx1"/>
                </a:solidFill>
                <a:uFillTx/>
                <a:latin typeface="等线" panose="02010600030101010101" charset="-122"/>
              </a:rPr>
              <a:t>unctions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One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MapReduce Sort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Video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ightGBM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4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5758</Words>
  <Application>WPS 演示</Application>
  <PresentationFormat>宽屏</PresentationFormat>
  <Paragraphs>499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Sitka Small</vt:lpstr>
      <vt:lpstr>Sitka Banner Semibold</vt:lpstr>
      <vt:lpstr>week3-k8s-网络通信及应用示例</vt:lpstr>
      <vt:lpstr> Serverless Data Analytics</vt:lpstr>
      <vt:lpstr>典型的数据分析应用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数据分析应用的访问特征</vt:lpstr>
      <vt:lpstr>数据分析应用的DAG特征</vt:lpstr>
      <vt:lpstr>数据分析应用的数据特征</vt:lpstr>
      <vt:lpstr>数据分析应用的数据特征</vt:lpstr>
      <vt:lpstr>问题一：进一步明确远端存储的瓶颈</vt:lpstr>
      <vt:lpstr>问题一：进一步明确远端存储的瓶颈</vt:lpstr>
      <vt:lpstr>Pocket[1]</vt:lpstr>
      <vt:lpstr>Pocket[1]</vt:lpstr>
      <vt:lpstr>Caerus[1]</vt:lpstr>
      <vt:lpstr>Caerus[1]</vt:lpstr>
      <vt:lpstr>定量实验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389</cp:revision>
  <dcterms:created xsi:type="dcterms:W3CDTF">2021-11-05T01:41:00Z</dcterms:created>
  <dcterms:modified xsi:type="dcterms:W3CDTF">2022-03-22T13:53:43Z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