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基于上述观察采用</a:t>
            </a:r>
            <a:r>
              <a:rPr lang="en-US" altLang="zh-CN"/>
              <a:t>stage</a:t>
            </a:r>
            <a:r>
              <a:rPr lang="zh-CN" altLang="en-US"/>
              <a:t>感知的数据</a:t>
            </a:r>
            <a:r>
              <a:rPr lang="zh-CN" altLang="en-US"/>
              <a:t>传输方式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internal storage</a:t>
            </a:r>
            <a:r>
              <a:rPr lang="zh-CN" altLang="en-US"/>
              <a:t>缓存一个</a:t>
            </a:r>
            <a:r>
              <a:rPr lang="en-US" altLang="zh-CN"/>
              <a:t>stage</a:t>
            </a:r>
            <a:r>
              <a:rPr lang="zh-CN" altLang="en-US"/>
              <a:t>内的数据，不同的</a:t>
            </a:r>
            <a:r>
              <a:rPr lang="en-US" altLang="zh-CN"/>
              <a:t>VM</a:t>
            </a:r>
            <a:r>
              <a:rPr lang="zh-CN" altLang="en-US"/>
              <a:t>间可以根据动态维护的</a:t>
            </a:r>
            <a:r>
              <a:rPr lang="en-US" altLang="zh-CN"/>
              <a:t>DAG</a:t>
            </a:r>
            <a:r>
              <a:rPr lang="zh-CN" altLang="en-US"/>
              <a:t>图通过</a:t>
            </a:r>
            <a:r>
              <a:rPr lang="en-US" altLang="zh-CN"/>
              <a:t>direct-passing</a:t>
            </a:r>
            <a:r>
              <a:rPr lang="zh-CN" altLang="en-US"/>
              <a:t>的方式直接传输数据；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external  storage</a:t>
            </a:r>
            <a:r>
              <a:rPr lang="zh-CN" altLang="en-US"/>
              <a:t>缓存</a:t>
            </a:r>
            <a:r>
              <a:rPr lang="en-US" altLang="zh-CN"/>
              <a:t>stage</a:t>
            </a:r>
            <a:r>
              <a:rPr lang="zh-CN" altLang="en-US"/>
              <a:t>间的数据，各个</a:t>
            </a:r>
            <a:r>
              <a:rPr lang="en-US" altLang="zh-CN"/>
              <a:t>VM</a:t>
            </a:r>
            <a:r>
              <a:rPr lang="zh-CN" altLang="en-US"/>
              <a:t>可以从快速存储节点中读取更新</a:t>
            </a:r>
            <a:r>
              <a:rPr lang="en-US" altLang="zh-CN"/>
              <a:t>stage</a:t>
            </a:r>
            <a:r>
              <a:rPr lang="zh-CN" altLang="en-US"/>
              <a:t>间的</a:t>
            </a:r>
            <a:r>
              <a:rPr lang="zh-CN" altLang="en-US"/>
              <a:t>数据。；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通信方式，并发度并不会增加中间数据的</a:t>
            </a:r>
            <a:r>
              <a:rPr lang="zh-CN" altLang="en-US">
                <a:sym typeface="+mn-ea"/>
              </a:rPr>
              <a:t>规模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VM-Storage（并发度低时，性能好）</a:t>
            </a:r>
            <a:endParaRPr lang="zh-CN" altLang="en-US"/>
          </a:p>
          <a:p>
            <a:r>
              <a:rPr lang="zh-CN" altLang="en-US"/>
              <a:t>方案：将发送函数的状态保存在VM的存储中，并将接收函数调度在同一VM上执行</a:t>
            </a:r>
            <a:endParaRPr lang="zh-CN" altLang="en-US"/>
          </a:p>
          <a:p>
            <a:r>
              <a:rPr lang="zh-CN" altLang="en-US"/>
              <a:t>问题：当接收函数并发度过高时，会导致单个VM负载过重，而且会使接收函数进</a:t>
            </a:r>
            <a:endParaRPr lang="zh-CN" altLang="en-US"/>
          </a:p>
          <a:p>
            <a:r>
              <a:rPr lang="zh-CN" altLang="en-US"/>
              <a:t>行排队。</a:t>
            </a:r>
            <a:endParaRPr lang="zh-CN" altLang="en-US"/>
          </a:p>
          <a:p>
            <a:r>
              <a:rPr lang="zh-CN" altLang="en-US"/>
              <a:t> Direct-Passing（没有调度限制，支持更高的并发度）</a:t>
            </a:r>
            <a:endParaRPr lang="zh-CN" altLang="en-US"/>
          </a:p>
          <a:p>
            <a:r>
              <a:rPr lang="zh-CN" altLang="en-US"/>
              <a:t>方案：将发送函数的输出保存在其VM1存储中，当接收函数被调度在另一个VM2执</a:t>
            </a:r>
            <a:endParaRPr lang="zh-CN" altLang="en-US"/>
          </a:p>
          <a:p>
            <a:r>
              <a:rPr lang="zh-CN" altLang="en-US"/>
              <a:t>行时，将数据从VM1拷贝到VM2。</a:t>
            </a:r>
            <a:endParaRPr lang="zh-CN" altLang="en-US"/>
          </a:p>
          <a:p>
            <a:r>
              <a:rPr lang="zh-CN" altLang="en-US"/>
              <a:t>问题：当不同VM上的接收函数同时获取一台VM上发送函数的输出数据，VM的网</a:t>
            </a:r>
            <a:endParaRPr lang="zh-CN" altLang="en-US"/>
          </a:p>
          <a:p>
            <a:r>
              <a:rPr lang="zh-CN" altLang="en-US"/>
              <a:t>络带宽将成为瓶颈。</a:t>
            </a:r>
            <a:endParaRPr lang="zh-CN" altLang="en-US"/>
          </a:p>
          <a:p>
            <a:r>
              <a:rPr lang="zh-CN" altLang="en-US"/>
              <a:t> Remote-Storage（没有调度限制，网络带宽大）</a:t>
            </a:r>
            <a:endParaRPr lang="zh-CN" altLang="en-US"/>
          </a:p>
          <a:p>
            <a:r>
              <a:rPr lang="zh-CN" altLang="en-US"/>
              <a:t>方案：发送函数将输出文件上传到远端存储系统，接受函数执行时下载。</a:t>
            </a:r>
            <a:endParaRPr lang="zh-CN" altLang="en-US"/>
          </a:p>
          <a:p>
            <a:r>
              <a:rPr lang="zh-CN" altLang="en-US"/>
              <a:t>问题：需要与远端存储系统通信两次，通信时延高。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The best data passing method differs in every case.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最佳方案随着函数并发度的变化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1320" y="2732405"/>
            <a:ext cx="1229360" cy="9029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ym typeface="+mn-ea"/>
              </a:rPr>
              <a:t>作图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7535" y="4679950"/>
            <a:ext cx="837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687830" y="1886585"/>
            <a:ext cx="5962015" cy="264795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61185" y="1998345"/>
            <a:ext cx="2478405" cy="9582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1515" y="255778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1435" y="404685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0550" y="3117850"/>
            <a:ext cx="383984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1515" y="404685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85845" y="209550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701415" y="24130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1415" y="263398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1415" y="21920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10480" y="209613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26050" y="240220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26050" y="262318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26050" y="218122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5" idx="3"/>
            <a:endCxn id="29" idx="1"/>
          </p:cNvCxnSpPr>
          <p:nvPr/>
        </p:nvCxnSpPr>
        <p:spPr>
          <a:xfrm flipV="1">
            <a:off x="4059555" y="2256155"/>
            <a:ext cx="1166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>
            <a:off x="4059555" y="2266950"/>
            <a:ext cx="1166495" cy="210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28" idx="1"/>
          </p:cNvCxnSpPr>
          <p:nvPr/>
        </p:nvCxnSpPr>
        <p:spPr>
          <a:xfrm>
            <a:off x="4059555" y="2266950"/>
            <a:ext cx="1166495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29" idx="1"/>
          </p:cNvCxnSpPr>
          <p:nvPr/>
        </p:nvCxnSpPr>
        <p:spPr>
          <a:xfrm flipV="1">
            <a:off x="4059555" y="2256155"/>
            <a:ext cx="1166495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7" idx="1"/>
          </p:cNvCxnSpPr>
          <p:nvPr/>
        </p:nvCxnSpPr>
        <p:spPr>
          <a:xfrm flipV="1">
            <a:off x="4059555" y="2477135"/>
            <a:ext cx="11664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8" idx="1"/>
          </p:cNvCxnSpPr>
          <p:nvPr/>
        </p:nvCxnSpPr>
        <p:spPr>
          <a:xfrm>
            <a:off x="4059555" y="2487930"/>
            <a:ext cx="1166495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9" idx="1"/>
          </p:cNvCxnSpPr>
          <p:nvPr/>
        </p:nvCxnSpPr>
        <p:spPr>
          <a:xfrm flipV="1">
            <a:off x="4059555" y="2256155"/>
            <a:ext cx="11664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 flipV="1">
            <a:off x="4059555" y="2477135"/>
            <a:ext cx="11664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 flipV="1">
            <a:off x="4059555" y="2702560"/>
            <a:ext cx="115252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321560" y="318897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437130" y="326390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437130" y="34925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383280" y="318389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98850" y="325882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498850" y="34874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 flipV="1">
            <a:off x="2795270" y="33337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 flipV="1">
            <a:off x="2795270" y="35623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383280" y="380873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98850" y="38836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850" y="41122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810760" y="317817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26330" y="333375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26330" y="35744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926330" y="38468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926330" y="411924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 flipV="1">
            <a:off x="3856990" y="3921760"/>
            <a:ext cx="106934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856990" y="4187190"/>
            <a:ext cx="10693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856990" y="3333750"/>
            <a:ext cx="1069340" cy="74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856990" y="3562350"/>
            <a:ext cx="1069340" cy="86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667500" y="287147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83070" y="317754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83070" y="33985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783070" y="29565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29" idx="3"/>
            <a:endCxn id="69" idx="1"/>
          </p:cNvCxnSpPr>
          <p:nvPr/>
        </p:nvCxnSpPr>
        <p:spPr>
          <a:xfrm>
            <a:off x="5584190" y="225615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7" idx="3"/>
            <a:endCxn id="67" idx="1"/>
          </p:cNvCxnSpPr>
          <p:nvPr/>
        </p:nvCxnSpPr>
        <p:spPr>
          <a:xfrm>
            <a:off x="5584190" y="247713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3"/>
            <a:endCxn id="68" idx="1"/>
          </p:cNvCxnSpPr>
          <p:nvPr/>
        </p:nvCxnSpPr>
        <p:spPr>
          <a:xfrm>
            <a:off x="5584190" y="269811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5284470" y="3037840"/>
            <a:ext cx="148209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 flipV="1">
            <a:off x="5284470" y="3252470"/>
            <a:ext cx="1498600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5284470" y="3473450"/>
            <a:ext cx="149860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 flipV="1">
            <a:off x="5284470" y="3252470"/>
            <a:ext cx="1498600" cy="156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5284470" y="3408680"/>
            <a:ext cx="1498600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</p:cNvCxnSpPr>
          <p:nvPr/>
        </p:nvCxnSpPr>
        <p:spPr>
          <a:xfrm flipV="1">
            <a:off x="5284470" y="3037840"/>
            <a:ext cx="149225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284470" y="3495040"/>
            <a:ext cx="1471930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5284470" y="3031490"/>
            <a:ext cx="1498600" cy="890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5284470" y="3252470"/>
            <a:ext cx="1498600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5284470" y="3031490"/>
            <a:ext cx="1498600" cy="1162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5284470" y="3252470"/>
            <a:ext cx="149860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5284470" y="3473450"/>
            <a:ext cx="149860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788160" y="3178175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en-US" altLang="zh-CN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Challenge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storage：VM direct-passing      latency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External storage：High throughput for samll files    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 rate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Implementation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Cloudburst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Pywren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636895" y="198818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4520" y="231457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TeraSort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80" y="1962785"/>
            <a:ext cx="100393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505" y="20656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5580" y="202819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01140" y="235966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0185" y="230822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01140" y="265366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5580" y="263906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501140" y="294767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5580" y="291465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501140" y="324167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580" y="320484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90345" y="46691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0185" y="46316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501140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7940" y="52609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101975" y="20878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5460" y="171577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965" y="20408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101340" y="265430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79775" y="26123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102610" y="340423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77235" y="335724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104515" y="468503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79140" y="463804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5" idx="3"/>
            <a:endCxn id="22" idx="1"/>
          </p:cNvCxnSpPr>
          <p:nvPr/>
        </p:nvCxnSpPr>
        <p:spPr>
          <a:xfrm>
            <a:off x="2281555" y="2212975"/>
            <a:ext cx="820420" cy="12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8" idx="3"/>
            <a:endCxn id="22" idx="2"/>
          </p:cNvCxnSpPr>
          <p:nvPr/>
        </p:nvCxnSpPr>
        <p:spPr>
          <a:xfrm flipV="1">
            <a:off x="2282190" y="2361565"/>
            <a:ext cx="1245235" cy="14541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3"/>
            <a:endCxn id="35" idx="1"/>
          </p:cNvCxnSpPr>
          <p:nvPr/>
        </p:nvCxnSpPr>
        <p:spPr>
          <a:xfrm flipV="1">
            <a:off x="2282190" y="2791460"/>
            <a:ext cx="819150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37" idx="1"/>
          </p:cNvCxnSpPr>
          <p:nvPr/>
        </p:nvCxnSpPr>
        <p:spPr>
          <a:xfrm>
            <a:off x="2282190" y="3094990"/>
            <a:ext cx="820420" cy="446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4" idx="3"/>
            <a:endCxn id="35" idx="2"/>
          </p:cNvCxnSpPr>
          <p:nvPr/>
        </p:nvCxnSpPr>
        <p:spPr>
          <a:xfrm flipV="1">
            <a:off x="2282190" y="2927985"/>
            <a:ext cx="1244600" cy="46101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285365" y="483552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50515" y="5260975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139440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005705" y="1395730"/>
            <a:ext cx="1378585" cy="38646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75580" y="15367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50180" y="14903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275580" y="17189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250180" y="167259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275580" y="19018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76545" y="181673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275580" y="20840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29225" y="2037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274945" y="23666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248910" y="23133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274945" y="25488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248910" y="25158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274945" y="27317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75910" y="264668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274945" y="29140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9225" y="286893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275580" y="32042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29860" y="31445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275580" y="33864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225" y="33401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275580" y="35693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76545" y="34842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275580" y="37515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29225" y="49498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274945" y="44488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9860" y="440245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274945" y="46310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9225" y="4584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274945" y="48139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75910" y="47288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274945" y="49961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29225" y="37033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339715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4791710" y="5260975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3952875" y="199326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3952875" y="162814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3952875" y="181038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3952875" y="217551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3952240" y="245808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3952240" y="264033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3952240" y="279146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3952240" y="279146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3953510" y="329565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3953510" y="347789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3953510" y="354139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3953510" y="354139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3955415" y="454025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3955415" y="472249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3955415" y="482219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3955415" y="482219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428865" y="208407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553325" y="20370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429500" y="28232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53960" y="277622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428865" y="370522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553325" y="365823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429500" y="444436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553960" y="439737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7464425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176645" y="162941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185535" y="222123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186170" y="222123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185535" y="222123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186170" y="217551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185535" y="300545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186170" y="384302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185535" y="458152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004685" y="297561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123680" y="1901825"/>
            <a:ext cx="118427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943340" y="520573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000240" y="5225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244965" y="20212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168765" y="19932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249410" y="267652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173210" y="264858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253855" y="356933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177655" y="354139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253855" y="437769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177655" y="434975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330055" y="403415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279765" y="222123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280400" y="296037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268970" y="384238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280400" y="458470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441575" y="180911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71620" y="16529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384290" y="121158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410575" y="190182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9175" y="169735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range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and merge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sort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72415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70573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982720" y="3166745"/>
            <a:ext cx="2048510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31995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04900" y="3166745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3390" y="459422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79060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94630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94630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94630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249680" y="322643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365250" y="33013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365250" y="35299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098675" y="323278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21424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214245" y="35363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>
            <a:off x="1723390" y="33762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1723390" y="36048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098675" y="385762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214245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214245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943860" y="322770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05879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059430" y="35413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059430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059430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>
            <a:off x="2572385" y="40074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2572385" y="42360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2572385" y="3382645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2572385" y="3611245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157345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272915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272915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272915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8" idx="3"/>
            <a:endCxn id="69" idx="1"/>
          </p:cNvCxnSpPr>
          <p:nvPr/>
        </p:nvCxnSpPr>
        <p:spPr>
          <a:xfrm>
            <a:off x="3416935" y="3382645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>
            <a:off x="3417570" y="3616325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3417570" y="3984625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>
            <a:off x="3416935" y="3382645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3416935" y="3382645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  <a:endCxn id="69" idx="1"/>
          </p:cNvCxnSpPr>
          <p:nvPr/>
        </p:nvCxnSpPr>
        <p:spPr>
          <a:xfrm flipV="1">
            <a:off x="3417570" y="3542665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  <a:endCxn id="68" idx="1"/>
          </p:cNvCxnSpPr>
          <p:nvPr/>
        </p:nvCxnSpPr>
        <p:spPr>
          <a:xfrm>
            <a:off x="3417570" y="3616325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3417570" y="3542665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3417570" y="3763645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3417570" y="3542665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3417570" y="3763645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3417570" y="3984625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69" idx="3"/>
            <a:endCxn id="29" idx="1"/>
          </p:cNvCxnSpPr>
          <p:nvPr/>
        </p:nvCxnSpPr>
        <p:spPr>
          <a:xfrm>
            <a:off x="4631055" y="354266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7" idx="3"/>
            <a:endCxn id="27" idx="1"/>
          </p:cNvCxnSpPr>
          <p:nvPr/>
        </p:nvCxnSpPr>
        <p:spPr>
          <a:xfrm>
            <a:off x="4631055" y="376364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8" idx="3"/>
            <a:endCxn id="28" idx="1"/>
          </p:cNvCxnSpPr>
          <p:nvPr/>
        </p:nvCxnSpPr>
        <p:spPr>
          <a:xfrm>
            <a:off x="4631055" y="398462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759190" y="3166745"/>
            <a:ext cx="1097915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8845550" y="3218180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45550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92035" y="3166745"/>
            <a:ext cx="1064260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2035" y="459422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543800" y="3227705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16" idx="3"/>
            <a:endCxn id="121" idx="1"/>
          </p:cNvCxnSpPr>
          <p:nvPr/>
        </p:nvCxnSpPr>
        <p:spPr>
          <a:xfrm>
            <a:off x="8209280" y="3404870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7" idx="3"/>
            <a:endCxn id="122" idx="1"/>
          </p:cNvCxnSpPr>
          <p:nvPr/>
        </p:nvCxnSpPr>
        <p:spPr>
          <a:xfrm>
            <a:off x="8209915" y="3695065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8" idx="3"/>
            <a:endCxn id="123" idx="1"/>
          </p:cNvCxnSpPr>
          <p:nvPr/>
        </p:nvCxnSpPr>
        <p:spPr>
          <a:xfrm>
            <a:off x="8209915" y="3961130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16" idx="3"/>
            <a:endCxn id="122" idx="1"/>
          </p:cNvCxnSpPr>
          <p:nvPr/>
        </p:nvCxnSpPr>
        <p:spPr>
          <a:xfrm>
            <a:off x="8209280" y="3404870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16" idx="3"/>
            <a:endCxn id="123" idx="1"/>
          </p:cNvCxnSpPr>
          <p:nvPr/>
        </p:nvCxnSpPr>
        <p:spPr>
          <a:xfrm>
            <a:off x="8209280" y="3404870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7" idx="3"/>
            <a:endCxn id="121" idx="1"/>
          </p:cNvCxnSpPr>
          <p:nvPr/>
        </p:nvCxnSpPr>
        <p:spPr>
          <a:xfrm flipV="1">
            <a:off x="8209915" y="3462655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7" idx="3"/>
            <a:endCxn id="123" idx="1"/>
          </p:cNvCxnSpPr>
          <p:nvPr/>
        </p:nvCxnSpPr>
        <p:spPr>
          <a:xfrm>
            <a:off x="8209915" y="3695065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8" idx="3"/>
            <a:endCxn id="121" idx="1"/>
          </p:cNvCxnSpPr>
          <p:nvPr/>
        </p:nvCxnSpPr>
        <p:spPr>
          <a:xfrm flipV="1">
            <a:off x="8209915" y="3462655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8" idx="3"/>
            <a:endCxn id="122" idx="1"/>
          </p:cNvCxnSpPr>
          <p:nvPr/>
        </p:nvCxnSpPr>
        <p:spPr>
          <a:xfrm flipV="1">
            <a:off x="8209915" y="3798570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9" idx="3"/>
            <a:endCxn id="121" idx="1"/>
          </p:cNvCxnSpPr>
          <p:nvPr/>
        </p:nvCxnSpPr>
        <p:spPr>
          <a:xfrm flipV="1">
            <a:off x="8209915" y="3462655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9" idx="3"/>
            <a:endCxn id="122" idx="1"/>
          </p:cNvCxnSpPr>
          <p:nvPr/>
        </p:nvCxnSpPr>
        <p:spPr>
          <a:xfrm flipV="1">
            <a:off x="8209915" y="3798570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3"/>
            <a:endCxn id="123" idx="1"/>
          </p:cNvCxnSpPr>
          <p:nvPr/>
        </p:nvCxnSpPr>
        <p:spPr>
          <a:xfrm flipV="1">
            <a:off x="8209915" y="4135755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7643495" y="330136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644130" y="359156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7644130" y="385762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644130" y="41351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025255" y="33591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9018905" y="369506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9025255" y="40322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780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115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64945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1130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8505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178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0276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38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4126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5897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459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40" name="同侧圆角矩形 39"/>
          <p:cNvSpPr/>
          <p:nvPr/>
        </p:nvSpPr>
        <p:spPr>
          <a:xfrm>
            <a:off x="2731770" y="444500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55315" y="456120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42" name="肘形连接符 41"/>
          <p:cNvCxnSpPr>
            <a:stCxn id="5" idx="2"/>
            <a:endCxn id="40" idx="3"/>
          </p:cNvCxnSpPr>
          <p:nvPr/>
        </p:nvCxnSpPr>
        <p:spPr>
          <a:xfrm rot="5400000" flipV="1">
            <a:off x="2230120" y="3245485"/>
            <a:ext cx="835660" cy="1563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  <a:endCxn id="40" idx="3"/>
          </p:cNvCxnSpPr>
          <p:nvPr/>
        </p:nvCxnSpPr>
        <p:spPr>
          <a:xfrm rot="5400000" flipV="1">
            <a:off x="3011488" y="4026853"/>
            <a:ext cx="835660" cy="63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2"/>
            <a:endCxn id="40" idx="3"/>
          </p:cNvCxnSpPr>
          <p:nvPr/>
        </p:nvCxnSpPr>
        <p:spPr>
          <a:xfrm rot="5400000">
            <a:off x="3792538" y="3246438"/>
            <a:ext cx="835660" cy="156146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50940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891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8008620" y="3839210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35925" y="39592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6" name="肘形连接符 75"/>
          <p:cNvCxnSpPr>
            <a:stCxn id="62" idx="2"/>
            <a:endCxn id="74" idx="3"/>
          </p:cNvCxnSpPr>
          <p:nvPr/>
        </p:nvCxnSpPr>
        <p:spPr>
          <a:xfrm rot="5400000" flipV="1">
            <a:off x="7264400" y="2711450"/>
            <a:ext cx="692785" cy="1562735"/>
          </a:xfrm>
          <a:prstGeom prst="bentConnector3">
            <a:avLst>
              <a:gd name="adj1" fmla="val 5004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7718425" y="489839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141970" y="501459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82" name="肘形连接符 81"/>
          <p:cNvCxnSpPr>
            <a:stCxn id="79" idx="2"/>
            <a:endCxn id="80" idx="3"/>
          </p:cNvCxnSpPr>
          <p:nvPr/>
        </p:nvCxnSpPr>
        <p:spPr>
          <a:xfrm rot="5400000" flipV="1">
            <a:off x="8189278" y="4671378"/>
            <a:ext cx="453390" cy="635"/>
          </a:xfrm>
          <a:prstGeom prst="bentConnector3">
            <a:avLst>
              <a:gd name="adj1" fmla="val 4993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37205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3550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3667760" y="323532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5065" y="335534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3910330" y="410464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33875" y="42208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6776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3197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31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2983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180" y="24307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04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0390" y="243014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34560" y="323659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865" y="3356610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15" name="曲线连接符 14"/>
          <p:cNvCxnSpPr>
            <a:stCxn id="63" idx="2"/>
            <a:endCxn id="79" idx="0"/>
          </p:cNvCxnSpPr>
          <p:nvPr/>
        </p:nvCxnSpPr>
        <p:spPr>
          <a:xfrm rot="5400000" flipV="1">
            <a:off x="3470910" y="2630805"/>
            <a:ext cx="413385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9" idx="0"/>
          </p:cNvCxnSpPr>
          <p:nvPr/>
        </p:nvCxnSpPr>
        <p:spPr>
          <a:xfrm rot="5400000" flipV="1">
            <a:off x="3785870" y="2945765"/>
            <a:ext cx="413385" cy="16446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2"/>
            <a:endCxn id="79" idx="0"/>
          </p:cNvCxnSpPr>
          <p:nvPr/>
        </p:nvCxnSpPr>
        <p:spPr>
          <a:xfrm rot="5400000">
            <a:off x="4117975" y="2778125"/>
            <a:ext cx="413385" cy="49974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3" idx="0"/>
          </p:cNvCxnSpPr>
          <p:nvPr/>
        </p:nvCxnSpPr>
        <p:spPr>
          <a:xfrm rot="5400000">
            <a:off x="4988560" y="2952115"/>
            <a:ext cx="437515" cy="1308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0"/>
          </p:cNvCxnSpPr>
          <p:nvPr/>
        </p:nvCxnSpPr>
        <p:spPr>
          <a:xfrm rot="5400000">
            <a:off x="5320030" y="2620010"/>
            <a:ext cx="438150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9" idx="2"/>
            <a:endCxn id="80" idx="3"/>
          </p:cNvCxnSpPr>
          <p:nvPr/>
        </p:nvCxnSpPr>
        <p:spPr>
          <a:xfrm rot="5400000" flipV="1">
            <a:off x="4210050" y="3705860"/>
            <a:ext cx="26352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80" idx="3"/>
          </p:cNvCxnSpPr>
          <p:nvPr/>
        </p:nvCxnSpPr>
        <p:spPr>
          <a:xfrm rot="5400000">
            <a:off x="4744085" y="3706495"/>
            <a:ext cx="26225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Data A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nalytics App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35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4376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791970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390775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990850" y="251396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32405" y="2840355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355465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41875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49008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08952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8896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8820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7461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tage3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336155" y="261620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521700" y="2588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941945" y="23602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805305" y="280225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385060" y="277177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曲线连接符 55"/>
          <p:cNvCxnSpPr>
            <a:stCxn id="27" idx="3"/>
            <a:endCxn id="28" idx="1"/>
          </p:cNvCxnSpPr>
          <p:nvPr/>
        </p:nvCxnSpPr>
        <p:spPr>
          <a:xfrm>
            <a:off x="2143760" y="2443480"/>
            <a:ext cx="247015" cy="317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4" idx="3"/>
            <a:endCxn id="55" idx="1"/>
          </p:cNvCxnSpPr>
          <p:nvPr/>
        </p:nvCxnSpPr>
        <p:spPr>
          <a:xfrm flipV="1">
            <a:off x="2157095" y="2897505"/>
            <a:ext cx="227965" cy="3048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8" idx="3"/>
            <a:endCxn id="29" idx="1"/>
          </p:cNvCxnSpPr>
          <p:nvPr/>
        </p:nvCxnSpPr>
        <p:spPr>
          <a:xfrm>
            <a:off x="2742565" y="2443480"/>
            <a:ext cx="248285" cy="196215"/>
          </a:xfrm>
          <a:prstGeom prst="curvedConnector3">
            <a:avLst>
              <a:gd name="adj1" fmla="val 50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5" idx="3"/>
            <a:endCxn id="29" idx="1"/>
          </p:cNvCxnSpPr>
          <p:nvPr/>
        </p:nvCxnSpPr>
        <p:spPr>
          <a:xfrm flipV="1">
            <a:off x="2736850" y="2639695"/>
            <a:ext cx="254000" cy="257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8" idx="3"/>
            <a:endCxn id="39" idx="1"/>
          </p:cNvCxnSpPr>
          <p:nvPr/>
        </p:nvCxnSpPr>
        <p:spPr>
          <a:xfrm>
            <a:off x="484187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9" idx="3"/>
            <a:endCxn id="40" idx="1"/>
          </p:cNvCxnSpPr>
          <p:nvPr/>
        </p:nvCxnSpPr>
        <p:spPr>
          <a:xfrm>
            <a:off x="544131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41945" y="2842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曲线连接符 67"/>
          <p:cNvCxnSpPr>
            <a:stCxn id="46" idx="3"/>
            <a:endCxn id="48" idx="1"/>
          </p:cNvCxnSpPr>
          <p:nvPr/>
        </p:nvCxnSpPr>
        <p:spPr>
          <a:xfrm flipV="1">
            <a:off x="7687945" y="2486025"/>
            <a:ext cx="254000" cy="2559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6" idx="3"/>
            <a:endCxn id="64" idx="1"/>
          </p:cNvCxnSpPr>
          <p:nvPr/>
        </p:nvCxnSpPr>
        <p:spPr>
          <a:xfrm>
            <a:off x="7687945" y="2741930"/>
            <a:ext cx="254000" cy="226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8" idx="3"/>
            <a:endCxn id="47" idx="1"/>
          </p:cNvCxnSpPr>
          <p:nvPr/>
        </p:nvCxnSpPr>
        <p:spPr>
          <a:xfrm>
            <a:off x="8293735" y="2486025"/>
            <a:ext cx="227965" cy="22860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4" idx="3"/>
          </p:cNvCxnSpPr>
          <p:nvPr/>
        </p:nvCxnSpPr>
        <p:spPr>
          <a:xfrm flipV="1">
            <a:off x="8293735" y="2765425"/>
            <a:ext cx="212090" cy="2032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58130" y="285750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8233410" y="285623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30625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1285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3375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11575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6050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6710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08800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79495" y="5791835"/>
            <a:ext cx="131445" cy="150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任意多边形 92"/>
          <p:cNvSpPr/>
          <p:nvPr/>
        </p:nvSpPr>
        <p:spPr>
          <a:xfrm>
            <a:off x="4921250" y="4081145"/>
            <a:ext cx="631825" cy="1466215"/>
          </a:xfrm>
          <a:custGeom>
            <a:avLst/>
            <a:gdLst>
              <a:gd name="connisteX0" fmla="*/ 1596648 w 1596648"/>
              <a:gd name="connsiteY0" fmla="*/ 0 h 1466215"/>
              <a:gd name="connisteX1" fmla="*/ 258 w 1596648"/>
              <a:gd name="connsiteY1" fmla="*/ 471805 h 1466215"/>
              <a:gd name="connisteX2" fmla="*/ 1496318 w 1596648"/>
              <a:gd name="connsiteY2" fmla="*/ 1466215 h 1466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96648" h="1466215">
                <a:moveTo>
                  <a:pt x="1596648" y="0"/>
                </a:moveTo>
                <a:cubicBezTo>
                  <a:pt x="1247398" y="74295"/>
                  <a:pt x="20578" y="178435"/>
                  <a:pt x="258" y="471805"/>
                </a:cubicBezTo>
                <a:cubicBezTo>
                  <a:pt x="-20062" y="765175"/>
                  <a:pt x="1165483" y="1276985"/>
                  <a:pt x="1496318" y="1466215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2515" y="2829560"/>
            <a:ext cx="633920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2515" y="5544185"/>
            <a:ext cx="6339205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78985" y="55441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25315" y="4445635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20645" y="3166745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02610" y="316674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01290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58845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6050" y="3811905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2064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7375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12440" y="375158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58690" y="316738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40655" y="316738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9335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596890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24095" y="381254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869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1180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50485" y="375221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96735" y="319532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78700" y="3195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7380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734935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62140" y="384048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9673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4984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8530" y="37801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cxnSp>
        <p:nvCxnSpPr>
          <p:cNvPr id="79" name="直接箭头连接符 78"/>
          <p:cNvCxnSpPr>
            <a:stCxn id="59" idx="3"/>
            <a:endCxn id="67" idx="1"/>
          </p:cNvCxnSpPr>
          <p:nvPr/>
        </p:nvCxnSpPr>
        <p:spPr>
          <a:xfrm>
            <a:off x="4062095" y="391287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227445" y="394843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422775" y="445008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83" name="曲线连接符 82"/>
          <p:cNvCxnSpPr>
            <a:stCxn id="62" idx="2"/>
            <a:endCxn id="81" idx="0"/>
          </p:cNvCxnSpPr>
          <p:nvPr/>
        </p:nvCxnSpPr>
        <p:spPr>
          <a:xfrm rot="5400000" flipV="1">
            <a:off x="4312920" y="3209925"/>
            <a:ext cx="361315" cy="2117725"/>
          </a:xfrm>
          <a:prstGeom prst="curvedConnector3">
            <a:avLst>
              <a:gd name="adj1" fmla="val 5008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8" idx="2"/>
            <a:endCxn id="81" idx="0"/>
          </p:cNvCxnSpPr>
          <p:nvPr/>
        </p:nvCxnSpPr>
        <p:spPr>
          <a:xfrm rot="5400000">
            <a:off x="6464935" y="3204210"/>
            <a:ext cx="332740" cy="2158365"/>
          </a:xfrm>
          <a:prstGeom prst="curvedConnector3">
            <a:avLst>
              <a:gd name="adj1" fmla="val 49905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81" idx="0"/>
          </p:cNvCxnSpPr>
          <p:nvPr/>
        </p:nvCxnSpPr>
        <p:spPr>
          <a:xfrm rot="5400000">
            <a:off x="5382260" y="4259580"/>
            <a:ext cx="360680" cy="203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2" idx="2"/>
            <a:endCxn id="32" idx="0"/>
          </p:cNvCxnSpPr>
          <p:nvPr/>
        </p:nvCxnSpPr>
        <p:spPr>
          <a:xfrm rot="5400000" flipV="1">
            <a:off x="3720465" y="3802380"/>
            <a:ext cx="1455420" cy="2027555"/>
          </a:xfrm>
          <a:prstGeom prst="curvedConnector3">
            <a:avLst>
              <a:gd name="adj1" fmla="val 8723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8" idx="2"/>
            <a:endCxn id="32" idx="0"/>
          </p:cNvCxnSpPr>
          <p:nvPr/>
        </p:nvCxnSpPr>
        <p:spPr>
          <a:xfrm rot="5400000">
            <a:off x="5873115" y="3705860"/>
            <a:ext cx="1426845" cy="2248535"/>
          </a:xfrm>
          <a:prstGeom prst="curvedConnector3">
            <a:avLst>
              <a:gd name="adj1" fmla="val 8518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4" idx="2"/>
            <a:endCxn id="32" idx="0"/>
          </p:cNvCxnSpPr>
          <p:nvPr/>
        </p:nvCxnSpPr>
        <p:spPr>
          <a:xfrm rot="5400000">
            <a:off x="5294630" y="5327015"/>
            <a:ext cx="384810" cy="495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cache(VM cache)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缓存单个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中每个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产生的数据，这样根据动态维护的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图就可以从其他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式直接获取当前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需要的数据，减少与后端数据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库的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交互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External cache(Fast storage node)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产生的中间数据，该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该节点上进行读取和更新，减少与后端数据库的交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互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220" y="2189480"/>
            <a:ext cx="487235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515225" y="3380740"/>
            <a:ext cx="1393825" cy="1516380"/>
          </a:xfrm>
          <a:custGeom>
            <a:avLst/>
            <a:gdLst>
              <a:gd name="connisteX0" fmla="*/ 47355 w 1393555"/>
              <a:gd name="connsiteY0" fmla="*/ 0 h 1516380"/>
              <a:gd name="connisteX1" fmla="*/ 157845 w 1393555"/>
              <a:gd name="connsiteY1" fmla="*/ 933450 h 1516380"/>
              <a:gd name="connisteX2" fmla="*/ 1393555 w 1393555"/>
              <a:gd name="connsiteY2" fmla="*/ 1516380 h 1516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3555" h="1516380">
                <a:moveTo>
                  <a:pt x="47355" y="0"/>
                </a:moveTo>
                <a:cubicBezTo>
                  <a:pt x="44815" y="175260"/>
                  <a:pt x="-111395" y="629920"/>
                  <a:pt x="157845" y="933450"/>
                </a:cubicBezTo>
                <a:cubicBezTo>
                  <a:pt x="427085" y="1236980"/>
                  <a:pt x="1148445" y="1418590"/>
                  <a:pt x="1393555" y="151638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80810" y="4904105"/>
            <a:ext cx="4872990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5610" y="490410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51775" y="3794760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79895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860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054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1809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5300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7989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300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71690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42780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24745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2342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38098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608185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4278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9589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34575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852410" y="3794760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Fast Storage Node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stCxn id="59" idx="3"/>
            <a:endCxn id="75" idx="1"/>
          </p:cNvCxnSpPr>
          <p:nvPr/>
        </p:nvCxnSpPr>
        <p:spPr>
          <a:xfrm>
            <a:off x="8221345" y="3222625"/>
            <a:ext cx="138684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4" idx="2"/>
            <a:endCxn id="32" idx="0"/>
          </p:cNvCxnSpPr>
          <p:nvPr/>
        </p:nvCxnSpPr>
        <p:spPr>
          <a:xfrm>
            <a:off x="8938260" y="4508500"/>
            <a:ext cx="635" cy="3956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949055" y="3370580"/>
            <a:ext cx="1500505" cy="1526540"/>
          </a:xfrm>
          <a:custGeom>
            <a:avLst/>
            <a:gdLst>
              <a:gd name="connisteX0" fmla="*/ 1426210 w 1500456"/>
              <a:gd name="connsiteY0" fmla="*/ 0 h 1526540"/>
              <a:gd name="connisteX1" fmla="*/ 1345565 w 1500456"/>
              <a:gd name="connsiteY1" fmla="*/ 1003935 h 1526540"/>
              <a:gd name="connisteX2" fmla="*/ 0 w 1500456"/>
              <a:gd name="connsiteY2" fmla="*/ 1526540 h 152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00456" h="1526540">
                <a:moveTo>
                  <a:pt x="1426210" y="0"/>
                </a:moveTo>
                <a:cubicBezTo>
                  <a:pt x="1437005" y="190500"/>
                  <a:pt x="1630680" y="698500"/>
                  <a:pt x="1345565" y="1003935"/>
                </a:cubicBezTo>
                <a:cubicBezTo>
                  <a:pt x="1060450" y="1309370"/>
                  <a:pt x="267335" y="1442085"/>
                  <a:pt x="0" y="152654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2" idx="2"/>
            <a:endCxn id="81" idx="0"/>
          </p:cNvCxnSpPr>
          <p:nvPr/>
        </p:nvCxnSpPr>
        <p:spPr>
          <a:xfrm>
            <a:off x="7593965" y="3398520"/>
            <a:ext cx="1376045" cy="3962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>
            <a:off x="8888730" y="3370580"/>
            <a:ext cx="1486535" cy="4216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Application-aware Data Passing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2235200"/>
            <a:ext cx="824865" cy="1028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0" y="3566160"/>
            <a:ext cx="1263015" cy="13976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5266690"/>
            <a:ext cx="944245" cy="131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5" y="2235200"/>
            <a:ext cx="623189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9185" y="5701665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Execution time comparison with Remote storage, VM storage,</a:t>
            </a:r>
            <a:endParaRPr lang="zh-CN" altLang="en-US"/>
          </a:p>
          <a:p>
            <a:r>
              <a:rPr lang="zh-CN" altLang="en-US"/>
              <a:t>and Direct-Passing for the LightGBM application with Fanout = 1, 3, 12.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</a:t>
            </a:r>
            <a:r>
              <a:rPr lang="zh-CN" altLang="en-US"/>
              <a:t>计算模型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18205" y="171069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253740" y="3388360"/>
            <a:ext cx="36957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498600" y="302323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59250" y="44088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86" name="文本框 85"/>
          <p:cNvSpPr txBox="1"/>
          <p:nvPr/>
        </p:nvSpPr>
        <p:spPr>
          <a:xfrm>
            <a:off x="8427720" y="440880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87" name="左右箭头 86"/>
          <p:cNvSpPr/>
          <p:nvPr/>
        </p:nvSpPr>
        <p:spPr>
          <a:xfrm>
            <a:off x="5530850" y="3236595"/>
            <a:ext cx="230759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51855" y="330136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data</a:t>
            </a:r>
            <a:r>
              <a:rPr lang="zh-CN" altLang="en-US"/>
              <a:t>、</a:t>
            </a:r>
            <a:r>
              <a:rPr lang="en-US" altLang="zh-CN"/>
              <a:t>state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14145" y="3391535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027045"/>
            <a:ext cx="774700" cy="86741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678555" y="254444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2797175"/>
            <a:ext cx="568325" cy="55562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3462020"/>
            <a:ext cx="568325" cy="55562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2797175"/>
            <a:ext cx="568325" cy="5556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3462020"/>
            <a:ext cx="568325" cy="5556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33690" y="257619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678555" y="4017645"/>
            <a:ext cx="1831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stateless function</a:t>
            </a:r>
            <a:endParaRPr lang="en-US" altLang="zh-CN" sz="1600"/>
          </a:p>
        </p:txBody>
      </p:sp>
      <p:sp>
        <p:nvSpPr>
          <p:cNvPr id="98" name="文本框 97"/>
          <p:cNvSpPr txBox="1"/>
          <p:nvPr/>
        </p:nvSpPr>
        <p:spPr>
          <a:xfrm>
            <a:off x="2955290" y="5168265"/>
            <a:ext cx="595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Serverless computing  architecture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0" y="2967355"/>
            <a:ext cx="845185" cy="119316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50" y="3442335"/>
            <a:ext cx="753110" cy="92138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30" y="2642235"/>
            <a:ext cx="686435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AWS </a:t>
            </a:r>
            <a:r>
              <a:rPr lang="en-US" altLang="zh-CN"/>
              <a:t>logo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015"/>
            <a:ext cx="1946910" cy="22040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2638425"/>
            <a:ext cx="1105535" cy="12522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97280" y="4102100"/>
            <a:ext cx="191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DynamoDB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636645" y="3890645"/>
            <a:ext cx="167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E</a:t>
            </a:r>
            <a:r>
              <a:rPr lang="en-US" altLang="zh-CN" sz="2000" b="1"/>
              <a:t>lastiCache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2295525"/>
            <a:ext cx="1395730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0435" y="3890645"/>
            <a:ext cx="1643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 b="1"/>
              <a:t>Amazon S3</a:t>
            </a:r>
            <a:endParaRPr lang="en-US" altLang="zh-CN" sz="2000" b="1"/>
          </a:p>
        </p:txBody>
      </p:sp>
      <p:sp>
        <p:nvSpPr>
          <p:cNvPr id="7" name="圆角矩形 6"/>
          <p:cNvSpPr/>
          <p:nvPr/>
        </p:nvSpPr>
        <p:spPr>
          <a:xfrm>
            <a:off x="8862695" y="3125470"/>
            <a:ext cx="793115" cy="759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8880" y="3186430"/>
            <a:ext cx="89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sandbox</a:t>
            </a:r>
            <a:endParaRPr lang="en-US" altLang="zh-CN" sz="1400"/>
          </a:p>
        </p:txBody>
      </p:sp>
      <p:pic>
        <p:nvPicPr>
          <p:cNvPr id="9" name="图片 8" descr="lambda"/>
          <p:cNvPicPr>
            <a:picLocks noChangeAspect="1"/>
          </p:cNvPicPr>
          <p:nvPr/>
        </p:nvPicPr>
        <p:blipFill>
          <a:blip r:embed="rId4"/>
          <a:srcRect l="-1682" t="-935"/>
          <a:stretch>
            <a:fillRect/>
          </a:stretch>
        </p:blipFill>
        <p:spPr>
          <a:xfrm>
            <a:off x="9067800" y="3431540"/>
            <a:ext cx="382270" cy="382270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2729</Words>
  <Application>WPS 演示</Application>
  <PresentationFormat>宽屏</PresentationFormat>
  <Paragraphs>470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等线 Light</vt:lpstr>
      <vt:lpstr>Calibri</vt:lpstr>
      <vt:lpstr>Arial Unicode MS</vt:lpstr>
      <vt:lpstr>week3-k8s-网络通信及应用示例</vt:lpstr>
      <vt:lpstr>作图</vt:lpstr>
      <vt:lpstr>集中式缓存 vs 分布式缓存</vt:lpstr>
      <vt:lpstr>集中式缓存 vs 分布式缓存</vt:lpstr>
      <vt:lpstr>idea</vt:lpstr>
      <vt:lpstr>Idea</vt:lpstr>
      <vt:lpstr>Idea</vt:lpstr>
      <vt:lpstr>Application-aware Data Passing[2]</vt:lpstr>
      <vt:lpstr>Serverless 计算模型</vt:lpstr>
      <vt:lpstr>AWS logo</vt:lpstr>
      <vt:lpstr>Data analytics</vt:lpstr>
      <vt:lpstr>Idea</vt:lpstr>
      <vt:lpstr>TeraSort</vt:lpstr>
      <vt:lpstr>典型的数据分析应用</vt:lpstr>
      <vt:lpstr>本周工作</vt:lpstr>
      <vt:lpstr>Data analytics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379</cp:revision>
  <dcterms:created xsi:type="dcterms:W3CDTF">2021-11-05T01:41:00Z</dcterms:created>
  <dcterms:modified xsi:type="dcterms:W3CDTF">2022-03-23T09:03:38Z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