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9" r:id="rId5"/>
    <p:sldId id="591" r:id="rId6"/>
    <p:sldId id="592" r:id="rId7"/>
    <p:sldId id="599" r:id="rId8"/>
    <p:sldId id="598" r:id="rId9"/>
    <p:sldId id="593" r:id="rId10"/>
    <p:sldId id="600" r:id="rId11"/>
    <p:sldId id="4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oli\Desktop\&#27979;&#3579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aoli\Desktop\&#27979;&#35797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oli\Desktop\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[测试.xlsx]Sheet1!$A$20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[测试.xlsx]Sheet1!$B$19:$F$19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[测试.xlsx]Sheet1!$B$20:$F$20</c:f>
              <c:numCache>
                <c:formatCode>General</c:formatCode>
                <c:ptCount val="5"/>
                <c:pt idx="0">
                  <c:v>14.8951053619384</c:v>
                </c:pt>
                <c:pt idx="1">
                  <c:v>17.2685384750366</c:v>
                </c:pt>
                <c:pt idx="2">
                  <c:v>22.2160816192627</c:v>
                </c:pt>
                <c:pt idx="3">
                  <c:v>62.1669054031372</c:v>
                </c:pt>
                <c:pt idx="4">
                  <c:v>344.270586967468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[测试.xlsx]Sheet1!$A$21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[测试.xlsx]Sheet1!$B$19:$F$19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[测试.xlsx]Sheet1!$B$21:$F$21</c:f>
              <c:numCache>
                <c:formatCode>General</c:formatCode>
                <c:ptCount val="5"/>
                <c:pt idx="0">
                  <c:v>23.1925010681152</c:v>
                </c:pt>
                <c:pt idx="1">
                  <c:v>20.9561109542846</c:v>
                </c:pt>
                <c:pt idx="2">
                  <c:v>29.0525913238525</c:v>
                </c:pt>
                <c:pt idx="3">
                  <c:v>64.4365310668945</c:v>
                </c:pt>
                <c:pt idx="4">
                  <c:v>292.951107025146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8301584"/>
        <c:axId val="411584849"/>
      </c:lineChart>
      <c:catAx>
        <c:axId val="31830158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1584849"/>
        <c:crosses val="autoZero"/>
        <c:auto val="1"/>
        <c:lblAlgn val="ctr"/>
        <c:lblOffset val="100"/>
        <c:noMultiLvlLbl val="0"/>
      </c:catAx>
      <c:valAx>
        <c:axId val="4115848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830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Wordcount Runtime Breakdown</a:t>
            </a:r>
            <a:endParaRPr lang="en-US" altLang="zh-CN" sz="16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[测试.xlsx]Sheet1!$B$55</c:f>
              <c:strCache>
                <c:ptCount val="1"/>
                <c:pt idx="0">
                  <c:v>Input/Output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[测试.xlsx]Sheet1!$B$56:$B$59</c:f>
              <c:numCache>
                <c:formatCode>General</c:formatCode>
                <c:ptCount val="4"/>
                <c:pt idx="0">
                  <c:v>0.435992002487182</c:v>
                </c:pt>
                <c:pt idx="1">
                  <c:v>0.409181728363037</c:v>
                </c:pt>
                <c:pt idx="2">
                  <c:v>0.433765792846679</c:v>
                </c:pt>
                <c:pt idx="3">
                  <c:v>0.443148934841156</c:v>
                </c:pt>
              </c:numCache>
            </c:numRef>
          </c:val>
        </c:ser>
        <c:ser>
          <c:idx val="1"/>
          <c:order val="1"/>
          <c:tx>
            <c:strRef>
              <c:f>[测试.xlsx]Sheet1!$C$55</c:f>
              <c:strCache>
                <c:ptCount val="1"/>
                <c:pt idx="0">
                  <c:v>Computing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[测试.xlsx]Sheet1!$C$56:$C$59</c:f>
              <c:numCache>
                <c:formatCode>General</c:formatCode>
                <c:ptCount val="4"/>
                <c:pt idx="0">
                  <c:v>2.84512770175933</c:v>
                </c:pt>
                <c:pt idx="1">
                  <c:v>2.4592149734497</c:v>
                </c:pt>
                <c:pt idx="2">
                  <c:v>0.740471091270446</c:v>
                </c:pt>
                <c:pt idx="3">
                  <c:v>1.02899581909179</c:v>
                </c:pt>
              </c:numCache>
            </c:numRef>
          </c:val>
        </c:ser>
        <c:ser>
          <c:idx val="2"/>
          <c:order val="2"/>
          <c:tx>
            <c:strRef>
              <c:f>[测试.xlsx]Sheet1!$D$55</c:f>
              <c:strCache>
                <c:ptCount val="1"/>
                <c:pt idx="0">
                  <c:v>Shuffle Time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[测试.xlsx]Sheet1!$D$56:$D$59</c:f>
              <c:numCache>
                <c:formatCode>General</c:formatCode>
                <c:ptCount val="4"/>
                <c:pt idx="0">
                  <c:v>0.547112274169921</c:v>
                </c:pt>
                <c:pt idx="1">
                  <c:v>1.23008213996887</c:v>
                </c:pt>
                <c:pt idx="2">
                  <c:v>2.54901629924774</c:v>
                </c:pt>
                <c:pt idx="3">
                  <c:v>5.12895019054412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454309"/>
        <c:axId val="198291348"/>
      </c:barChart>
      <c:catAx>
        <c:axId val="2034543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Work</a:t>
                </a:r>
                <a:r>
                  <a:rPr lang="en-US" altLang="zh-CN" b="1"/>
                  <a:t> </a:t>
                </a: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Number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420278969989673"/>
              <c:y val="0.93059770569722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8291348"/>
        <c:crosses val="autoZero"/>
        <c:auto val="1"/>
        <c:lblAlgn val="ctr"/>
        <c:lblOffset val="100"/>
        <c:noMultiLvlLbl val="0"/>
      </c:catAx>
      <c:valAx>
        <c:axId val="1982913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Latency/s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0158556588299617"/>
              <c:y val="0.4107486263736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4543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16785128485511"/>
          <c:y val="0.100961538461538"/>
          <c:w val="0.260142154182613"/>
          <c:h val="0.21875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5768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Lithops</a:t>
            </a:r>
            <a:r>
              <a:rPr lang="zh-CN" altLang="en-US" dirty="0">
                <a:sym typeface="+mn-ea"/>
              </a:rPr>
              <a:t>实验</a:t>
            </a:r>
            <a:r>
              <a:rPr dirty="0">
                <a:sym typeface="+mn-ea"/>
              </a:rPr>
              <a:t> 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2021.4.26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实验环境</a:t>
            </a:r>
            <a:endParaRPr lang="zh-CN" altLang="en-US"/>
          </a:p>
          <a:p>
            <a:pPr lvl="1"/>
            <a:r>
              <a:rPr lang="en-US" altLang="zh-CN"/>
              <a:t> Client</a:t>
            </a:r>
            <a:r>
              <a:rPr lang="zh-CN" altLang="en-US"/>
              <a:t>：Ubuntu 16.04.6 LTS；</a:t>
            </a:r>
            <a:r>
              <a:rPr lang="en-US" altLang="zh-CN"/>
              <a:t>2 CPU 24 Cores </a:t>
            </a:r>
            <a:endParaRPr lang="zh-CN" altLang="en-US"/>
          </a:p>
          <a:p>
            <a:pPr lvl="1"/>
            <a:r>
              <a:rPr lang="en-US" altLang="zh-CN"/>
              <a:t> Cloud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en-US" altLang="zh-CN"/>
              <a:t>computing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阿里云</a:t>
            </a:r>
            <a:r>
              <a:rPr lang="en-US" altLang="zh-CN">
                <a:sym typeface="+mn-ea"/>
              </a:rPr>
              <a:t>FC</a:t>
            </a:r>
            <a:endParaRPr lang="zh-CN" altLang="en-US"/>
          </a:p>
          <a:p>
            <a:pPr lvl="2"/>
            <a:r>
              <a:rPr lang="en-US" altLang="zh-CN"/>
              <a:t>storage</a:t>
            </a:r>
            <a:r>
              <a:rPr lang="zh-CN" altLang="en-US"/>
              <a:t>：阿里云</a:t>
            </a:r>
            <a:r>
              <a:rPr lang="en-US" altLang="zh-CN"/>
              <a:t>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305" y="3823335"/>
            <a:ext cx="5926455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函数并发</a:t>
            </a:r>
            <a:r>
              <a:rPr lang="zh-CN" altLang="en-US"/>
              <a:t>性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6775" y="2574925"/>
            <a:ext cx="10459085" cy="3434080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798955" y="60090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1775" y="60096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32545" y="60090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 </a:t>
            </a:r>
            <a:r>
              <a:rPr lang="en-US" altLang="zh-CN"/>
              <a:t>functions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OSS</a:t>
            </a:r>
            <a:r>
              <a:rPr lang="zh-CN" altLang="en-US"/>
              <a:t>读写</a:t>
            </a:r>
            <a:r>
              <a:rPr lang="zh-CN" altLang="en-US"/>
              <a:t>时延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1335405" y="2440940"/>
          <a:ext cx="5045075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6444615" y="2440940"/>
          <a:ext cx="5045075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OSS</a:t>
            </a:r>
            <a:r>
              <a:rPr lang="zh-CN" altLang="en-US"/>
              <a:t>读写</a:t>
            </a:r>
            <a:r>
              <a:rPr lang="zh-CN" altLang="en-US"/>
              <a:t>吞吐量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Wordcount </a:t>
            </a:r>
            <a:r>
              <a:rPr lang="en-US" altLang="zh-CN">
                <a:sym typeface="+mn-ea"/>
              </a:rPr>
              <a:t>runtime breakdown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192780" y="2275205"/>
          <a:ext cx="5807075" cy="369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Locus: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</a:t>
            </a:r>
            <a:r>
              <a:rPr lang="en-US" altLang="zh-CN" sz="20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825</Words>
  <Application>WPS 演示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Wingdings</vt:lpstr>
      <vt:lpstr>等线</vt:lpstr>
      <vt:lpstr>Arial Unicode MS</vt:lpstr>
      <vt:lpstr>等线 Light</vt:lpstr>
      <vt:lpstr>Calibri</vt:lpstr>
      <vt:lpstr>week3-k8s-网络通信及应用示例</vt:lpstr>
      <vt:lpstr> Pywren&amp;Lithops: Serverless Data Analytics </vt:lpstr>
      <vt:lpstr>Evaluation</vt:lpstr>
      <vt:lpstr>Evaluation</vt:lpstr>
      <vt:lpstr>Evaluation</vt:lpstr>
      <vt:lpstr>Evaluation</vt:lpstr>
      <vt:lpstr>Evaluation</vt:lpstr>
      <vt:lpstr>下一步实验</vt:lpstr>
      <vt:lpstr>下一步实验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506</cp:revision>
  <dcterms:created xsi:type="dcterms:W3CDTF">2021-11-05T01:41:00Z</dcterms:created>
  <dcterms:modified xsi:type="dcterms:W3CDTF">2022-04-21T10:39:34Z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