
<file path=[Content_Types].xml><?xml version="1.0" encoding="utf-8"?>
<Types xmlns="http://schemas.openxmlformats.org/package/2006/content-types">
  <Default Extension="jpeg" ContentType="image/jpeg"/>
  <Default Extension="JPG" ContentType="image/.jp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svg" ContentType="image/svg+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5"/>
  </p:notesMasterIdLst>
  <p:sldIdLst>
    <p:sldId id="374" r:id="rId4"/>
    <p:sldId id="539" r:id="rId6"/>
    <p:sldId id="541" r:id="rId7"/>
    <p:sldId id="554" r:id="rId8"/>
    <p:sldId id="540" r:id="rId9"/>
    <p:sldId id="555" r:id="rId10"/>
    <p:sldId id="538" r:id="rId11"/>
    <p:sldId id="543" r:id="rId12"/>
    <p:sldId id="549" r:id="rId13"/>
    <p:sldId id="556" r:id="rId14"/>
    <p:sldId id="568" r:id="rId15"/>
    <p:sldId id="572" r:id="rId16"/>
    <p:sldId id="558" r:id="rId17"/>
    <p:sldId id="570" r:id="rId18"/>
    <p:sldId id="573" r:id="rId19"/>
    <p:sldId id="571" r:id="rId20"/>
    <p:sldId id="559" r:id="rId21"/>
    <p:sldId id="544" r:id="rId22"/>
    <p:sldId id="575" r:id="rId23"/>
    <p:sldId id="546" r:id="rId24"/>
    <p:sldId id="574" r:id="rId25"/>
    <p:sldId id="464"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1AF4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997" autoAdjust="0"/>
    <p:restoredTop sz="94660"/>
  </p:normalViewPr>
  <p:slideViewPr>
    <p:cSldViewPr snapToGrid="0">
      <p:cViewPr>
        <p:scale>
          <a:sx n="75" d="100"/>
          <a:sy n="75" d="100"/>
        </p:scale>
        <p:origin x="1068" y="8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0" Type="http://schemas.openxmlformats.org/officeDocument/2006/relationships/commentAuthors" Target="commentAuthors.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我汇报的主要内容是：</a:t>
            </a:r>
            <a:r>
              <a:rPr lang="en-US" altLang="zh-CN"/>
              <a:t>Serverless</a:t>
            </a:r>
            <a:r>
              <a:rPr lang="zh-CN" altLang="en-US"/>
              <a:t>数据分析应用特征的定性分析以及发现的</a:t>
            </a:r>
            <a:r>
              <a:rPr lang="zh-CN" altLang="en-US"/>
              <a:t>几个问题</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zh-CN" altLang="en-US"/>
              <a:t>接下来就详细介绍一下</a:t>
            </a:r>
            <a:r>
              <a:rPr lang="en-US" altLang="zh-CN"/>
              <a:t>wukong</a:t>
            </a:r>
            <a:r>
              <a:rPr lang="zh-CN" altLang="en-US"/>
              <a:t>的解决</a:t>
            </a:r>
            <a:r>
              <a:rPr lang="zh-CN" altLang="en-US"/>
              <a:t>方案</a:t>
            </a:r>
            <a:endParaRPr lang="zh-CN" altLang="en-US"/>
          </a:p>
          <a:p>
            <a:r>
              <a:rPr lang="en-US" altLang="zh-CN"/>
              <a:t>* </a:t>
            </a:r>
            <a:r>
              <a:rPr lang="zh-CN" altLang="en-US"/>
              <a:t>首先是去中心化的调度，它包含静态调度和动态调度</a:t>
            </a:r>
            <a:r>
              <a:rPr lang="zh-CN" altLang="en-US"/>
              <a:t>两部分</a:t>
            </a:r>
            <a:endParaRPr lang="zh-CN" altLang="en-US"/>
          </a:p>
          <a:p>
            <a:r>
              <a:rPr lang="en-US" altLang="zh-CN"/>
              <a:t>* </a:t>
            </a:r>
            <a:r>
              <a:rPr lang="zh-CN" altLang="en-US"/>
              <a:t>首先看</a:t>
            </a:r>
            <a:r>
              <a:rPr lang="zh-CN" altLang="en-US"/>
              <a:t>静态调度</a:t>
            </a:r>
            <a:endParaRPr lang="zh-CN" altLang="en-US"/>
          </a:p>
          <a:p>
            <a:r>
              <a:rPr lang="en-US" altLang="zh-CN"/>
              <a:t>** </a:t>
            </a:r>
            <a:r>
              <a:rPr lang="zh-CN" altLang="en-US"/>
              <a:t>第一步输入的</a:t>
            </a:r>
            <a:r>
              <a:rPr lang="en-US" altLang="zh-CN"/>
              <a:t>DAG</a:t>
            </a:r>
            <a:r>
              <a:rPr lang="zh-CN" altLang="en-US"/>
              <a:t>图被划分为几个静态调度，或者说子图（通过深度优先</a:t>
            </a:r>
            <a:r>
              <a:rPr lang="zh-CN" altLang="en-US"/>
              <a:t>搜索）</a:t>
            </a:r>
            <a:endParaRPr lang="zh-CN" altLang="en-US"/>
          </a:p>
          <a:p>
            <a:r>
              <a:rPr lang="en-US" altLang="zh-CN"/>
              <a:t>** </a:t>
            </a:r>
            <a:r>
              <a:rPr lang="zh-CN" altLang="en-US"/>
              <a:t>第二部每个子图被分配到一个</a:t>
            </a:r>
            <a:r>
              <a:rPr lang="en-US" altLang="zh-CN"/>
              <a:t>executor</a:t>
            </a:r>
            <a:r>
              <a:rPr lang="zh-CN" altLang="en-US"/>
              <a:t>上</a:t>
            </a:r>
            <a:r>
              <a:rPr lang="zh-CN" altLang="en-US"/>
              <a:t>执行</a:t>
            </a:r>
            <a:endParaRPr lang="zh-CN" altLang="en-US"/>
          </a:p>
          <a:p>
            <a:r>
              <a:rPr lang="en-US" altLang="zh-CN"/>
              <a:t>** </a:t>
            </a:r>
            <a:r>
              <a:rPr lang="zh-CN" altLang="en-US"/>
              <a:t>第三步每个</a:t>
            </a:r>
            <a:r>
              <a:rPr lang="en-US" altLang="zh-CN"/>
              <a:t>executor</a:t>
            </a:r>
            <a:r>
              <a:rPr lang="zh-CN" altLang="en-US"/>
              <a:t>并行执行自己静态调度中的</a:t>
            </a:r>
            <a:r>
              <a:rPr lang="zh-CN" altLang="en-US"/>
              <a:t>任务</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zh-CN" altLang="en-US"/>
              <a:t>通过简单的</a:t>
            </a:r>
            <a:r>
              <a:rPr lang="en-US" altLang="zh-CN"/>
              <a:t>DFS</a:t>
            </a:r>
            <a:r>
              <a:rPr lang="zh-CN" altLang="en-US"/>
              <a:t>生成的静态调度存在</a:t>
            </a:r>
            <a:r>
              <a:rPr lang="zh-CN" altLang="en-US"/>
              <a:t>一些问题</a:t>
            </a:r>
            <a:endParaRPr lang="zh-CN" altLang="en-US"/>
          </a:p>
          <a:p>
            <a:r>
              <a:rPr lang="en-US" altLang="zh-CN"/>
              <a:t>** </a:t>
            </a:r>
            <a:r>
              <a:rPr lang="zh-CN" altLang="en-US"/>
              <a:t>第一划分的子图可能重叠，比如</a:t>
            </a:r>
            <a:r>
              <a:rPr lang="en-US" altLang="zh-CN"/>
              <a:t>T6</a:t>
            </a:r>
            <a:r>
              <a:rPr lang="zh-CN" altLang="en-US"/>
              <a:t>同时在两个子图中，有哪个</a:t>
            </a:r>
            <a:r>
              <a:rPr lang="en-US" altLang="zh-CN"/>
              <a:t>executor</a:t>
            </a:r>
            <a:r>
              <a:rPr lang="zh-CN" altLang="en-US"/>
              <a:t>执行</a:t>
            </a:r>
            <a:r>
              <a:rPr lang="zh-CN" altLang="en-US"/>
              <a:t>就会产生冲突</a:t>
            </a:r>
            <a:endParaRPr lang="zh-CN" altLang="en-US"/>
          </a:p>
          <a:p>
            <a:r>
              <a:rPr lang="en-US" altLang="zh-CN"/>
              <a:t>** </a:t>
            </a:r>
            <a:r>
              <a:rPr lang="zh-CN" altLang="en-US"/>
              <a:t>第二静态划分时没有考虑函数之间传输的数据量，例如如果</a:t>
            </a:r>
            <a:r>
              <a:rPr lang="en-US" altLang="zh-CN"/>
              <a:t>t3-t4</a:t>
            </a:r>
            <a:r>
              <a:rPr lang="zh-CN" altLang="en-US"/>
              <a:t>之间传输的数据量很大，就应该放在一个</a:t>
            </a:r>
            <a:r>
              <a:rPr lang="en-US" altLang="zh-CN"/>
              <a:t>executor</a:t>
            </a:r>
            <a:r>
              <a:rPr lang="zh-CN" altLang="en-US"/>
              <a:t>中执行来减少</a:t>
            </a:r>
            <a:r>
              <a:rPr lang="zh-CN" altLang="en-US"/>
              <a:t>数据移动</a:t>
            </a:r>
            <a:endParaRPr lang="zh-CN" altLang="en-US"/>
          </a:p>
          <a:p>
            <a:r>
              <a:rPr lang="en-US" altLang="zh-CN"/>
              <a:t>** </a:t>
            </a:r>
            <a:r>
              <a:rPr lang="zh-CN" altLang="en-US"/>
              <a:t>第三需要在各个</a:t>
            </a:r>
            <a:r>
              <a:rPr lang="en-US" altLang="zh-CN"/>
              <a:t>executor</a:t>
            </a:r>
            <a:r>
              <a:rPr lang="zh-CN" altLang="en-US"/>
              <a:t>之间同步任务执行状态，这样才能进行接下来的</a:t>
            </a:r>
            <a:r>
              <a:rPr lang="zh-CN" altLang="en-US"/>
              <a:t>调度</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zh-CN" altLang="en-US"/>
              <a:t>首先看对于</a:t>
            </a:r>
            <a:r>
              <a:rPr lang="en-US" altLang="zh-CN"/>
              <a:t>fan-out</a:t>
            </a:r>
            <a:r>
              <a:rPr lang="zh-CN" altLang="en-US"/>
              <a:t>任务的动态调度，</a:t>
            </a:r>
            <a:r>
              <a:rPr lang="en-US" altLang="zh-CN"/>
              <a:t>fan-out</a:t>
            </a:r>
            <a:r>
              <a:rPr lang="zh-CN" altLang="en-US"/>
              <a:t>任务就是包含多个出边的</a:t>
            </a:r>
            <a:r>
              <a:rPr lang="zh-CN" altLang="en-US"/>
              <a:t>节点</a:t>
            </a:r>
            <a:endParaRPr lang="zh-CN" altLang="en-US"/>
          </a:p>
          <a:p>
            <a:r>
              <a:rPr lang="en-US" altLang="zh-CN"/>
              <a:t>* </a:t>
            </a:r>
            <a:r>
              <a:rPr lang="zh-CN" altLang="en-US"/>
              <a:t>动态调度包含两种操作，首先他会在就绪的任务中选择一个调度到</a:t>
            </a:r>
            <a:r>
              <a:rPr lang="en-US" altLang="zh-CN"/>
              <a:t>fan-out</a:t>
            </a:r>
            <a:r>
              <a:rPr lang="zh-CN" altLang="en-US"/>
              <a:t>任务所在</a:t>
            </a:r>
            <a:r>
              <a:rPr lang="en-US" altLang="zh-CN"/>
              <a:t>executor</a:t>
            </a:r>
            <a:r>
              <a:rPr lang="zh-CN" altLang="en-US"/>
              <a:t>中，也就是</a:t>
            </a:r>
            <a:r>
              <a:rPr lang="en-US" altLang="zh-CN"/>
              <a:t>become</a:t>
            </a:r>
            <a:endParaRPr lang="zh-CN" altLang="en-US"/>
          </a:p>
          <a:p>
            <a:r>
              <a:rPr lang="en-US" altLang="zh-CN"/>
              <a:t>* </a:t>
            </a:r>
            <a:r>
              <a:rPr lang="zh-CN" altLang="en-US"/>
              <a:t>对其他任务调分别调用新的</a:t>
            </a:r>
            <a:r>
              <a:rPr lang="en-US" altLang="zh-CN"/>
              <a:t>executors</a:t>
            </a:r>
            <a:r>
              <a:rPr lang="zh-CN" altLang="en-US"/>
              <a:t>执行，也就是</a:t>
            </a:r>
            <a:r>
              <a:rPr lang="en-US" altLang="zh-CN"/>
              <a:t>invoke</a:t>
            </a:r>
            <a:endParaRPr lang="zh-CN" altLang="en-US"/>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再看刚开始的例子，对于</a:t>
            </a:r>
            <a:r>
              <a:rPr lang="en-US" altLang="zh-CN"/>
              <a:t>t3t4t5</a:t>
            </a:r>
            <a:r>
              <a:rPr lang="zh-CN" altLang="en-US"/>
              <a:t>，</a:t>
            </a:r>
            <a:r>
              <a:rPr lang="en-US" altLang="zh-CN"/>
              <a:t>t5</a:t>
            </a:r>
            <a:r>
              <a:rPr lang="zh-CN" altLang="en-US"/>
              <a:t>和</a:t>
            </a:r>
            <a:r>
              <a:rPr lang="en-US" altLang="zh-CN"/>
              <a:t>t3</a:t>
            </a:r>
            <a:r>
              <a:rPr lang="zh-CN" altLang="en-US"/>
              <a:t>都在</a:t>
            </a:r>
            <a:r>
              <a:rPr lang="en-US" altLang="zh-CN"/>
              <a:t>e2</a:t>
            </a:r>
            <a:r>
              <a:rPr lang="zh-CN" altLang="en-US"/>
              <a:t>中执行，而</a:t>
            </a:r>
            <a:r>
              <a:rPr lang="en-US" altLang="zh-CN"/>
              <a:t>t4</a:t>
            </a:r>
            <a:r>
              <a:rPr lang="zh-CN" altLang="en-US"/>
              <a:t>由</a:t>
            </a:r>
            <a:r>
              <a:rPr lang="en-US" altLang="zh-CN"/>
              <a:t>e2</a:t>
            </a:r>
            <a:r>
              <a:rPr lang="zh-CN" altLang="en-US"/>
              <a:t>调用的新的</a:t>
            </a:r>
            <a:r>
              <a:rPr lang="en-US" altLang="zh-CN"/>
              <a:t>executor</a:t>
            </a:r>
            <a:r>
              <a:rPr lang="zh-CN" altLang="en-US"/>
              <a:t>执行</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 </a:t>
            </a:r>
            <a:r>
              <a:rPr lang="zh-CN" altLang="en-US">
                <a:sym typeface="+mn-ea"/>
              </a:rPr>
              <a:t>再看对于</a:t>
            </a:r>
            <a:r>
              <a:rPr lang="en-US" altLang="zh-CN">
                <a:sym typeface="+mn-ea"/>
              </a:rPr>
              <a:t>fan-in</a:t>
            </a:r>
            <a:r>
              <a:rPr lang="zh-CN" altLang="en-US">
                <a:sym typeface="+mn-ea"/>
              </a:rPr>
              <a:t>任务的动态调度，</a:t>
            </a:r>
            <a:r>
              <a:rPr lang="en-US" altLang="zh-CN">
                <a:sym typeface="+mn-ea"/>
              </a:rPr>
              <a:t>fan-in</a:t>
            </a:r>
            <a:r>
              <a:rPr lang="zh-CN" altLang="en-US">
                <a:sym typeface="+mn-ea"/>
              </a:rPr>
              <a:t>任务就是包含多个</a:t>
            </a:r>
            <a:r>
              <a:rPr lang="zh-CN" altLang="en-US">
                <a:sym typeface="+mn-ea"/>
              </a:rPr>
              <a:t>入边的节点</a:t>
            </a:r>
            <a:endParaRPr lang="zh-CN" altLang="en-US">
              <a:sym typeface="+mn-ea"/>
            </a:endParaRPr>
          </a:p>
          <a:p>
            <a:r>
              <a:rPr lang="en-US" altLang="zh-CN"/>
              <a:t>* </a:t>
            </a:r>
            <a:r>
              <a:rPr lang="zh-CN" altLang="en-US"/>
              <a:t>动态调度会在入边中选择一个</a:t>
            </a:r>
            <a:r>
              <a:rPr lang="en-US" altLang="zh-CN"/>
              <a:t>executor</a:t>
            </a:r>
            <a:r>
              <a:rPr lang="zh-CN" altLang="en-US"/>
              <a:t>执行</a:t>
            </a:r>
            <a:r>
              <a:rPr lang="en-US" altLang="zh-CN"/>
              <a:t>fan-in task</a:t>
            </a:r>
            <a:r>
              <a:rPr lang="zh-CN" altLang="en-US"/>
              <a:t>，这样就可以解决</a:t>
            </a:r>
            <a:r>
              <a:rPr lang="zh-CN" altLang="en-US"/>
              <a:t>静态调度子图重合的</a:t>
            </a:r>
            <a:r>
              <a:rPr lang="zh-CN" altLang="en-US"/>
              <a:t>问题</a:t>
            </a:r>
            <a:endParaRPr lang="zh-CN" altLang="en-US"/>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再看刚开始的例子，对于</a:t>
            </a:r>
            <a:r>
              <a:rPr lang="en-US" altLang="zh-CN"/>
              <a:t>t4t5t6</a:t>
            </a:r>
            <a:r>
              <a:rPr lang="zh-CN" altLang="en-US"/>
              <a:t>，</a:t>
            </a:r>
            <a:r>
              <a:rPr lang="en-US" altLang="zh-CN"/>
              <a:t>t6</a:t>
            </a:r>
            <a:r>
              <a:rPr lang="zh-CN" altLang="en-US"/>
              <a:t>选择再</a:t>
            </a:r>
            <a:r>
              <a:rPr lang="en-US" altLang="zh-CN"/>
              <a:t>e3</a:t>
            </a:r>
            <a:r>
              <a:rPr lang="zh-CN" altLang="en-US"/>
              <a:t>中执行</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zh-CN" altLang="en-US"/>
              <a:t>为了进一步减少数据移动，动态调度将数据传输量较大的任务对聚集到一个</a:t>
            </a:r>
            <a:r>
              <a:rPr lang="en-US" altLang="zh-CN"/>
              <a:t>executor</a:t>
            </a:r>
            <a:r>
              <a:rPr lang="zh-CN" altLang="en-US"/>
              <a:t>中</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接下来再来看悟空的存储管理，如下图所示，对于一个</a:t>
            </a:r>
            <a:r>
              <a:rPr lang="en-US" altLang="zh-CN"/>
              <a:t>executor</a:t>
            </a:r>
            <a:r>
              <a:rPr lang="zh-CN" altLang="en-US"/>
              <a:t>内的任务中间数据由</a:t>
            </a:r>
            <a:r>
              <a:rPr lang="en-US" altLang="zh-CN"/>
              <a:t>executor</a:t>
            </a:r>
            <a:r>
              <a:rPr lang="zh-CN" altLang="en-US"/>
              <a:t>的本地存储缓存；对于跨</a:t>
            </a:r>
            <a:r>
              <a:rPr lang="en-US" altLang="zh-CN"/>
              <a:t>executor</a:t>
            </a:r>
            <a:r>
              <a:rPr lang="zh-CN" altLang="en-US"/>
              <a:t>的中间数据传输由外部的</a:t>
            </a:r>
            <a:r>
              <a:rPr lang="en-US" altLang="zh-CN"/>
              <a:t>kv</a:t>
            </a:r>
            <a:r>
              <a:rPr lang="zh-CN" altLang="en-US"/>
              <a:t>数据库完成</a:t>
            </a:r>
            <a:r>
              <a:rPr lang="en-US" altLang="zh-CN"/>
              <a:t>S</a:t>
            </a:r>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zh-CN" altLang="en-US"/>
              <a:t>首先看</a:t>
            </a:r>
            <a:r>
              <a:rPr lang="en-US" altLang="zh-CN"/>
              <a:t>serverless</a:t>
            </a:r>
            <a:r>
              <a:rPr lang="zh-CN" altLang="en-US"/>
              <a:t>传统的</a:t>
            </a:r>
            <a:r>
              <a:rPr lang="en-US" altLang="zh-CN"/>
              <a:t>workflow</a:t>
            </a:r>
            <a:r>
              <a:rPr lang="zh-CN" altLang="en-US"/>
              <a:t>，首先由</a:t>
            </a:r>
            <a:r>
              <a:rPr lang="en-US" altLang="zh-CN"/>
              <a:t>workflow engine</a:t>
            </a:r>
            <a:r>
              <a:rPr lang="zh-CN" altLang="en-US"/>
              <a:t>生成应用执行的</a:t>
            </a:r>
            <a:r>
              <a:rPr lang="en-US" altLang="zh-CN"/>
              <a:t>DAG</a:t>
            </a:r>
            <a:r>
              <a:rPr lang="zh-CN" altLang="en-US"/>
              <a:t>图，然后</a:t>
            </a:r>
            <a:r>
              <a:rPr lang="en-US" altLang="zh-CN"/>
              <a:t>workflow engine</a:t>
            </a:r>
            <a:r>
              <a:rPr lang="zh-CN" altLang="en-US"/>
              <a:t>再</a:t>
            </a:r>
            <a:r>
              <a:rPr lang="en-US" altLang="zh-CN"/>
              <a:t>FaaS</a:t>
            </a:r>
            <a:r>
              <a:rPr lang="zh-CN" altLang="en-US"/>
              <a:t>平台上进行任务分配，同时</a:t>
            </a:r>
            <a:r>
              <a:rPr lang="en-US" altLang="zh-CN"/>
              <a:t>FaaS</a:t>
            </a:r>
            <a:r>
              <a:rPr lang="zh-CN" altLang="en-US"/>
              <a:t>平台需要向</a:t>
            </a:r>
            <a:r>
              <a:rPr lang="en-US" altLang="zh-CN"/>
              <a:t>workflow</a:t>
            </a:r>
            <a:r>
              <a:rPr lang="zh-CN" altLang="en-US"/>
              <a:t>引擎返回任务执行状态，以供</a:t>
            </a:r>
            <a:r>
              <a:rPr lang="en-US" altLang="zh-CN"/>
              <a:t>engine</a:t>
            </a:r>
            <a:r>
              <a:rPr lang="zh-CN" altLang="en-US"/>
              <a:t>进行调度；同时由</a:t>
            </a:r>
            <a:r>
              <a:rPr lang="en-US" altLang="zh-CN"/>
              <a:t>FaaS</a:t>
            </a:r>
            <a:r>
              <a:rPr lang="zh-CN" altLang="en-US"/>
              <a:t>平台的无状态性，中间数据的传输需要通过外部存储</a:t>
            </a:r>
            <a:r>
              <a:rPr lang="zh-CN" altLang="en-US"/>
              <a:t>完成</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zh-CN" altLang="en-US"/>
              <a:t>通过刚才对</a:t>
            </a:r>
            <a:r>
              <a:rPr lang="en-US" altLang="zh-CN"/>
              <a:t>serverless workflow</a:t>
            </a:r>
            <a:r>
              <a:rPr lang="zh-CN" altLang="en-US"/>
              <a:t>的分析，可以看到整个</a:t>
            </a:r>
            <a:r>
              <a:rPr lang="en-US" altLang="zh-CN"/>
              <a:t>workflow</a:t>
            </a:r>
            <a:r>
              <a:rPr lang="zh-CN" altLang="en-US"/>
              <a:t>的开销集中在两个方面：调度</a:t>
            </a:r>
            <a:r>
              <a:rPr lang="zh-CN" altLang="en-US"/>
              <a:t>和数据移动</a:t>
            </a:r>
            <a:endParaRPr lang="zh-CN" altLang="en-US"/>
          </a:p>
          <a:p>
            <a:r>
              <a:rPr lang="en-US" altLang="zh-CN"/>
              <a:t>* </a:t>
            </a:r>
            <a:r>
              <a:rPr lang="zh-CN" altLang="en-US"/>
              <a:t>接下来展示两种开销出现的原因以及问题</a:t>
            </a:r>
            <a:r>
              <a:rPr lang="zh-CN" altLang="en-US"/>
              <a:t>的</a:t>
            </a:r>
            <a:r>
              <a:rPr lang="zh-CN" altLang="en-US"/>
              <a:t>严重程度</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zh-CN" altLang="en-US"/>
              <a:t>首先来看调度</a:t>
            </a:r>
            <a:r>
              <a:rPr lang="zh-CN" altLang="en-US"/>
              <a:t>开销</a:t>
            </a:r>
            <a:endParaRPr lang="zh-CN" altLang="en-US"/>
          </a:p>
          <a:p>
            <a:r>
              <a:rPr lang="en-US" altLang="zh-CN"/>
              <a:t>* </a:t>
            </a:r>
            <a:r>
              <a:rPr lang="zh-CN" altLang="en-US"/>
              <a:t>现行的</a:t>
            </a:r>
            <a:r>
              <a:rPr lang="en-US" altLang="zh-CN"/>
              <a:t>serverless</a:t>
            </a:r>
            <a:r>
              <a:rPr lang="zh-CN" altLang="en-US"/>
              <a:t>方案采用的是集中化的调度方式，由一个中心调度器完成任务的分发并且跟踪任务执行状态来进行接下来的</a:t>
            </a:r>
            <a:r>
              <a:rPr lang="zh-CN" altLang="en-US"/>
              <a:t>调度</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zh-CN" altLang="en-US"/>
              <a:t>同时又因为</a:t>
            </a:r>
            <a:r>
              <a:rPr lang="en-US" altLang="zh-CN"/>
              <a:t>serverless</a:t>
            </a:r>
            <a:r>
              <a:rPr lang="zh-CN" altLang="en-US"/>
              <a:t>应用通常是突发并行的，函数生命周期短，而且并发度高，这就会导致大量的任务执行状态在中心调度器和各个</a:t>
            </a:r>
            <a:r>
              <a:rPr lang="en-US" altLang="zh-CN"/>
              <a:t>woker</a:t>
            </a:r>
            <a:r>
              <a:rPr lang="zh-CN" altLang="en-US"/>
              <a:t>之间频繁传递，造成较高的</a:t>
            </a:r>
            <a:r>
              <a:rPr lang="zh-CN" altLang="en-US"/>
              <a:t>调度开销</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zh-CN" altLang="en-US"/>
              <a:t>这张图展示了八种典型的</a:t>
            </a:r>
            <a:r>
              <a:rPr lang="en-US" altLang="zh-CN"/>
              <a:t>serverless workflow</a:t>
            </a:r>
            <a:r>
              <a:rPr lang="zh-CN" altLang="en-US"/>
              <a:t>应用调度开销对端到端时延也就是应用执行时间的占比，可以看到调度开销</a:t>
            </a:r>
            <a:r>
              <a:rPr lang="zh-CN" altLang="en-US"/>
              <a:t>比较大</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zh-CN" altLang="en-US"/>
              <a:t>应为函数是无状态的，所以需要使用远端存储交换中间数据，导致了数据移动的</a:t>
            </a:r>
            <a:r>
              <a:rPr lang="zh-CN" altLang="en-US"/>
              <a:t>开销</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zh-CN" altLang="en-US"/>
              <a:t>下面详细介绍</a:t>
            </a:r>
            <a:r>
              <a:rPr lang="en-US" altLang="zh-CN"/>
              <a:t>wukong</a:t>
            </a:r>
            <a:r>
              <a:rPr lang="zh-CN" altLang="en-US"/>
              <a:t>的完整</a:t>
            </a:r>
            <a:r>
              <a:rPr lang="zh-CN" altLang="en-US"/>
              <a:t>架构</a:t>
            </a:r>
            <a:endParaRPr lang="zh-CN" altLang="en-US"/>
          </a:p>
          <a:p>
            <a:r>
              <a:rPr lang="en-US" altLang="zh-CN"/>
              <a:t>* </a:t>
            </a:r>
            <a:r>
              <a:rPr lang="zh-CN" altLang="en-US"/>
              <a:t>首先用户提交</a:t>
            </a:r>
            <a:r>
              <a:rPr lang="zh-CN" altLang="en-US"/>
              <a:t>任务</a:t>
            </a:r>
            <a:endParaRPr lang="zh-CN" altLang="en-US"/>
          </a:p>
          <a:p>
            <a:r>
              <a:rPr lang="en-US" altLang="zh-CN"/>
              <a:t>* </a:t>
            </a:r>
            <a:r>
              <a:rPr lang="zh-CN" altLang="en-US"/>
              <a:t>然后由</a:t>
            </a:r>
            <a:r>
              <a:rPr lang="en-US" altLang="zh-CN"/>
              <a:t>DAG generator</a:t>
            </a:r>
            <a:r>
              <a:rPr lang="zh-CN" altLang="en-US"/>
              <a:t>生成</a:t>
            </a:r>
            <a:r>
              <a:rPr lang="en-US" altLang="zh-CN"/>
              <a:t>workflow</a:t>
            </a:r>
            <a:r>
              <a:rPr lang="zh-CN" altLang="en-US"/>
              <a:t>的</a:t>
            </a:r>
            <a:r>
              <a:rPr lang="en-US" altLang="zh-CN"/>
              <a:t>DAG</a:t>
            </a:r>
            <a:endParaRPr lang="en-US" altLang="zh-CN"/>
          </a:p>
          <a:p>
            <a:r>
              <a:rPr lang="en-US" altLang="zh-CN"/>
              <a:t>* </a:t>
            </a:r>
            <a:r>
              <a:rPr lang="zh-CN" altLang="en-US"/>
              <a:t>接着由静态调度生成器将</a:t>
            </a:r>
            <a:r>
              <a:rPr lang="en-US" altLang="zh-CN"/>
              <a:t>DAG</a:t>
            </a:r>
            <a:r>
              <a:rPr lang="zh-CN" altLang="en-US"/>
              <a:t>划分成子图，生成最初的</a:t>
            </a:r>
            <a:r>
              <a:rPr lang="zh-CN" altLang="en-US"/>
              <a:t>调度策略</a:t>
            </a:r>
            <a:endParaRPr lang="zh-CN" altLang="en-US"/>
          </a:p>
          <a:p>
            <a:r>
              <a:rPr lang="en-US" altLang="zh-CN"/>
              <a:t>* </a:t>
            </a:r>
            <a:r>
              <a:rPr lang="zh-CN" altLang="en-US"/>
              <a:t>然后为每个子图分配一个</a:t>
            </a:r>
            <a:r>
              <a:rPr lang="en-US" altLang="zh-CN"/>
              <a:t>executor</a:t>
            </a:r>
            <a:r>
              <a:rPr lang="zh-CN" altLang="en-US"/>
              <a:t>执行静态</a:t>
            </a:r>
            <a:r>
              <a:rPr lang="zh-CN" altLang="en-US"/>
              <a:t>调度</a:t>
            </a:r>
            <a:endParaRPr lang="zh-CN" altLang="en-US"/>
          </a:p>
          <a:p>
            <a:r>
              <a:rPr lang="en-US" altLang="zh-CN"/>
              <a:t>* </a:t>
            </a:r>
            <a:r>
              <a:rPr lang="zh-CN" altLang="en-US"/>
              <a:t>然后各个</a:t>
            </a:r>
            <a:r>
              <a:rPr lang="en-US" altLang="zh-CN"/>
              <a:t>executor</a:t>
            </a:r>
            <a:r>
              <a:rPr lang="zh-CN" altLang="en-US"/>
              <a:t>动态的调整</a:t>
            </a:r>
            <a:r>
              <a:rPr lang="zh-CN" altLang="en-US"/>
              <a:t>调度</a:t>
            </a:r>
            <a:endParaRPr lang="zh-CN" altLang="en-US"/>
          </a:p>
          <a:p>
            <a:r>
              <a:rPr lang="en-US" altLang="zh-CN"/>
              <a:t>* </a:t>
            </a:r>
            <a:r>
              <a:rPr lang="zh-CN" altLang="en-US"/>
              <a:t>对于一个</a:t>
            </a:r>
            <a:r>
              <a:rPr lang="en-US" altLang="zh-CN"/>
              <a:t>executor</a:t>
            </a:r>
            <a:r>
              <a:rPr lang="zh-CN" altLang="en-US"/>
              <a:t>内的中间数据通过</a:t>
            </a:r>
            <a:r>
              <a:rPr lang="en-US" altLang="zh-CN"/>
              <a:t>executor</a:t>
            </a:r>
            <a:r>
              <a:rPr lang="zh-CN" altLang="en-US"/>
              <a:t>的本地存储传输；跨</a:t>
            </a:r>
            <a:r>
              <a:rPr lang="en-US" altLang="zh-CN"/>
              <a:t>executor</a:t>
            </a:r>
            <a:r>
              <a:rPr lang="zh-CN" altLang="en-US"/>
              <a:t>的中间数据通过外部的</a:t>
            </a:r>
            <a:r>
              <a:rPr lang="en-US" altLang="zh-CN"/>
              <a:t>kv</a:t>
            </a:r>
            <a:r>
              <a:rPr lang="zh-CN" altLang="en-US"/>
              <a:t>数据库</a:t>
            </a:r>
            <a:r>
              <a:rPr lang="zh-CN" altLang="en-US"/>
              <a:t>传输</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49548" y="1041400"/>
            <a:ext cx="10092905" cy="2387600"/>
          </a:xfrm>
        </p:spPr>
        <p:txBody>
          <a:bodyPr anchor="ctr">
            <a:normAutofit/>
          </a:bodyPr>
          <a:lstStyle>
            <a:lvl1pPr algn="ctr">
              <a:lnSpc>
                <a:spcPct val="150000"/>
              </a:lnSpc>
              <a:defRPr sz="44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049546" y="3602038"/>
            <a:ext cx="10092905"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995141" y="365125"/>
            <a:ext cx="135866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1" y="365125"/>
            <a:ext cx="8788879"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49548" y="1041400"/>
            <a:ext cx="10092905" cy="2387600"/>
          </a:xfrm>
        </p:spPr>
        <p:txBody>
          <a:bodyPr anchor="ctr">
            <a:normAutofit/>
          </a:bodyPr>
          <a:lstStyle>
            <a:lvl1pPr algn="ctr">
              <a:lnSpc>
                <a:spcPct val="150000"/>
              </a:lnSpc>
              <a:defRPr sz="44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049546" y="3602038"/>
            <a:ext cx="10092905"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a:defRPr b="1">
                <a:latin typeface="微软雅黑" panose="020B0503020204020204" charset="-122"/>
                <a:ea typeface="微软雅黑" panose="020B0503020204020204" charset="-122"/>
              </a:defRPr>
            </a:lvl1pPr>
            <a:lvl4pPr marL="1371600" indent="0">
              <a:buSzPct val="85000"/>
              <a:buFont typeface="Wingdings" panose="05000000000000000000" charset="0"/>
              <a:buNone/>
              <a:defRPr/>
            </a:lvl4pPr>
            <a:lvl5pPr marL="1828800" indent="0">
              <a:buNone/>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endParaRPr lang="zh-CN" altLang="en-US"/>
          </a:p>
          <a:p>
            <a:pPr lvl="4"/>
            <a:endParaRPr lang="zh-CN" altLang="en-US" dirty="0"/>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8" name="矩形 7"/>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sz="half" idx="1"/>
          </p:nvPr>
        </p:nvSpPr>
        <p:spPr>
          <a:xfrm>
            <a:off x="838200" y="1318075"/>
            <a:ext cx="5181600" cy="48588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318075"/>
            <a:ext cx="5181600" cy="48588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9" name="矩形 8"/>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713176"/>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6612" y="1352866"/>
            <a:ext cx="5157787" cy="823912"/>
          </a:xfrm>
        </p:spPr>
        <p:txBody>
          <a:bodyPr anchor="ctr"/>
          <a:lstStyle>
            <a:lvl1pPr marL="0" indent="0">
              <a:spcBef>
                <a:spcPts val="60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9" y="2176779"/>
            <a:ext cx="5157787" cy="401288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5" name="文本占位符 4"/>
          <p:cNvSpPr>
            <a:spLocks noGrp="1"/>
          </p:cNvSpPr>
          <p:nvPr>
            <p:ph type="body" sz="quarter" idx="3"/>
          </p:nvPr>
        </p:nvSpPr>
        <p:spPr>
          <a:xfrm>
            <a:off x="6170613" y="1334625"/>
            <a:ext cx="5183188" cy="823912"/>
          </a:xfrm>
        </p:spPr>
        <p:txBody>
          <a:bodyPr anchor="ctr"/>
          <a:lstStyle>
            <a:lvl1pPr marL="0" indent="0">
              <a:spcBef>
                <a:spcPts val="60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1" y="2176779"/>
            <a:ext cx="5183188" cy="401288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7" name="日期占位符 6"/>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11" name="矩形 10"/>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7" name="矩形 6"/>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6" name="矩形 5"/>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ctr"/>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ctr"/>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8" name="矩形 7"/>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a:defRPr b="1">
                <a:latin typeface="微软雅黑" panose="020B0503020204020204" charset="-122"/>
                <a:ea typeface="微软雅黑" panose="020B0503020204020204" charset="-122"/>
              </a:defRPr>
            </a:lvl1pPr>
            <a:lvl4pPr marL="1371600" indent="0">
              <a:buSzPct val="85000"/>
              <a:buFont typeface="Wingdings" panose="05000000000000000000" charset="0"/>
              <a:buNone/>
              <a:defRPr/>
            </a:lvl4pPr>
            <a:lvl5pPr marL="1828800" indent="0">
              <a:buNone/>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endParaRPr lang="zh-CN" altLang="en-US"/>
          </a:p>
          <a:p>
            <a:pPr lvl="4"/>
            <a:endParaRPr lang="zh-CN" altLang="en-US" dirty="0"/>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8" name="矩形 7"/>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995141" y="365125"/>
            <a:ext cx="135866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1" y="365125"/>
            <a:ext cx="8788879"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sz="half" idx="1"/>
          </p:nvPr>
        </p:nvSpPr>
        <p:spPr>
          <a:xfrm>
            <a:off x="838200" y="1318075"/>
            <a:ext cx="5181600" cy="48588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318075"/>
            <a:ext cx="5181600" cy="48588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9" name="矩形 8"/>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713176"/>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6612" y="1352866"/>
            <a:ext cx="5157787" cy="823912"/>
          </a:xfrm>
        </p:spPr>
        <p:txBody>
          <a:bodyPr anchor="ctr"/>
          <a:lstStyle>
            <a:lvl1pPr marL="0" indent="0">
              <a:spcBef>
                <a:spcPts val="60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9" y="2176779"/>
            <a:ext cx="5157787" cy="401288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5" name="文本占位符 4"/>
          <p:cNvSpPr>
            <a:spLocks noGrp="1"/>
          </p:cNvSpPr>
          <p:nvPr>
            <p:ph type="body" sz="quarter" idx="3"/>
          </p:nvPr>
        </p:nvSpPr>
        <p:spPr>
          <a:xfrm>
            <a:off x="6170613" y="1334625"/>
            <a:ext cx="5183188" cy="823912"/>
          </a:xfrm>
        </p:spPr>
        <p:txBody>
          <a:bodyPr anchor="ctr"/>
          <a:lstStyle>
            <a:lvl1pPr marL="0" indent="0">
              <a:spcBef>
                <a:spcPts val="60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1" y="2176779"/>
            <a:ext cx="5183188" cy="401288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7" name="日期占位符 6"/>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11" name="矩形 10"/>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7" name="矩形 6"/>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6" name="矩形 5"/>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ctr"/>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ctr"/>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2DCC23-1A0C-40AB-901D-FA6618501FC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4" name="日期占位符 3"/>
          <p:cNvSpPr>
            <a:spLocks noGrp="1"/>
          </p:cNvSpPr>
          <p:nvPr>
            <p:ph type="dt" sz="half" idx="10"/>
          </p:nvPr>
        </p:nvSpPr>
        <p:spPr/>
        <p:txBody>
          <a:bodyPr/>
          <a:lstStyle/>
          <a:p>
            <a:fld id="{ED287498-27BB-4C1B-8204-4314443FDC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2DCC23-1A0C-40AB-901D-FA6618501FCE}" type="slidenum">
              <a:rPr lang="zh-CN" altLang="en-US" smtClean="0"/>
            </a:fld>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1072" y="757051"/>
            <a:ext cx="3024000" cy="449109"/>
          </a:xfrm>
          <a:prstGeom prst="rect">
            <a:avLst/>
          </a:prstGeom>
        </p:spPr>
      </p:pic>
      <p:sp>
        <p:nvSpPr>
          <p:cNvPr id="8" name="矩形 7"/>
          <p:cNvSpPr/>
          <p:nvPr/>
        </p:nvSpPr>
        <p:spPr>
          <a:xfrm>
            <a:off x="96928" y="1165396"/>
            <a:ext cx="9021672" cy="32400"/>
          </a:xfrm>
          <a:prstGeom prst="rect">
            <a:avLst/>
          </a:prstGeom>
          <a:gradFill flip="none" rotWithShape="1">
            <a:gsLst>
              <a:gs pos="0">
                <a:schemeClr val="accent1">
                  <a:lumMod val="0"/>
                  <a:lumOff val="100000"/>
                </a:schemeClr>
              </a:gs>
              <a:gs pos="100000">
                <a:srgbClr val="543795"/>
              </a:gs>
            </a:gsLst>
            <a:lin ang="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1" Type="http://schemas.openxmlformats.org/officeDocument/2006/relationships/theme" Target="../theme/theme2.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773561"/>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380227"/>
            <a:ext cx="10515600" cy="4796737"/>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90577" y="6417186"/>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ED287498-27BB-4C1B-8204-4314443FDC93}" type="datetimeFigureOut">
              <a:rPr lang="zh-CN" altLang="en-US" smtClean="0"/>
            </a:fld>
            <a:endParaRPr lang="zh-CN" altLang="en-US"/>
          </a:p>
        </p:txBody>
      </p:sp>
      <p:sp>
        <p:nvSpPr>
          <p:cNvPr id="5" name="页脚占位符 4"/>
          <p:cNvSpPr>
            <a:spLocks noGrp="1"/>
          </p:cNvSpPr>
          <p:nvPr>
            <p:ph type="ftr" sz="quarter" idx="3"/>
          </p:nvPr>
        </p:nvSpPr>
        <p:spPr>
          <a:xfrm>
            <a:off x="4038600" y="6417185"/>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zh-CN" altLang="en-US"/>
          </a:p>
        </p:txBody>
      </p:sp>
      <p:sp>
        <p:nvSpPr>
          <p:cNvPr id="6" name="灯片编号占位符 5"/>
          <p:cNvSpPr>
            <a:spLocks noGrp="1"/>
          </p:cNvSpPr>
          <p:nvPr>
            <p:ph type="sldNum" sz="quarter" idx="4"/>
          </p:nvPr>
        </p:nvSpPr>
        <p:spPr>
          <a:xfrm>
            <a:off x="9358223" y="6418503"/>
            <a:ext cx="2743200" cy="365125"/>
          </a:xfrm>
          <a:prstGeom prst="rect">
            <a:avLst/>
          </a:prstGeom>
        </p:spPr>
        <p:txBody>
          <a:bodyPr vert="horz" lIns="91440" tIns="45720" rIns="91440" bIns="45720" rtlCol="0" anchor="ctr"/>
          <a:lstStyle>
            <a:lvl1pPr algn="r">
              <a:defRPr sz="1600">
                <a:solidFill>
                  <a:schemeClr val="tx1">
                    <a:tint val="75000"/>
                  </a:schemeClr>
                </a:solidFill>
                <a:latin typeface="Times New Roman" panose="02020603050405020304" pitchFamily="18" charset="0"/>
                <a:cs typeface="Times New Roman" panose="02020603050405020304" pitchFamily="18" charset="0"/>
              </a:defRPr>
            </a:lvl1pPr>
          </a:lstStyle>
          <a:p>
            <a:fld id="{F92DCC23-1A0C-40AB-901D-FA6618501FC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120000"/>
        </a:lnSpc>
        <a:spcBef>
          <a:spcPct val="0"/>
        </a:spcBef>
        <a:buNone/>
        <a:defRPr sz="3600" b="1" kern="1200">
          <a:solidFill>
            <a:schemeClr val="accent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120000"/>
        </a:lnSpc>
        <a:spcBef>
          <a:spcPts val="1200"/>
        </a:spcBef>
        <a:buClr>
          <a:schemeClr val="accent1">
            <a:lumMod val="60000"/>
            <a:lumOff val="40000"/>
          </a:schemeClr>
        </a:buClr>
        <a:buSzPct val="85000"/>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00000"/>
        </a:lnSpc>
        <a:spcBef>
          <a:spcPts val="1000"/>
        </a:spcBef>
        <a:buClr>
          <a:schemeClr val="accent1">
            <a:lumMod val="60000"/>
            <a:lumOff val="40000"/>
          </a:schemeClr>
        </a:buClr>
        <a:buSzPct val="70000"/>
        <a:buFont typeface="Wingdings" panose="05000000000000000000" pitchFamily="2" charset="2"/>
        <a:buChar char="n"/>
        <a:defRPr sz="22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00000"/>
        </a:lnSpc>
        <a:spcBef>
          <a:spcPts val="600"/>
        </a:spcBef>
        <a:buClr>
          <a:schemeClr val="accent1">
            <a:lumMod val="60000"/>
            <a:lumOff val="40000"/>
          </a:schemeClr>
        </a:buClr>
        <a:buSzPct val="70000"/>
        <a:buFont typeface="Wingdings" panose="05000000000000000000" pitchFamily="2" charset="2"/>
        <a:buChar char="l"/>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600"/>
        </a:spcBef>
        <a:buClr>
          <a:schemeClr val="accent1">
            <a:lumMod val="60000"/>
            <a:lumOff val="40000"/>
          </a:schemeClr>
        </a:buClr>
        <a:buFont typeface="Wingdings" panose="05000000000000000000"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00000"/>
        </a:lnSpc>
        <a:spcBef>
          <a:spcPts val="600"/>
        </a:spcBef>
        <a:buClr>
          <a:schemeClr val="accent1">
            <a:lumMod val="60000"/>
            <a:lumOff val="40000"/>
          </a:schemeClr>
        </a:buClr>
        <a:buFont typeface="Wingdings" panose="05000000000000000000"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773561"/>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380227"/>
            <a:ext cx="10515600" cy="4796737"/>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90577" y="6417186"/>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ED287498-27BB-4C1B-8204-4314443FDC93}" type="datetimeFigureOut">
              <a:rPr lang="zh-CN" altLang="en-US" smtClean="0"/>
            </a:fld>
            <a:endParaRPr lang="zh-CN" altLang="en-US"/>
          </a:p>
        </p:txBody>
      </p:sp>
      <p:sp>
        <p:nvSpPr>
          <p:cNvPr id="5" name="页脚占位符 4"/>
          <p:cNvSpPr>
            <a:spLocks noGrp="1"/>
          </p:cNvSpPr>
          <p:nvPr>
            <p:ph type="ftr" sz="quarter" idx="3"/>
          </p:nvPr>
        </p:nvSpPr>
        <p:spPr>
          <a:xfrm>
            <a:off x="4038600" y="6417185"/>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zh-CN" altLang="en-US"/>
          </a:p>
        </p:txBody>
      </p:sp>
      <p:sp>
        <p:nvSpPr>
          <p:cNvPr id="6" name="灯片编号占位符 5"/>
          <p:cNvSpPr>
            <a:spLocks noGrp="1"/>
          </p:cNvSpPr>
          <p:nvPr>
            <p:ph type="sldNum" sz="quarter" idx="4"/>
          </p:nvPr>
        </p:nvSpPr>
        <p:spPr>
          <a:xfrm>
            <a:off x="9358223" y="6418503"/>
            <a:ext cx="2743200" cy="365125"/>
          </a:xfrm>
          <a:prstGeom prst="rect">
            <a:avLst/>
          </a:prstGeom>
        </p:spPr>
        <p:txBody>
          <a:bodyPr vert="horz" lIns="91440" tIns="45720" rIns="91440" bIns="45720" rtlCol="0" anchor="ctr"/>
          <a:lstStyle>
            <a:lvl1pPr algn="r">
              <a:defRPr sz="1600">
                <a:solidFill>
                  <a:schemeClr val="tx1">
                    <a:tint val="75000"/>
                  </a:schemeClr>
                </a:solidFill>
                <a:latin typeface="Times New Roman" panose="02020603050405020304" pitchFamily="18" charset="0"/>
                <a:cs typeface="Times New Roman" panose="02020603050405020304" pitchFamily="18" charset="0"/>
              </a:defRPr>
            </a:lvl1pPr>
          </a:lstStyle>
          <a:p>
            <a:fld id="{F92DCC23-1A0C-40AB-901D-FA6618501FC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0" hangingPunct="1">
        <a:lnSpc>
          <a:spcPct val="120000"/>
        </a:lnSpc>
        <a:spcBef>
          <a:spcPct val="0"/>
        </a:spcBef>
        <a:buNone/>
        <a:defRPr sz="3600" b="1" kern="1200">
          <a:solidFill>
            <a:schemeClr val="accent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120000"/>
        </a:lnSpc>
        <a:spcBef>
          <a:spcPts val="1200"/>
        </a:spcBef>
        <a:buClr>
          <a:schemeClr val="accent1">
            <a:lumMod val="60000"/>
            <a:lumOff val="40000"/>
          </a:schemeClr>
        </a:buClr>
        <a:buSzPct val="85000"/>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00000"/>
        </a:lnSpc>
        <a:spcBef>
          <a:spcPts val="1000"/>
        </a:spcBef>
        <a:buClr>
          <a:schemeClr val="accent1">
            <a:lumMod val="60000"/>
            <a:lumOff val="40000"/>
          </a:schemeClr>
        </a:buClr>
        <a:buSzPct val="70000"/>
        <a:buFont typeface="Wingdings" panose="05000000000000000000" pitchFamily="2" charset="2"/>
        <a:buChar char="n"/>
        <a:defRPr sz="22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00000"/>
        </a:lnSpc>
        <a:spcBef>
          <a:spcPts val="600"/>
        </a:spcBef>
        <a:buClr>
          <a:schemeClr val="accent1">
            <a:lumMod val="60000"/>
            <a:lumOff val="40000"/>
          </a:schemeClr>
        </a:buClr>
        <a:buSzPct val="70000"/>
        <a:buFont typeface="Wingdings" panose="05000000000000000000" pitchFamily="2" charset="2"/>
        <a:buChar char="l"/>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600"/>
        </a:spcBef>
        <a:buClr>
          <a:schemeClr val="accent1">
            <a:lumMod val="60000"/>
            <a:lumOff val="40000"/>
          </a:schemeClr>
        </a:buClr>
        <a:buFont typeface="Wingdings" panose="05000000000000000000"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00000"/>
        </a:lnSpc>
        <a:spcBef>
          <a:spcPts val="600"/>
        </a:spcBef>
        <a:buClr>
          <a:schemeClr val="accent1">
            <a:lumMod val="60000"/>
            <a:lumOff val="40000"/>
          </a:schemeClr>
        </a:buClr>
        <a:buFont typeface="Wingdings" panose="05000000000000000000" pitchFamily="2" charset="2"/>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8.png"/><Relationship Id="rId3" Type="http://schemas.openxmlformats.org/officeDocument/2006/relationships/image" Target="../media/image1.svg"/><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29310" y="1738630"/>
            <a:ext cx="10533380" cy="2387600"/>
          </a:xfrm>
        </p:spPr>
        <p:txBody>
          <a:bodyPr>
            <a:normAutofit fontScale="90000"/>
          </a:bodyPr>
          <a:lstStyle/>
          <a:p>
            <a:r>
              <a:rPr lang="en-US" dirty="0">
                <a:sym typeface="+mn-ea"/>
              </a:rPr>
              <a:t> </a:t>
            </a:r>
            <a:r>
              <a:rPr dirty="0">
                <a:sym typeface="+mn-ea"/>
              </a:rPr>
              <a:t>Wukong: A Scalable and Locality-Enhanced</a:t>
            </a:r>
            <a:br>
              <a:rPr dirty="0">
                <a:sym typeface="+mn-ea"/>
              </a:rPr>
            </a:br>
            <a:r>
              <a:rPr dirty="0">
                <a:sym typeface="+mn-ea"/>
              </a:rPr>
              <a:t>Framework for Serverless Parallel Computing</a:t>
            </a:r>
            <a:endParaRPr dirty="0">
              <a:sym typeface="+mn-ea"/>
            </a:endParaRPr>
          </a:p>
        </p:txBody>
      </p:sp>
      <p:sp>
        <p:nvSpPr>
          <p:cNvPr id="3" name="文本框 2"/>
          <p:cNvSpPr txBox="1"/>
          <p:nvPr/>
        </p:nvSpPr>
        <p:spPr>
          <a:xfrm>
            <a:off x="5121275" y="5003800"/>
            <a:ext cx="1948815" cy="829945"/>
          </a:xfrm>
          <a:prstGeom prst="rect">
            <a:avLst/>
          </a:prstGeom>
          <a:noFill/>
        </p:spPr>
        <p:txBody>
          <a:bodyPr wrap="square" rtlCol="0">
            <a:spAutoFit/>
          </a:bodyPr>
          <a:p>
            <a:r>
              <a:rPr lang="en-US" altLang="zh-CN" sz="2400"/>
              <a:t>      </a:t>
            </a:r>
            <a:r>
              <a:rPr lang="zh-CN" altLang="en-US" sz="2400"/>
              <a:t>李涛</a:t>
            </a:r>
            <a:r>
              <a:rPr lang="en-US" altLang="zh-CN" sz="2400"/>
              <a:t>    </a:t>
            </a:r>
            <a:endParaRPr lang="zh-CN" altLang="en-US" sz="2400"/>
          </a:p>
          <a:p>
            <a:r>
              <a:rPr lang="en-US" altLang="zh-CN" sz="2400">
                <a:sym typeface="+mn-ea"/>
              </a:rPr>
              <a:t>   2021.3.31</a:t>
            </a:r>
            <a:endParaRPr lang="zh-CN" altLang="en-US" sz="2400"/>
          </a:p>
        </p:txBody>
      </p:sp>
      <p:sp>
        <p:nvSpPr>
          <p:cNvPr id="5" name="文本框 4"/>
          <p:cNvSpPr txBox="1"/>
          <p:nvPr/>
        </p:nvSpPr>
        <p:spPr>
          <a:xfrm>
            <a:off x="0" y="6489700"/>
            <a:ext cx="10696575" cy="368300"/>
          </a:xfrm>
          <a:prstGeom prst="rect">
            <a:avLst/>
          </a:prstGeom>
          <a:noFill/>
        </p:spPr>
        <p:txBody>
          <a:bodyPr wrap="square" rtlCol="0">
            <a:spAutoFit/>
          </a:bodyPr>
          <a:p>
            <a:r>
              <a:rPr lang="zh-CN" altLang="en-US">
                <a:solidFill>
                  <a:schemeClr val="bg2">
                    <a:lumMod val="75000"/>
                  </a:schemeClr>
                </a:solidFill>
              </a:rPr>
              <a:t>[1] Wukong: A Scalable and Locality-Enhanced Framework for Serverless Parallel Computing SoCC’20</a:t>
            </a:r>
            <a:endParaRPr lang="zh-CN" altLang="en-US">
              <a:solidFill>
                <a:schemeClr val="bg2">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Decentralized </a:t>
            </a:r>
            <a:r>
              <a:rPr lang="en-US" altLang="zh-CN"/>
              <a:t>S</a:t>
            </a:r>
            <a:r>
              <a:rPr lang="en-US" altLang="zh-CN"/>
              <a:t>cheduling</a:t>
            </a:r>
            <a:endParaRPr lang="en-US" altLang="zh-CN"/>
          </a:p>
        </p:txBody>
      </p:sp>
      <p:sp>
        <p:nvSpPr>
          <p:cNvPr id="3" name="内容占位符 2"/>
          <p:cNvSpPr>
            <a:spLocks noGrp="1"/>
          </p:cNvSpPr>
          <p:nvPr>
            <p:ph idx="1"/>
          </p:nvPr>
        </p:nvSpPr>
        <p:spPr/>
        <p:txBody>
          <a:bodyPr/>
          <a:p>
            <a:r>
              <a:rPr lang="en-US" altLang="zh-CN"/>
              <a:t> Static scheduling</a:t>
            </a:r>
            <a:endParaRPr lang="en-US" altLang="zh-CN"/>
          </a:p>
          <a:p>
            <a:pPr lvl="1"/>
            <a:r>
              <a:rPr lang="en-US" altLang="zh-CN"/>
              <a:t> </a:t>
            </a:r>
            <a:r>
              <a:rPr lang="en-US" altLang="zh-CN">
                <a:latin typeface="等线" panose="02010600030101010101" charset="-122"/>
                <a:ea typeface="等线" panose="02010600030101010101" charset="-122"/>
                <a:cs typeface="等线" panose="02010600030101010101" charset="-122"/>
              </a:rPr>
              <a:t>Input DAG partitioned into static schedules</a:t>
            </a:r>
            <a:r>
              <a:rPr lang="zh-CN" altLang="en-US">
                <a:latin typeface="等线" panose="02010600030101010101" charset="-122"/>
                <a:ea typeface="等线" panose="02010600030101010101" charset="-122"/>
                <a:cs typeface="等线" panose="02010600030101010101" charset="-122"/>
              </a:rPr>
              <a:t>，</a:t>
            </a:r>
            <a:r>
              <a:rPr lang="en-US" altLang="zh-CN">
                <a:latin typeface="等线" panose="02010600030101010101" charset="-122"/>
                <a:ea typeface="等线" panose="02010600030101010101" charset="-122"/>
                <a:cs typeface="等线" panose="02010600030101010101" charset="-122"/>
              </a:rPr>
              <a:t>or</a:t>
            </a:r>
            <a:endParaRPr lang="en-US" altLang="zh-CN">
              <a:latin typeface="等线" panose="02010600030101010101" charset="-122"/>
              <a:ea typeface="等线" panose="02010600030101010101" charset="-122"/>
              <a:cs typeface="等线" panose="02010600030101010101" charset="-122"/>
            </a:endParaRPr>
          </a:p>
          <a:p>
            <a:pPr marL="457200" lvl="1" indent="0">
              <a:buNone/>
            </a:pPr>
            <a:r>
              <a:rPr lang="en-US" altLang="zh-CN">
                <a:latin typeface="等线" panose="02010600030101010101" charset="-122"/>
                <a:ea typeface="等线" panose="02010600030101010101" charset="-122"/>
                <a:cs typeface="等线" panose="02010600030101010101" charset="-122"/>
              </a:rPr>
              <a:t>    subgraphs of the original DAG (DFS)</a:t>
            </a:r>
            <a:endParaRPr lang="en-US" altLang="zh-CN">
              <a:latin typeface="等线" panose="02010600030101010101" charset="-122"/>
              <a:ea typeface="等线" panose="02010600030101010101" charset="-122"/>
              <a:cs typeface="等线" panose="02010600030101010101" charset="-122"/>
            </a:endParaRPr>
          </a:p>
          <a:p>
            <a:pPr marL="457200" lvl="1" indent="0">
              <a:buNone/>
            </a:pPr>
            <a:endParaRPr lang="en-US" altLang="zh-CN">
              <a:latin typeface="等线" panose="02010600030101010101" charset="-122"/>
              <a:ea typeface="等线" panose="02010600030101010101" charset="-122"/>
              <a:cs typeface="等线" panose="02010600030101010101" charset="-122"/>
            </a:endParaRPr>
          </a:p>
          <a:p>
            <a:pPr marL="685800" lvl="1" indent="-228600">
              <a:buFont typeface="Wingdings" panose="05000000000000000000" charset="0"/>
              <a:buChar char="n"/>
            </a:pPr>
            <a:r>
              <a:rPr lang="en-US" altLang="zh-CN">
                <a:solidFill>
                  <a:schemeClr val="tx1"/>
                </a:solidFill>
                <a:latin typeface="等线" panose="02010600030101010101" charset="-122"/>
                <a:ea typeface="等线" panose="02010600030101010101" charset="-122"/>
                <a:cs typeface="等线" panose="02010600030101010101" charset="-122"/>
              </a:rPr>
              <a:t> T</a:t>
            </a:r>
            <a:r>
              <a:rPr lang="en-US" altLang="zh-CN">
                <a:solidFill>
                  <a:schemeClr val="tx1"/>
                </a:solidFill>
                <a:latin typeface="等线" panose="02010600030101010101" charset="-122"/>
                <a:ea typeface="等线" panose="02010600030101010101" charset="-122"/>
                <a:cs typeface="等线" panose="02010600030101010101" charset="-122"/>
              </a:rPr>
              <a:t>ask Executors are assigned a static </a:t>
            </a:r>
            <a:r>
              <a:rPr lang="en-US" altLang="zh-CN">
                <a:solidFill>
                  <a:schemeClr val="tx1"/>
                </a:solidFill>
                <a:latin typeface="等线" panose="02010600030101010101" charset="-122"/>
                <a:ea typeface="等线" panose="02010600030101010101" charset="-122"/>
                <a:cs typeface="等线" panose="02010600030101010101" charset="-122"/>
              </a:rPr>
              <a:t>schedule</a:t>
            </a:r>
            <a:endParaRPr lang="en-US" altLang="zh-CN">
              <a:solidFill>
                <a:schemeClr val="tx1"/>
              </a:solidFill>
              <a:latin typeface="等线" panose="02010600030101010101" charset="-122"/>
              <a:ea typeface="等线" panose="02010600030101010101" charset="-122"/>
              <a:cs typeface="等线" panose="02010600030101010101" charset="-122"/>
            </a:endParaRPr>
          </a:p>
          <a:p>
            <a:pPr marL="685800" lvl="1" indent="-228600">
              <a:buFont typeface="Wingdings" panose="05000000000000000000" charset="0"/>
              <a:buChar char="n"/>
            </a:pPr>
            <a:endParaRPr lang="en-US" altLang="zh-CN">
              <a:solidFill>
                <a:schemeClr val="tx1"/>
              </a:solidFill>
              <a:latin typeface="等线" panose="02010600030101010101" charset="-122"/>
              <a:ea typeface="等线" panose="02010600030101010101" charset="-122"/>
              <a:cs typeface="等线" panose="02010600030101010101" charset="-122"/>
            </a:endParaRPr>
          </a:p>
          <a:p>
            <a:pPr marL="685800" lvl="1" indent="-228600">
              <a:buFont typeface="Wingdings" panose="05000000000000000000" charset="0"/>
              <a:buChar char="n"/>
            </a:pPr>
            <a:r>
              <a:rPr lang="en-US" altLang="zh-CN">
                <a:solidFill>
                  <a:schemeClr val="tx1"/>
                </a:solidFill>
                <a:latin typeface="等线" panose="02010600030101010101" charset="-122"/>
                <a:ea typeface="等线" panose="02010600030101010101" charset="-122"/>
                <a:cs typeface="等线" panose="02010600030101010101" charset="-122"/>
              </a:rPr>
              <a:t>E</a:t>
            </a:r>
            <a:r>
              <a:rPr lang="en-US" altLang="zh-CN">
                <a:solidFill>
                  <a:schemeClr val="tx1"/>
                </a:solidFill>
                <a:latin typeface="等线" panose="02010600030101010101" charset="-122"/>
                <a:ea typeface="等线" panose="02010600030101010101" charset="-122"/>
                <a:cs typeface="等线" panose="02010600030101010101" charset="-122"/>
              </a:rPr>
              <a:t>ach Executor executes the tasks  through its </a:t>
            </a:r>
            <a:endParaRPr lang="en-US" altLang="zh-CN">
              <a:solidFill>
                <a:schemeClr val="tx1"/>
              </a:solidFill>
              <a:latin typeface="等线" panose="02010600030101010101" charset="-122"/>
              <a:ea typeface="等线" panose="02010600030101010101" charset="-122"/>
              <a:cs typeface="等线" panose="02010600030101010101" charset="-122"/>
            </a:endParaRPr>
          </a:p>
          <a:p>
            <a:pPr marL="457200" lvl="1" indent="0">
              <a:buFont typeface="Wingdings" panose="05000000000000000000" charset="0"/>
              <a:buNone/>
            </a:pPr>
            <a:r>
              <a:rPr lang="en-US" altLang="zh-CN">
                <a:solidFill>
                  <a:schemeClr val="tx1"/>
                </a:solidFill>
                <a:latin typeface="等线" panose="02010600030101010101" charset="-122"/>
                <a:ea typeface="等线" panose="02010600030101010101" charset="-122"/>
                <a:cs typeface="等线" panose="02010600030101010101" charset="-122"/>
              </a:rPr>
              <a:t>   schedule in </a:t>
            </a:r>
            <a:r>
              <a:rPr lang="en-US" altLang="zh-CN">
                <a:solidFill>
                  <a:schemeClr val="tx1"/>
                </a:solidFill>
                <a:latin typeface="等线" panose="02010600030101010101" charset="-122"/>
                <a:ea typeface="等线" panose="02010600030101010101" charset="-122"/>
                <a:cs typeface="等线" panose="02010600030101010101" charset="-122"/>
              </a:rPr>
              <a:t>parallel</a:t>
            </a:r>
            <a:endParaRPr lang="en-US" altLang="zh-CN">
              <a:solidFill>
                <a:schemeClr val="tx1"/>
              </a:solidFill>
              <a:latin typeface="等线" panose="02010600030101010101" charset="-122"/>
              <a:ea typeface="等线" panose="02010600030101010101" charset="-122"/>
              <a:cs typeface="等线" panose="02010600030101010101" charset="-122"/>
            </a:endParaRPr>
          </a:p>
          <a:p>
            <a:pPr marL="685800" lvl="1" indent="-228600">
              <a:buFont typeface="Wingdings" panose="05000000000000000000" charset="0"/>
              <a:buChar char="n"/>
            </a:pPr>
            <a:endParaRPr lang="en-US" altLang="zh-CN">
              <a:solidFill>
                <a:schemeClr val="tx1"/>
              </a:solidFill>
              <a:latin typeface="等线" panose="02010600030101010101" charset="-122"/>
              <a:ea typeface="等线" panose="02010600030101010101" charset="-122"/>
              <a:cs typeface="等线" panose="02010600030101010101" charset="-122"/>
            </a:endParaRPr>
          </a:p>
          <a:p>
            <a:pPr marL="685800" lvl="1" indent="-228600">
              <a:buFont typeface="Wingdings" panose="05000000000000000000" charset="0"/>
              <a:buChar char="n"/>
            </a:pPr>
            <a:endParaRPr lang="en-US" altLang="zh-CN">
              <a:solidFill>
                <a:schemeClr val="tx1"/>
              </a:solidFill>
              <a:latin typeface="等线" panose="02010600030101010101" charset="-122"/>
              <a:ea typeface="等线" panose="02010600030101010101" charset="-122"/>
              <a:cs typeface="等线" panose="02010600030101010101" charset="-122"/>
            </a:endParaRPr>
          </a:p>
          <a:p>
            <a:pPr marL="0" lvl="0" indent="0">
              <a:buFont typeface="Wingdings" panose="05000000000000000000" charset="0"/>
              <a:buNone/>
            </a:pPr>
            <a:endParaRPr lang="en-US" altLang="zh-CN">
              <a:solidFill>
                <a:schemeClr val="tx1"/>
              </a:solidFill>
              <a:latin typeface="等线" panose="02010600030101010101" charset="-122"/>
              <a:ea typeface="等线" panose="02010600030101010101" charset="-122"/>
              <a:cs typeface="等线" panose="02010600030101010101" charset="-122"/>
            </a:endParaRPr>
          </a:p>
        </p:txBody>
      </p:sp>
      <p:sp>
        <p:nvSpPr>
          <p:cNvPr id="5" name="文本框 4"/>
          <p:cNvSpPr txBox="1"/>
          <p:nvPr/>
        </p:nvSpPr>
        <p:spPr>
          <a:xfrm>
            <a:off x="0" y="6489700"/>
            <a:ext cx="10696575" cy="368300"/>
          </a:xfrm>
          <a:prstGeom prst="rect">
            <a:avLst/>
          </a:prstGeom>
          <a:noFill/>
        </p:spPr>
        <p:txBody>
          <a:bodyPr wrap="square" rtlCol="0">
            <a:spAutoFit/>
          </a:bodyPr>
          <a:p>
            <a:r>
              <a:rPr lang="zh-CN" altLang="en-US">
                <a:solidFill>
                  <a:schemeClr val="bg2">
                    <a:lumMod val="50000"/>
                  </a:schemeClr>
                </a:solidFill>
              </a:rPr>
              <a:t>[1] Wukong: A Scalable and Locality-Enhanced Framework for Serverless Parallel Computing SoCC’20</a:t>
            </a:r>
            <a:endParaRPr lang="zh-CN" altLang="en-US">
              <a:solidFill>
                <a:schemeClr val="bg2">
                  <a:lumMod val="50000"/>
                </a:schemeClr>
              </a:solidFill>
            </a:endParaRPr>
          </a:p>
        </p:txBody>
      </p:sp>
      <p:grpSp>
        <p:nvGrpSpPr>
          <p:cNvPr id="20" name="组合 19"/>
          <p:cNvGrpSpPr/>
          <p:nvPr/>
        </p:nvGrpSpPr>
        <p:grpSpPr>
          <a:xfrm>
            <a:off x="8009255" y="1702435"/>
            <a:ext cx="2912745" cy="4152900"/>
            <a:chOff x="7479" y="2695"/>
            <a:chExt cx="4587" cy="6540"/>
          </a:xfrm>
        </p:grpSpPr>
        <p:sp>
          <p:nvSpPr>
            <p:cNvPr id="19" name="圆角矩形 18"/>
            <p:cNvSpPr/>
            <p:nvPr/>
          </p:nvSpPr>
          <p:spPr>
            <a:xfrm rot="19620000">
              <a:off x="9616" y="2703"/>
              <a:ext cx="2422" cy="6391"/>
            </a:xfrm>
            <a:prstGeom prst="roundRect">
              <a:avLst/>
            </a:prstGeom>
            <a:solidFill>
              <a:schemeClr val="accent6">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8" name="圆角矩形 17"/>
            <p:cNvSpPr/>
            <p:nvPr/>
          </p:nvSpPr>
          <p:spPr>
            <a:xfrm rot="1860000">
              <a:off x="7941" y="2695"/>
              <a:ext cx="1864" cy="6540"/>
            </a:xfrm>
            <a:prstGeom prst="roundRect">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 name="椭圆 5"/>
            <p:cNvSpPr/>
            <p:nvPr/>
          </p:nvSpPr>
          <p:spPr>
            <a:xfrm>
              <a:off x="9637" y="3239"/>
              <a:ext cx="645" cy="676"/>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7" name="椭圆 6"/>
            <p:cNvSpPr/>
            <p:nvPr/>
          </p:nvSpPr>
          <p:spPr>
            <a:xfrm rot="1860000">
              <a:off x="8234" y="5377"/>
              <a:ext cx="645" cy="676"/>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8" name="椭圆 7"/>
            <p:cNvSpPr/>
            <p:nvPr/>
          </p:nvSpPr>
          <p:spPr>
            <a:xfrm>
              <a:off x="10971" y="5108"/>
              <a:ext cx="645" cy="676"/>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9" name="椭圆 8"/>
            <p:cNvSpPr/>
            <p:nvPr/>
          </p:nvSpPr>
          <p:spPr>
            <a:xfrm rot="1080000">
              <a:off x="10574" y="6509"/>
              <a:ext cx="645" cy="676"/>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 name="椭圆 9"/>
            <p:cNvSpPr/>
            <p:nvPr/>
          </p:nvSpPr>
          <p:spPr>
            <a:xfrm rot="19740000">
              <a:off x="7479" y="8255"/>
              <a:ext cx="645" cy="676"/>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1" name="椭圆 10"/>
            <p:cNvSpPr/>
            <p:nvPr/>
          </p:nvSpPr>
          <p:spPr>
            <a:xfrm rot="1260000">
              <a:off x="11421" y="8255"/>
              <a:ext cx="645" cy="676"/>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12" name="直接箭头连接符 11"/>
            <p:cNvCxnSpPr>
              <a:stCxn id="10" idx="7"/>
              <a:endCxn id="7" idx="4"/>
            </p:cNvCxnSpPr>
            <p:nvPr/>
          </p:nvCxnSpPr>
          <p:spPr>
            <a:xfrm flipV="1">
              <a:off x="7874" y="6005"/>
              <a:ext cx="509" cy="2265"/>
            </a:xfrm>
            <a:prstGeom prst="straightConnector1">
              <a:avLst/>
            </a:prstGeom>
            <a:ln w="158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0"/>
              <a:endCxn id="6" idx="3"/>
            </p:cNvCxnSpPr>
            <p:nvPr/>
          </p:nvCxnSpPr>
          <p:spPr>
            <a:xfrm flipV="1">
              <a:off x="8731" y="3816"/>
              <a:ext cx="1000" cy="1610"/>
            </a:xfrm>
            <a:prstGeom prst="straightConnector1">
              <a:avLst/>
            </a:prstGeom>
            <a:ln w="158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8" idx="1"/>
              <a:endCxn id="6" idx="5"/>
            </p:cNvCxnSpPr>
            <p:nvPr/>
          </p:nvCxnSpPr>
          <p:spPr>
            <a:xfrm flipH="1" flipV="1">
              <a:off x="10188" y="3816"/>
              <a:ext cx="877" cy="1391"/>
            </a:xfrm>
            <a:prstGeom prst="straightConnector1">
              <a:avLst/>
            </a:prstGeom>
            <a:ln w="158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9" idx="2"/>
              <a:endCxn id="7" idx="6"/>
            </p:cNvCxnSpPr>
            <p:nvPr/>
          </p:nvCxnSpPr>
          <p:spPr>
            <a:xfrm flipH="1" flipV="1">
              <a:off x="8833" y="5881"/>
              <a:ext cx="1757" cy="866"/>
            </a:xfrm>
            <a:prstGeom prst="straightConnector1">
              <a:avLst/>
            </a:prstGeom>
            <a:ln w="158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9" idx="0"/>
              <a:endCxn id="8" idx="4"/>
            </p:cNvCxnSpPr>
            <p:nvPr/>
          </p:nvCxnSpPr>
          <p:spPr>
            <a:xfrm flipV="1">
              <a:off x="11001" y="5784"/>
              <a:ext cx="293" cy="742"/>
            </a:xfrm>
            <a:prstGeom prst="straightConnector1">
              <a:avLst/>
            </a:prstGeom>
            <a:ln w="158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1" idx="1"/>
              <a:endCxn id="9" idx="5"/>
            </p:cNvCxnSpPr>
            <p:nvPr/>
          </p:nvCxnSpPr>
          <p:spPr>
            <a:xfrm flipH="1" flipV="1">
              <a:off x="11040" y="7145"/>
              <a:ext cx="576" cy="1143"/>
            </a:xfrm>
            <a:prstGeom prst="straightConnector1">
              <a:avLst/>
            </a:prstGeom>
            <a:ln w="158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sp>
        <p:nvSpPr>
          <p:cNvPr id="21" name="文本框 20"/>
          <p:cNvSpPr txBox="1"/>
          <p:nvPr/>
        </p:nvSpPr>
        <p:spPr>
          <a:xfrm>
            <a:off x="8009255" y="5285105"/>
            <a:ext cx="438150" cy="368300"/>
          </a:xfrm>
          <a:prstGeom prst="rect">
            <a:avLst/>
          </a:prstGeom>
          <a:noFill/>
        </p:spPr>
        <p:txBody>
          <a:bodyPr wrap="square" rtlCol="0">
            <a:spAutoFit/>
          </a:bodyPr>
          <a:p>
            <a:r>
              <a:rPr lang="en-US" altLang="zh-CN"/>
              <a:t>T1</a:t>
            </a:r>
            <a:endParaRPr lang="en-US" altLang="zh-CN"/>
          </a:p>
        </p:txBody>
      </p:sp>
      <p:sp>
        <p:nvSpPr>
          <p:cNvPr id="22" name="文本框 21"/>
          <p:cNvSpPr txBox="1"/>
          <p:nvPr/>
        </p:nvSpPr>
        <p:spPr>
          <a:xfrm>
            <a:off x="10512425" y="5282565"/>
            <a:ext cx="438150" cy="368300"/>
          </a:xfrm>
          <a:prstGeom prst="rect">
            <a:avLst/>
          </a:prstGeom>
          <a:noFill/>
        </p:spPr>
        <p:txBody>
          <a:bodyPr wrap="square" rtlCol="0">
            <a:spAutoFit/>
          </a:bodyPr>
          <a:p>
            <a:r>
              <a:rPr lang="en-US" altLang="zh-CN"/>
              <a:t>T2</a:t>
            </a:r>
            <a:endParaRPr lang="en-US" altLang="zh-CN"/>
          </a:p>
        </p:txBody>
      </p:sp>
      <p:sp>
        <p:nvSpPr>
          <p:cNvPr id="23" name="文本框 22"/>
          <p:cNvSpPr txBox="1"/>
          <p:nvPr/>
        </p:nvSpPr>
        <p:spPr>
          <a:xfrm>
            <a:off x="9960610" y="4147820"/>
            <a:ext cx="438150" cy="368300"/>
          </a:xfrm>
          <a:prstGeom prst="rect">
            <a:avLst/>
          </a:prstGeom>
          <a:noFill/>
        </p:spPr>
        <p:txBody>
          <a:bodyPr wrap="square" rtlCol="0">
            <a:spAutoFit/>
          </a:bodyPr>
          <a:p>
            <a:r>
              <a:rPr lang="en-US" altLang="zh-CN"/>
              <a:t>T3</a:t>
            </a:r>
            <a:endParaRPr lang="en-US" altLang="zh-CN"/>
          </a:p>
        </p:txBody>
      </p:sp>
      <p:sp>
        <p:nvSpPr>
          <p:cNvPr id="24" name="文本框 23"/>
          <p:cNvSpPr txBox="1"/>
          <p:nvPr/>
        </p:nvSpPr>
        <p:spPr>
          <a:xfrm>
            <a:off x="8488045" y="3458210"/>
            <a:ext cx="438150" cy="368300"/>
          </a:xfrm>
          <a:prstGeom prst="rect">
            <a:avLst/>
          </a:prstGeom>
          <a:noFill/>
        </p:spPr>
        <p:txBody>
          <a:bodyPr wrap="square" rtlCol="0">
            <a:spAutoFit/>
          </a:bodyPr>
          <a:p>
            <a:r>
              <a:rPr lang="en-US" altLang="zh-CN"/>
              <a:t>T4</a:t>
            </a:r>
            <a:endParaRPr lang="en-US" altLang="zh-CN"/>
          </a:p>
        </p:txBody>
      </p:sp>
      <p:sp>
        <p:nvSpPr>
          <p:cNvPr id="25" name="文本框 24"/>
          <p:cNvSpPr txBox="1"/>
          <p:nvPr/>
        </p:nvSpPr>
        <p:spPr>
          <a:xfrm>
            <a:off x="10226675" y="3267710"/>
            <a:ext cx="438150" cy="368300"/>
          </a:xfrm>
          <a:prstGeom prst="rect">
            <a:avLst/>
          </a:prstGeom>
          <a:noFill/>
        </p:spPr>
        <p:txBody>
          <a:bodyPr wrap="square" rtlCol="0">
            <a:spAutoFit/>
          </a:bodyPr>
          <a:p>
            <a:r>
              <a:rPr lang="en-US" altLang="zh-CN"/>
              <a:t>T5</a:t>
            </a:r>
            <a:endParaRPr lang="en-US" altLang="zh-CN"/>
          </a:p>
        </p:txBody>
      </p:sp>
      <p:sp>
        <p:nvSpPr>
          <p:cNvPr id="26" name="文本框 25"/>
          <p:cNvSpPr txBox="1"/>
          <p:nvPr/>
        </p:nvSpPr>
        <p:spPr>
          <a:xfrm>
            <a:off x="9351010" y="2078355"/>
            <a:ext cx="438150" cy="368300"/>
          </a:xfrm>
          <a:prstGeom prst="rect">
            <a:avLst/>
          </a:prstGeom>
          <a:noFill/>
        </p:spPr>
        <p:txBody>
          <a:bodyPr wrap="square" rtlCol="0">
            <a:spAutoFit/>
          </a:bodyPr>
          <a:p>
            <a:r>
              <a:rPr lang="en-US" altLang="zh-CN"/>
              <a:t>T6</a:t>
            </a:r>
            <a:endParaRPr lang="en-US" altLang="zh-CN"/>
          </a:p>
        </p:txBody>
      </p:sp>
      <p:sp>
        <p:nvSpPr>
          <p:cNvPr id="27" name="文本框 26"/>
          <p:cNvSpPr txBox="1"/>
          <p:nvPr/>
        </p:nvSpPr>
        <p:spPr>
          <a:xfrm>
            <a:off x="8674735" y="5949950"/>
            <a:ext cx="1937385"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Static Schedule</a:t>
            </a:r>
            <a:endParaRPr lang="en-US" altLang="zh-CN" b="1">
              <a:latin typeface="微软雅黑" panose="020B0503020204020204" charset="-122"/>
              <a:ea typeface="微软雅黑" panose="020B0503020204020204" charset="-122"/>
            </a:endParaRPr>
          </a:p>
        </p:txBody>
      </p:sp>
      <p:sp>
        <p:nvSpPr>
          <p:cNvPr id="4" name="文本框 3"/>
          <p:cNvSpPr txBox="1"/>
          <p:nvPr/>
        </p:nvSpPr>
        <p:spPr>
          <a:xfrm>
            <a:off x="7254875" y="5887720"/>
            <a:ext cx="1259205" cy="368300"/>
          </a:xfrm>
          <a:prstGeom prst="rect">
            <a:avLst/>
          </a:prstGeom>
          <a:noFill/>
        </p:spPr>
        <p:txBody>
          <a:bodyPr wrap="square" rtlCol="0">
            <a:spAutoFit/>
          </a:bodyPr>
          <a:p>
            <a:r>
              <a:rPr lang="en-US" altLang="zh-CN"/>
              <a:t>Exe</a:t>
            </a:r>
            <a:r>
              <a:rPr lang="en-US" altLang="zh-CN"/>
              <a:t>cutor 1</a:t>
            </a:r>
            <a:endParaRPr lang="en-US" altLang="zh-CN"/>
          </a:p>
        </p:txBody>
      </p:sp>
      <p:sp>
        <p:nvSpPr>
          <p:cNvPr id="28" name="文本框 27"/>
          <p:cNvSpPr txBox="1"/>
          <p:nvPr/>
        </p:nvSpPr>
        <p:spPr>
          <a:xfrm>
            <a:off x="10727690" y="5887720"/>
            <a:ext cx="1259205" cy="368300"/>
          </a:xfrm>
          <a:prstGeom prst="rect">
            <a:avLst/>
          </a:prstGeom>
          <a:noFill/>
        </p:spPr>
        <p:txBody>
          <a:bodyPr wrap="square" rtlCol="0">
            <a:spAutoFit/>
          </a:bodyPr>
          <a:p>
            <a:r>
              <a:rPr lang="en-US" altLang="zh-CN"/>
              <a:t>Exe</a:t>
            </a:r>
            <a:r>
              <a:rPr lang="en-US" altLang="zh-CN"/>
              <a:t>cutor 2</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Decentralized </a:t>
            </a:r>
            <a:r>
              <a:rPr lang="en-US" altLang="zh-CN"/>
              <a:t>S</a:t>
            </a:r>
            <a:r>
              <a:rPr lang="en-US" altLang="zh-CN"/>
              <a:t>cheduling</a:t>
            </a:r>
            <a:endParaRPr lang="en-US" altLang="zh-CN"/>
          </a:p>
        </p:txBody>
      </p:sp>
      <p:sp>
        <p:nvSpPr>
          <p:cNvPr id="3" name="内容占位符 2"/>
          <p:cNvSpPr>
            <a:spLocks noGrp="1"/>
          </p:cNvSpPr>
          <p:nvPr>
            <p:ph idx="1"/>
          </p:nvPr>
        </p:nvSpPr>
        <p:spPr/>
        <p:txBody>
          <a:bodyPr/>
          <a:p>
            <a:r>
              <a:rPr lang="en-US" altLang="zh-CN"/>
              <a:t> Static scheduling problems</a:t>
            </a:r>
            <a:endParaRPr lang="en-US" altLang="zh-CN"/>
          </a:p>
          <a:p>
            <a:pPr lvl="1"/>
            <a:r>
              <a:rPr lang="en-US" altLang="zh-CN"/>
              <a:t> </a:t>
            </a:r>
            <a:r>
              <a:rPr lang="en-US" altLang="zh-CN">
                <a:latin typeface="等线" panose="02010600030101010101" charset="-122"/>
                <a:ea typeface="等线" panose="02010600030101010101" charset="-122"/>
              </a:rPr>
              <a:t>Subgraphs can overlap</a:t>
            </a:r>
            <a:endParaRPr lang="en-US" altLang="zh-CN">
              <a:latin typeface="等线" panose="02010600030101010101" charset="-122"/>
              <a:ea typeface="等线" panose="02010600030101010101" charset="-122"/>
            </a:endParaRPr>
          </a:p>
          <a:p>
            <a:pPr lvl="1"/>
            <a:endParaRPr lang="en-US" altLang="zh-CN">
              <a:latin typeface="等线" panose="02010600030101010101" charset="-122"/>
              <a:ea typeface="等线" panose="02010600030101010101" charset="-122"/>
              <a:cs typeface="等线" panose="02010600030101010101" charset="-122"/>
            </a:endParaRPr>
          </a:p>
          <a:p>
            <a:pPr marL="685800" lvl="1" indent="-228600">
              <a:buFont typeface="Wingdings" panose="05000000000000000000" charset="0"/>
              <a:buChar char="n"/>
            </a:pPr>
            <a:r>
              <a:rPr lang="en-US" altLang="zh-CN">
                <a:solidFill>
                  <a:schemeClr val="tx1"/>
                </a:solidFill>
                <a:latin typeface="等线" panose="02010600030101010101" charset="-122"/>
                <a:ea typeface="等线" panose="02010600030101010101" charset="-122"/>
                <a:cs typeface="等线" panose="02010600030101010101" charset="-122"/>
              </a:rPr>
              <a:t> Not consider the amount of data transferred</a:t>
            </a:r>
            <a:endParaRPr lang="en-US" altLang="zh-CN">
              <a:solidFill>
                <a:schemeClr val="tx1"/>
              </a:solidFill>
              <a:latin typeface="等线" panose="02010600030101010101" charset="-122"/>
              <a:ea typeface="等线" panose="02010600030101010101" charset="-122"/>
              <a:cs typeface="等线" panose="02010600030101010101" charset="-122"/>
            </a:endParaRPr>
          </a:p>
          <a:p>
            <a:pPr marL="685800" lvl="1" indent="-228600">
              <a:buFont typeface="Wingdings" panose="05000000000000000000" charset="0"/>
              <a:buChar char="n"/>
            </a:pPr>
            <a:endParaRPr lang="en-US" altLang="zh-CN">
              <a:solidFill>
                <a:schemeClr val="tx1"/>
              </a:solidFill>
              <a:latin typeface="等线" panose="02010600030101010101" charset="-122"/>
              <a:ea typeface="等线" panose="02010600030101010101" charset="-122"/>
              <a:cs typeface="等线" panose="02010600030101010101" charset="-122"/>
            </a:endParaRPr>
          </a:p>
          <a:p>
            <a:pPr marL="685800" lvl="1" indent="-228600">
              <a:buFont typeface="Wingdings" panose="05000000000000000000" charset="0"/>
              <a:buChar char="n"/>
            </a:pPr>
            <a:r>
              <a:rPr lang="en-US" altLang="zh-CN">
                <a:solidFill>
                  <a:schemeClr val="tx1"/>
                </a:solidFill>
                <a:latin typeface="等线" panose="02010600030101010101" charset="-122"/>
                <a:ea typeface="等线" panose="02010600030101010101" charset="-122"/>
                <a:cs typeface="等线" panose="02010600030101010101" charset="-122"/>
              </a:rPr>
              <a:t> State synchronization between </a:t>
            </a:r>
            <a:r>
              <a:rPr lang="en-US" altLang="zh-CN">
                <a:solidFill>
                  <a:schemeClr val="tx1"/>
                </a:solidFill>
                <a:latin typeface="等线" panose="02010600030101010101" charset="-122"/>
                <a:ea typeface="等线" panose="02010600030101010101" charset="-122"/>
                <a:cs typeface="等线" panose="02010600030101010101" charset="-122"/>
              </a:rPr>
              <a:t>executors  </a:t>
            </a:r>
            <a:endParaRPr lang="en-US" altLang="zh-CN">
              <a:solidFill>
                <a:schemeClr val="tx1"/>
              </a:solidFill>
              <a:latin typeface="等线" panose="02010600030101010101" charset="-122"/>
              <a:ea typeface="等线" panose="02010600030101010101" charset="-122"/>
              <a:cs typeface="等线" panose="02010600030101010101" charset="-122"/>
            </a:endParaRPr>
          </a:p>
          <a:p>
            <a:pPr marL="685800" lvl="1" indent="-228600">
              <a:buFont typeface="Wingdings" panose="05000000000000000000" charset="0"/>
              <a:buChar char="n"/>
            </a:pPr>
            <a:endParaRPr lang="en-US" altLang="zh-CN">
              <a:solidFill>
                <a:schemeClr val="tx1"/>
              </a:solidFill>
              <a:latin typeface="等线" panose="02010600030101010101" charset="-122"/>
              <a:ea typeface="等线" panose="02010600030101010101" charset="-122"/>
              <a:cs typeface="等线" panose="02010600030101010101" charset="-122"/>
            </a:endParaRPr>
          </a:p>
          <a:p>
            <a:pPr marL="0" lvl="0" indent="0">
              <a:buFont typeface="Wingdings" panose="05000000000000000000" charset="0"/>
              <a:buNone/>
            </a:pPr>
            <a:endParaRPr lang="en-US" altLang="zh-CN">
              <a:solidFill>
                <a:schemeClr val="tx1"/>
              </a:solidFill>
              <a:latin typeface="等线" panose="02010600030101010101" charset="-122"/>
              <a:ea typeface="等线" panose="02010600030101010101" charset="-122"/>
              <a:cs typeface="等线" panose="02010600030101010101" charset="-122"/>
            </a:endParaRPr>
          </a:p>
        </p:txBody>
      </p:sp>
      <p:sp>
        <p:nvSpPr>
          <p:cNvPr id="5" name="文本框 4"/>
          <p:cNvSpPr txBox="1"/>
          <p:nvPr/>
        </p:nvSpPr>
        <p:spPr>
          <a:xfrm>
            <a:off x="0" y="6489700"/>
            <a:ext cx="10696575" cy="368300"/>
          </a:xfrm>
          <a:prstGeom prst="rect">
            <a:avLst/>
          </a:prstGeom>
          <a:noFill/>
        </p:spPr>
        <p:txBody>
          <a:bodyPr wrap="square" rtlCol="0">
            <a:spAutoFit/>
          </a:bodyPr>
          <a:p>
            <a:r>
              <a:rPr lang="zh-CN" altLang="en-US">
                <a:solidFill>
                  <a:schemeClr val="bg2">
                    <a:lumMod val="50000"/>
                  </a:schemeClr>
                </a:solidFill>
              </a:rPr>
              <a:t>[1] Wukong: A Scalable and Locality-Enhanced Framework for Serverless Parallel Computing SoCC’20</a:t>
            </a:r>
            <a:endParaRPr lang="zh-CN" altLang="en-US">
              <a:solidFill>
                <a:schemeClr val="bg2">
                  <a:lumMod val="50000"/>
                </a:schemeClr>
              </a:solidFill>
            </a:endParaRPr>
          </a:p>
        </p:txBody>
      </p:sp>
      <p:grpSp>
        <p:nvGrpSpPr>
          <p:cNvPr id="20" name="组合 19"/>
          <p:cNvGrpSpPr/>
          <p:nvPr/>
        </p:nvGrpSpPr>
        <p:grpSpPr>
          <a:xfrm>
            <a:off x="8009255" y="1702435"/>
            <a:ext cx="2912745" cy="4152900"/>
            <a:chOff x="7479" y="2695"/>
            <a:chExt cx="4587" cy="6540"/>
          </a:xfrm>
        </p:grpSpPr>
        <p:sp>
          <p:nvSpPr>
            <p:cNvPr id="19" name="圆角矩形 18"/>
            <p:cNvSpPr/>
            <p:nvPr/>
          </p:nvSpPr>
          <p:spPr>
            <a:xfrm rot="19620000">
              <a:off x="9616" y="2703"/>
              <a:ext cx="2422" cy="6391"/>
            </a:xfrm>
            <a:prstGeom prst="roundRect">
              <a:avLst/>
            </a:prstGeom>
            <a:solidFill>
              <a:schemeClr val="accent6">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8" name="圆角矩形 17"/>
            <p:cNvSpPr/>
            <p:nvPr/>
          </p:nvSpPr>
          <p:spPr>
            <a:xfrm rot="1860000">
              <a:off x="7941" y="2695"/>
              <a:ext cx="1864" cy="6540"/>
            </a:xfrm>
            <a:prstGeom prst="roundRect">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 name="椭圆 5"/>
            <p:cNvSpPr/>
            <p:nvPr/>
          </p:nvSpPr>
          <p:spPr>
            <a:xfrm>
              <a:off x="9637" y="3239"/>
              <a:ext cx="645" cy="676"/>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7" name="椭圆 6"/>
            <p:cNvSpPr/>
            <p:nvPr/>
          </p:nvSpPr>
          <p:spPr>
            <a:xfrm rot="1860000">
              <a:off x="8234" y="5377"/>
              <a:ext cx="645" cy="676"/>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8" name="椭圆 7"/>
            <p:cNvSpPr/>
            <p:nvPr/>
          </p:nvSpPr>
          <p:spPr>
            <a:xfrm>
              <a:off x="10971" y="5108"/>
              <a:ext cx="645" cy="676"/>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9" name="椭圆 8"/>
            <p:cNvSpPr/>
            <p:nvPr/>
          </p:nvSpPr>
          <p:spPr>
            <a:xfrm rot="1080000">
              <a:off x="10574" y="6509"/>
              <a:ext cx="645" cy="676"/>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 name="椭圆 9"/>
            <p:cNvSpPr/>
            <p:nvPr/>
          </p:nvSpPr>
          <p:spPr>
            <a:xfrm rot="19740000">
              <a:off x="7479" y="8255"/>
              <a:ext cx="645" cy="676"/>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1" name="椭圆 10"/>
            <p:cNvSpPr/>
            <p:nvPr/>
          </p:nvSpPr>
          <p:spPr>
            <a:xfrm rot="1260000">
              <a:off x="11421" y="8255"/>
              <a:ext cx="645" cy="676"/>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12" name="直接箭头连接符 11"/>
            <p:cNvCxnSpPr>
              <a:stCxn id="10" idx="7"/>
              <a:endCxn id="7" idx="4"/>
            </p:cNvCxnSpPr>
            <p:nvPr/>
          </p:nvCxnSpPr>
          <p:spPr>
            <a:xfrm flipV="1">
              <a:off x="7874" y="6005"/>
              <a:ext cx="509" cy="2265"/>
            </a:xfrm>
            <a:prstGeom prst="straightConnector1">
              <a:avLst/>
            </a:prstGeom>
            <a:ln w="158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0"/>
              <a:endCxn id="6" idx="3"/>
            </p:cNvCxnSpPr>
            <p:nvPr/>
          </p:nvCxnSpPr>
          <p:spPr>
            <a:xfrm flipV="1">
              <a:off x="8731" y="3816"/>
              <a:ext cx="1000" cy="1610"/>
            </a:xfrm>
            <a:prstGeom prst="straightConnector1">
              <a:avLst/>
            </a:prstGeom>
            <a:ln w="158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8" idx="1"/>
              <a:endCxn id="6" idx="5"/>
            </p:cNvCxnSpPr>
            <p:nvPr/>
          </p:nvCxnSpPr>
          <p:spPr>
            <a:xfrm flipH="1" flipV="1">
              <a:off x="10188" y="3816"/>
              <a:ext cx="877" cy="1391"/>
            </a:xfrm>
            <a:prstGeom prst="straightConnector1">
              <a:avLst/>
            </a:prstGeom>
            <a:ln w="158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9" idx="2"/>
              <a:endCxn id="7" idx="6"/>
            </p:cNvCxnSpPr>
            <p:nvPr/>
          </p:nvCxnSpPr>
          <p:spPr>
            <a:xfrm flipH="1" flipV="1">
              <a:off x="8833" y="5881"/>
              <a:ext cx="1757" cy="866"/>
            </a:xfrm>
            <a:prstGeom prst="straightConnector1">
              <a:avLst/>
            </a:prstGeom>
            <a:ln w="158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9" idx="0"/>
              <a:endCxn id="8" idx="4"/>
            </p:cNvCxnSpPr>
            <p:nvPr/>
          </p:nvCxnSpPr>
          <p:spPr>
            <a:xfrm flipV="1">
              <a:off x="11001" y="5784"/>
              <a:ext cx="293" cy="742"/>
            </a:xfrm>
            <a:prstGeom prst="straightConnector1">
              <a:avLst/>
            </a:prstGeom>
            <a:ln w="158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1" idx="1"/>
              <a:endCxn id="9" idx="5"/>
            </p:cNvCxnSpPr>
            <p:nvPr/>
          </p:nvCxnSpPr>
          <p:spPr>
            <a:xfrm flipH="1" flipV="1">
              <a:off x="11040" y="7145"/>
              <a:ext cx="576" cy="1143"/>
            </a:xfrm>
            <a:prstGeom prst="straightConnector1">
              <a:avLst/>
            </a:prstGeom>
            <a:ln w="158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sp>
        <p:nvSpPr>
          <p:cNvPr id="21" name="文本框 20"/>
          <p:cNvSpPr txBox="1"/>
          <p:nvPr/>
        </p:nvSpPr>
        <p:spPr>
          <a:xfrm>
            <a:off x="8009255" y="5285105"/>
            <a:ext cx="438150" cy="368300"/>
          </a:xfrm>
          <a:prstGeom prst="rect">
            <a:avLst/>
          </a:prstGeom>
          <a:noFill/>
        </p:spPr>
        <p:txBody>
          <a:bodyPr wrap="square" rtlCol="0">
            <a:spAutoFit/>
          </a:bodyPr>
          <a:p>
            <a:r>
              <a:rPr lang="en-US" altLang="zh-CN"/>
              <a:t>T1</a:t>
            </a:r>
            <a:endParaRPr lang="en-US" altLang="zh-CN"/>
          </a:p>
        </p:txBody>
      </p:sp>
      <p:sp>
        <p:nvSpPr>
          <p:cNvPr id="22" name="文本框 21"/>
          <p:cNvSpPr txBox="1"/>
          <p:nvPr/>
        </p:nvSpPr>
        <p:spPr>
          <a:xfrm>
            <a:off x="10512425" y="5282565"/>
            <a:ext cx="438150" cy="368300"/>
          </a:xfrm>
          <a:prstGeom prst="rect">
            <a:avLst/>
          </a:prstGeom>
          <a:noFill/>
        </p:spPr>
        <p:txBody>
          <a:bodyPr wrap="square" rtlCol="0">
            <a:spAutoFit/>
          </a:bodyPr>
          <a:p>
            <a:r>
              <a:rPr lang="en-US" altLang="zh-CN"/>
              <a:t>T2</a:t>
            </a:r>
            <a:endParaRPr lang="en-US" altLang="zh-CN"/>
          </a:p>
        </p:txBody>
      </p:sp>
      <p:sp>
        <p:nvSpPr>
          <p:cNvPr id="23" name="文本框 22"/>
          <p:cNvSpPr txBox="1"/>
          <p:nvPr/>
        </p:nvSpPr>
        <p:spPr>
          <a:xfrm>
            <a:off x="9960610" y="4147820"/>
            <a:ext cx="438150" cy="368300"/>
          </a:xfrm>
          <a:prstGeom prst="rect">
            <a:avLst/>
          </a:prstGeom>
          <a:noFill/>
        </p:spPr>
        <p:txBody>
          <a:bodyPr wrap="square" rtlCol="0">
            <a:spAutoFit/>
          </a:bodyPr>
          <a:p>
            <a:r>
              <a:rPr lang="en-US" altLang="zh-CN"/>
              <a:t>T3</a:t>
            </a:r>
            <a:endParaRPr lang="en-US" altLang="zh-CN"/>
          </a:p>
        </p:txBody>
      </p:sp>
      <p:sp>
        <p:nvSpPr>
          <p:cNvPr id="24" name="文本框 23"/>
          <p:cNvSpPr txBox="1"/>
          <p:nvPr/>
        </p:nvSpPr>
        <p:spPr>
          <a:xfrm>
            <a:off x="8488045" y="3458210"/>
            <a:ext cx="438150" cy="368300"/>
          </a:xfrm>
          <a:prstGeom prst="rect">
            <a:avLst/>
          </a:prstGeom>
          <a:noFill/>
        </p:spPr>
        <p:txBody>
          <a:bodyPr wrap="square" rtlCol="0">
            <a:spAutoFit/>
          </a:bodyPr>
          <a:p>
            <a:r>
              <a:rPr lang="en-US" altLang="zh-CN"/>
              <a:t>T4</a:t>
            </a:r>
            <a:endParaRPr lang="en-US" altLang="zh-CN"/>
          </a:p>
        </p:txBody>
      </p:sp>
      <p:sp>
        <p:nvSpPr>
          <p:cNvPr id="25" name="文本框 24"/>
          <p:cNvSpPr txBox="1"/>
          <p:nvPr/>
        </p:nvSpPr>
        <p:spPr>
          <a:xfrm>
            <a:off x="10226675" y="3267710"/>
            <a:ext cx="438150" cy="368300"/>
          </a:xfrm>
          <a:prstGeom prst="rect">
            <a:avLst/>
          </a:prstGeom>
          <a:noFill/>
        </p:spPr>
        <p:txBody>
          <a:bodyPr wrap="square" rtlCol="0">
            <a:spAutoFit/>
          </a:bodyPr>
          <a:p>
            <a:r>
              <a:rPr lang="en-US" altLang="zh-CN"/>
              <a:t>T5</a:t>
            </a:r>
            <a:endParaRPr lang="en-US" altLang="zh-CN"/>
          </a:p>
        </p:txBody>
      </p:sp>
      <p:sp>
        <p:nvSpPr>
          <p:cNvPr id="26" name="文本框 25"/>
          <p:cNvSpPr txBox="1"/>
          <p:nvPr/>
        </p:nvSpPr>
        <p:spPr>
          <a:xfrm>
            <a:off x="9351010" y="2078355"/>
            <a:ext cx="438150" cy="368300"/>
          </a:xfrm>
          <a:prstGeom prst="rect">
            <a:avLst/>
          </a:prstGeom>
          <a:noFill/>
        </p:spPr>
        <p:txBody>
          <a:bodyPr wrap="square" rtlCol="0">
            <a:spAutoFit/>
          </a:bodyPr>
          <a:p>
            <a:r>
              <a:rPr lang="en-US" altLang="zh-CN"/>
              <a:t>T6</a:t>
            </a:r>
            <a:endParaRPr lang="en-US" altLang="zh-CN"/>
          </a:p>
        </p:txBody>
      </p:sp>
      <p:sp>
        <p:nvSpPr>
          <p:cNvPr id="27" name="文本框 26"/>
          <p:cNvSpPr txBox="1"/>
          <p:nvPr/>
        </p:nvSpPr>
        <p:spPr>
          <a:xfrm>
            <a:off x="8674735" y="5949950"/>
            <a:ext cx="1937385"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Static Schedule</a:t>
            </a:r>
            <a:endParaRPr lang="en-US" altLang="zh-CN" b="1">
              <a:latin typeface="微软雅黑" panose="020B0503020204020204" charset="-122"/>
              <a:ea typeface="微软雅黑" panose="020B0503020204020204" charset="-122"/>
            </a:endParaRPr>
          </a:p>
        </p:txBody>
      </p:sp>
      <p:sp>
        <p:nvSpPr>
          <p:cNvPr id="4" name="文本框 3"/>
          <p:cNvSpPr txBox="1"/>
          <p:nvPr/>
        </p:nvSpPr>
        <p:spPr>
          <a:xfrm>
            <a:off x="7254875" y="5887720"/>
            <a:ext cx="1259205" cy="368300"/>
          </a:xfrm>
          <a:prstGeom prst="rect">
            <a:avLst/>
          </a:prstGeom>
          <a:noFill/>
        </p:spPr>
        <p:txBody>
          <a:bodyPr wrap="square" rtlCol="0">
            <a:spAutoFit/>
          </a:bodyPr>
          <a:p>
            <a:r>
              <a:rPr lang="en-US" altLang="zh-CN"/>
              <a:t>Exe</a:t>
            </a:r>
            <a:r>
              <a:rPr lang="en-US" altLang="zh-CN"/>
              <a:t>cutor 1</a:t>
            </a:r>
            <a:endParaRPr lang="en-US" altLang="zh-CN"/>
          </a:p>
        </p:txBody>
      </p:sp>
      <p:sp>
        <p:nvSpPr>
          <p:cNvPr id="28" name="文本框 27"/>
          <p:cNvSpPr txBox="1"/>
          <p:nvPr/>
        </p:nvSpPr>
        <p:spPr>
          <a:xfrm>
            <a:off x="10727690" y="5887720"/>
            <a:ext cx="1259205" cy="368300"/>
          </a:xfrm>
          <a:prstGeom prst="rect">
            <a:avLst/>
          </a:prstGeom>
          <a:noFill/>
        </p:spPr>
        <p:txBody>
          <a:bodyPr wrap="square" rtlCol="0">
            <a:spAutoFit/>
          </a:bodyPr>
          <a:p>
            <a:r>
              <a:rPr lang="en-US" altLang="zh-CN"/>
              <a:t>Exe</a:t>
            </a:r>
            <a:r>
              <a:rPr lang="en-US" altLang="zh-CN"/>
              <a:t>cutor 2</a:t>
            </a:r>
            <a:endParaRPr lang="en-US" altLang="zh-CN"/>
          </a:p>
        </p:txBody>
      </p:sp>
      <p:sp>
        <p:nvSpPr>
          <p:cNvPr id="32" name="椭圆 31"/>
          <p:cNvSpPr/>
          <p:nvPr/>
        </p:nvSpPr>
        <p:spPr>
          <a:xfrm rot="1980000">
            <a:off x="8762365" y="1631315"/>
            <a:ext cx="823595" cy="2595245"/>
          </a:xfrm>
          <a:prstGeom prst="ellipse">
            <a:avLst/>
          </a:prstGeom>
          <a:noFill/>
          <a:ln w="28575" cmpd="sng">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3" name="椭圆 32"/>
          <p:cNvSpPr/>
          <p:nvPr/>
        </p:nvSpPr>
        <p:spPr>
          <a:xfrm rot="8520000">
            <a:off x="9596120" y="1555750"/>
            <a:ext cx="823595" cy="2595245"/>
          </a:xfrm>
          <a:prstGeom prst="ellipse">
            <a:avLst/>
          </a:prstGeom>
          <a:noFill/>
          <a:ln w="28575" cmpd="sng">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5" name="椭圆 34"/>
          <p:cNvSpPr/>
          <p:nvPr/>
        </p:nvSpPr>
        <p:spPr>
          <a:xfrm rot="7140000">
            <a:off x="8907145" y="2556510"/>
            <a:ext cx="851535" cy="2646045"/>
          </a:xfrm>
          <a:prstGeom prst="ellipse">
            <a:avLst/>
          </a:prstGeom>
          <a:noFill/>
          <a:ln w="28575" cmpd="sng">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7" name="文本框 36"/>
          <p:cNvSpPr txBox="1"/>
          <p:nvPr/>
        </p:nvSpPr>
        <p:spPr>
          <a:xfrm>
            <a:off x="9413240" y="3327400"/>
            <a:ext cx="547370" cy="368300"/>
          </a:xfrm>
          <a:prstGeom prst="rect">
            <a:avLst/>
          </a:prstGeom>
          <a:noFill/>
        </p:spPr>
        <p:txBody>
          <a:bodyPr wrap="square" rtlCol="0">
            <a:spAutoFit/>
          </a:bodyPr>
          <a:p>
            <a:r>
              <a:rPr lang="en-US" altLang="zh-CN" b="1">
                <a:solidFill>
                  <a:srgbClr val="FF0000"/>
                </a:solidFill>
              </a:rPr>
              <a:t>OR</a:t>
            </a:r>
            <a:endParaRPr lang="en-US" altLang="zh-CN"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3"/>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32"/>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3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3" grpId="1" animBg="1"/>
      <p:bldP spid="32" grpId="1" animBg="1"/>
      <p:bldP spid="35" grpId="0" bldLvl="0" animBg="1"/>
      <p:bldP spid="37" grpId="0"/>
      <p:bldP spid="37"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 name="圆角矩形 51"/>
          <p:cNvSpPr/>
          <p:nvPr/>
        </p:nvSpPr>
        <p:spPr>
          <a:xfrm rot="1560000">
            <a:off x="6026785" y="2620010"/>
            <a:ext cx="1344295" cy="3992880"/>
          </a:xfrm>
          <a:prstGeom prst="roundRect">
            <a:avLst/>
          </a:prstGeom>
          <a:solidFill>
            <a:schemeClr val="accent5">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 name="标题 1"/>
          <p:cNvSpPr>
            <a:spLocks noGrp="1"/>
          </p:cNvSpPr>
          <p:nvPr>
            <p:ph type="title"/>
          </p:nvPr>
        </p:nvSpPr>
        <p:spPr/>
        <p:txBody>
          <a:bodyPr/>
          <a:p>
            <a:r>
              <a:rPr lang="en-US" altLang="zh-CN">
                <a:sym typeface="+mn-ea"/>
              </a:rPr>
              <a:t>Decentralized </a:t>
            </a:r>
            <a:r>
              <a:rPr lang="en-US" altLang="zh-CN">
                <a:sym typeface="+mn-ea"/>
              </a:rPr>
              <a:t>Scheduling</a:t>
            </a:r>
            <a:endParaRPr lang="en-US" altLang="zh-CN"/>
          </a:p>
        </p:txBody>
      </p:sp>
      <p:sp>
        <p:nvSpPr>
          <p:cNvPr id="3" name="内容占位符 2"/>
          <p:cNvSpPr>
            <a:spLocks noGrp="1"/>
          </p:cNvSpPr>
          <p:nvPr>
            <p:ph idx="1"/>
          </p:nvPr>
        </p:nvSpPr>
        <p:spPr/>
        <p:txBody>
          <a:bodyPr/>
          <a:p>
            <a:r>
              <a:rPr lang="en-US" altLang="zh-CN"/>
              <a:t> D</a:t>
            </a:r>
            <a:r>
              <a:rPr lang="en-US" altLang="zh-CN"/>
              <a:t>ynamic S</a:t>
            </a:r>
            <a:r>
              <a:rPr lang="en-US" altLang="zh-CN"/>
              <a:t>cheduling</a:t>
            </a:r>
            <a:endParaRPr lang="en-US" altLang="zh-CN">
              <a:latin typeface="等线" panose="02010600030101010101" charset="-122"/>
              <a:ea typeface="等线" panose="02010600030101010101" charset="-122"/>
            </a:endParaRPr>
          </a:p>
          <a:p>
            <a:pPr lvl="1"/>
            <a:r>
              <a:rPr lang="en-US" altLang="zh-CN">
                <a:latin typeface="等线" panose="02010600030101010101" charset="-122"/>
                <a:ea typeface="等线" panose="02010600030101010101" charset="-122"/>
              </a:rPr>
              <a:t> Dynamic Scheduling for Fan-Out tasks</a:t>
            </a:r>
            <a:endParaRPr lang="en-US" altLang="zh-CN">
              <a:latin typeface="等线" panose="02010600030101010101" charset="-122"/>
              <a:ea typeface="等线" panose="02010600030101010101" charset="-122"/>
            </a:endParaRPr>
          </a:p>
          <a:p>
            <a:pPr lvl="2"/>
            <a:r>
              <a:rPr lang="en-US" altLang="zh-CN">
                <a:latin typeface="等线" panose="02010600030101010101" charset="-122"/>
                <a:ea typeface="等线" panose="02010600030101010101" charset="-122"/>
              </a:rPr>
              <a:t> ‘Become’</a:t>
            </a:r>
            <a:endParaRPr lang="en-US" altLang="zh-CN">
              <a:latin typeface="等线" panose="02010600030101010101" charset="-122"/>
              <a:ea typeface="等线" panose="02010600030101010101" charset="-122"/>
            </a:endParaRPr>
          </a:p>
          <a:p>
            <a:pPr lvl="2"/>
            <a:r>
              <a:rPr lang="en-US" altLang="zh-CN">
                <a:latin typeface="等线" panose="02010600030101010101" charset="-122"/>
                <a:ea typeface="等线" panose="02010600030101010101" charset="-122"/>
              </a:rPr>
              <a:t> ‘Invoke’</a:t>
            </a:r>
            <a:endParaRPr lang="en-US" altLang="zh-CN">
              <a:latin typeface="等线" panose="02010600030101010101" charset="-122"/>
              <a:ea typeface="等线" panose="02010600030101010101" charset="-122"/>
            </a:endParaRPr>
          </a:p>
          <a:p>
            <a:pPr marL="457200" lvl="1" indent="0">
              <a:buNone/>
            </a:pPr>
            <a:endParaRPr lang="en-US" altLang="zh-CN">
              <a:latin typeface="等线" panose="02010600030101010101" charset="-122"/>
              <a:ea typeface="等线" panose="02010600030101010101" charset="-122"/>
              <a:sym typeface="+mn-ea"/>
            </a:endParaRPr>
          </a:p>
          <a:p>
            <a:pPr marL="457200" lvl="1" indent="0">
              <a:buNone/>
            </a:pPr>
            <a:endParaRPr lang="en-US" altLang="zh-CN">
              <a:latin typeface="等线" panose="02010600030101010101" charset="-122"/>
              <a:ea typeface="等线" panose="02010600030101010101" charset="-122"/>
            </a:endParaRPr>
          </a:p>
          <a:p>
            <a:pPr marL="457200" lvl="1" indent="0">
              <a:buNone/>
            </a:pPr>
            <a:endParaRPr lang="en-US" altLang="zh-CN">
              <a:latin typeface="等线" panose="02010600030101010101" charset="-122"/>
              <a:ea typeface="等线" panose="02010600030101010101" charset="-122"/>
            </a:endParaRPr>
          </a:p>
        </p:txBody>
      </p:sp>
      <p:sp>
        <p:nvSpPr>
          <p:cNvPr id="5" name="文本框 4"/>
          <p:cNvSpPr txBox="1"/>
          <p:nvPr/>
        </p:nvSpPr>
        <p:spPr>
          <a:xfrm>
            <a:off x="0" y="6489700"/>
            <a:ext cx="10696575" cy="368300"/>
          </a:xfrm>
          <a:prstGeom prst="rect">
            <a:avLst/>
          </a:prstGeom>
          <a:noFill/>
        </p:spPr>
        <p:txBody>
          <a:bodyPr wrap="square" rtlCol="0">
            <a:spAutoFit/>
          </a:bodyPr>
          <a:p>
            <a:r>
              <a:rPr lang="zh-CN" altLang="en-US">
                <a:solidFill>
                  <a:schemeClr val="bg2">
                    <a:lumMod val="50000"/>
                  </a:schemeClr>
                </a:solidFill>
              </a:rPr>
              <a:t>[1] Wukong: A Scalable and Locality-Enhanced Framework for Serverless Parallel Computing SoCC’20</a:t>
            </a:r>
            <a:endParaRPr lang="zh-CN" altLang="en-US">
              <a:solidFill>
                <a:schemeClr val="bg2">
                  <a:lumMod val="50000"/>
                </a:schemeClr>
              </a:solidFill>
            </a:endParaRPr>
          </a:p>
        </p:txBody>
      </p:sp>
      <p:grpSp>
        <p:nvGrpSpPr>
          <p:cNvPr id="29" name="组合 28"/>
          <p:cNvGrpSpPr/>
          <p:nvPr/>
        </p:nvGrpSpPr>
        <p:grpSpPr>
          <a:xfrm>
            <a:off x="4395470" y="2697480"/>
            <a:ext cx="3250565" cy="3832225"/>
            <a:chOff x="6922" y="4248"/>
            <a:chExt cx="5119" cy="6035"/>
          </a:xfrm>
        </p:grpSpPr>
        <p:sp>
          <p:nvSpPr>
            <p:cNvPr id="4" name="矩形 3"/>
            <p:cNvSpPr/>
            <p:nvPr/>
          </p:nvSpPr>
          <p:spPr>
            <a:xfrm>
              <a:off x="8923" y="8417"/>
              <a:ext cx="1168" cy="1205"/>
            </a:xfrm>
            <a:prstGeom prst="rect">
              <a:avLst/>
            </a:prstGeom>
            <a:no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 name="文本框 5"/>
            <p:cNvSpPr txBox="1"/>
            <p:nvPr/>
          </p:nvSpPr>
          <p:spPr>
            <a:xfrm>
              <a:off x="9133" y="9703"/>
              <a:ext cx="751" cy="580"/>
            </a:xfrm>
            <a:prstGeom prst="rect">
              <a:avLst/>
            </a:prstGeom>
            <a:noFill/>
          </p:spPr>
          <p:txBody>
            <a:bodyPr wrap="square" rtlCol="0">
              <a:spAutoFit/>
            </a:bodyPr>
            <a:p>
              <a:r>
                <a:rPr lang="en-US" altLang="zh-CN" b="1"/>
                <a:t>E1</a:t>
              </a:r>
              <a:endParaRPr lang="en-US" altLang="zh-CN" b="1"/>
            </a:p>
          </p:txBody>
        </p:sp>
        <p:sp>
          <p:nvSpPr>
            <p:cNvPr id="8" name="文本框 7"/>
            <p:cNvSpPr txBox="1"/>
            <p:nvPr/>
          </p:nvSpPr>
          <p:spPr>
            <a:xfrm>
              <a:off x="9133" y="8730"/>
              <a:ext cx="751" cy="628"/>
            </a:xfrm>
            <a:prstGeom prst="rect">
              <a:avLst/>
            </a:prstGeom>
            <a:noFill/>
          </p:spPr>
          <p:txBody>
            <a:bodyPr wrap="square" rtlCol="0">
              <a:spAutoFit/>
            </a:bodyPr>
            <a:p>
              <a:r>
                <a:rPr lang="en-US" altLang="zh-CN" sz="2000" b="1"/>
                <a:t>T1</a:t>
              </a:r>
              <a:endParaRPr lang="en-US" altLang="zh-CN" sz="2000" b="1"/>
            </a:p>
          </p:txBody>
        </p:sp>
        <p:sp>
          <p:nvSpPr>
            <p:cNvPr id="9" name="流程图: 合并 8"/>
            <p:cNvSpPr/>
            <p:nvPr/>
          </p:nvSpPr>
          <p:spPr>
            <a:xfrm>
              <a:off x="8767" y="7308"/>
              <a:ext cx="1484" cy="822"/>
            </a:xfrm>
            <a:prstGeom prst="flowChartMerg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 name="文本框 9"/>
            <p:cNvSpPr txBox="1"/>
            <p:nvPr/>
          </p:nvSpPr>
          <p:spPr>
            <a:xfrm>
              <a:off x="9086" y="7308"/>
              <a:ext cx="847" cy="725"/>
            </a:xfrm>
            <a:prstGeom prst="rect">
              <a:avLst/>
            </a:prstGeom>
            <a:noFill/>
          </p:spPr>
          <p:txBody>
            <a:bodyPr wrap="square" rtlCol="0">
              <a:spAutoFit/>
            </a:bodyPr>
            <a:p>
              <a:pPr algn="ctr"/>
              <a:r>
                <a:rPr lang="en-US" altLang="zh-CN" sz="1200"/>
                <a:t>Fan</a:t>
              </a:r>
              <a:endParaRPr lang="en-US" altLang="zh-CN" sz="1200"/>
            </a:p>
            <a:p>
              <a:pPr algn="ctr"/>
              <a:r>
                <a:rPr lang="en-US" altLang="zh-CN" sz="1200"/>
                <a:t>-out</a:t>
              </a:r>
              <a:endParaRPr lang="en-US" altLang="zh-CN" sz="1200"/>
            </a:p>
          </p:txBody>
        </p:sp>
        <p:cxnSp>
          <p:nvCxnSpPr>
            <p:cNvPr id="11" name="直接箭头连接符 10"/>
            <p:cNvCxnSpPr>
              <a:stCxn id="4" idx="0"/>
              <a:endCxn id="10" idx="2"/>
            </p:cNvCxnSpPr>
            <p:nvPr/>
          </p:nvCxnSpPr>
          <p:spPr>
            <a:xfrm flipV="1">
              <a:off x="9507" y="8033"/>
              <a:ext cx="3" cy="384"/>
            </a:xfrm>
            <a:prstGeom prst="straightConnector1">
              <a:avLst/>
            </a:prstGeom>
            <a:ln w="19050">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158" y="4941"/>
              <a:ext cx="1168" cy="1205"/>
            </a:xfrm>
            <a:prstGeom prst="rect">
              <a:avLst/>
            </a:prstGeom>
            <a:no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3" name="矩形 12"/>
            <p:cNvSpPr/>
            <p:nvPr/>
          </p:nvSpPr>
          <p:spPr>
            <a:xfrm>
              <a:off x="8926" y="4962"/>
              <a:ext cx="1168" cy="1205"/>
            </a:xfrm>
            <a:prstGeom prst="rect">
              <a:avLst/>
            </a:prstGeom>
            <a:no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4" name="矩形 13"/>
            <p:cNvSpPr/>
            <p:nvPr/>
          </p:nvSpPr>
          <p:spPr>
            <a:xfrm>
              <a:off x="10694" y="4962"/>
              <a:ext cx="1168" cy="1205"/>
            </a:xfrm>
            <a:prstGeom prst="rect">
              <a:avLst/>
            </a:prstGeom>
            <a:no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15" name="直接箭头连接符 14"/>
            <p:cNvCxnSpPr>
              <a:endCxn id="12" idx="2"/>
            </p:cNvCxnSpPr>
            <p:nvPr/>
          </p:nvCxnSpPr>
          <p:spPr>
            <a:xfrm flipH="1" flipV="1">
              <a:off x="7742" y="6146"/>
              <a:ext cx="1362" cy="1138"/>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0"/>
              <a:endCxn id="13" idx="2"/>
            </p:cNvCxnSpPr>
            <p:nvPr/>
          </p:nvCxnSpPr>
          <p:spPr>
            <a:xfrm flipV="1">
              <a:off x="9510" y="6167"/>
              <a:ext cx="0" cy="1141"/>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7" name="直接箭头连接符 16" title="ddd"/>
            <p:cNvCxnSpPr/>
            <p:nvPr/>
          </p:nvCxnSpPr>
          <p:spPr>
            <a:xfrm flipV="1">
              <a:off x="9870" y="6171"/>
              <a:ext cx="1392" cy="1133"/>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7366" y="5251"/>
              <a:ext cx="751" cy="628"/>
            </a:xfrm>
            <a:prstGeom prst="rect">
              <a:avLst/>
            </a:prstGeom>
            <a:noFill/>
          </p:spPr>
          <p:txBody>
            <a:bodyPr wrap="square" rtlCol="0">
              <a:spAutoFit/>
            </a:bodyPr>
            <a:p>
              <a:r>
                <a:rPr lang="en-US" altLang="zh-CN" sz="2000" b="1"/>
                <a:t>T2</a:t>
              </a:r>
              <a:endParaRPr lang="en-US" altLang="zh-CN" sz="2000" b="1"/>
            </a:p>
          </p:txBody>
        </p:sp>
        <p:sp>
          <p:nvSpPr>
            <p:cNvPr id="19" name="文本框 18"/>
            <p:cNvSpPr txBox="1"/>
            <p:nvPr/>
          </p:nvSpPr>
          <p:spPr>
            <a:xfrm>
              <a:off x="9135" y="5251"/>
              <a:ext cx="751" cy="628"/>
            </a:xfrm>
            <a:prstGeom prst="rect">
              <a:avLst/>
            </a:prstGeom>
            <a:noFill/>
          </p:spPr>
          <p:txBody>
            <a:bodyPr wrap="square" rtlCol="0">
              <a:spAutoFit/>
            </a:bodyPr>
            <a:p>
              <a:r>
                <a:rPr lang="en-US" altLang="zh-CN" sz="2000" b="1"/>
                <a:t>T3</a:t>
              </a:r>
              <a:endParaRPr lang="en-US" altLang="zh-CN" sz="2000" b="1"/>
            </a:p>
          </p:txBody>
        </p:sp>
        <p:sp>
          <p:nvSpPr>
            <p:cNvPr id="20" name="文本框 19"/>
            <p:cNvSpPr txBox="1"/>
            <p:nvPr/>
          </p:nvSpPr>
          <p:spPr>
            <a:xfrm>
              <a:off x="10858" y="5251"/>
              <a:ext cx="751" cy="628"/>
            </a:xfrm>
            <a:prstGeom prst="rect">
              <a:avLst/>
            </a:prstGeom>
            <a:noFill/>
          </p:spPr>
          <p:txBody>
            <a:bodyPr wrap="square" rtlCol="0">
              <a:spAutoFit/>
            </a:bodyPr>
            <a:p>
              <a:r>
                <a:rPr lang="en-US" altLang="zh-CN" sz="2000" b="1"/>
                <a:t>T4</a:t>
              </a:r>
              <a:endParaRPr lang="en-US" altLang="zh-CN" sz="2000" b="1"/>
            </a:p>
          </p:txBody>
        </p:sp>
        <p:sp>
          <p:nvSpPr>
            <p:cNvPr id="21" name="文本框 20"/>
            <p:cNvSpPr txBox="1"/>
            <p:nvPr/>
          </p:nvSpPr>
          <p:spPr>
            <a:xfrm>
              <a:off x="10903" y="4248"/>
              <a:ext cx="751" cy="580"/>
            </a:xfrm>
            <a:prstGeom prst="rect">
              <a:avLst/>
            </a:prstGeom>
            <a:noFill/>
          </p:spPr>
          <p:txBody>
            <a:bodyPr wrap="square" rtlCol="0">
              <a:spAutoFit/>
            </a:bodyPr>
            <a:p>
              <a:r>
                <a:rPr lang="en-US" altLang="zh-CN" b="1"/>
                <a:t>E1</a:t>
              </a:r>
              <a:endParaRPr lang="en-US" altLang="zh-CN" b="1"/>
            </a:p>
          </p:txBody>
        </p:sp>
        <p:sp>
          <p:nvSpPr>
            <p:cNvPr id="22" name="文本框 21"/>
            <p:cNvSpPr txBox="1"/>
            <p:nvPr/>
          </p:nvSpPr>
          <p:spPr>
            <a:xfrm>
              <a:off x="9182" y="4248"/>
              <a:ext cx="751" cy="580"/>
            </a:xfrm>
            <a:prstGeom prst="rect">
              <a:avLst/>
            </a:prstGeom>
            <a:noFill/>
          </p:spPr>
          <p:txBody>
            <a:bodyPr wrap="square" rtlCol="0">
              <a:spAutoFit/>
            </a:bodyPr>
            <a:p>
              <a:r>
                <a:rPr lang="en-US" altLang="zh-CN" b="1"/>
                <a:t>E3</a:t>
              </a:r>
              <a:endParaRPr lang="en-US" altLang="zh-CN" b="1"/>
            </a:p>
          </p:txBody>
        </p:sp>
        <p:sp>
          <p:nvSpPr>
            <p:cNvPr id="23" name="文本框 22"/>
            <p:cNvSpPr txBox="1"/>
            <p:nvPr/>
          </p:nvSpPr>
          <p:spPr>
            <a:xfrm>
              <a:off x="7370" y="4248"/>
              <a:ext cx="751" cy="580"/>
            </a:xfrm>
            <a:prstGeom prst="rect">
              <a:avLst/>
            </a:prstGeom>
            <a:noFill/>
          </p:spPr>
          <p:txBody>
            <a:bodyPr wrap="square" rtlCol="0">
              <a:spAutoFit/>
            </a:bodyPr>
            <a:p>
              <a:r>
                <a:rPr lang="en-US" altLang="zh-CN" b="1"/>
                <a:t>E2</a:t>
              </a:r>
              <a:endParaRPr lang="en-US" altLang="zh-CN" b="1"/>
            </a:p>
          </p:txBody>
        </p:sp>
        <p:sp>
          <p:nvSpPr>
            <p:cNvPr id="25" name="文本框 24"/>
            <p:cNvSpPr txBox="1"/>
            <p:nvPr/>
          </p:nvSpPr>
          <p:spPr>
            <a:xfrm>
              <a:off x="10429" y="6568"/>
              <a:ext cx="1612" cy="580"/>
            </a:xfrm>
            <a:prstGeom prst="rect">
              <a:avLst/>
            </a:prstGeom>
            <a:noFill/>
          </p:spPr>
          <p:txBody>
            <a:bodyPr wrap="square" rtlCol="0">
              <a:spAutoFit/>
            </a:bodyPr>
            <a:p>
              <a:r>
                <a:rPr lang="en-US" altLang="zh-CN"/>
                <a:t>Become</a:t>
              </a:r>
              <a:endParaRPr lang="en-US" altLang="zh-CN"/>
            </a:p>
          </p:txBody>
        </p:sp>
        <p:sp>
          <p:nvSpPr>
            <p:cNvPr id="26" name="文本框 25"/>
            <p:cNvSpPr txBox="1"/>
            <p:nvPr/>
          </p:nvSpPr>
          <p:spPr>
            <a:xfrm>
              <a:off x="6922" y="6568"/>
              <a:ext cx="1404" cy="580"/>
            </a:xfrm>
            <a:prstGeom prst="rect">
              <a:avLst/>
            </a:prstGeom>
            <a:noFill/>
          </p:spPr>
          <p:txBody>
            <a:bodyPr wrap="square" rtlCol="0">
              <a:spAutoFit/>
            </a:bodyPr>
            <a:p>
              <a:r>
                <a:rPr lang="en-US" altLang="zh-CN"/>
                <a:t>Invoke</a:t>
              </a:r>
              <a:endParaRPr lang="en-US" altLang="zh-CN"/>
            </a:p>
          </p:txBody>
        </p:sp>
        <p:sp>
          <p:nvSpPr>
            <p:cNvPr id="28" name="文本框 27"/>
            <p:cNvSpPr txBox="1"/>
            <p:nvPr/>
          </p:nvSpPr>
          <p:spPr>
            <a:xfrm>
              <a:off x="8676" y="6568"/>
              <a:ext cx="1404" cy="580"/>
            </a:xfrm>
            <a:prstGeom prst="rect">
              <a:avLst/>
            </a:prstGeom>
            <a:noFill/>
          </p:spPr>
          <p:txBody>
            <a:bodyPr wrap="square" rtlCol="0">
              <a:spAutoFit/>
            </a:bodyPr>
            <a:p>
              <a:r>
                <a:rPr lang="en-US" altLang="zh-CN"/>
                <a:t>Invoke</a:t>
              </a:r>
              <a:endParaRPr lang="en-US" altLang="zh-CN"/>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Decentralized </a:t>
            </a:r>
            <a:r>
              <a:rPr lang="en-US" altLang="zh-CN">
                <a:sym typeface="+mn-ea"/>
              </a:rPr>
              <a:t>Scheduling</a:t>
            </a:r>
            <a:endParaRPr lang="en-US" altLang="zh-CN"/>
          </a:p>
        </p:txBody>
      </p:sp>
      <p:sp>
        <p:nvSpPr>
          <p:cNvPr id="3" name="内容占位符 2"/>
          <p:cNvSpPr>
            <a:spLocks noGrp="1"/>
          </p:cNvSpPr>
          <p:nvPr>
            <p:ph idx="1"/>
          </p:nvPr>
        </p:nvSpPr>
        <p:spPr/>
        <p:txBody>
          <a:bodyPr/>
          <a:p>
            <a:r>
              <a:rPr lang="en-US" altLang="zh-CN"/>
              <a:t> D</a:t>
            </a:r>
            <a:r>
              <a:rPr lang="en-US" altLang="zh-CN"/>
              <a:t>ynamic S</a:t>
            </a:r>
            <a:r>
              <a:rPr lang="en-US" altLang="zh-CN"/>
              <a:t>cheduling</a:t>
            </a:r>
            <a:endParaRPr lang="en-US" altLang="zh-CN">
              <a:latin typeface="等线" panose="02010600030101010101" charset="-122"/>
              <a:ea typeface="等线" panose="02010600030101010101" charset="-122"/>
            </a:endParaRPr>
          </a:p>
          <a:p>
            <a:pPr lvl="1"/>
            <a:r>
              <a:rPr lang="en-US" altLang="zh-CN">
                <a:latin typeface="等线" panose="02010600030101010101" charset="-122"/>
                <a:ea typeface="等线" panose="02010600030101010101" charset="-122"/>
              </a:rPr>
              <a:t> Dynamic Scheduling for Fan-Out tasks</a:t>
            </a:r>
            <a:endParaRPr lang="en-US" altLang="zh-CN">
              <a:latin typeface="等线" panose="02010600030101010101" charset="-122"/>
              <a:ea typeface="等线" panose="02010600030101010101" charset="-122"/>
            </a:endParaRPr>
          </a:p>
          <a:p>
            <a:pPr lvl="2"/>
            <a:r>
              <a:rPr lang="en-US" altLang="zh-CN">
                <a:latin typeface="等线" panose="02010600030101010101" charset="-122"/>
                <a:ea typeface="等线" panose="02010600030101010101" charset="-122"/>
              </a:rPr>
              <a:t> ‘Become’</a:t>
            </a:r>
            <a:endParaRPr lang="en-US" altLang="zh-CN">
              <a:latin typeface="等线" panose="02010600030101010101" charset="-122"/>
              <a:ea typeface="等线" panose="02010600030101010101" charset="-122"/>
            </a:endParaRPr>
          </a:p>
          <a:p>
            <a:pPr lvl="2"/>
            <a:r>
              <a:rPr lang="en-US" altLang="zh-CN">
                <a:latin typeface="等线" panose="02010600030101010101" charset="-122"/>
                <a:ea typeface="等线" panose="02010600030101010101" charset="-122"/>
              </a:rPr>
              <a:t> ‘Invoke’</a:t>
            </a:r>
            <a:endParaRPr lang="en-US" altLang="zh-CN">
              <a:latin typeface="等线" panose="02010600030101010101" charset="-122"/>
              <a:ea typeface="等线" panose="02010600030101010101" charset="-122"/>
            </a:endParaRPr>
          </a:p>
          <a:p>
            <a:pPr marL="457200" lvl="1" indent="0">
              <a:buNone/>
            </a:pPr>
            <a:endParaRPr lang="en-US" altLang="zh-CN">
              <a:latin typeface="等线" panose="02010600030101010101" charset="-122"/>
              <a:ea typeface="等线" panose="02010600030101010101" charset="-122"/>
              <a:sym typeface="+mn-ea"/>
            </a:endParaRPr>
          </a:p>
          <a:p>
            <a:pPr marL="457200" lvl="1" indent="0">
              <a:buNone/>
            </a:pPr>
            <a:endParaRPr lang="en-US" altLang="zh-CN">
              <a:latin typeface="等线" panose="02010600030101010101" charset="-122"/>
              <a:ea typeface="等线" panose="02010600030101010101" charset="-122"/>
            </a:endParaRPr>
          </a:p>
          <a:p>
            <a:pPr marL="457200" lvl="1" indent="0">
              <a:buNone/>
            </a:pPr>
            <a:endParaRPr lang="en-US" altLang="zh-CN">
              <a:latin typeface="等线" panose="02010600030101010101" charset="-122"/>
              <a:ea typeface="等线" panose="02010600030101010101" charset="-122"/>
            </a:endParaRPr>
          </a:p>
        </p:txBody>
      </p:sp>
      <p:sp>
        <p:nvSpPr>
          <p:cNvPr id="5" name="文本框 4"/>
          <p:cNvSpPr txBox="1"/>
          <p:nvPr/>
        </p:nvSpPr>
        <p:spPr>
          <a:xfrm>
            <a:off x="0" y="6489700"/>
            <a:ext cx="10696575" cy="368300"/>
          </a:xfrm>
          <a:prstGeom prst="rect">
            <a:avLst/>
          </a:prstGeom>
          <a:noFill/>
        </p:spPr>
        <p:txBody>
          <a:bodyPr wrap="square" rtlCol="0">
            <a:spAutoFit/>
          </a:bodyPr>
          <a:p>
            <a:r>
              <a:rPr lang="zh-CN" altLang="en-US">
                <a:solidFill>
                  <a:schemeClr val="bg2">
                    <a:lumMod val="50000"/>
                  </a:schemeClr>
                </a:solidFill>
              </a:rPr>
              <a:t>[1] Wukong: A Scalable and Locality-Enhanced Framework for Serverless Parallel Computing SoCC’20</a:t>
            </a:r>
            <a:endParaRPr lang="zh-CN" altLang="en-US">
              <a:solidFill>
                <a:schemeClr val="bg2">
                  <a:lumMod val="50000"/>
                </a:schemeClr>
              </a:solidFill>
            </a:endParaRPr>
          </a:p>
        </p:txBody>
      </p:sp>
      <p:pic>
        <p:nvPicPr>
          <p:cNvPr id="7" name="图片 6" descr="图片1"/>
          <p:cNvPicPr>
            <a:picLocks noChangeAspect="1"/>
          </p:cNvPicPr>
          <p:nvPr/>
        </p:nvPicPr>
        <p:blipFill>
          <a:blip r:embed="rId1"/>
          <a:stretch>
            <a:fillRect/>
          </a:stretch>
        </p:blipFill>
        <p:spPr>
          <a:xfrm>
            <a:off x="4599305" y="2332355"/>
            <a:ext cx="2933065" cy="3777615"/>
          </a:xfrm>
          <a:prstGeom prst="rect">
            <a:avLst/>
          </a:prstGeom>
        </p:spPr>
      </p:pic>
      <p:sp>
        <p:nvSpPr>
          <p:cNvPr id="27" name="文本框 26"/>
          <p:cNvSpPr txBox="1"/>
          <p:nvPr/>
        </p:nvSpPr>
        <p:spPr>
          <a:xfrm>
            <a:off x="4833620" y="6177280"/>
            <a:ext cx="240665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D</a:t>
            </a:r>
            <a:r>
              <a:rPr lang="en-US" altLang="zh-CN" b="1">
                <a:latin typeface="微软雅黑" panose="020B0503020204020204" charset="-122"/>
                <a:ea typeface="微软雅黑" panose="020B0503020204020204" charset="-122"/>
              </a:rPr>
              <a:t>ymanic Schedule</a:t>
            </a:r>
            <a:endParaRPr lang="en-US" altLang="zh-CN" b="1">
              <a:latin typeface="微软雅黑" panose="020B0503020204020204" charset="-122"/>
              <a:ea typeface="微软雅黑" panose="020B0503020204020204" charset="-122"/>
            </a:endParaRPr>
          </a:p>
        </p:txBody>
      </p:sp>
      <p:sp>
        <p:nvSpPr>
          <p:cNvPr id="30" name="矩形 29"/>
          <p:cNvSpPr/>
          <p:nvPr/>
        </p:nvSpPr>
        <p:spPr>
          <a:xfrm>
            <a:off x="5054600" y="3311525"/>
            <a:ext cx="1963420" cy="1633220"/>
          </a:xfrm>
          <a:prstGeom prst="rect">
            <a:avLst/>
          </a:prstGeom>
          <a:noFill/>
          <a:ln w="28575" cmpd="sng">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 name="圆角矩形 51"/>
          <p:cNvSpPr/>
          <p:nvPr/>
        </p:nvSpPr>
        <p:spPr>
          <a:xfrm rot="1560000">
            <a:off x="4984750" y="2153285"/>
            <a:ext cx="1344295" cy="4257040"/>
          </a:xfrm>
          <a:prstGeom prst="roundRect">
            <a:avLst/>
          </a:prstGeom>
          <a:solidFill>
            <a:schemeClr val="accent5">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 name="标题 1"/>
          <p:cNvSpPr>
            <a:spLocks noGrp="1"/>
          </p:cNvSpPr>
          <p:nvPr>
            <p:ph type="title"/>
          </p:nvPr>
        </p:nvSpPr>
        <p:spPr/>
        <p:txBody>
          <a:bodyPr/>
          <a:p>
            <a:r>
              <a:rPr lang="en-US" altLang="zh-CN">
                <a:sym typeface="+mn-ea"/>
              </a:rPr>
              <a:t>Decentralized </a:t>
            </a:r>
            <a:r>
              <a:rPr lang="en-US" altLang="zh-CN">
                <a:sym typeface="+mn-ea"/>
              </a:rPr>
              <a:t>Scheduling</a:t>
            </a:r>
            <a:endParaRPr lang="en-US" altLang="zh-CN"/>
          </a:p>
        </p:txBody>
      </p:sp>
      <p:sp>
        <p:nvSpPr>
          <p:cNvPr id="3" name="内容占位符 2"/>
          <p:cNvSpPr>
            <a:spLocks noGrp="1"/>
          </p:cNvSpPr>
          <p:nvPr>
            <p:ph idx="1"/>
          </p:nvPr>
        </p:nvSpPr>
        <p:spPr/>
        <p:txBody>
          <a:bodyPr/>
          <a:p>
            <a:r>
              <a:rPr lang="en-US" altLang="zh-CN"/>
              <a:t> D</a:t>
            </a:r>
            <a:r>
              <a:rPr lang="en-US" altLang="zh-CN"/>
              <a:t>ynamic S</a:t>
            </a:r>
            <a:r>
              <a:rPr lang="en-US" altLang="zh-CN"/>
              <a:t>cheduling</a:t>
            </a:r>
            <a:endParaRPr lang="en-US" altLang="zh-CN">
              <a:latin typeface="等线" panose="02010600030101010101" charset="-122"/>
              <a:ea typeface="等线" panose="02010600030101010101" charset="-122"/>
            </a:endParaRPr>
          </a:p>
          <a:p>
            <a:pPr lvl="1"/>
            <a:r>
              <a:rPr lang="en-US" altLang="zh-CN">
                <a:latin typeface="等线" panose="02010600030101010101" charset="-122"/>
                <a:ea typeface="等线" panose="02010600030101010101" charset="-122"/>
              </a:rPr>
              <a:t> Dynamic Scheduling for Fan-In tasks</a:t>
            </a:r>
            <a:endParaRPr lang="en-US" altLang="zh-CN">
              <a:latin typeface="等线" panose="02010600030101010101" charset="-122"/>
              <a:ea typeface="等线" panose="02010600030101010101" charset="-122"/>
            </a:endParaRPr>
          </a:p>
          <a:p>
            <a:pPr marL="457200" lvl="1" indent="0">
              <a:buNone/>
            </a:pPr>
            <a:endParaRPr lang="en-US" altLang="zh-CN">
              <a:latin typeface="等线" panose="02010600030101010101" charset="-122"/>
              <a:ea typeface="等线" panose="02010600030101010101" charset="-122"/>
              <a:sym typeface="+mn-ea"/>
            </a:endParaRPr>
          </a:p>
          <a:p>
            <a:pPr marL="457200" lvl="1" indent="0">
              <a:buNone/>
            </a:pPr>
            <a:endParaRPr lang="en-US" altLang="zh-CN">
              <a:latin typeface="等线" panose="02010600030101010101" charset="-122"/>
              <a:ea typeface="等线" panose="02010600030101010101" charset="-122"/>
            </a:endParaRPr>
          </a:p>
          <a:p>
            <a:pPr marL="457200" lvl="1" indent="0">
              <a:buNone/>
            </a:pPr>
            <a:endParaRPr lang="en-US" altLang="zh-CN">
              <a:latin typeface="等线" panose="02010600030101010101" charset="-122"/>
              <a:ea typeface="等线" panose="02010600030101010101" charset="-122"/>
            </a:endParaRPr>
          </a:p>
        </p:txBody>
      </p:sp>
      <p:sp>
        <p:nvSpPr>
          <p:cNvPr id="5" name="文本框 4"/>
          <p:cNvSpPr txBox="1"/>
          <p:nvPr/>
        </p:nvSpPr>
        <p:spPr>
          <a:xfrm>
            <a:off x="0" y="6489700"/>
            <a:ext cx="10696575" cy="368300"/>
          </a:xfrm>
          <a:prstGeom prst="rect">
            <a:avLst/>
          </a:prstGeom>
          <a:noFill/>
        </p:spPr>
        <p:txBody>
          <a:bodyPr wrap="square" rtlCol="0">
            <a:spAutoFit/>
          </a:bodyPr>
          <a:p>
            <a:r>
              <a:rPr lang="zh-CN" altLang="en-US">
                <a:solidFill>
                  <a:schemeClr val="bg2">
                    <a:lumMod val="50000"/>
                  </a:schemeClr>
                </a:solidFill>
              </a:rPr>
              <a:t>[1] Wukong: A Scalable and Locality-Enhanced Framework for Serverless Parallel Computing SoCC’20</a:t>
            </a:r>
            <a:endParaRPr lang="zh-CN" altLang="en-US">
              <a:solidFill>
                <a:schemeClr val="bg2">
                  <a:lumMod val="50000"/>
                </a:schemeClr>
              </a:solidFill>
            </a:endParaRPr>
          </a:p>
        </p:txBody>
      </p:sp>
      <p:sp>
        <p:nvSpPr>
          <p:cNvPr id="4" name="矩形 3"/>
          <p:cNvSpPr/>
          <p:nvPr/>
        </p:nvSpPr>
        <p:spPr>
          <a:xfrm rot="10800000">
            <a:off x="5867400" y="2768600"/>
            <a:ext cx="741680" cy="765175"/>
          </a:xfrm>
          <a:prstGeom prst="rect">
            <a:avLst/>
          </a:prstGeom>
          <a:no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 name="文本框 5"/>
          <p:cNvSpPr txBox="1"/>
          <p:nvPr/>
        </p:nvSpPr>
        <p:spPr>
          <a:xfrm>
            <a:off x="5998845" y="2348865"/>
            <a:ext cx="476885" cy="368300"/>
          </a:xfrm>
          <a:prstGeom prst="rect">
            <a:avLst/>
          </a:prstGeom>
          <a:noFill/>
        </p:spPr>
        <p:txBody>
          <a:bodyPr wrap="square" rtlCol="0">
            <a:spAutoFit/>
          </a:bodyPr>
          <a:p>
            <a:r>
              <a:rPr lang="en-US" altLang="zh-CN" b="1"/>
              <a:t>E1</a:t>
            </a:r>
            <a:endParaRPr lang="en-US" altLang="zh-CN" b="1"/>
          </a:p>
        </p:txBody>
      </p:sp>
      <p:sp>
        <p:nvSpPr>
          <p:cNvPr id="8" name="文本框 7"/>
          <p:cNvSpPr txBox="1"/>
          <p:nvPr/>
        </p:nvSpPr>
        <p:spPr>
          <a:xfrm>
            <a:off x="5998845" y="2936240"/>
            <a:ext cx="476885" cy="398780"/>
          </a:xfrm>
          <a:prstGeom prst="rect">
            <a:avLst/>
          </a:prstGeom>
          <a:noFill/>
        </p:spPr>
        <p:txBody>
          <a:bodyPr wrap="square" rtlCol="0">
            <a:spAutoFit/>
          </a:bodyPr>
          <a:p>
            <a:r>
              <a:rPr lang="en-US" altLang="zh-CN" sz="2000" b="1"/>
              <a:t>T4</a:t>
            </a:r>
            <a:endParaRPr lang="en-US" altLang="zh-CN" sz="2000" b="1"/>
          </a:p>
        </p:txBody>
      </p:sp>
      <p:sp>
        <p:nvSpPr>
          <p:cNvPr id="9" name="流程图: 合并 8"/>
          <p:cNvSpPr/>
          <p:nvPr/>
        </p:nvSpPr>
        <p:spPr>
          <a:xfrm rot="10800000">
            <a:off x="5765165" y="3862070"/>
            <a:ext cx="942340" cy="521970"/>
          </a:xfrm>
          <a:prstGeom prst="flowChartMerg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 name="文本框 9"/>
          <p:cNvSpPr txBox="1"/>
          <p:nvPr/>
        </p:nvSpPr>
        <p:spPr>
          <a:xfrm>
            <a:off x="5967095" y="3923665"/>
            <a:ext cx="537845" cy="460375"/>
          </a:xfrm>
          <a:prstGeom prst="rect">
            <a:avLst/>
          </a:prstGeom>
          <a:noFill/>
        </p:spPr>
        <p:txBody>
          <a:bodyPr wrap="square" rtlCol="0">
            <a:spAutoFit/>
          </a:bodyPr>
          <a:p>
            <a:pPr algn="ctr"/>
            <a:r>
              <a:rPr lang="en-US" altLang="zh-CN" sz="1200"/>
              <a:t>Fan</a:t>
            </a:r>
            <a:endParaRPr lang="en-US" altLang="zh-CN" sz="1200"/>
          </a:p>
          <a:p>
            <a:pPr algn="ctr"/>
            <a:r>
              <a:rPr lang="en-US" altLang="zh-CN" sz="1200"/>
              <a:t>-in</a:t>
            </a:r>
            <a:endParaRPr lang="en-US" altLang="zh-CN" sz="1200"/>
          </a:p>
        </p:txBody>
      </p:sp>
      <p:sp>
        <p:nvSpPr>
          <p:cNvPr id="12" name="矩形 11"/>
          <p:cNvSpPr/>
          <p:nvPr/>
        </p:nvSpPr>
        <p:spPr>
          <a:xfrm rot="10800000">
            <a:off x="6987540" y="5121910"/>
            <a:ext cx="741680" cy="765175"/>
          </a:xfrm>
          <a:prstGeom prst="rect">
            <a:avLst/>
          </a:prstGeom>
          <a:no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3" name="矩形 12"/>
          <p:cNvSpPr/>
          <p:nvPr/>
        </p:nvSpPr>
        <p:spPr>
          <a:xfrm rot="10800000">
            <a:off x="5864860" y="5108575"/>
            <a:ext cx="741680" cy="765175"/>
          </a:xfrm>
          <a:prstGeom prst="rect">
            <a:avLst/>
          </a:prstGeom>
          <a:no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4" name="矩形 13"/>
          <p:cNvSpPr/>
          <p:nvPr/>
        </p:nvSpPr>
        <p:spPr>
          <a:xfrm rot="10800000">
            <a:off x="4742180" y="5108575"/>
            <a:ext cx="741680" cy="765175"/>
          </a:xfrm>
          <a:prstGeom prst="rect">
            <a:avLst/>
          </a:prstGeom>
          <a:no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15" name="直接箭头连接符 14"/>
          <p:cNvCxnSpPr>
            <a:stCxn id="13" idx="2"/>
            <a:endCxn id="10" idx="2"/>
          </p:cNvCxnSpPr>
          <p:nvPr/>
        </p:nvCxnSpPr>
        <p:spPr>
          <a:xfrm rot="10800000" flipH="1">
            <a:off x="6235700" y="4384040"/>
            <a:ext cx="635" cy="724535"/>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7" name="直接箭头连接符 16" title="ddd"/>
          <p:cNvCxnSpPr>
            <a:stCxn id="14" idx="2"/>
          </p:cNvCxnSpPr>
          <p:nvPr/>
        </p:nvCxnSpPr>
        <p:spPr>
          <a:xfrm rot="10800000" flipH="1">
            <a:off x="5113020" y="4396740"/>
            <a:ext cx="901065" cy="711835"/>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7120255" y="5291455"/>
            <a:ext cx="476885" cy="398780"/>
          </a:xfrm>
          <a:prstGeom prst="rect">
            <a:avLst/>
          </a:prstGeom>
          <a:noFill/>
        </p:spPr>
        <p:txBody>
          <a:bodyPr wrap="square" rtlCol="0">
            <a:spAutoFit/>
          </a:bodyPr>
          <a:p>
            <a:r>
              <a:rPr lang="en-US" altLang="zh-CN" sz="2000" b="1"/>
              <a:t>T3</a:t>
            </a:r>
            <a:endParaRPr lang="en-US" altLang="zh-CN" sz="2000" b="1"/>
          </a:p>
        </p:txBody>
      </p:sp>
      <p:sp>
        <p:nvSpPr>
          <p:cNvPr id="19" name="文本框 18"/>
          <p:cNvSpPr txBox="1"/>
          <p:nvPr/>
        </p:nvSpPr>
        <p:spPr>
          <a:xfrm>
            <a:off x="5996940" y="5291455"/>
            <a:ext cx="476885" cy="398780"/>
          </a:xfrm>
          <a:prstGeom prst="rect">
            <a:avLst/>
          </a:prstGeom>
          <a:noFill/>
        </p:spPr>
        <p:txBody>
          <a:bodyPr wrap="square" rtlCol="0">
            <a:spAutoFit/>
          </a:bodyPr>
          <a:p>
            <a:r>
              <a:rPr lang="en-US" altLang="zh-CN" sz="2000" b="1"/>
              <a:t>T2</a:t>
            </a:r>
            <a:endParaRPr lang="en-US" altLang="zh-CN" sz="2000" b="1"/>
          </a:p>
        </p:txBody>
      </p:sp>
      <p:sp>
        <p:nvSpPr>
          <p:cNvPr id="20" name="文本框 19"/>
          <p:cNvSpPr txBox="1"/>
          <p:nvPr/>
        </p:nvSpPr>
        <p:spPr>
          <a:xfrm>
            <a:off x="4902835" y="5291455"/>
            <a:ext cx="476885" cy="398780"/>
          </a:xfrm>
          <a:prstGeom prst="rect">
            <a:avLst/>
          </a:prstGeom>
          <a:noFill/>
        </p:spPr>
        <p:txBody>
          <a:bodyPr wrap="square" rtlCol="0">
            <a:spAutoFit/>
          </a:bodyPr>
          <a:p>
            <a:r>
              <a:rPr lang="en-US" altLang="zh-CN" sz="2000" b="1"/>
              <a:t>T1</a:t>
            </a:r>
            <a:endParaRPr lang="en-US" altLang="zh-CN" sz="2000" b="1"/>
          </a:p>
        </p:txBody>
      </p:sp>
      <p:sp>
        <p:nvSpPr>
          <p:cNvPr id="21" name="文本框 20"/>
          <p:cNvSpPr txBox="1"/>
          <p:nvPr/>
        </p:nvSpPr>
        <p:spPr>
          <a:xfrm>
            <a:off x="4874260" y="5958840"/>
            <a:ext cx="476885" cy="368300"/>
          </a:xfrm>
          <a:prstGeom prst="rect">
            <a:avLst/>
          </a:prstGeom>
          <a:noFill/>
        </p:spPr>
        <p:txBody>
          <a:bodyPr wrap="square" rtlCol="0">
            <a:spAutoFit/>
          </a:bodyPr>
          <a:p>
            <a:r>
              <a:rPr lang="en-US" altLang="zh-CN" b="1"/>
              <a:t>E1</a:t>
            </a:r>
            <a:endParaRPr lang="en-US" altLang="zh-CN" b="1"/>
          </a:p>
        </p:txBody>
      </p:sp>
      <p:sp>
        <p:nvSpPr>
          <p:cNvPr id="22" name="文本框 21"/>
          <p:cNvSpPr txBox="1"/>
          <p:nvPr/>
        </p:nvSpPr>
        <p:spPr>
          <a:xfrm>
            <a:off x="7194550" y="5958840"/>
            <a:ext cx="476885" cy="368300"/>
          </a:xfrm>
          <a:prstGeom prst="rect">
            <a:avLst/>
          </a:prstGeom>
          <a:noFill/>
        </p:spPr>
        <p:txBody>
          <a:bodyPr wrap="square" rtlCol="0">
            <a:spAutoFit/>
          </a:bodyPr>
          <a:p>
            <a:r>
              <a:rPr lang="en-US" altLang="zh-CN" b="1"/>
              <a:t>E3</a:t>
            </a:r>
            <a:endParaRPr lang="en-US" altLang="zh-CN" b="1"/>
          </a:p>
        </p:txBody>
      </p:sp>
      <p:sp>
        <p:nvSpPr>
          <p:cNvPr id="23" name="文本框 22"/>
          <p:cNvSpPr txBox="1"/>
          <p:nvPr/>
        </p:nvSpPr>
        <p:spPr>
          <a:xfrm>
            <a:off x="5999480" y="5958840"/>
            <a:ext cx="476885" cy="368300"/>
          </a:xfrm>
          <a:prstGeom prst="rect">
            <a:avLst/>
          </a:prstGeom>
          <a:noFill/>
        </p:spPr>
        <p:txBody>
          <a:bodyPr wrap="square" rtlCol="0">
            <a:spAutoFit/>
          </a:bodyPr>
          <a:p>
            <a:r>
              <a:rPr lang="en-US" altLang="zh-CN" b="1"/>
              <a:t>E2</a:t>
            </a:r>
            <a:endParaRPr lang="en-US" altLang="zh-CN" b="1"/>
          </a:p>
        </p:txBody>
      </p:sp>
      <p:cxnSp>
        <p:nvCxnSpPr>
          <p:cNvPr id="24" name="直接箭头连接符 23"/>
          <p:cNvCxnSpPr>
            <a:stCxn id="12" idx="2"/>
          </p:cNvCxnSpPr>
          <p:nvPr/>
        </p:nvCxnSpPr>
        <p:spPr>
          <a:xfrm flipH="1" flipV="1">
            <a:off x="6501130" y="4396740"/>
            <a:ext cx="857250" cy="725170"/>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9" idx="2"/>
            <a:endCxn id="4" idx="0"/>
          </p:cNvCxnSpPr>
          <p:nvPr/>
        </p:nvCxnSpPr>
        <p:spPr>
          <a:xfrm flipV="1">
            <a:off x="6236335" y="3533775"/>
            <a:ext cx="1905" cy="328295"/>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Decentralized </a:t>
            </a:r>
            <a:r>
              <a:rPr lang="en-US" altLang="zh-CN">
                <a:sym typeface="+mn-ea"/>
              </a:rPr>
              <a:t>Scheduling</a:t>
            </a:r>
            <a:endParaRPr lang="en-US" altLang="zh-CN"/>
          </a:p>
        </p:txBody>
      </p:sp>
      <p:sp>
        <p:nvSpPr>
          <p:cNvPr id="3" name="内容占位符 2"/>
          <p:cNvSpPr>
            <a:spLocks noGrp="1"/>
          </p:cNvSpPr>
          <p:nvPr>
            <p:ph idx="1"/>
          </p:nvPr>
        </p:nvSpPr>
        <p:spPr/>
        <p:txBody>
          <a:bodyPr/>
          <a:p>
            <a:r>
              <a:rPr lang="en-US" altLang="zh-CN"/>
              <a:t> D</a:t>
            </a:r>
            <a:r>
              <a:rPr lang="en-US" altLang="zh-CN"/>
              <a:t>ynamic S</a:t>
            </a:r>
            <a:r>
              <a:rPr lang="en-US" altLang="zh-CN"/>
              <a:t>cheduling</a:t>
            </a:r>
            <a:endParaRPr lang="en-US" altLang="zh-CN">
              <a:latin typeface="等线" panose="02010600030101010101" charset="-122"/>
              <a:ea typeface="等线" panose="02010600030101010101" charset="-122"/>
            </a:endParaRPr>
          </a:p>
          <a:p>
            <a:pPr lvl="1"/>
            <a:r>
              <a:rPr lang="en-US" altLang="zh-CN">
                <a:latin typeface="等线" panose="02010600030101010101" charset="-122"/>
                <a:ea typeface="等线" panose="02010600030101010101" charset="-122"/>
              </a:rPr>
              <a:t> Dynamic Scheduling for Fan-In tasks</a:t>
            </a:r>
            <a:endParaRPr lang="en-US" altLang="zh-CN">
              <a:latin typeface="等线" panose="02010600030101010101" charset="-122"/>
              <a:ea typeface="等线" panose="02010600030101010101" charset="-122"/>
            </a:endParaRPr>
          </a:p>
          <a:p>
            <a:pPr marL="914400" lvl="2" indent="0">
              <a:buNone/>
            </a:pPr>
            <a:endParaRPr lang="en-US" altLang="zh-CN">
              <a:latin typeface="等线" panose="02010600030101010101" charset="-122"/>
              <a:ea typeface="等线" panose="02010600030101010101" charset="-122"/>
            </a:endParaRPr>
          </a:p>
          <a:p>
            <a:pPr marL="457200" lvl="1" indent="0">
              <a:buNone/>
            </a:pPr>
            <a:endParaRPr lang="en-US" altLang="zh-CN">
              <a:latin typeface="等线" panose="02010600030101010101" charset="-122"/>
              <a:ea typeface="等线" panose="02010600030101010101" charset="-122"/>
              <a:sym typeface="+mn-ea"/>
            </a:endParaRPr>
          </a:p>
          <a:p>
            <a:pPr marL="457200" lvl="1" indent="0">
              <a:buNone/>
            </a:pPr>
            <a:endParaRPr lang="en-US" altLang="zh-CN">
              <a:latin typeface="等线" panose="02010600030101010101" charset="-122"/>
              <a:ea typeface="等线" panose="02010600030101010101" charset="-122"/>
            </a:endParaRPr>
          </a:p>
          <a:p>
            <a:pPr marL="457200" lvl="1" indent="0">
              <a:buNone/>
            </a:pPr>
            <a:endParaRPr lang="en-US" altLang="zh-CN">
              <a:latin typeface="等线" panose="02010600030101010101" charset="-122"/>
              <a:ea typeface="等线" panose="02010600030101010101" charset="-122"/>
            </a:endParaRPr>
          </a:p>
        </p:txBody>
      </p:sp>
      <p:sp>
        <p:nvSpPr>
          <p:cNvPr id="5" name="文本框 4"/>
          <p:cNvSpPr txBox="1"/>
          <p:nvPr/>
        </p:nvSpPr>
        <p:spPr>
          <a:xfrm>
            <a:off x="0" y="6489700"/>
            <a:ext cx="10696575" cy="368300"/>
          </a:xfrm>
          <a:prstGeom prst="rect">
            <a:avLst/>
          </a:prstGeom>
          <a:noFill/>
        </p:spPr>
        <p:txBody>
          <a:bodyPr wrap="square" rtlCol="0">
            <a:spAutoFit/>
          </a:bodyPr>
          <a:p>
            <a:r>
              <a:rPr lang="zh-CN" altLang="en-US">
                <a:solidFill>
                  <a:schemeClr val="bg2">
                    <a:lumMod val="50000"/>
                  </a:schemeClr>
                </a:solidFill>
              </a:rPr>
              <a:t>[1] Wukong: A Scalable and Locality-Enhanced Framework for Serverless Parallel Computing SoCC’20</a:t>
            </a:r>
            <a:endParaRPr lang="zh-CN" altLang="en-US">
              <a:solidFill>
                <a:schemeClr val="bg2">
                  <a:lumMod val="50000"/>
                </a:schemeClr>
              </a:solidFill>
            </a:endParaRPr>
          </a:p>
        </p:txBody>
      </p:sp>
      <p:pic>
        <p:nvPicPr>
          <p:cNvPr id="7" name="图片 6" descr="图片1"/>
          <p:cNvPicPr>
            <a:picLocks noChangeAspect="1"/>
          </p:cNvPicPr>
          <p:nvPr/>
        </p:nvPicPr>
        <p:blipFill>
          <a:blip r:embed="rId1"/>
          <a:stretch>
            <a:fillRect/>
          </a:stretch>
        </p:blipFill>
        <p:spPr>
          <a:xfrm>
            <a:off x="4599305" y="2332355"/>
            <a:ext cx="2933065" cy="3777615"/>
          </a:xfrm>
          <a:prstGeom prst="rect">
            <a:avLst/>
          </a:prstGeom>
        </p:spPr>
      </p:pic>
      <p:sp>
        <p:nvSpPr>
          <p:cNvPr id="27" name="文本框 26"/>
          <p:cNvSpPr txBox="1"/>
          <p:nvPr/>
        </p:nvSpPr>
        <p:spPr>
          <a:xfrm>
            <a:off x="4833620" y="6177280"/>
            <a:ext cx="240665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D</a:t>
            </a:r>
            <a:r>
              <a:rPr lang="en-US" altLang="zh-CN" b="1">
                <a:latin typeface="微软雅黑" panose="020B0503020204020204" charset="-122"/>
                <a:ea typeface="微软雅黑" panose="020B0503020204020204" charset="-122"/>
              </a:rPr>
              <a:t>ymanic Schedule</a:t>
            </a:r>
            <a:endParaRPr lang="en-US" altLang="zh-CN" b="1">
              <a:latin typeface="微软雅黑" panose="020B0503020204020204" charset="-122"/>
              <a:ea typeface="微软雅黑" panose="020B0503020204020204" charset="-122"/>
            </a:endParaRPr>
          </a:p>
        </p:txBody>
      </p:sp>
      <p:sp>
        <p:nvSpPr>
          <p:cNvPr id="30" name="矩形 29"/>
          <p:cNvSpPr/>
          <p:nvPr/>
        </p:nvSpPr>
        <p:spPr>
          <a:xfrm>
            <a:off x="5215890" y="2503805"/>
            <a:ext cx="1467485" cy="1280160"/>
          </a:xfrm>
          <a:prstGeom prst="rect">
            <a:avLst/>
          </a:prstGeom>
          <a:noFill/>
          <a:ln w="28575" cmpd="sng">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Decentralized </a:t>
            </a:r>
            <a:r>
              <a:rPr lang="en-US" altLang="zh-CN">
                <a:sym typeface="+mn-ea"/>
              </a:rPr>
              <a:t>Scheduling</a:t>
            </a:r>
            <a:endParaRPr lang="en-US" altLang="zh-CN"/>
          </a:p>
        </p:txBody>
      </p:sp>
      <p:sp>
        <p:nvSpPr>
          <p:cNvPr id="3" name="内容占位符 2"/>
          <p:cNvSpPr>
            <a:spLocks noGrp="1"/>
          </p:cNvSpPr>
          <p:nvPr>
            <p:ph idx="1"/>
          </p:nvPr>
        </p:nvSpPr>
        <p:spPr/>
        <p:txBody>
          <a:bodyPr/>
          <a:p>
            <a:r>
              <a:rPr lang="en-US" altLang="zh-CN"/>
              <a:t> D</a:t>
            </a:r>
            <a:r>
              <a:rPr lang="en-US" altLang="zh-CN"/>
              <a:t>ynamic S</a:t>
            </a:r>
            <a:r>
              <a:rPr lang="en-US" altLang="zh-CN"/>
              <a:t>cheduling</a:t>
            </a:r>
            <a:endParaRPr lang="en-US" altLang="zh-CN">
              <a:latin typeface="等线" panose="02010600030101010101" charset="-122"/>
              <a:ea typeface="等线" panose="02010600030101010101" charset="-122"/>
            </a:endParaRPr>
          </a:p>
          <a:p>
            <a:pPr lvl="1"/>
            <a:r>
              <a:rPr lang="en-US" altLang="zh-CN">
                <a:latin typeface="等线" panose="02010600030101010101" charset="-122"/>
                <a:ea typeface="等线" panose="02010600030101010101" charset="-122"/>
              </a:rPr>
              <a:t> Cluster tasks</a:t>
            </a:r>
            <a:endParaRPr lang="en-US" altLang="zh-CN">
              <a:latin typeface="等线" panose="02010600030101010101" charset="-122"/>
              <a:ea typeface="等线" panose="02010600030101010101" charset="-122"/>
            </a:endParaRPr>
          </a:p>
          <a:p>
            <a:pPr lvl="2"/>
            <a:r>
              <a:rPr lang="en-US" altLang="zh-CN">
                <a:latin typeface="等线" panose="02010600030101010101" charset="-122"/>
                <a:ea typeface="等线" panose="02010600030101010101" charset="-122"/>
              </a:rPr>
              <a:t> output object is </a:t>
            </a:r>
            <a:r>
              <a:rPr lang="en-US" altLang="zh-CN">
                <a:latin typeface="等线" panose="02010600030101010101" charset="-122"/>
                <a:ea typeface="等线" panose="02010600030101010101" charset="-122"/>
              </a:rPr>
              <a:t>too large</a:t>
            </a:r>
            <a:endParaRPr lang="en-US" altLang="zh-CN">
              <a:latin typeface="等线" panose="02010600030101010101" charset="-122"/>
              <a:ea typeface="等线" panose="02010600030101010101" charset="-122"/>
            </a:endParaRPr>
          </a:p>
          <a:p>
            <a:pPr marL="457200" lvl="1" indent="0">
              <a:buNone/>
            </a:pPr>
            <a:endParaRPr lang="en-US" altLang="zh-CN">
              <a:latin typeface="等线" panose="02010600030101010101" charset="-122"/>
              <a:ea typeface="等线" panose="02010600030101010101" charset="-122"/>
              <a:sym typeface="+mn-ea"/>
            </a:endParaRPr>
          </a:p>
          <a:p>
            <a:pPr marL="457200" lvl="1" indent="0">
              <a:buNone/>
            </a:pPr>
            <a:endParaRPr lang="en-US" altLang="zh-CN">
              <a:latin typeface="等线" panose="02010600030101010101" charset="-122"/>
              <a:ea typeface="等线" panose="02010600030101010101" charset="-122"/>
            </a:endParaRPr>
          </a:p>
          <a:p>
            <a:pPr marL="457200" lvl="1" indent="0">
              <a:buNone/>
            </a:pPr>
            <a:endParaRPr lang="en-US" altLang="zh-CN">
              <a:latin typeface="等线" panose="02010600030101010101" charset="-122"/>
              <a:ea typeface="等线" panose="02010600030101010101" charset="-122"/>
            </a:endParaRPr>
          </a:p>
        </p:txBody>
      </p:sp>
      <p:sp>
        <p:nvSpPr>
          <p:cNvPr id="5" name="文本框 4"/>
          <p:cNvSpPr txBox="1"/>
          <p:nvPr/>
        </p:nvSpPr>
        <p:spPr>
          <a:xfrm>
            <a:off x="0" y="6489700"/>
            <a:ext cx="10696575" cy="368300"/>
          </a:xfrm>
          <a:prstGeom prst="rect">
            <a:avLst/>
          </a:prstGeom>
          <a:noFill/>
        </p:spPr>
        <p:txBody>
          <a:bodyPr wrap="square" rtlCol="0">
            <a:spAutoFit/>
          </a:bodyPr>
          <a:p>
            <a:r>
              <a:rPr lang="zh-CN" altLang="en-US">
                <a:solidFill>
                  <a:schemeClr val="bg2">
                    <a:lumMod val="50000"/>
                  </a:schemeClr>
                </a:solidFill>
              </a:rPr>
              <a:t>[1] Wukong: A Scalable and Locality-Enhanced Framework for Serverless Parallel Computing SoCC’20</a:t>
            </a:r>
            <a:endParaRPr lang="zh-CN" altLang="en-US">
              <a:solidFill>
                <a:schemeClr val="bg2">
                  <a:lumMod val="50000"/>
                </a:schemeClr>
              </a:solidFill>
            </a:endParaRPr>
          </a:p>
        </p:txBody>
      </p:sp>
      <p:sp>
        <p:nvSpPr>
          <p:cNvPr id="52" name="圆角矩形 51"/>
          <p:cNvSpPr/>
          <p:nvPr/>
        </p:nvSpPr>
        <p:spPr>
          <a:xfrm>
            <a:off x="5292090" y="2343785"/>
            <a:ext cx="2546985" cy="4055110"/>
          </a:xfrm>
          <a:prstGeom prst="roundRect">
            <a:avLst/>
          </a:prstGeom>
          <a:solidFill>
            <a:schemeClr val="accent5">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 name="矩形 3"/>
          <p:cNvSpPr/>
          <p:nvPr/>
        </p:nvSpPr>
        <p:spPr>
          <a:xfrm>
            <a:off x="6193155" y="5253990"/>
            <a:ext cx="741680" cy="765175"/>
          </a:xfrm>
          <a:prstGeom prst="rect">
            <a:avLst/>
          </a:prstGeom>
          <a:no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 name="文本框 5"/>
          <p:cNvSpPr txBox="1"/>
          <p:nvPr/>
        </p:nvSpPr>
        <p:spPr>
          <a:xfrm>
            <a:off x="6326505" y="6070600"/>
            <a:ext cx="476885" cy="368300"/>
          </a:xfrm>
          <a:prstGeom prst="rect">
            <a:avLst/>
          </a:prstGeom>
          <a:noFill/>
        </p:spPr>
        <p:txBody>
          <a:bodyPr wrap="square" rtlCol="0">
            <a:spAutoFit/>
          </a:bodyPr>
          <a:p>
            <a:r>
              <a:rPr lang="en-US" altLang="zh-CN" b="1"/>
              <a:t>E1</a:t>
            </a:r>
            <a:endParaRPr lang="en-US" altLang="zh-CN" b="1"/>
          </a:p>
        </p:txBody>
      </p:sp>
      <p:sp>
        <p:nvSpPr>
          <p:cNvPr id="8" name="文本框 7"/>
          <p:cNvSpPr txBox="1"/>
          <p:nvPr/>
        </p:nvSpPr>
        <p:spPr>
          <a:xfrm>
            <a:off x="6326505" y="5452745"/>
            <a:ext cx="476885" cy="398780"/>
          </a:xfrm>
          <a:prstGeom prst="rect">
            <a:avLst/>
          </a:prstGeom>
          <a:noFill/>
        </p:spPr>
        <p:txBody>
          <a:bodyPr wrap="square" rtlCol="0">
            <a:spAutoFit/>
          </a:bodyPr>
          <a:p>
            <a:r>
              <a:rPr lang="en-US" altLang="zh-CN" sz="2000" b="1"/>
              <a:t>T1</a:t>
            </a:r>
            <a:endParaRPr lang="en-US" altLang="zh-CN" sz="2000" b="1"/>
          </a:p>
        </p:txBody>
      </p:sp>
      <p:sp>
        <p:nvSpPr>
          <p:cNvPr id="9" name="流程图: 合并 8"/>
          <p:cNvSpPr/>
          <p:nvPr/>
        </p:nvSpPr>
        <p:spPr>
          <a:xfrm>
            <a:off x="6094095" y="4549775"/>
            <a:ext cx="942340" cy="521970"/>
          </a:xfrm>
          <a:prstGeom prst="flowChartMerg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 name="文本框 9"/>
          <p:cNvSpPr txBox="1"/>
          <p:nvPr/>
        </p:nvSpPr>
        <p:spPr>
          <a:xfrm>
            <a:off x="6296660" y="4549775"/>
            <a:ext cx="537845" cy="460375"/>
          </a:xfrm>
          <a:prstGeom prst="rect">
            <a:avLst/>
          </a:prstGeom>
          <a:noFill/>
        </p:spPr>
        <p:txBody>
          <a:bodyPr wrap="square" rtlCol="0">
            <a:spAutoFit/>
          </a:bodyPr>
          <a:p>
            <a:pPr algn="ctr"/>
            <a:r>
              <a:rPr lang="en-US" altLang="zh-CN" sz="1200"/>
              <a:t>Fan</a:t>
            </a:r>
            <a:endParaRPr lang="en-US" altLang="zh-CN" sz="1200"/>
          </a:p>
          <a:p>
            <a:pPr algn="ctr"/>
            <a:r>
              <a:rPr lang="en-US" altLang="zh-CN" sz="1200"/>
              <a:t>-out</a:t>
            </a:r>
            <a:endParaRPr lang="en-US" altLang="zh-CN" sz="1200"/>
          </a:p>
        </p:txBody>
      </p:sp>
      <p:cxnSp>
        <p:nvCxnSpPr>
          <p:cNvPr id="11" name="直接箭头连接符 10"/>
          <p:cNvCxnSpPr>
            <a:stCxn id="4" idx="0"/>
            <a:endCxn id="10" idx="2"/>
          </p:cNvCxnSpPr>
          <p:nvPr/>
        </p:nvCxnSpPr>
        <p:spPr>
          <a:xfrm flipV="1">
            <a:off x="6563995" y="5010150"/>
            <a:ext cx="1905" cy="243840"/>
          </a:xfrm>
          <a:prstGeom prst="straightConnector1">
            <a:avLst/>
          </a:prstGeom>
          <a:ln w="19050">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5563870" y="2941955"/>
            <a:ext cx="741680" cy="765175"/>
          </a:xfrm>
          <a:prstGeom prst="rect">
            <a:avLst/>
          </a:prstGeom>
          <a:no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4" name="矩形 13"/>
          <p:cNvSpPr/>
          <p:nvPr/>
        </p:nvSpPr>
        <p:spPr>
          <a:xfrm>
            <a:off x="6733540" y="2956560"/>
            <a:ext cx="741680" cy="765175"/>
          </a:xfrm>
          <a:prstGeom prst="rect">
            <a:avLst/>
          </a:prstGeom>
          <a:no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15" name="直接箭头连接符 14"/>
          <p:cNvCxnSpPr>
            <a:stCxn id="10" idx="0"/>
            <a:endCxn id="12" idx="2"/>
          </p:cNvCxnSpPr>
          <p:nvPr/>
        </p:nvCxnSpPr>
        <p:spPr>
          <a:xfrm flipH="1" flipV="1">
            <a:off x="5934710" y="3707130"/>
            <a:ext cx="631190" cy="842645"/>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7" name="直接箭头连接符 16" title="ddd"/>
          <p:cNvCxnSpPr>
            <a:stCxn id="10" idx="0"/>
            <a:endCxn id="14" idx="2"/>
          </p:cNvCxnSpPr>
          <p:nvPr/>
        </p:nvCxnSpPr>
        <p:spPr>
          <a:xfrm flipV="1">
            <a:off x="6565900" y="3721735"/>
            <a:ext cx="538480" cy="828040"/>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695950" y="3138805"/>
            <a:ext cx="476885" cy="398780"/>
          </a:xfrm>
          <a:prstGeom prst="rect">
            <a:avLst/>
          </a:prstGeom>
          <a:noFill/>
        </p:spPr>
        <p:txBody>
          <a:bodyPr wrap="square" rtlCol="0">
            <a:spAutoFit/>
          </a:bodyPr>
          <a:p>
            <a:r>
              <a:rPr lang="en-US" altLang="zh-CN" sz="2000" b="1"/>
              <a:t>T2</a:t>
            </a:r>
            <a:endParaRPr lang="en-US" altLang="zh-CN" sz="2000" b="1"/>
          </a:p>
        </p:txBody>
      </p:sp>
      <p:sp>
        <p:nvSpPr>
          <p:cNvPr id="20" name="文本框 19"/>
          <p:cNvSpPr txBox="1"/>
          <p:nvPr/>
        </p:nvSpPr>
        <p:spPr>
          <a:xfrm>
            <a:off x="6837680" y="3140075"/>
            <a:ext cx="476885" cy="398780"/>
          </a:xfrm>
          <a:prstGeom prst="rect">
            <a:avLst/>
          </a:prstGeom>
          <a:noFill/>
        </p:spPr>
        <p:txBody>
          <a:bodyPr wrap="square" rtlCol="0">
            <a:spAutoFit/>
          </a:bodyPr>
          <a:p>
            <a:r>
              <a:rPr lang="en-US" altLang="zh-CN" sz="2000" b="1"/>
              <a:t>T3</a:t>
            </a:r>
            <a:endParaRPr lang="en-US" altLang="zh-CN" sz="2000" b="1"/>
          </a:p>
        </p:txBody>
      </p:sp>
      <p:sp>
        <p:nvSpPr>
          <p:cNvPr id="21" name="文本框 20"/>
          <p:cNvSpPr txBox="1"/>
          <p:nvPr/>
        </p:nvSpPr>
        <p:spPr>
          <a:xfrm>
            <a:off x="6866255" y="2503170"/>
            <a:ext cx="476885" cy="368300"/>
          </a:xfrm>
          <a:prstGeom prst="rect">
            <a:avLst/>
          </a:prstGeom>
          <a:noFill/>
        </p:spPr>
        <p:txBody>
          <a:bodyPr wrap="square" rtlCol="0">
            <a:spAutoFit/>
          </a:bodyPr>
          <a:p>
            <a:r>
              <a:rPr lang="en-US" altLang="zh-CN" b="1"/>
              <a:t>E1</a:t>
            </a:r>
            <a:endParaRPr lang="en-US" altLang="zh-CN" b="1"/>
          </a:p>
        </p:txBody>
      </p:sp>
      <p:sp>
        <p:nvSpPr>
          <p:cNvPr id="23" name="文本框 22"/>
          <p:cNvSpPr txBox="1"/>
          <p:nvPr/>
        </p:nvSpPr>
        <p:spPr>
          <a:xfrm>
            <a:off x="5698490" y="2501900"/>
            <a:ext cx="476885" cy="368300"/>
          </a:xfrm>
          <a:prstGeom prst="rect">
            <a:avLst/>
          </a:prstGeom>
          <a:noFill/>
        </p:spPr>
        <p:txBody>
          <a:bodyPr wrap="square" rtlCol="0">
            <a:spAutoFit/>
          </a:bodyPr>
          <a:p>
            <a:r>
              <a:rPr lang="en-US" altLang="zh-CN" b="1"/>
              <a:t>E1</a:t>
            </a:r>
            <a:endParaRPr lang="en-US" altLang="zh-CN" b="1"/>
          </a:p>
        </p:txBody>
      </p:sp>
      <p:sp>
        <p:nvSpPr>
          <p:cNvPr id="25" name="文本框 24"/>
          <p:cNvSpPr txBox="1"/>
          <p:nvPr/>
        </p:nvSpPr>
        <p:spPr>
          <a:xfrm>
            <a:off x="6936740" y="3999230"/>
            <a:ext cx="1023620" cy="368300"/>
          </a:xfrm>
          <a:prstGeom prst="rect">
            <a:avLst/>
          </a:prstGeom>
          <a:noFill/>
        </p:spPr>
        <p:txBody>
          <a:bodyPr wrap="square" rtlCol="0">
            <a:spAutoFit/>
          </a:bodyPr>
          <a:p>
            <a:r>
              <a:rPr lang="en-US" altLang="zh-CN"/>
              <a:t>Become</a:t>
            </a:r>
            <a:endParaRPr lang="en-US" altLang="zh-CN"/>
          </a:p>
        </p:txBody>
      </p:sp>
      <p:sp>
        <p:nvSpPr>
          <p:cNvPr id="24" name="文本框 23"/>
          <p:cNvSpPr txBox="1"/>
          <p:nvPr/>
        </p:nvSpPr>
        <p:spPr>
          <a:xfrm>
            <a:off x="5273040" y="3999230"/>
            <a:ext cx="1023620" cy="368300"/>
          </a:xfrm>
          <a:prstGeom prst="rect">
            <a:avLst/>
          </a:prstGeom>
          <a:noFill/>
        </p:spPr>
        <p:txBody>
          <a:bodyPr wrap="square" rtlCol="0">
            <a:spAutoFit/>
          </a:bodyPr>
          <a:p>
            <a:r>
              <a:rPr lang="en-US" altLang="zh-CN"/>
              <a:t>Become</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Storage Mangement</a:t>
            </a:r>
            <a:endParaRPr lang="en-US" altLang="zh-CN"/>
          </a:p>
        </p:txBody>
      </p:sp>
      <p:sp>
        <p:nvSpPr>
          <p:cNvPr id="3" name="内容占位符 2"/>
          <p:cNvSpPr>
            <a:spLocks noGrp="1"/>
          </p:cNvSpPr>
          <p:nvPr>
            <p:ph idx="1"/>
          </p:nvPr>
        </p:nvSpPr>
        <p:spPr/>
        <p:txBody>
          <a:bodyPr/>
          <a:p>
            <a:r>
              <a:rPr lang="en-US" altLang="zh-CN"/>
              <a:t> Within a executor</a:t>
            </a:r>
            <a:endParaRPr lang="en-US" altLang="zh-CN"/>
          </a:p>
          <a:p>
            <a:pPr lvl="1"/>
            <a:r>
              <a:rPr lang="en-US" altLang="zh-CN"/>
              <a:t> </a:t>
            </a:r>
            <a:r>
              <a:rPr lang="en-US" altLang="zh-CN">
                <a:latin typeface="等线" panose="02010600030101010101" charset="-122"/>
                <a:ea typeface="等线" panose="02010600030101010101" charset="-122"/>
              </a:rPr>
              <a:t>All intermediate task outputs are cached in the Executor’s local memory</a:t>
            </a:r>
            <a:endParaRPr lang="en-US" altLang="zh-CN">
              <a:latin typeface="等线" panose="02010600030101010101" charset="-122"/>
              <a:ea typeface="等线" panose="02010600030101010101" charset="-122"/>
            </a:endParaRPr>
          </a:p>
          <a:p>
            <a:pPr lvl="1"/>
            <a:endParaRPr lang="en-US" altLang="zh-CN">
              <a:latin typeface="等线" panose="02010600030101010101" charset="-122"/>
              <a:ea typeface="等线" panose="02010600030101010101" charset="-122"/>
            </a:endParaRPr>
          </a:p>
          <a:p>
            <a:r>
              <a:rPr lang="en-US" altLang="zh-CN">
                <a:latin typeface="等线" panose="02010600030101010101" charset="-122"/>
                <a:ea typeface="等线" panose="02010600030101010101" charset="-122"/>
              </a:rPr>
              <a:t> </a:t>
            </a:r>
            <a:r>
              <a:rPr lang="en-US" altLang="zh-CN"/>
              <a:t>Across executors</a:t>
            </a:r>
            <a:endParaRPr lang="en-US" altLang="zh-CN"/>
          </a:p>
          <a:p>
            <a:pPr lvl="1"/>
            <a:r>
              <a:rPr lang="en-US" altLang="zh-CN"/>
              <a:t> </a:t>
            </a:r>
            <a:r>
              <a:rPr lang="en-US" altLang="zh-CN">
                <a:latin typeface="等线" panose="02010600030101010101" charset="-122"/>
                <a:ea typeface="等线" panose="02010600030101010101" charset="-122"/>
              </a:rPr>
              <a:t>Task Executors </a:t>
            </a:r>
            <a:r>
              <a:rPr lang="en-US" altLang="zh-CN">
                <a:latin typeface="等线" panose="02010600030101010101" charset="-122"/>
                <a:ea typeface="等线" panose="02010600030101010101" charset="-122"/>
              </a:rPr>
              <a:t>exchange their intermediate </a:t>
            </a:r>
            <a:r>
              <a:rPr lang="en-US" altLang="zh-CN">
                <a:latin typeface="等线" panose="02010600030101010101" charset="-122"/>
                <a:ea typeface="等线" panose="02010600030101010101" charset="-122"/>
              </a:rPr>
              <a:t>through the KV Store</a:t>
            </a:r>
            <a:endParaRPr lang="en-US" altLang="zh-CN">
              <a:latin typeface="等线" panose="02010600030101010101" charset="-122"/>
              <a:ea typeface="等线" panose="02010600030101010101" charset="-122"/>
            </a:endParaRPr>
          </a:p>
        </p:txBody>
      </p:sp>
      <p:sp>
        <p:nvSpPr>
          <p:cNvPr id="5" name="文本框 4"/>
          <p:cNvSpPr txBox="1"/>
          <p:nvPr/>
        </p:nvSpPr>
        <p:spPr>
          <a:xfrm>
            <a:off x="0" y="6489700"/>
            <a:ext cx="10696575" cy="368300"/>
          </a:xfrm>
          <a:prstGeom prst="rect">
            <a:avLst/>
          </a:prstGeom>
          <a:noFill/>
        </p:spPr>
        <p:txBody>
          <a:bodyPr wrap="square" rtlCol="0">
            <a:spAutoFit/>
          </a:bodyPr>
          <a:p>
            <a:r>
              <a:rPr lang="zh-CN" altLang="en-US">
                <a:solidFill>
                  <a:schemeClr val="bg2">
                    <a:lumMod val="50000"/>
                  </a:schemeClr>
                </a:solidFill>
              </a:rPr>
              <a:t>[1] Wukong: A Scalable and Locality-Enhanced Framework for Serverless Parallel Computing SoCC’20</a:t>
            </a:r>
            <a:endParaRPr lang="zh-CN" altLang="en-US">
              <a:solidFill>
                <a:schemeClr val="bg2">
                  <a:lumMod val="50000"/>
                </a:schemeClr>
              </a:solidFill>
            </a:endParaRPr>
          </a:p>
        </p:txBody>
      </p:sp>
      <p:sp>
        <p:nvSpPr>
          <p:cNvPr id="4" name="矩形 3"/>
          <p:cNvSpPr/>
          <p:nvPr/>
        </p:nvSpPr>
        <p:spPr>
          <a:xfrm>
            <a:off x="2748280" y="4194810"/>
            <a:ext cx="1603375" cy="1617345"/>
          </a:xfrm>
          <a:prstGeom prst="rect">
            <a:avLst/>
          </a:prstGeom>
          <a:no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 name="矩形 5"/>
          <p:cNvSpPr/>
          <p:nvPr/>
        </p:nvSpPr>
        <p:spPr>
          <a:xfrm>
            <a:off x="2864485" y="5320030"/>
            <a:ext cx="1359535" cy="405765"/>
          </a:xfrm>
          <a:prstGeom prst="rect">
            <a:avLst/>
          </a:prstGeom>
          <a:solidFill>
            <a:schemeClr val="bg1">
              <a:lumMod val="85000"/>
            </a:schemeClr>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grpSp>
        <p:nvGrpSpPr>
          <p:cNvPr id="78" name="组合 77"/>
          <p:cNvGrpSpPr/>
          <p:nvPr/>
        </p:nvGrpSpPr>
        <p:grpSpPr>
          <a:xfrm rot="660000">
            <a:off x="3357245" y="4264660"/>
            <a:ext cx="381000" cy="743585"/>
            <a:chOff x="3132" y="7454"/>
            <a:chExt cx="807" cy="1602"/>
          </a:xfrm>
        </p:grpSpPr>
        <p:sp>
          <p:nvSpPr>
            <p:cNvPr id="54" name="椭圆 53"/>
            <p:cNvSpPr/>
            <p:nvPr/>
          </p:nvSpPr>
          <p:spPr>
            <a:xfrm>
              <a:off x="3755" y="7454"/>
              <a:ext cx="185" cy="200"/>
            </a:xfrm>
            <a:prstGeom prst="ellipse">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55" name="椭圆 54"/>
            <p:cNvSpPr/>
            <p:nvPr/>
          </p:nvSpPr>
          <p:spPr>
            <a:xfrm>
              <a:off x="3409" y="7949"/>
              <a:ext cx="185" cy="200"/>
            </a:xfrm>
            <a:prstGeom prst="ellipse">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59" name="椭圆 58"/>
            <p:cNvSpPr/>
            <p:nvPr/>
          </p:nvSpPr>
          <p:spPr>
            <a:xfrm>
              <a:off x="3132" y="8856"/>
              <a:ext cx="185" cy="200"/>
            </a:xfrm>
            <a:prstGeom prst="ellipse">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60" name="直接箭头连接符 59"/>
            <p:cNvCxnSpPr>
              <a:stCxn id="59" idx="0"/>
              <a:endCxn id="55" idx="4"/>
            </p:cNvCxnSpPr>
            <p:nvPr/>
          </p:nvCxnSpPr>
          <p:spPr>
            <a:xfrm flipV="1">
              <a:off x="3225" y="8149"/>
              <a:ext cx="277" cy="707"/>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55" idx="7"/>
              <a:endCxn id="54" idx="3"/>
            </p:cNvCxnSpPr>
            <p:nvPr/>
          </p:nvCxnSpPr>
          <p:spPr>
            <a:xfrm flipV="1">
              <a:off x="3567" y="7625"/>
              <a:ext cx="215" cy="35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2779395" y="5357495"/>
            <a:ext cx="1541145" cy="368300"/>
          </a:xfrm>
          <a:prstGeom prst="rect">
            <a:avLst/>
          </a:prstGeom>
          <a:noFill/>
        </p:spPr>
        <p:txBody>
          <a:bodyPr wrap="square" rtlCol="0">
            <a:spAutoFit/>
          </a:bodyPr>
          <a:p>
            <a:r>
              <a:rPr lang="en-US" altLang="zh-CN"/>
              <a:t>Local S</a:t>
            </a:r>
            <a:r>
              <a:rPr lang="en-US" altLang="zh-CN"/>
              <a:t>torage</a:t>
            </a:r>
            <a:endParaRPr lang="en-US" altLang="zh-CN"/>
          </a:p>
        </p:txBody>
      </p:sp>
      <p:sp>
        <p:nvSpPr>
          <p:cNvPr id="8" name="文本框 7"/>
          <p:cNvSpPr txBox="1"/>
          <p:nvPr/>
        </p:nvSpPr>
        <p:spPr>
          <a:xfrm>
            <a:off x="2940685" y="5812155"/>
            <a:ext cx="1207135"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Executor</a:t>
            </a:r>
            <a:endParaRPr lang="en-US" altLang="zh-CN" b="1">
              <a:latin typeface="微软雅黑" panose="020B0503020204020204" charset="-122"/>
              <a:ea typeface="微软雅黑" panose="020B0503020204020204" charset="-122"/>
            </a:endParaRPr>
          </a:p>
        </p:txBody>
      </p:sp>
      <p:cxnSp>
        <p:nvCxnSpPr>
          <p:cNvPr id="9" name="直接箭头连接符 8"/>
          <p:cNvCxnSpPr>
            <a:stCxn id="59" idx="4"/>
            <a:endCxn id="6" idx="0"/>
          </p:cNvCxnSpPr>
          <p:nvPr/>
        </p:nvCxnSpPr>
        <p:spPr>
          <a:xfrm>
            <a:off x="3333115" y="4973320"/>
            <a:ext cx="211455" cy="346710"/>
          </a:xfrm>
          <a:prstGeom prst="straightConnector1">
            <a:avLst/>
          </a:prstGeom>
          <a:ln w="12700" cmpd="sng">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endCxn id="55" idx="5"/>
          </p:cNvCxnSpPr>
          <p:nvPr/>
        </p:nvCxnSpPr>
        <p:spPr>
          <a:xfrm flipV="1">
            <a:off x="3529330" y="4577715"/>
            <a:ext cx="45085" cy="747395"/>
          </a:xfrm>
          <a:prstGeom prst="straightConnector1">
            <a:avLst/>
          </a:prstGeom>
          <a:ln w="12700" cmpd="sng">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1" name="矩形 120"/>
          <p:cNvSpPr/>
          <p:nvPr/>
        </p:nvSpPr>
        <p:spPr>
          <a:xfrm>
            <a:off x="4984750" y="5247640"/>
            <a:ext cx="2658745" cy="998855"/>
          </a:xfrm>
          <a:prstGeom prst="rect">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22" name="流程图: 磁盘 121"/>
          <p:cNvSpPr/>
          <p:nvPr/>
        </p:nvSpPr>
        <p:spPr>
          <a:xfrm>
            <a:off x="5289550" y="5385435"/>
            <a:ext cx="2049780" cy="548640"/>
          </a:xfrm>
          <a:prstGeom prst="flowChartMagneticDisk">
            <a:avLst/>
          </a:prstGeom>
          <a:solidFill>
            <a:srgbClr val="F1AF4F"/>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23" name="文本框 122"/>
          <p:cNvSpPr txBox="1"/>
          <p:nvPr/>
        </p:nvSpPr>
        <p:spPr>
          <a:xfrm>
            <a:off x="4927600" y="5878195"/>
            <a:ext cx="2772410" cy="368300"/>
          </a:xfrm>
          <a:prstGeom prst="rect">
            <a:avLst/>
          </a:prstGeom>
          <a:noFill/>
        </p:spPr>
        <p:txBody>
          <a:bodyPr wrap="square" rtlCol="0">
            <a:spAutoFit/>
          </a:bodyPr>
          <a:p>
            <a:pPr algn="ctr"/>
            <a:r>
              <a:rPr lang="en-US" altLang="zh-CN" b="1">
                <a:latin typeface="微软雅黑" panose="020B0503020204020204" charset="-122"/>
                <a:ea typeface="微软雅黑" panose="020B0503020204020204" charset="-122"/>
              </a:rPr>
              <a:t>Intermediate KV </a:t>
            </a:r>
            <a:r>
              <a:rPr lang="en-US" altLang="zh-CN" b="1">
                <a:latin typeface="微软雅黑" panose="020B0503020204020204" charset="-122"/>
                <a:ea typeface="微软雅黑" panose="020B0503020204020204" charset="-122"/>
              </a:rPr>
              <a:t>store</a:t>
            </a:r>
            <a:endParaRPr lang="en-US" altLang="zh-CN" b="1">
              <a:latin typeface="微软雅黑" panose="020B0503020204020204" charset="-122"/>
              <a:ea typeface="微软雅黑" panose="020B0503020204020204" charset="-122"/>
            </a:endParaRPr>
          </a:p>
        </p:txBody>
      </p:sp>
      <p:cxnSp>
        <p:nvCxnSpPr>
          <p:cNvPr id="124" name="直接箭头连接符 123"/>
          <p:cNvCxnSpPr>
            <a:stCxn id="122" idx="1"/>
          </p:cNvCxnSpPr>
          <p:nvPr/>
        </p:nvCxnSpPr>
        <p:spPr>
          <a:xfrm flipH="1" flipV="1">
            <a:off x="4351655" y="5003800"/>
            <a:ext cx="1962785" cy="381635"/>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25" name="文本框 124"/>
          <p:cNvSpPr txBox="1"/>
          <p:nvPr/>
        </p:nvSpPr>
        <p:spPr>
          <a:xfrm>
            <a:off x="5351145" y="4629150"/>
            <a:ext cx="1917065" cy="645160"/>
          </a:xfrm>
          <a:prstGeom prst="rect">
            <a:avLst/>
          </a:prstGeom>
          <a:noFill/>
        </p:spPr>
        <p:txBody>
          <a:bodyPr wrap="square" rtlCol="0">
            <a:spAutoFit/>
          </a:bodyPr>
          <a:p>
            <a:pPr algn="ctr"/>
            <a:r>
              <a:rPr lang="en-US" altLang="zh-CN"/>
              <a:t>Intermediate </a:t>
            </a:r>
            <a:r>
              <a:rPr lang="en-US" altLang="zh-CN"/>
              <a:t>data</a:t>
            </a:r>
            <a:endParaRPr lang="en-US" altLang="zh-CN"/>
          </a:p>
        </p:txBody>
      </p:sp>
      <p:sp>
        <p:nvSpPr>
          <p:cNvPr id="11" name="矩形 10"/>
          <p:cNvSpPr/>
          <p:nvPr/>
        </p:nvSpPr>
        <p:spPr>
          <a:xfrm>
            <a:off x="8409940" y="4194810"/>
            <a:ext cx="1603375" cy="1617345"/>
          </a:xfrm>
          <a:prstGeom prst="rect">
            <a:avLst/>
          </a:prstGeom>
          <a:no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2" name="矩形 11"/>
          <p:cNvSpPr/>
          <p:nvPr/>
        </p:nvSpPr>
        <p:spPr>
          <a:xfrm>
            <a:off x="8526145" y="5320030"/>
            <a:ext cx="1359535" cy="405765"/>
          </a:xfrm>
          <a:prstGeom prst="rect">
            <a:avLst/>
          </a:prstGeom>
          <a:solidFill>
            <a:schemeClr val="bg1">
              <a:lumMod val="85000"/>
            </a:schemeClr>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9" name="文本框 18"/>
          <p:cNvSpPr txBox="1"/>
          <p:nvPr/>
        </p:nvSpPr>
        <p:spPr>
          <a:xfrm>
            <a:off x="8441055" y="5357495"/>
            <a:ext cx="1541145" cy="368300"/>
          </a:xfrm>
          <a:prstGeom prst="rect">
            <a:avLst/>
          </a:prstGeom>
          <a:noFill/>
        </p:spPr>
        <p:txBody>
          <a:bodyPr wrap="square" rtlCol="0">
            <a:spAutoFit/>
          </a:bodyPr>
          <a:p>
            <a:r>
              <a:rPr lang="en-US" altLang="zh-CN"/>
              <a:t>Local S</a:t>
            </a:r>
            <a:r>
              <a:rPr lang="en-US" altLang="zh-CN"/>
              <a:t>torage</a:t>
            </a:r>
            <a:endParaRPr lang="en-US" altLang="zh-CN"/>
          </a:p>
        </p:txBody>
      </p:sp>
      <p:sp>
        <p:nvSpPr>
          <p:cNvPr id="20" name="文本框 19"/>
          <p:cNvSpPr txBox="1"/>
          <p:nvPr/>
        </p:nvSpPr>
        <p:spPr>
          <a:xfrm>
            <a:off x="8602345" y="5812155"/>
            <a:ext cx="1207135"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Executor</a:t>
            </a:r>
            <a:endParaRPr lang="en-US" altLang="zh-CN" b="1">
              <a:latin typeface="微软雅黑" panose="020B0503020204020204" charset="-122"/>
              <a:ea typeface="微软雅黑" panose="020B0503020204020204" charset="-122"/>
            </a:endParaRPr>
          </a:p>
        </p:txBody>
      </p:sp>
      <p:cxnSp>
        <p:nvCxnSpPr>
          <p:cNvPr id="21" name="直接箭头连接符 20"/>
          <p:cNvCxnSpPr>
            <a:stCxn id="71" idx="3"/>
            <a:endCxn id="12" idx="0"/>
          </p:cNvCxnSpPr>
          <p:nvPr/>
        </p:nvCxnSpPr>
        <p:spPr>
          <a:xfrm flipH="1">
            <a:off x="9206230" y="5075555"/>
            <a:ext cx="386080" cy="244475"/>
          </a:xfrm>
          <a:prstGeom prst="straightConnector1">
            <a:avLst/>
          </a:prstGeom>
          <a:ln w="12700" cmpd="sng">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16073120" y="5032375"/>
            <a:ext cx="45085" cy="747395"/>
          </a:xfrm>
          <a:prstGeom prst="straightConnector1">
            <a:avLst/>
          </a:prstGeom>
          <a:ln w="12700" cmpd="sng">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22" idx="1"/>
            <a:endCxn id="11" idx="1"/>
          </p:cNvCxnSpPr>
          <p:nvPr/>
        </p:nvCxnSpPr>
        <p:spPr>
          <a:xfrm flipV="1">
            <a:off x="6314440" y="5003800"/>
            <a:ext cx="2095500" cy="381635"/>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rot="19740000">
            <a:off x="9135745" y="4175760"/>
            <a:ext cx="311785" cy="1017270"/>
            <a:chOff x="10420" y="3363"/>
            <a:chExt cx="491" cy="1602"/>
          </a:xfrm>
        </p:grpSpPr>
        <p:sp>
          <p:nvSpPr>
            <p:cNvPr id="67" name="椭圆 66"/>
            <p:cNvSpPr/>
            <p:nvPr/>
          </p:nvSpPr>
          <p:spPr>
            <a:xfrm>
              <a:off x="10421" y="3363"/>
              <a:ext cx="185" cy="200"/>
            </a:xfrm>
            <a:prstGeom prst="ellipse">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9" name="椭圆 68"/>
            <p:cNvSpPr/>
            <p:nvPr/>
          </p:nvSpPr>
          <p:spPr>
            <a:xfrm>
              <a:off x="10692" y="3858"/>
              <a:ext cx="185" cy="200"/>
            </a:xfrm>
            <a:prstGeom prst="ellipse">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70" name="椭圆 69"/>
            <p:cNvSpPr/>
            <p:nvPr/>
          </p:nvSpPr>
          <p:spPr>
            <a:xfrm>
              <a:off x="10420" y="4333"/>
              <a:ext cx="185" cy="200"/>
            </a:xfrm>
            <a:prstGeom prst="ellipse">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71" name="椭圆 70"/>
            <p:cNvSpPr/>
            <p:nvPr/>
          </p:nvSpPr>
          <p:spPr>
            <a:xfrm>
              <a:off x="10727" y="4765"/>
              <a:ext cx="185" cy="200"/>
            </a:xfrm>
            <a:prstGeom prst="ellipse">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74" name="直接箭头连接符 73"/>
            <p:cNvCxnSpPr>
              <a:stCxn id="71" idx="1"/>
              <a:endCxn id="70" idx="5"/>
            </p:cNvCxnSpPr>
            <p:nvPr/>
          </p:nvCxnSpPr>
          <p:spPr>
            <a:xfrm flipH="1" flipV="1">
              <a:off x="10578" y="4504"/>
              <a:ext cx="176" cy="290"/>
            </a:xfrm>
            <a:prstGeom prst="straightConnector1">
              <a:avLst/>
            </a:prstGeom>
            <a:solidFill>
              <a:schemeClr val="accent6">
                <a:lumMod val="40000"/>
                <a:lumOff val="60000"/>
              </a:schemeClr>
            </a:solidFill>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70" idx="7"/>
              <a:endCxn id="69" idx="4"/>
            </p:cNvCxnSpPr>
            <p:nvPr/>
          </p:nvCxnSpPr>
          <p:spPr>
            <a:xfrm flipV="1">
              <a:off x="10578" y="4058"/>
              <a:ext cx="207" cy="304"/>
            </a:xfrm>
            <a:prstGeom prst="straightConnector1">
              <a:avLst/>
            </a:prstGeom>
            <a:solidFill>
              <a:schemeClr val="accent6">
                <a:lumMod val="40000"/>
                <a:lumOff val="60000"/>
              </a:schemeClr>
            </a:solidFill>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69" idx="0"/>
              <a:endCxn id="67" idx="5"/>
            </p:cNvCxnSpPr>
            <p:nvPr/>
          </p:nvCxnSpPr>
          <p:spPr>
            <a:xfrm flipH="1" flipV="1">
              <a:off x="10579" y="3534"/>
              <a:ext cx="206" cy="324"/>
            </a:xfrm>
            <a:prstGeom prst="straightConnector1">
              <a:avLst/>
            </a:prstGeom>
            <a:solidFill>
              <a:schemeClr val="accent6">
                <a:lumMod val="40000"/>
                <a:lumOff val="60000"/>
              </a:schemeClr>
            </a:solidFill>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25" name="直接箭头连接符 24"/>
          <p:cNvCxnSpPr>
            <a:endCxn id="70" idx="3"/>
          </p:cNvCxnSpPr>
          <p:nvPr/>
        </p:nvCxnSpPr>
        <p:spPr>
          <a:xfrm flipV="1">
            <a:off x="9239885" y="4940935"/>
            <a:ext cx="43815" cy="368935"/>
          </a:xfrm>
          <a:prstGeom prst="straightConnector1">
            <a:avLst/>
          </a:prstGeom>
          <a:ln w="12700" cmpd="sng">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a:t>
            </a:r>
            <a:r>
              <a:rPr lang="en-US" altLang="zh-CN"/>
              <a:t>dea</a:t>
            </a:r>
            <a:endParaRPr lang="en-US" altLang="zh-CN"/>
          </a:p>
        </p:txBody>
      </p:sp>
      <p:sp>
        <p:nvSpPr>
          <p:cNvPr id="3" name="内容占位符 2"/>
          <p:cNvSpPr>
            <a:spLocks noGrp="1"/>
          </p:cNvSpPr>
          <p:nvPr>
            <p:ph idx="1"/>
          </p:nvPr>
        </p:nvSpPr>
        <p:spPr>
          <a:xfrm>
            <a:off x="850900" y="1361812"/>
            <a:ext cx="10515600" cy="4796737"/>
          </a:xfrm>
        </p:spPr>
        <p:txBody>
          <a:bodyPr/>
          <a:p>
            <a:r>
              <a:rPr lang="en-US" altLang="zh-CN"/>
              <a:t> Large fan-out </a:t>
            </a:r>
            <a:r>
              <a:rPr lang="en-US" altLang="zh-CN"/>
              <a:t>task</a:t>
            </a:r>
            <a:endParaRPr lang="en-US" altLang="zh-CN"/>
          </a:p>
          <a:p>
            <a:pPr lvl="1"/>
            <a:r>
              <a:rPr lang="en-US" altLang="zh-CN">
                <a:latin typeface="等线" panose="02010600030101010101" charset="-122"/>
                <a:ea typeface="等线" panose="02010600030101010101" charset="-122"/>
              </a:rPr>
              <a:t> Schedule can poorly reduce data movement for large fan-out tasks</a:t>
            </a:r>
            <a:endParaRPr lang="en-US" altLang="zh-CN">
              <a:latin typeface="等线" panose="02010600030101010101" charset="-122"/>
              <a:ea typeface="等线" panose="02010600030101010101" charset="-122"/>
            </a:endParaRPr>
          </a:p>
        </p:txBody>
      </p:sp>
      <p:sp>
        <p:nvSpPr>
          <p:cNvPr id="89" name="文本框 88"/>
          <p:cNvSpPr txBox="1"/>
          <p:nvPr/>
        </p:nvSpPr>
        <p:spPr>
          <a:xfrm>
            <a:off x="7664450" y="5179060"/>
            <a:ext cx="996315" cy="275590"/>
          </a:xfrm>
          <a:prstGeom prst="rect">
            <a:avLst/>
          </a:prstGeom>
          <a:noFill/>
        </p:spPr>
        <p:txBody>
          <a:bodyPr wrap="square" rtlCol="0">
            <a:spAutoFit/>
          </a:bodyPr>
          <a:p>
            <a:r>
              <a:rPr lang="en-US" altLang="zh-CN" sz="1200" b="1">
                <a:uFillTx/>
                <a:ea typeface="+mn-lt"/>
                <a:sym typeface="+mn-ea"/>
              </a:rPr>
              <a:t>merge sort</a:t>
            </a:r>
            <a:endParaRPr lang="en-US" altLang="zh-CN" sz="1200" b="1">
              <a:uFillTx/>
              <a:ea typeface="+mn-lt"/>
              <a:sym typeface="+mn-ea"/>
            </a:endParaRPr>
          </a:p>
        </p:txBody>
      </p:sp>
      <p:grpSp>
        <p:nvGrpSpPr>
          <p:cNvPr id="26" name="组合 25"/>
          <p:cNvGrpSpPr/>
          <p:nvPr/>
        </p:nvGrpSpPr>
        <p:grpSpPr>
          <a:xfrm>
            <a:off x="4216400" y="2737485"/>
            <a:ext cx="4331970" cy="3182620"/>
            <a:chOff x="1328" y="4534"/>
            <a:chExt cx="4559" cy="2874"/>
          </a:xfrm>
        </p:grpSpPr>
        <p:sp>
          <p:nvSpPr>
            <p:cNvPr id="9" name="流程图: 磁盘 8"/>
            <p:cNvSpPr/>
            <p:nvPr/>
          </p:nvSpPr>
          <p:spPr>
            <a:xfrm>
              <a:off x="2547" y="4534"/>
              <a:ext cx="2048" cy="313"/>
            </a:xfrm>
            <a:prstGeom prst="flowChartMagneticDisk">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 name="文本框 9"/>
            <p:cNvSpPr txBox="1"/>
            <p:nvPr/>
          </p:nvSpPr>
          <p:spPr>
            <a:xfrm>
              <a:off x="2789" y="4598"/>
              <a:ext cx="1618" cy="249"/>
            </a:xfrm>
            <a:prstGeom prst="rect">
              <a:avLst/>
            </a:prstGeom>
            <a:noFill/>
          </p:spPr>
          <p:txBody>
            <a:bodyPr wrap="square" rtlCol="0">
              <a:spAutoFit/>
            </a:bodyPr>
            <a:p>
              <a:r>
                <a:rPr lang="en-US" altLang="zh-CN" sz="1200" b="1"/>
                <a:t>Long term storage</a:t>
              </a:r>
              <a:endParaRPr lang="en-US" altLang="zh-CN" sz="1200" b="1"/>
            </a:p>
          </p:txBody>
        </p:sp>
        <p:sp>
          <p:nvSpPr>
            <p:cNvPr id="11" name="流程图: 磁盘 10"/>
            <p:cNvSpPr/>
            <p:nvPr/>
          </p:nvSpPr>
          <p:spPr>
            <a:xfrm>
              <a:off x="2621" y="7095"/>
              <a:ext cx="2050" cy="313"/>
            </a:xfrm>
            <a:prstGeom prst="flowChartMagneticDisk">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16" name="直接箭头连接符 15"/>
            <p:cNvCxnSpPr>
              <a:stCxn id="9" idx="3"/>
            </p:cNvCxnSpPr>
            <p:nvPr/>
          </p:nvCxnSpPr>
          <p:spPr>
            <a:xfrm>
              <a:off x="3571" y="4847"/>
              <a:ext cx="2" cy="458"/>
            </a:xfrm>
            <a:prstGeom prst="straightConnector1">
              <a:avLst/>
            </a:prstGeom>
            <a:ln w="28575" cmpd="sng">
              <a:solidFill>
                <a:schemeClr val="accent1">
                  <a:shade val="5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1328" y="5245"/>
              <a:ext cx="4559" cy="301"/>
            </a:xfrm>
            <a:prstGeom prst="roundRect">
              <a:avLst/>
            </a:prstGeom>
            <a:no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8" name="圆角矩形 17"/>
            <p:cNvSpPr/>
            <p:nvPr/>
          </p:nvSpPr>
          <p:spPr>
            <a:xfrm>
              <a:off x="1400" y="5291"/>
              <a:ext cx="957" cy="209"/>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24" name="直接箭头连接符 23"/>
            <p:cNvCxnSpPr>
              <a:stCxn id="9" idx="3"/>
              <a:endCxn id="15" idx="0"/>
            </p:cNvCxnSpPr>
            <p:nvPr/>
          </p:nvCxnSpPr>
          <p:spPr>
            <a:xfrm>
              <a:off x="3571" y="4847"/>
              <a:ext cx="730" cy="452"/>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9" idx="3"/>
              <a:endCxn id="18" idx="0"/>
            </p:cNvCxnSpPr>
            <p:nvPr/>
          </p:nvCxnSpPr>
          <p:spPr>
            <a:xfrm flipH="1">
              <a:off x="1879" y="4847"/>
              <a:ext cx="1692" cy="444"/>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447" y="5227"/>
              <a:ext cx="554" cy="277"/>
            </a:xfrm>
            <a:prstGeom prst="rect">
              <a:avLst/>
            </a:prstGeom>
            <a:noFill/>
          </p:spPr>
          <p:txBody>
            <a:bodyPr wrap="square" rtlCol="0">
              <a:spAutoFit/>
            </a:bodyPr>
            <a:p>
              <a:r>
                <a:rPr lang="en-US" altLang="zh-CN" sz="1400" b="1"/>
                <a:t>...</a:t>
              </a:r>
              <a:endParaRPr lang="en-US" altLang="zh-CN" sz="1400" b="1"/>
            </a:p>
          </p:txBody>
        </p:sp>
        <p:sp>
          <p:nvSpPr>
            <p:cNvPr id="7" name="圆角矩形 6"/>
            <p:cNvSpPr/>
            <p:nvPr/>
          </p:nvSpPr>
          <p:spPr>
            <a:xfrm>
              <a:off x="2410" y="5292"/>
              <a:ext cx="957" cy="209"/>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5" name="圆角矩形 14"/>
            <p:cNvSpPr/>
            <p:nvPr/>
          </p:nvSpPr>
          <p:spPr>
            <a:xfrm>
              <a:off x="3822" y="5299"/>
              <a:ext cx="957" cy="209"/>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9" name="圆角矩形 18"/>
            <p:cNvSpPr/>
            <p:nvPr/>
          </p:nvSpPr>
          <p:spPr>
            <a:xfrm>
              <a:off x="4859" y="5291"/>
              <a:ext cx="957" cy="209"/>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23" name="直接箭头连接符 22"/>
            <p:cNvCxnSpPr>
              <a:stCxn id="9" idx="3"/>
              <a:endCxn id="7" idx="0"/>
            </p:cNvCxnSpPr>
            <p:nvPr/>
          </p:nvCxnSpPr>
          <p:spPr>
            <a:xfrm flipH="1">
              <a:off x="2889" y="4847"/>
              <a:ext cx="682" cy="445"/>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9" idx="3"/>
              <a:endCxn id="19" idx="0"/>
            </p:cNvCxnSpPr>
            <p:nvPr/>
          </p:nvCxnSpPr>
          <p:spPr>
            <a:xfrm>
              <a:off x="3571" y="4847"/>
              <a:ext cx="1767" cy="444"/>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圆角矩形 42"/>
            <p:cNvSpPr/>
            <p:nvPr/>
          </p:nvSpPr>
          <p:spPr>
            <a:xfrm>
              <a:off x="1328" y="6381"/>
              <a:ext cx="4559" cy="301"/>
            </a:xfrm>
            <a:prstGeom prst="roundRect">
              <a:avLst/>
            </a:prstGeom>
            <a:no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4" name="圆角矩形 43"/>
            <p:cNvSpPr/>
            <p:nvPr/>
          </p:nvSpPr>
          <p:spPr>
            <a:xfrm>
              <a:off x="1400" y="6427"/>
              <a:ext cx="957" cy="209"/>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6" name="圆角矩形 45"/>
            <p:cNvSpPr/>
            <p:nvPr/>
          </p:nvSpPr>
          <p:spPr>
            <a:xfrm>
              <a:off x="2410" y="6428"/>
              <a:ext cx="957" cy="209"/>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7" name="圆角矩形 46"/>
            <p:cNvSpPr/>
            <p:nvPr/>
          </p:nvSpPr>
          <p:spPr>
            <a:xfrm>
              <a:off x="3822" y="6434"/>
              <a:ext cx="957" cy="209"/>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8" name="圆角矩形 47"/>
            <p:cNvSpPr/>
            <p:nvPr/>
          </p:nvSpPr>
          <p:spPr>
            <a:xfrm>
              <a:off x="4859" y="6426"/>
              <a:ext cx="957" cy="209"/>
            </a:xfrm>
            <a:prstGeom prst="roundRect">
              <a:avLst/>
            </a:prstGeom>
            <a:solidFill>
              <a:schemeClr val="accent1">
                <a:lumMod val="60000"/>
                <a:lumOff val="4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53" name="直接箭头连接符 52"/>
            <p:cNvCxnSpPr>
              <a:endCxn id="44" idx="0"/>
            </p:cNvCxnSpPr>
            <p:nvPr/>
          </p:nvCxnSpPr>
          <p:spPr>
            <a:xfrm>
              <a:off x="1864" y="5504"/>
              <a:ext cx="15" cy="923"/>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endCxn id="46" idx="0"/>
            </p:cNvCxnSpPr>
            <p:nvPr/>
          </p:nvCxnSpPr>
          <p:spPr>
            <a:xfrm>
              <a:off x="1865" y="5512"/>
              <a:ext cx="1024" cy="916"/>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endCxn id="47" idx="0"/>
            </p:cNvCxnSpPr>
            <p:nvPr/>
          </p:nvCxnSpPr>
          <p:spPr>
            <a:xfrm>
              <a:off x="1858" y="5511"/>
              <a:ext cx="2443" cy="923"/>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endCxn id="48" idx="0"/>
            </p:cNvCxnSpPr>
            <p:nvPr/>
          </p:nvCxnSpPr>
          <p:spPr>
            <a:xfrm>
              <a:off x="1858" y="5511"/>
              <a:ext cx="3480" cy="915"/>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7" idx="2"/>
              <a:endCxn id="44" idx="0"/>
            </p:cNvCxnSpPr>
            <p:nvPr/>
          </p:nvCxnSpPr>
          <p:spPr>
            <a:xfrm flipH="1">
              <a:off x="1879" y="5501"/>
              <a:ext cx="1010" cy="926"/>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flipH="1">
              <a:off x="1879" y="5500"/>
              <a:ext cx="2422" cy="919"/>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19" idx="2"/>
              <a:endCxn id="44" idx="0"/>
            </p:cNvCxnSpPr>
            <p:nvPr/>
          </p:nvCxnSpPr>
          <p:spPr>
            <a:xfrm flipH="1">
              <a:off x="1879" y="5500"/>
              <a:ext cx="3459" cy="927"/>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7" idx="2"/>
              <a:endCxn id="46" idx="0"/>
            </p:cNvCxnSpPr>
            <p:nvPr/>
          </p:nvCxnSpPr>
          <p:spPr>
            <a:xfrm>
              <a:off x="2889" y="5501"/>
              <a:ext cx="0" cy="927"/>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15" idx="2"/>
              <a:endCxn id="46" idx="0"/>
            </p:cNvCxnSpPr>
            <p:nvPr/>
          </p:nvCxnSpPr>
          <p:spPr>
            <a:xfrm flipH="1">
              <a:off x="2889" y="5508"/>
              <a:ext cx="1412" cy="920"/>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flipH="1">
              <a:off x="2869" y="5520"/>
              <a:ext cx="2470" cy="909"/>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7" idx="2"/>
              <a:endCxn id="47" idx="0"/>
            </p:cNvCxnSpPr>
            <p:nvPr/>
          </p:nvCxnSpPr>
          <p:spPr>
            <a:xfrm>
              <a:off x="2889" y="5501"/>
              <a:ext cx="1412" cy="933"/>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15" idx="2"/>
              <a:endCxn id="47" idx="0"/>
            </p:cNvCxnSpPr>
            <p:nvPr/>
          </p:nvCxnSpPr>
          <p:spPr>
            <a:xfrm>
              <a:off x="4301" y="5508"/>
              <a:ext cx="0" cy="926"/>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19" idx="2"/>
              <a:endCxn id="47" idx="0"/>
            </p:cNvCxnSpPr>
            <p:nvPr/>
          </p:nvCxnSpPr>
          <p:spPr>
            <a:xfrm flipH="1">
              <a:off x="4301" y="5500"/>
              <a:ext cx="1037" cy="934"/>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a:off x="2895" y="5535"/>
              <a:ext cx="2445" cy="877"/>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15" idx="2"/>
            </p:cNvCxnSpPr>
            <p:nvPr/>
          </p:nvCxnSpPr>
          <p:spPr>
            <a:xfrm>
              <a:off x="4301" y="5508"/>
              <a:ext cx="1025" cy="904"/>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19" idx="2"/>
              <a:endCxn id="48" idx="0"/>
            </p:cNvCxnSpPr>
            <p:nvPr/>
          </p:nvCxnSpPr>
          <p:spPr>
            <a:xfrm>
              <a:off x="5338" y="5500"/>
              <a:ext cx="0" cy="926"/>
            </a:xfrm>
            <a:prstGeom prst="straightConnector1">
              <a:avLst/>
            </a:prstGeom>
            <a:ln w="19050"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endCxn id="11" idx="1"/>
            </p:cNvCxnSpPr>
            <p:nvPr/>
          </p:nvCxnSpPr>
          <p:spPr>
            <a:xfrm>
              <a:off x="1879" y="6643"/>
              <a:ext cx="1767" cy="452"/>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46" idx="2"/>
            </p:cNvCxnSpPr>
            <p:nvPr/>
          </p:nvCxnSpPr>
          <p:spPr>
            <a:xfrm>
              <a:off x="2889" y="6637"/>
              <a:ext cx="743" cy="453"/>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stCxn id="47" idx="2"/>
            </p:cNvCxnSpPr>
            <p:nvPr/>
          </p:nvCxnSpPr>
          <p:spPr>
            <a:xfrm flipH="1">
              <a:off x="3619" y="6643"/>
              <a:ext cx="682" cy="463"/>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48" idx="2"/>
            </p:cNvCxnSpPr>
            <p:nvPr/>
          </p:nvCxnSpPr>
          <p:spPr>
            <a:xfrm flipH="1">
              <a:off x="3606" y="6635"/>
              <a:ext cx="1732" cy="463"/>
            </a:xfrm>
            <a:prstGeom prst="straightConnector1">
              <a:avLst/>
            </a:prstGeom>
            <a:ln w="28575" cmpd="sng">
              <a:solidFill>
                <a:schemeClr val="accent1">
                  <a:shade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3608" y="6646"/>
              <a:ext cx="2" cy="458"/>
            </a:xfrm>
            <a:prstGeom prst="straightConnector1">
              <a:avLst/>
            </a:prstGeom>
            <a:ln w="28575" cmpd="sng">
              <a:solidFill>
                <a:schemeClr val="accent1">
                  <a:shade val="50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流程图: 文档 91"/>
            <p:cNvSpPr/>
            <p:nvPr/>
          </p:nvSpPr>
          <p:spPr>
            <a:xfrm>
              <a:off x="1556" y="6460"/>
              <a:ext cx="103" cy="128"/>
            </a:xfrm>
            <a:prstGeom prst="flowChartDocumen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97" name="流程图: 文档 96"/>
            <p:cNvSpPr/>
            <p:nvPr/>
          </p:nvSpPr>
          <p:spPr>
            <a:xfrm>
              <a:off x="1659" y="6460"/>
              <a:ext cx="103" cy="128"/>
            </a:xfrm>
            <a:prstGeom prst="flowChartDocumen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98" name="流程图: 文档 97"/>
            <p:cNvSpPr/>
            <p:nvPr/>
          </p:nvSpPr>
          <p:spPr>
            <a:xfrm>
              <a:off x="1994" y="6468"/>
              <a:ext cx="103" cy="128"/>
            </a:xfrm>
            <a:prstGeom prst="flowChartDocumen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99" name="流程图: 文档 98"/>
            <p:cNvSpPr/>
            <p:nvPr/>
          </p:nvSpPr>
          <p:spPr>
            <a:xfrm>
              <a:off x="2096" y="6468"/>
              <a:ext cx="103" cy="128"/>
            </a:xfrm>
            <a:prstGeom prst="flowChartDocumen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0" name="流程图: 文档 99"/>
            <p:cNvSpPr/>
            <p:nvPr/>
          </p:nvSpPr>
          <p:spPr>
            <a:xfrm>
              <a:off x="1994" y="5342"/>
              <a:ext cx="103" cy="128"/>
            </a:xfrm>
            <a:prstGeom prst="flowChartDocumen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1" name="流程图: 文档 100"/>
            <p:cNvSpPr/>
            <p:nvPr/>
          </p:nvSpPr>
          <p:spPr>
            <a:xfrm>
              <a:off x="2096" y="5342"/>
              <a:ext cx="103" cy="128"/>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2" name="流程图: 文档 101"/>
            <p:cNvSpPr/>
            <p:nvPr/>
          </p:nvSpPr>
          <p:spPr>
            <a:xfrm>
              <a:off x="1556" y="5342"/>
              <a:ext cx="103" cy="128"/>
            </a:xfrm>
            <a:prstGeom prst="flowChartDocumen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3" name="流程图: 文档 102"/>
            <p:cNvSpPr/>
            <p:nvPr/>
          </p:nvSpPr>
          <p:spPr>
            <a:xfrm>
              <a:off x="1659" y="5342"/>
              <a:ext cx="103" cy="128"/>
            </a:xfrm>
            <a:prstGeom prst="flowChartDocumen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4" name="流程图: 文档 103"/>
            <p:cNvSpPr/>
            <p:nvPr/>
          </p:nvSpPr>
          <p:spPr>
            <a:xfrm>
              <a:off x="1819" y="5710"/>
              <a:ext cx="103" cy="128"/>
            </a:xfrm>
            <a:prstGeom prst="flowChartDocumen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5" name="流程图: 文档 104"/>
            <p:cNvSpPr/>
            <p:nvPr/>
          </p:nvSpPr>
          <p:spPr>
            <a:xfrm>
              <a:off x="2096" y="5710"/>
              <a:ext cx="103" cy="128"/>
            </a:xfrm>
            <a:prstGeom prst="flowChartDocumen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6" name="流程图: 文档 105"/>
            <p:cNvSpPr/>
            <p:nvPr/>
          </p:nvSpPr>
          <p:spPr>
            <a:xfrm>
              <a:off x="2358" y="5710"/>
              <a:ext cx="103" cy="128"/>
            </a:xfrm>
            <a:prstGeom prst="flowChartDocumen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7" name="流程图: 文档 106"/>
            <p:cNvSpPr/>
            <p:nvPr/>
          </p:nvSpPr>
          <p:spPr>
            <a:xfrm>
              <a:off x="2711" y="5710"/>
              <a:ext cx="103" cy="128"/>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3" name="文本框 12"/>
            <p:cNvSpPr txBox="1"/>
            <p:nvPr/>
          </p:nvSpPr>
          <p:spPr>
            <a:xfrm>
              <a:off x="3447" y="6358"/>
              <a:ext cx="554" cy="277"/>
            </a:xfrm>
            <a:prstGeom prst="rect">
              <a:avLst/>
            </a:prstGeom>
            <a:noFill/>
          </p:spPr>
          <p:txBody>
            <a:bodyPr wrap="square" rtlCol="0">
              <a:spAutoFit/>
            </a:bodyPr>
            <a:p>
              <a:r>
                <a:rPr lang="en-US" altLang="zh-CN" sz="1400" b="1"/>
                <a:t>...</a:t>
              </a:r>
              <a:endParaRPr lang="en-US" altLang="zh-CN" sz="1400" b="1"/>
            </a:p>
          </p:txBody>
        </p:sp>
        <p:sp>
          <p:nvSpPr>
            <p:cNvPr id="14" name="文本框 13"/>
            <p:cNvSpPr txBox="1"/>
            <p:nvPr/>
          </p:nvSpPr>
          <p:spPr>
            <a:xfrm>
              <a:off x="1712" y="5256"/>
              <a:ext cx="335" cy="221"/>
            </a:xfrm>
            <a:prstGeom prst="rect">
              <a:avLst/>
            </a:prstGeom>
            <a:noFill/>
          </p:spPr>
          <p:txBody>
            <a:bodyPr wrap="square" rtlCol="0">
              <a:spAutoFit/>
            </a:bodyPr>
            <a:p>
              <a:r>
                <a:rPr lang="en-US" altLang="zh-CN" sz="1000" b="1"/>
                <a:t>...</a:t>
              </a:r>
              <a:endParaRPr lang="en-US" altLang="zh-CN" sz="1000" b="1"/>
            </a:p>
          </p:txBody>
        </p:sp>
        <p:sp>
          <p:nvSpPr>
            <p:cNvPr id="20" name="文本框 19"/>
            <p:cNvSpPr txBox="1"/>
            <p:nvPr/>
          </p:nvSpPr>
          <p:spPr>
            <a:xfrm>
              <a:off x="1712" y="6375"/>
              <a:ext cx="335" cy="221"/>
            </a:xfrm>
            <a:prstGeom prst="rect">
              <a:avLst/>
            </a:prstGeom>
            <a:noFill/>
          </p:spPr>
          <p:txBody>
            <a:bodyPr wrap="square" rtlCol="0">
              <a:spAutoFit/>
            </a:bodyPr>
            <a:p>
              <a:r>
                <a:rPr lang="en-US" altLang="zh-CN" sz="1000" b="1"/>
                <a:t>...</a:t>
              </a:r>
              <a:endParaRPr lang="en-US" altLang="zh-CN" sz="1000" b="1"/>
            </a:p>
          </p:txBody>
        </p:sp>
        <p:sp>
          <p:nvSpPr>
            <p:cNvPr id="22" name="文本框 21"/>
            <p:cNvSpPr txBox="1"/>
            <p:nvPr/>
          </p:nvSpPr>
          <p:spPr>
            <a:xfrm>
              <a:off x="2902" y="7159"/>
              <a:ext cx="1557" cy="249"/>
            </a:xfrm>
            <a:prstGeom prst="rect">
              <a:avLst/>
            </a:prstGeom>
            <a:noFill/>
          </p:spPr>
          <p:txBody>
            <a:bodyPr wrap="square" rtlCol="0">
              <a:spAutoFit/>
            </a:bodyPr>
            <a:p>
              <a:r>
                <a:rPr lang="en-US" altLang="zh-CN" sz="1200" b="1"/>
                <a:t>Long term storage</a:t>
              </a:r>
              <a:endParaRPr lang="en-US" altLang="zh-CN" sz="1200" b="1"/>
            </a:p>
          </p:txBody>
        </p:sp>
      </p:grpSp>
      <p:sp>
        <p:nvSpPr>
          <p:cNvPr id="41" name="文本框 40"/>
          <p:cNvSpPr txBox="1"/>
          <p:nvPr/>
        </p:nvSpPr>
        <p:spPr>
          <a:xfrm>
            <a:off x="4849495" y="6072505"/>
            <a:ext cx="3205480" cy="337185"/>
          </a:xfrm>
          <a:prstGeom prst="rect">
            <a:avLst/>
          </a:prstGeom>
          <a:noFill/>
        </p:spPr>
        <p:txBody>
          <a:bodyPr wrap="square" rtlCol="0">
            <a:spAutoFit/>
          </a:bodyPr>
          <a:p>
            <a:r>
              <a:rPr lang="zh-CN" altLang="en-US" sz="1600" b="1">
                <a:latin typeface="微软雅黑" panose="020B0503020204020204" charset="-122"/>
                <a:ea typeface="微软雅黑" panose="020B0503020204020204" charset="-122"/>
              </a:rPr>
              <a:t> </a:t>
            </a:r>
            <a:r>
              <a:rPr lang="en-US" altLang="zh-CN" sz="1600" b="1">
                <a:latin typeface="微软雅黑" panose="020B0503020204020204" charset="-122"/>
                <a:ea typeface="微软雅黑" panose="020B0503020204020204" charset="-122"/>
              </a:rPr>
              <a:t>Mapreduce Sort</a:t>
            </a:r>
            <a:r>
              <a:rPr lang="zh-CN" altLang="en-US" sz="1600" b="1">
                <a:latin typeface="微软雅黑" panose="020B0503020204020204" charset="-122"/>
                <a:ea typeface="微软雅黑" panose="020B0503020204020204" charset="-122"/>
              </a:rPr>
              <a:t> application</a:t>
            </a:r>
            <a:endParaRPr lang="zh-CN" altLang="en-US" sz="1600" b="1">
              <a:latin typeface="微软雅黑" panose="020B0503020204020204" charset="-122"/>
              <a:ea typeface="微软雅黑" panose="020B0503020204020204" charset="-122"/>
            </a:endParaRPr>
          </a:p>
        </p:txBody>
      </p:sp>
      <p:sp>
        <p:nvSpPr>
          <p:cNvPr id="82" name="文本框 81"/>
          <p:cNvSpPr txBox="1"/>
          <p:nvPr/>
        </p:nvSpPr>
        <p:spPr>
          <a:xfrm>
            <a:off x="7311390" y="3155315"/>
            <a:ext cx="1236980" cy="275590"/>
          </a:xfrm>
          <a:prstGeom prst="rect">
            <a:avLst/>
          </a:prstGeom>
          <a:noFill/>
        </p:spPr>
        <p:txBody>
          <a:bodyPr wrap="square" rtlCol="0">
            <a:spAutoFit/>
          </a:bodyPr>
          <a:p>
            <a:r>
              <a:rPr lang="en-US" altLang="zh-CN" sz="1200" b="1">
                <a:uFillTx/>
                <a:latin typeface="等线" panose="02010600030101010101" charset="-122"/>
                <a:ea typeface="等线" panose="02010600030101010101" charset="-122"/>
                <a:cs typeface="等线" panose="02010600030101010101" charset="-122"/>
                <a:sym typeface="+mn-ea"/>
              </a:rPr>
              <a:t>range </a:t>
            </a:r>
            <a:r>
              <a:rPr lang="en-US" altLang="zh-CN" sz="1200" b="1">
                <a:uFillTx/>
                <a:ea typeface="+mn-lt"/>
                <a:sym typeface="+mn-ea"/>
              </a:rPr>
              <a:t>partition</a:t>
            </a:r>
            <a:endParaRPr lang="en-US" altLang="zh-CN" sz="1200" b="1">
              <a:uFillTx/>
              <a:ea typeface="+mn-lt"/>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a:t>
            </a:r>
            <a:r>
              <a:rPr lang="en-US" altLang="zh-CN"/>
              <a:t>dea</a:t>
            </a:r>
            <a:endParaRPr lang="en-US" altLang="zh-CN"/>
          </a:p>
        </p:txBody>
      </p:sp>
      <p:sp>
        <p:nvSpPr>
          <p:cNvPr id="3" name="内容占位符 2"/>
          <p:cNvSpPr>
            <a:spLocks noGrp="1"/>
          </p:cNvSpPr>
          <p:nvPr>
            <p:ph idx="1"/>
          </p:nvPr>
        </p:nvSpPr>
        <p:spPr>
          <a:xfrm>
            <a:off x="850900" y="1361812"/>
            <a:ext cx="10515600" cy="4796737"/>
          </a:xfrm>
        </p:spPr>
        <p:txBody>
          <a:bodyPr/>
          <a:p>
            <a:r>
              <a:rPr lang="en-US" altLang="zh-CN"/>
              <a:t> Multistage shuffle</a:t>
            </a:r>
            <a:endParaRPr lang="en-US" altLang="zh-CN"/>
          </a:p>
          <a:p>
            <a:pPr lvl="1"/>
            <a:r>
              <a:rPr lang="en-US" altLang="zh-CN"/>
              <a:t> </a:t>
            </a:r>
            <a:r>
              <a:rPr lang="en-US" altLang="zh-CN">
                <a:latin typeface="等线" panose="02010600030101010101" charset="-122"/>
                <a:ea typeface="等线" panose="02010600030101010101" charset="-122"/>
              </a:rPr>
              <a:t>C</a:t>
            </a:r>
            <a:r>
              <a:rPr lang="en-US" altLang="zh-CN">
                <a:latin typeface="等线" panose="02010600030101010101" charset="-122"/>
                <a:ea typeface="等线" panose="02010600030101010101" charset="-122"/>
              </a:rPr>
              <a:t>ombining stage reads  a subset of input objects and produces a single combined output</a:t>
            </a:r>
            <a:endParaRPr lang="en-US" altLang="zh-CN"/>
          </a:p>
          <a:p>
            <a:pPr lvl="1"/>
            <a:r>
              <a:rPr lang="en-US" altLang="zh-CN">
                <a:latin typeface="等线" panose="02010600030101010101" charset="-122"/>
                <a:ea typeface="等线" panose="02010600030101010101" charset="-122"/>
              </a:rPr>
              <a:t>Tradeoff between compute time </a:t>
            </a:r>
            <a:r>
              <a:rPr lang="en-US" altLang="zh-CN">
                <a:latin typeface="等线" panose="02010600030101010101" charset="-122"/>
                <a:ea typeface="等线" panose="02010600030101010101" charset="-122"/>
              </a:rPr>
              <a:t>and object storage request costs </a:t>
            </a:r>
            <a:endParaRPr lang="en-US" altLang="zh-CN">
              <a:latin typeface="等线" panose="02010600030101010101" charset="-122"/>
              <a:ea typeface="等线" panose="02010600030101010101" charset="-122"/>
            </a:endParaRPr>
          </a:p>
          <a:p>
            <a:pPr lvl="2"/>
            <a:r>
              <a:rPr lang="en-US" altLang="zh-CN">
                <a:latin typeface="等线" panose="02010600030101010101" charset="-122"/>
                <a:ea typeface="等线" panose="02010600030101010101" charset="-122"/>
              </a:rPr>
              <a:t> </a:t>
            </a:r>
            <a:r>
              <a:rPr lang="zh-CN" altLang="en-US">
                <a:latin typeface="等线" panose="02010600030101010101" charset="-122"/>
                <a:ea typeface="等线" panose="02010600030101010101" charset="-122"/>
                <a:sym typeface="+mn-ea"/>
              </a:rPr>
              <a:t>读写请求数变少</a:t>
            </a:r>
            <a:endParaRPr lang="zh-CN" altLang="en-US">
              <a:latin typeface="等线" panose="02010600030101010101" charset="-122"/>
              <a:ea typeface="等线" panose="02010600030101010101" charset="-122"/>
              <a:sym typeface="+mn-ea"/>
            </a:endParaRPr>
          </a:p>
          <a:p>
            <a:pPr lvl="2"/>
            <a:r>
              <a:rPr lang="zh-CN" altLang="en-US">
                <a:latin typeface="等线" panose="02010600030101010101" charset="-122"/>
                <a:ea typeface="等线" panose="02010600030101010101" charset="-122"/>
                <a:sym typeface="+mn-ea"/>
              </a:rPr>
              <a:t> 读写数据量变多</a:t>
            </a:r>
            <a:endParaRPr lang="en-US" altLang="zh-CN">
              <a:latin typeface="等线" panose="02010600030101010101" charset="-122"/>
              <a:ea typeface="等线" panose="02010600030101010101" charset="-122"/>
            </a:endParaRPr>
          </a:p>
          <a:p>
            <a:pPr lvl="3"/>
            <a:endParaRPr lang="zh-CN" altLang="en-US">
              <a:solidFill>
                <a:schemeClr val="tx1"/>
              </a:solidFill>
              <a:latin typeface="等线" panose="02010600030101010101" charset="-122"/>
              <a:ea typeface="等线" panose="02010600030101010101" charset="-122"/>
            </a:endParaRPr>
          </a:p>
        </p:txBody>
      </p:sp>
      <p:sp>
        <p:nvSpPr>
          <p:cNvPr id="5" name="文本框 4"/>
          <p:cNvSpPr txBox="1"/>
          <p:nvPr/>
        </p:nvSpPr>
        <p:spPr>
          <a:xfrm>
            <a:off x="0" y="6489700"/>
            <a:ext cx="10696575" cy="368300"/>
          </a:xfrm>
          <a:prstGeom prst="rect">
            <a:avLst/>
          </a:prstGeom>
          <a:noFill/>
        </p:spPr>
        <p:txBody>
          <a:bodyPr wrap="square" rtlCol="0">
            <a:spAutoFit/>
          </a:bodyPr>
          <a:p>
            <a:r>
              <a:rPr lang="zh-CN" altLang="en-US">
                <a:solidFill>
                  <a:schemeClr val="bg2">
                    <a:lumMod val="50000"/>
                  </a:schemeClr>
                </a:solidFill>
              </a:rPr>
              <a:t>[</a:t>
            </a:r>
            <a:r>
              <a:rPr lang="en-US" altLang="zh-CN">
                <a:solidFill>
                  <a:schemeClr val="bg2">
                    <a:lumMod val="50000"/>
                  </a:schemeClr>
                </a:solidFill>
              </a:rPr>
              <a:t>1</a:t>
            </a:r>
            <a:r>
              <a:rPr lang="zh-CN" altLang="en-US">
                <a:solidFill>
                  <a:schemeClr val="bg2">
                    <a:lumMod val="50000"/>
                  </a:schemeClr>
                </a:solidFill>
              </a:rPr>
              <a:t>] </a:t>
            </a:r>
            <a:r>
              <a:rPr lang="en-US" altLang="zh-CN">
                <a:solidFill>
                  <a:schemeClr val="bg2">
                    <a:lumMod val="50000"/>
                  </a:schemeClr>
                </a:solidFill>
                <a:sym typeface="+mn-ea"/>
              </a:rPr>
              <a:t>Starling: A Scalable Query Engine on Cloud Functions SIGMOD’20</a:t>
            </a:r>
            <a:endParaRPr lang="en-US" altLang="zh-CN">
              <a:solidFill>
                <a:schemeClr val="bg2">
                  <a:lumMod val="50000"/>
                </a:schemeClr>
              </a:solidFill>
              <a:sym typeface="+mn-ea"/>
            </a:endParaRPr>
          </a:p>
        </p:txBody>
      </p:sp>
      <p:pic>
        <p:nvPicPr>
          <p:cNvPr id="4" name="图片 3"/>
          <p:cNvPicPr>
            <a:picLocks noChangeAspect="1"/>
          </p:cNvPicPr>
          <p:nvPr/>
        </p:nvPicPr>
        <p:blipFill>
          <a:blip r:embed="rId1"/>
          <a:stretch>
            <a:fillRect/>
          </a:stretch>
        </p:blipFill>
        <p:spPr>
          <a:xfrm>
            <a:off x="4261485" y="3202305"/>
            <a:ext cx="3669030" cy="2853690"/>
          </a:xfrm>
          <a:prstGeom prst="rect">
            <a:avLst/>
          </a:prstGeom>
        </p:spPr>
      </p:pic>
      <p:sp>
        <p:nvSpPr>
          <p:cNvPr id="6" name="文本框 5"/>
          <p:cNvSpPr txBox="1"/>
          <p:nvPr/>
        </p:nvSpPr>
        <p:spPr>
          <a:xfrm>
            <a:off x="4830445" y="6158865"/>
            <a:ext cx="2531110"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rPr>
              <a:t>M</a:t>
            </a:r>
            <a:r>
              <a:rPr lang="zh-CN" altLang="en-US" sz="2000" b="1">
                <a:latin typeface="微软雅黑" panose="020B0503020204020204" charset="-122"/>
                <a:ea typeface="微软雅黑" panose="020B0503020204020204" charset="-122"/>
              </a:rPr>
              <a:t>ultistage shuffle</a:t>
            </a:r>
            <a:endParaRPr lang="zh-CN" altLang="en-US" sz="2000" b="1">
              <a:latin typeface="微软雅黑" panose="020B0503020204020204" charset="-122"/>
              <a:ea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Back</a:t>
            </a:r>
            <a:r>
              <a:rPr lang="en-US" altLang="zh-CN"/>
              <a:t>ground</a:t>
            </a:r>
            <a:endParaRPr lang="en-US" altLang="zh-CN"/>
          </a:p>
        </p:txBody>
      </p:sp>
      <p:sp>
        <p:nvSpPr>
          <p:cNvPr id="3" name="内容占位符 2"/>
          <p:cNvSpPr>
            <a:spLocks noGrp="1"/>
          </p:cNvSpPr>
          <p:nvPr>
            <p:ph idx="1"/>
          </p:nvPr>
        </p:nvSpPr>
        <p:spPr>
          <a:xfrm>
            <a:off x="838200" y="1380227"/>
            <a:ext cx="10515600" cy="4796737"/>
          </a:xfrm>
        </p:spPr>
        <p:txBody>
          <a:bodyPr/>
          <a:p>
            <a:r>
              <a:rPr lang="en-US" altLang="zh-CN"/>
              <a:t> Serverless workflow</a:t>
            </a:r>
            <a:endParaRPr lang="zh-CN" altLang="en-US">
              <a:latin typeface="等线" panose="02010600030101010101" charset="-122"/>
              <a:ea typeface="等线" panose="02010600030101010101" charset="-122"/>
            </a:endParaRPr>
          </a:p>
        </p:txBody>
      </p:sp>
      <p:pic>
        <p:nvPicPr>
          <p:cNvPr id="7" name="图片 6" descr="图片1"/>
          <p:cNvPicPr>
            <a:picLocks noChangeAspect="1"/>
          </p:cNvPicPr>
          <p:nvPr/>
        </p:nvPicPr>
        <p:blipFill>
          <a:blip r:embed="rId1"/>
          <a:stretch>
            <a:fillRect/>
          </a:stretch>
        </p:blipFill>
        <p:spPr>
          <a:xfrm>
            <a:off x="1991995" y="2676525"/>
            <a:ext cx="9015095" cy="2828925"/>
          </a:xfrm>
          <a:prstGeom prst="rect">
            <a:avLst/>
          </a:prstGeom>
        </p:spPr>
      </p:pic>
      <p:sp>
        <p:nvSpPr>
          <p:cNvPr id="8" name="文本框 7"/>
          <p:cNvSpPr txBox="1"/>
          <p:nvPr/>
        </p:nvSpPr>
        <p:spPr>
          <a:xfrm>
            <a:off x="3930650" y="5967095"/>
            <a:ext cx="5137785" cy="460375"/>
          </a:xfrm>
          <a:prstGeom prst="rect">
            <a:avLst/>
          </a:prstGeom>
          <a:noFill/>
        </p:spPr>
        <p:txBody>
          <a:bodyPr wrap="square" rtlCol="0">
            <a:spAutoFit/>
          </a:bodyPr>
          <a:p>
            <a:r>
              <a:rPr lang="en-US" altLang="zh-CN" sz="2400" b="1">
                <a:latin typeface="微软雅黑" panose="020B0503020204020204" charset="-122"/>
                <a:ea typeface="微软雅黑" panose="020B0503020204020204" charset="-122"/>
              </a:rPr>
              <a:t>T</a:t>
            </a:r>
            <a:r>
              <a:rPr lang="zh-CN" altLang="en-US" sz="2400" b="1">
                <a:latin typeface="微软雅黑" panose="020B0503020204020204" charset="-122"/>
                <a:ea typeface="微软雅黑" panose="020B0503020204020204" charset="-122"/>
              </a:rPr>
              <a:t>raditional </a:t>
            </a:r>
            <a:r>
              <a:rPr lang="en-US" altLang="zh-CN" sz="2400" b="1">
                <a:latin typeface="微软雅黑" panose="020B0503020204020204" charset="-122"/>
                <a:ea typeface="微软雅黑" panose="020B0503020204020204" charset="-122"/>
              </a:rPr>
              <a:t>serverless </a:t>
            </a:r>
            <a:r>
              <a:rPr lang="zh-CN" altLang="en-US" sz="2400" b="1">
                <a:latin typeface="微软雅黑" panose="020B0503020204020204" charset="-122"/>
                <a:ea typeface="微软雅黑" panose="020B0503020204020204" charset="-122"/>
              </a:rPr>
              <a:t>workflow</a:t>
            </a:r>
            <a:endParaRPr lang="zh-CN" altLang="en-US" sz="2400" b="1">
              <a:latin typeface="微软雅黑" panose="020B0503020204020204" charset="-122"/>
              <a:ea typeface="微软雅黑" panose="020B0503020204020204" charset="-122"/>
            </a:endParaRPr>
          </a:p>
        </p:txBody>
      </p:sp>
      <p:sp>
        <p:nvSpPr>
          <p:cNvPr id="4" name="矩形 3"/>
          <p:cNvSpPr/>
          <p:nvPr/>
        </p:nvSpPr>
        <p:spPr>
          <a:xfrm>
            <a:off x="1906270" y="4777105"/>
            <a:ext cx="1612900" cy="770890"/>
          </a:xfrm>
          <a:prstGeom prst="rect">
            <a:avLst/>
          </a:prstGeom>
          <a:noFill/>
          <a:ln w="28575" cmpd="sng">
            <a:solidFill>
              <a:schemeClr val="accent6">
                <a:lumMod val="40000"/>
                <a:lumOff val="60000"/>
              </a:schemeClr>
            </a:solidFill>
            <a:prstDash val="solid"/>
          </a:ln>
          <a:effectLst>
            <a:glow rad="889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5"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000833333 0 L 0.123594 -0.288241 " pathEditMode="relative" rAng="0" ptsTypes="">
                                      <p:cBhvr>
                                        <p:cTn id="10" dur="500" fill="hold"/>
                                        <p:tgtEl>
                                          <p:spTgt spid="4"/>
                                        </p:tgtEl>
                                        <p:attrNameLst>
                                          <p:attrName>ppt_x</p:attrName>
                                          <p:attrName>ppt_y</p:attrName>
                                        </p:attrNameLst>
                                      </p:cBhvr>
                                      <p:rCtr x="57" y="-144"/>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1" nodeType="clickEffect">
                                  <p:stCondLst>
                                    <p:cond delay="0"/>
                                  </p:stCondLst>
                                  <p:childTnLst>
                                    <p:animMotion origin="layout" path="M 0.13026 -0.280926 L 0.408125 -0.112315 " pathEditMode="relative" ptsTypes="">
                                      <p:cBhvr>
                                        <p:cTn id="14" dur="500" fill="hold"/>
                                        <p:tgtEl>
                                          <p:spTgt spid="4"/>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2" nodeType="clickEffect">
                                  <p:stCondLst>
                                    <p:cond delay="0"/>
                                  </p:stCondLst>
                                  <p:childTnLst>
                                    <p:animMotion origin="layout" path="M 0.398125 -0.106389 L 0.12526 -0.135926 " pathEditMode="relative" ptsTypes="">
                                      <p:cBhvr>
                                        <p:cTn id="18" dur="500" fill="hold"/>
                                        <p:tgtEl>
                                          <p:spTgt spid="4"/>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6" nodeType="clickEffect">
                                  <p:stCondLst>
                                    <p:cond delay="0"/>
                                  </p:stCondLst>
                                  <p:childTnLst>
                                    <p:animMotion origin="layout" path="M 0.129896 -0.12537 L 0.415521 -0.116111 " pathEditMode="relative" rAng="0" ptsTypes="">
                                      <p:cBhvr>
                                        <p:cTn id="22" dur="500" fill="hold"/>
                                        <p:tgtEl>
                                          <p:spTgt spid="4"/>
                                        </p:tgtEl>
                                        <p:attrNameLst>
                                          <p:attrName>ppt_x</p:attrName>
                                          <p:attrName>ppt_y</p:attrName>
                                        </p:attrNameLst>
                                      </p:cBhvr>
                                      <p:rCtr x="144" y="13"/>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3" nodeType="clickEffect">
                                  <p:stCondLst>
                                    <p:cond delay="0"/>
                                  </p:stCondLst>
                                  <p:childTnLst>
                                    <p:animMotion origin="layout" path="M 0.400625 -0.106759 L 0.523854 -0.29463 " pathEditMode="relative" rAng="0" ptsTypes="">
                                      <p:cBhvr>
                                        <p:cTn id="26" dur="500" fill="hold"/>
                                        <p:tgtEl>
                                          <p:spTgt spid="4"/>
                                        </p:tgtEl>
                                        <p:attrNameLst>
                                          <p:attrName>ppt_x</p:attrName>
                                          <p:attrName>ppt_y</p:attrName>
                                        </p:attrNameLst>
                                      </p:cBhvr>
                                      <p:rCtr x="62" y="-87"/>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4" nodeType="clickEffect">
                                  <p:stCondLst>
                                    <p:cond delay="0"/>
                                  </p:stCondLst>
                                  <p:childTnLst>
                                    <p:animMotion origin="layout" path="M 0.52375 -0.279444 L 0.522917 -0.153704 " pathEditMode="relative" ptsTypes="">
                                      <p:cBhvr>
                                        <p:cTn id="30" dur="5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animBg="1"/>
      <p:bldP spid="4" grpId="2" animBg="1"/>
      <p:bldP spid="4" grpId="3" animBg="1"/>
      <p:bldP spid="4" grpId="4" animBg="1"/>
      <p:bldP spid="4" grpId="5" animBg="1"/>
      <p:bldP spid="4" grpId="6"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a:t>
            </a:r>
            <a:r>
              <a:rPr lang="en-US" altLang="zh-CN"/>
              <a:t>dea</a:t>
            </a:r>
            <a:endParaRPr lang="en-US" altLang="zh-CN"/>
          </a:p>
        </p:txBody>
      </p:sp>
      <p:sp>
        <p:nvSpPr>
          <p:cNvPr id="3" name="内容占位符 2"/>
          <p:cNvSpPr>
            <a:spLocks noGrp="1"/>
          </p:cNvSpPr>
          <p:nvPr>
            <p:ph idx="1"/>
          </p:nvPr>
        </p:nvSpPr>
        <p:spPr>
          <a:xfrm>
            <a:off x="850900" y="1361812"/>
            <a:ext cx="10515600" cy="4796737"/>
          </a:xfrm>
        </p:spPr>
        <p:txBody>
          <a:bodyPr/>
          <a:p>
            <a:r>
              <a:rPr lang="en-US" altLang="zh-CN"/>
              <a:t> High fanout -&gt; Low</a:t>
            </a:r>
            <a:r>
              <a:rPr lang="en-US" altLang="zh-CN">
                <a:latin typeface="等线" panose="02010600030101010101" charset="-122"/>
                <a:ea typeface="等线" panose="02010600030101010101" charset="-122"/>
              </a:rPr>
              <a:t> </a:t>
            </a:r>
            <a:r>
              <a:rPr lang="en-US" altLang="zh-CN"/>
              <a:t>fanout </a:t>
            </a:r>
            <a:endParaRPr lang="en-US" altLang="zh-CN"/>
          </a:p>
        </p:txBody>
      </p:sp>
      <p:sp>
        <p:nvSpPr>
          <p:cNvPr id="70" name="文本框 69"/>
          <p:cNvSpPr txBox="1"/>
          <p:nvPr/>
        </p:nvSpPr>
        <p:spPr>
          <a:xfrm>
            <a:off x="2993390" y="5358130"/>
            <a:ext cx="563880" cy="398780"/>
          </a:xfrm>
          <a:prstGeom prst="rect">
            <a:avLst/>
          </a:prstGeom>
          <a:noFill/>
        </p:spPr>
        <p:txBody>
          <a:bodyPr wrap="square" rtlCol="0">
            <a:spAutoFit/>
          </a:bodyPr>
          <a:p>
            <a:r>
              <a:rPr lang="en-US" altLang="zh-CN" sz="2000">
                <a:solidFill>
                  <a:schemeClr val="bg2">
                    <a:lumMod val="65000"/>
                  </a:schemeClr>
                </a:solidFill>
                <a:latin typeface="微软雅黑" panose="020B0503020204020204" charset="-122"/>
                <a:ea typeface="微软雅黑" panose="020B0503020204020204" charset="-122"/>
              </a:rPr>
              <a:t>G2</a:t>
            </a:r>
            <a:endParaRPr lang="en-US" altLang="zh-CN" sz="2000">
              <a:solidFill>
                <a:schemeClr val="bg2">
                  <a:lumMod val="65000"/>
                </a:schemeClr>
              </a:solidFill>
              <a:latin typeface="微软雅黑" panose="020B0503020204020204" charset="-122"/>
              <a:ea typeface="微软雅黑" panose="020B0503020204020204" charset="-122"/>
            </a:endParaRPr>
          </a:p>
        </p:txBody>
      </p:sp>
      <p:sp>
        <p:nvSpPr>
          <p:cNvPr id="72" name="文本框 71"/>
          <p:cNvSpPr txBox="1"/>
          <p:nvPr/>
        </p:nvSpPr>
        <p:spPr>
          <a:xfrm>
            <a:off x="3291840" y="2983230"/>
            <a:ext cx="558165" cy="398780"/>
          </a:xfrm>
          <a:prstGeom prst="rect">
            <a:avLst/>
          </a:prstGeom>
          <a:noFill/>
        </p:spPr>
        <p:txBody>
          <a:bodyPr wrap="square" rtlCol="0">
            <a:spAutoFit/>
          </a:bodyPr>
          <a:p>
            <a:r>
              <a:rPr lang="en-US" altLang="zh-CN" sz="2000">
                <a:solidFill>
                  <a:schemeClr val="bg2">
                    <a:lumMod val="65000"/>
                  </a:schemeClr>
                </a:solidFill>
                <a:latin typeface="微软雅黑" panose="020B0503020204020204" charset="-122"/>
                <a:ea typeface="微软雅黑" panose="020B0503020204020204" charset="-122"/>
              </a:rPr>
              <a:t>G1</a:t>
            </a:r>
            <a:endParaRPr lang="en-US" altLang="zh-CN" sz="2000">
              <a:solidFill>
                <a:schemeClr val="bg2">
                  <a:lumMod val="65000"/>
                </a:schemeClr>
              </a:solidFill>
              <a:latin typeface="微软雅黑" panose="020B0503020204020204" charset="-122"/>
              <a:ea typeface="微软雅黑" panose="020B0503020204020204" charset="-122"/>
            </a:endParaRPr>
          </a:p>
        </p:txBody>
      </p:sp>
      <p:cxnSp>
        <p:nvCxnSpPr>
          <p:cNvPr id="87" name="直接箭头连接符 86"/>
          <p:cNvCxnSpPr>
            <a:stCxn id="100" idx="6"/>
            <a:endCxn id="124" idx="2"/>
          </p:cNvCxnSpPr>
          <p:nvPr/>
        </p:nvCxnSpPr>
        <p:spPr>
          <a:xfrm>
            <a:off x="3192463" y="4000818"/>
            <a:ext cx="13335" cy="532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9" name="直接箭头连接符 88"/>
          <p:cNvCxnSpPr>
            <a:stCxn id="113" idx="6"/>
            <a:endCxn id="125" idx="2"/>
          </p:cNvCxnSpPr>
          <p:nvPr/>
        </p:nvCxnSpPr>
        <p:spPr>
          <a:xfrm flipH="1">
            <a:off x="2728278" y="4000818"/>
            <a:ext cx="14605" cy="532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0" name="直接箭头连接符 89"/>
          <p:cNvCxnSpPr>
            <a:stCxn id="99" idx="6"/>
            <a:endCxn id="124" idx="2"/>
          </p:cNvCxnSpPr>
          <p:nvPr/>
        </p:nvCxnSpPr>
        <p:spPr>
          <a:xfrm flipH="1">
            <a:off x="3206115" y="4001135"/>
            <a:ext cx="382270" cy="532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1" name="直接箭头连接符 90"/>
          <p:cNvCxnSpPr>
            <a:stCxn id="99" idx="6"/>
            <a:endCxn id="125" idx="2"/>
          </p:cNvCxnSpPr>
          <p:nvPr/>
        </p:nvCxnSpPr>
        <p:spPr>
          <a:xfrm flipH="1">
            <a:off x="2728595" y="4001135"/>
            <a:ext cx="859790" cy="532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3" name="直接箭头连接符 92"/>
          <p:cNvCxnSpPr>
            <a:stCxn id="100" idx="6"/>
            <a:endCxn id="125" idx="2"/>
          </p:cNvCxnSpPr>
          <p:nvPr/>
        </p:nvCxnSpPr>
        <p:spPr>
          <a:xfrm flipH="1">
            <a:off x="2728278" y="4000818"/>
            <a:ext cx="464185" cy="532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5" name="直接箭头连接符 94"/>
          <p:cNvCxnSpPr>
            <a:stCxn id="113" idx="6"/>
            <a:endCxn id="124" idx="2"/>
          </p:cNvCxnSpPr>
          <p:nvPr/>
        </p:nvCxnSpPr>
        <p:spPr>
          <a:xfrm>
            <a:off x="2742883" y="4000818"/>
            <a:ext cx="462915" cy="532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7" name="直接箭头连接符 96"/>
          <p:cNvCxnSpPr>
            <a:stCxn id="114" idx="6"/>
            <a:endCxn id="124" idx="2"/>
          </p:cNvCxnSpPr>
          <p:nvPr/>
        </p:nvCxnSpPr>
        <p:spPr>
          <a:xfrm>
            <a:off x="2347913" y="4000818"/>
            <a:ext cx="857885" cy="532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8" name="直接箭头连接符 97"/>
          <p:cNvCxnSpPr>
            <a:stCxn id="114" idx="6"/>
            <a:endCxn id="125" idx="2"/>
          </p:cNvCxnSpPr>
          <p:nvPr/>
        </p:nvCxnSpPr>
        <p:spPr>
          <a:xfrm>
            <a:off x="2347913" y="4000818"/>
            <a:ext cx="380365" cy="532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99" name="椭圆 98"/>
          <p:cNvSpPr/>
          <p:nvPr/>
        </p:nvSpPr>
        <p:spPr>
          <a:xfrm rot="5400000">
            <a:off x="3442970" y="3706495"/>
            <a:ext cx="291465" cy="29781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椭圆 99"/>
          <p:cNvSpPr/>
          <p:nvPr/>
        </p:nvSpPr>
        <p:spPr>
          <a:xfrm rot="5400000">
            <a:off x="3047365" y="3706495"/>
            <a:ext cx="291465" cy="29781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3" name="椭圆 112"/>
          <p:cNvSpPr/>
          <p:nvPr/>
        </p:nvSpPr>
        <p:spPr>
          <a:xfrm rot="5400000">
            <a:off x="2597785" y="3706495"/>
            <a:ext cx="291465" cy="29781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4" name="椭圆 113"/>
          <p:cNvSpPr/>
          <p:nvPr/>
        </p:nvSpPr>
        <p:spPr>
          <a:xfrm rot="5400000">
            <a:off x="2202815" y="3706495"/>
            <a:ext cx="291465" cy="29781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4" name="椭圆 123"/>
          <p:cNvSpPr/>
          <p:nvPr/>
        </p:nvSpPr>
        <p:spPr>
          <a:xfrm rot="5400000">
            <a:off x="3060700" y="4530090"/>
            <a:ext cx="291465" cy="29781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5" name="椭圆 124"/>
          <p:cNvSpPr/>
          <p:nvPr/>
        </p:nvSpPr>
        <p:spPr>
          <a:xfrm rot="5400000">
            <a:off x="2583180" y="4530090"/>
            <a:ext cx="291465" cy="29781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6" name="椭圆 125"/>
          <p:cNvSpPr/>
          <p:nvPr/>
        </p:nvSpPr>
        <p:spPr>
          <a:xfrm rot="5400000">
            <a:off x="2814955" y="2882900"/>
            <a:ext cx="291465" cy="29781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3" name="直接箭头连接符 132"/>
          <p:cNvCxnSpPr>
            <a:stCxn id="126" idx="6"/>
            <a:endCxn id="114" idx="2"/>
          </p:cNvCxnSpPr>
          <p:nvPr/>
        </p:nvCxnSpPr>
        <p:spPr>
          <a:xfrm flipH="1">
            <a:off x="2348230" y="3177540"/>
            <a:ext cx="612140" cy="532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4" name="直接箭头连接符 133"/>
          <p:cNvCxnSpPr>
            <a:stCxn id="126" idx="6"/>
            <a:endCxn id="113" idx="2"/>
          </p:cNvCxnSpPr>
          <p:nvPr/>
        </p:nvCxnSpPr>
        <p:spPr>
          <a:xfrm flipH="1">
            <a:off x="2743200" y="3177540"/>
            <a:ext cx="217170" cy="532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5" name="直接箭头连接符 134"/>
          <p:cNvCxnSpPr>
            <a:stCxn id="126" idx="6"/>
            <a:endCxn id="100" idx="2"/>
          </p:cNvCxnSpPr>
          <p:nvPr/>
        </p:nvCxnSpPr>
        <p:spPr>
          <a:xfrm>
            <a:off x="2960370" y="3177540"/>
            <a:ext cx="232410" cy="532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6" name="直接箭头连接符 135"/>
          <p:cNvCxnSpPr>
            <a:stCxn id="126" idx="6"/>
            <a:endCxn id="99" idx="2"/>
          </p:cNvCxnSpPr>
          <p:nvPr/>
        </p:nvCxnSpPr>
        <p:spPr>
          <a:xfrm>
            <a:off x="2960370" y="3177540"/>
            <a:ext cx="628015" cy="532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37" name="椭圆 136"/>
          <p:cNvSpPr/>
          <p:nvPr/>
        </p:nvSpPr>
        <p:spPr>
          <a:xfrm rot="5400000">
            <a:off x="2829560" y="5207635"/>
            <a:ext cx="291465" cy="29781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8" name="直接箭头连接符 137"/>
          <p:cNvCxnSpPr>
            <a:stCxn id="125" idx="6"/>
            <a:endCxn id="137" idx="2"/>
          </p:cNvCxnSpPr>
          <p:nvPr/>
        </p:nvCxnSpPr>
        <p:spPr>
          <a:xfrm>
            <a:off x="2728595" y="4824730"/>
            <a:ext cx="246380" cy="3860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9" name="直接箭头连接符 138"/>
          <p:cNvCxnSpPr>
            <a:stCxn id="124" idx="6"/>
            <a:endCxn id="137" idx="2"/>
          </p:cNvCxnSpPr>
          <p:nvPr/>
        </p:nvCxnSpPr>
        <p:spPr>
          <a:xfrm flipH="1">
            <a:off x="2974975" y="4824730"/>
            <a:ext cx="231140" cy="3860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52" name="椭圆 151"/>
          <p:cNvSpPr/>
          <p:nvPr/>
        </p:nvSpPr>
        <p:spPr>
          <a:xfrm rot="5400000">
            <a:off x="8307070" y="3721100"/>
            <a:ext cx="291465" cy="29781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3" name="椭圆 152"/>
          <p:cNvSpPr/>
          <p:nvPr/>
        </p:nvSpPr>
        <p:spPr>
          <a:xfrm rot="5400000">
            <a:off x="7911465" y="3721100"/>
            <a:ext cx="291465" cy="29781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4" name="椭圆 153"/>
          <p:cNvSpPr/>
          <p:nvPr/>
        </p:nvSpPr>
        <p:spPr>
          <a:xfrm rot="5400000">
            <a:off x="7461885" y="3721100"/>
            <a:ext cx="291465" cy="29781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5" name="椭圆 154"/>
          <p:cNvSpPr/>
          <p:nvPr/>
        </p:nvSpPr>
        <p:spPr>
          <a:xfrm rot="5400000">
            <a:off x="7066915" y="3721100"/>
            <a:ext cx="291465" cy="29781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6" name="椭圆 155"/>
          <p:cNvSpPr/>
          <p:nvPr/>
        </p:nvSpPr>
        <p:spPr>
          <a:xfrm rot="5400000">
            <a:off x="7910830" y="4965065"/>
            <a:ext cx="291465" cy="29781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7" name="椭圆 156"/>
          <p:cNvSpPr/>
          <p:nvPr/>
        </p:nvSpPr>
        <p:spPr>
          <a:xfrm rot="5400000">
            <a:off x="7461885" y="4965065"/>
            <a:ext cx="291465" cy="29781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8" name="椭圆 157"/>
          <p:cNvSpPr/>
          <p:nvPr/>
        </p:nvSpPr>
        <p:spPr>
          <a:xfrm rot="5400000">
            <a:off x="7679055" y="2897505"/>
            <a:ext cx="291465" cy="29781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59" name="直接箭头连接符 158"/>
          <p:cNvCxnSpPr>
            <a:stCxn id="158" idx="6"/>
            <a:endCxn id="155" idx="2"/>
          </p:cNvCxnSpPr>
          <p:nvPr/>
        </p:nvCxnSpPr>
        <p:spPr>
          <a:xfrm flipH="1">
            <a:off x="7212330" y="3192145"/>
            <a:ext cx="612140" cy="532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60" name="直接箭头连接符 159"/>
          <p:cNvCxnSpPr>
            <a:stCxn id="158" idx="6"/>
            <a:endCxn id="154" idx="2"/>
          </p:cNvCxnSpPr>
          <p:nvPr/>
        </p:nvCxnSpPr>
        <p:spPr>
          <a:xfrm flipH="1">
            <a:off x="7607300" y="3192145"/>
            <a:ext cx="217170" cy="532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61" name="直接箭头连接符 160"/>
          <p:cNvCxnSpPr>
            <a:stCxn id="158" idx="6"/>
            <a:endCxn id="153" idx="2"/>
          </p:cNvCxnSpPr>
          <p:nvPr/>
        </p:nvCxnSpPr>
        <p:spPr>
          <a:xfrm>
            <a:off x="7824470" y="3192145"/>
            <a:ext cx="232410" cy="532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62" name="直接箭头连接符 161"/>
          <p:cNvCxnSpPr>
            <a:stCxn id="158" idx="6"/>
            <a:endCxn id="152" idx="2"/>
          </p:cNvCxnSpPr>
          <p:nvPr/>
        </p:nvCxnSpPr>
        <p:spPr>
          <a:xfrm>
            <a:off x="7824470" y="3192145"/>
            <a:ext cx="628015" cy="532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63" name="椭圆 162"/>
          <p:cNvSpPr/>
          <p:nvPr/>
        </p:nvSpPr>
        <p:spPr>
          <a:xfrm rot="5400000">
            <a:off x="7686040" y="5490210"/>
            <a:ext cx="291465" cy="29781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64" name="直接箭头连接符 163"/>
          <p:cNvCxnSpPr>
            <a:stCxn id="157" idx="6"/>
            <a:endCxn id="163" idx="2"/>
          </p:cNvCxnSpPr>
          <p:nvPr/>
        </p:nvCxnSpPr>
        <p:spPr>
          <a:xfrm>
            <a:off x="7607300" y="5259705"/>
            <a:ext cx="224155" cy="2336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65" name="直接箭头连接符 164"/>
          <p:cNvCxnSpPr>
            <a:stCxn id="156" idx="6"/>
            <a:endCxn id="163" idx="2"/>
          </p:cNvCxnSpPr>
          <p:nvPr/>
        </p:nvCxnSpPr>
        <p:spPr>
          <a:xfrm flipH="1">
            <a:off x="7831455" y="5259705"/>
            <a:ext cx="224790" cy="2336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68" name="椭圆 167"/>
          <p:cNvSpPr/>
          <p:nvPr/>
        </p:nvSpPr>
        <p:spPr>
          <a:xfrm rot="5400000">
            <a:off x="7910830" y="4341495"/>
            <a:ext cx="291465" cy="29781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9" name="椭圆 168"/>
          <p:cNvSpPr/>
          <p:nvPr/>
        </p:nvSpPr>
        <p:spPr>
          <a:xfrm rot="5400000">
            <a:off x="7461250" y="4341495"/>
            <a:ext cx="291465" cy="29781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70" name="直接箭头连接符 169"/>
          <p:cNvCxnSpPr>
            <a:stCxn id="155" idx="6"/>
            <a:endCxn id="169" idx="2"/>
          </p:cNvCxnSpPr>
          <p:nvPr/>
        </p:nvCxnSpPr>
        <p:spPr>
          <a:xfrm>
            <a:off x="7212330" y="4015740"/>
            <a:ext cx="394335" cy="3289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1" name="直接箭头连接符 170"/>
          <p:cNvCxnSpPr>
            <a:stCxn id="154" idx="6"/>
            <a:endCxn id="169" idx="2"/>
          </p:cNvCxnSpPr>
          <p:nvPr/>
        </p:nvCxnSpPr>
        <p:spPr>
          <a:xfrm flipH="1">
            <a:off x="7606665" y="4015740"/>
            <a:ext cx="635" cy="3289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2" name="直接箭头连接符 171"/>
          <p:cNvCxnSpPr>
            <a:stCxn id="153" idx="6"/>
            <a:endCxn id="168" idx="2"/>
          </p:cNvCxnSpPr>
          <p:nvPr/>
        </p:nvCxnSpPr>
        <p:spPr>
          <a:xfrm flipH="1">
            <a:off x="8056245" y="4015740"/>
            <a:ext cx="635" cy="3289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3" name="直接箭头连接符 172"/>
          <p:cNvCxnSpPr>
            <a:stCxn id="152" idx="6"/>
            <a:endCxn id="168" idx="2"/>
          </p:cNvCxnSpPr>
          <p:nvPr/>
        </p:nvCxnSpPr>
        <p:spPr>
          <a:xfrm flipH="1">
            <a:off x="8056245" y="4015740"/>
            <a:ext cx="396240" cy="3289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4" name="直接箭头连接符 173"/>
          <p:cNvCxnSpPr>
            <a:stCxn id="169" idx="6"/>
            <a:endCxn id="157" idx="2"/>
          </p:cNvCxnSpPr>
          <p:nvPr/>
        </p:nvCxnSpPr>
        <p:spPr>
          <a:xfrm>
            <a:off x="7606665" y="4636135"/>
            <a:ext cx="635" cy="3321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5" name="直接箭头连接符 174"/>
          <p:cNvCxnSpPr>
            <a:stCxn id="169" idx="6"/>
            <a:endCxn id="156" idx="2"/>
          </p:cNvCxnSpPr>
          <p:nvPr/>
        </p:nvCxnSpPr>
        <p:spPr>
          <a:xfrm>
            <a:off x="7606665" y="4636135"/>
            <a:ext cx="449580" cy="3321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6" name="直接箭头连接符 175"/>
          <p:cNvCxnSpPr>
            <a:stCxn id="168" idx="6"/>
            <a:endCxn id="156" idx="2"/>
          </p:cNvCxnSpPr>
          <p:nvPr/>
        </p:nvCxnSpPr>
        <p:spPr>
          <a:xfrm>
            <a:off x="8056245" y="4636135"/>
            <a:ext cx="0" cy="3321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7" name="直接箭头连接符 176"/>
          <p:cNvCxnSpPr>
            <a:stCxn id="168" idx="6"/>
            <a:endCxn id="157" idx="2"/>
          </p:cNvCxnSpPr>
          <p:nvPr/>
        </p:nvCxnSpPr>
        <p:spPr>
          <a:xfrm flipH="1">
            <a:off x="7607300" y="4636135"/>
            <a:ext cx="448945" cy="3321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80" name="任意多边形 179"/>
          <p:cNvSpPr/>
          <p:nvPr/>
        </p:nvSpPr>
        <p:spPr>
          <a:xfrm>
            <a:off x="6842125" y="2786380"/>
            <a:ext cx="1179830" cy="1948180"/>
          </a:xfrm>
          <a:custGeom>
            <a:avLst/>
            <a:gdLst>
              <a:gd name="connisteX0" fmla="*/ 915329 w 1099903"/>
              <a:gd name="connsiteY0" fmla="*/ 3867 h 1953417"/>
              <a:gd name="connisteX1" fmla="*/ 844209 w 1099903"/>
              <a:gd name="connsiteY1" fmla="*/ 3867 h 1953417"/>
              <a:gd name="connisteX2" fmla="*/ 752769 w 1099903"/>
              <a:gd name="connsiteY2" fmla="*/ 34347 h 1953417"/>
              <a:gd name="connisteX3" fmla="*/ 661964 w 1099903"/>
              <a:gd name="connsiteY3" fmla="*/ 85147 h 1953417"/>
              <a:gd name="connisteX4" fmla="*/ 590844 w 1099903"/>
              <a:gd name="connsiteY4" fmla="*/ 135947 h 1953417"/>
              <a:gd name="connisteX5" fmla="*/ 509564 w 1099903"/>
              <a:gd name="connsiteY5" fmla="*/ 206432 h 1953417"/>
              <a:gd name="connisteX6" fmla="*/ 438444 w 1099903"/>
              <a:gd name="connsiteY6" fmla="*/ 277552 h 1953417"/>
              <a:gd name="connisteX7" fmla="*/ 387644 w 1099903"/>
              <a:gd name="connsiteY7" fmla="*/ 348672 h 1953417"/>
              <a:gd name="connisteX8" fmla="*/ 337479 w 1099903"/>
              <a:gd name="connsiteY8" fmla="*/ 440112 h 1953417"/>
              <a:gd name="connisteX9" fmla="*/ 286679 w 1099903"/>
              <a:gd name="connsiteY9" fmla="*/ 511232 h 1953417"/>
              <a:gd name="connisteX10" fmla="*/ 235879 w 1099903"/>
              <a:gd name="connsiteY10" fmla="*/ 581717 h 1953417"/>
              <a:gd name="connisteX11" fmla="*/ 185079 w 1099903"/>
              <a:gd name="connsiteY11" fmla="*/ 652837 h 1953417"/>
              <a:gd name="connisteX12" fmla="*/ 144439 w 1099903"/>
              <a:gd name="connsiteY12" fmla="*/ 723957 h 1953417"/>
              <a:gd name="connisteX13" fmla="*/ 83479 w 1099903"/>
              <a:gd name="connsiteY13" fmla="*/ 795077 h 1953417"/>
              <a:gd name="connisteX14" fmla="*/ 63159 w 1099903"/>
              <a:gd name="connsiteY14" fmla="*/ 866197 h 1953417"/>
              <a:gd name="connisteX15" fmla="*/ 52999 w 1099903"/>
              <a:gd name="connsiteY15" fmla="*/ 936682 h 1953417"/>
              <a:gd name="connisteX16" fmla="*/ 52999 w 1099903"/>
              <a:gd name="connsiteY16" fmla="*/ 1017962 h 1953417"/>
              <a:gd name="connisteX17" fmla="*/ 32679 w 1099903"/>
              <a:gd name="connsiteY17" fmla="*/ 1089082 h 1953417"/>
              <a:gd name="connisteX18" fmla="*/ 22519 w 1099903"/>
              <a:gd name="connsiteY18" fmla="*/ 1160202 h 1953417"/>
              <a:gd name="connisteX19" fmla="*/ 2199 w 1099903"/>
              <a:gd name="connsiteY19" fmla="*/ 1231322 h 1953417"/>
              <a:gd name="connisteX20" fmla="*/ 2199 w 1099903"/>
              <a:gd name="connsiteY20" fmla="*/ 1301807 h 1953417"/>
              <a:gd name="connisteX21" fmla="*/ 12359 w 1099903"/>
              <a:gd name="connsiteY21" fmla="*/ 1372927 h 1953417"/>
              <a:gd name="connisteX22" fmla="*/ 22519 w 1099903"/>
              <a:gd name="connsiteY22" fmla="*/ 1444047 h 1953417"/>
              <a:gd name="connisteX23" fmla="*/ 63159 w 1099903"/>
              <a:gd name="connsiteY23" fmla="*/ 1515167 h 1953417"/>
              <a:gd name="connisteX24" fmla="*/ 103799 w 1099903"/>
              <a:gd name="connsiteY24" fmla="*/ 1586287 h 1953417"/>
              <a:gd name="connisteX25" fmla="*/ 174919 w 1099903"/>
              <a:gd name="connsiteY25" fmla="*/ 1637087 h 1953417"/>
              <a:gd name="connisteX26" fmla="*/ 246039 w 1099903"/>
              <a:gd name="connsiteY26" fmla="*/ 1677092 h 1953417"/>
              <a:gd name="connisteX27" fmla="*/ 317159 w 1099903"/>
              <a:gd name="connsiteY27" fmla="*/ 1727892 h 1953417"/>
              <a:gd name="connisteX28" fmla="*/ 387644 w 1099903"/>
              <a:gd name="connsiteY28" fmla="*/ 1768532 h 1953417"/>
              <a:gd name="connisteX29" fmla="*/ 458764 w 1099903"/>
              <a:gd name="connsiteY29" fmla="*/ 1819332 h 1953417"/>
              <a:gd name="connisteX30" fmla="*/ 529884 w 1099903"/>
              <a:gd name="connsiteY30" fmla="*/ 1849812 h 1953417"/>
              <a:gd name="connisteX31" fmla="*/ 601004 w 1099903"/>
              <a:gd name="connsiteY31" fmla="*/ 1900612 h 1953417"/>
              <a:gd name="connisteX32" fmla="*/ 672124 w 1099903"/>
              <a:gd name="connsiteY32" fmla="*/ 1931092 h 1953417"/>
              <a:gd name="connisteX33" fmla="*/ 742609 w 1099903"/>
              <a:gd name="connsiteY33" fmla="*/ 1951412 h 1953417"/>
              <a:gd name="connisteX34" fmla="*/ 813729 w 1099903"/>
              <a:gd name="connsiteY34" fmla="*/ 1941252 h 1953417"/>
              <a:gd name="connisteX35" fmla="*/ 823889 w 1099903"/>
              <a:gd name="connsiteY35" fmla="*/ 1870132 h 1953417"/>
              <a:gd name="connisteX36" fmla="*/ 844209 w 1099903"/>
              <a:gd name="connsiteY36" fmla="*/ 1799012 h 1953417"/>
              <a:gd name="connisteX37" fmla="*/ 884849 w 1099903"/>
              <a:gd name="connsiteY37" fmla="*/ 1727892 h 1953417"/>
              <a:gd name="connisteX38" fmla="*/ 895009 w 1099903"/>
              <a:gd name="connsiteY38" fmla="*/ 1647247 h 1953417"/>
              <a:gd name="connisteX39" fmla="*/ 905169 w 1099903"/>
              <a:gd name="connsiteY39" fmla="*/ 1576127 h 1953417"/>
              <a:gd name="connisteX40" fmla="*/ 905169 w 1099903"/>
              <a:gd name="connsiteY40" fmla="*/ 1505007 h 1953417"/>
              <a:gd name="connisteX41" fmla="*/ 905169 w 1099903"/>
              <a:gd name="connsiteY41" fmla="*/ 1433887 h 1953417"/>
              <a:gd name="connisteX42" fmla="*/ 915329 w 1099903"/>
              <a:gd name="connsiteY42" fmla="*/ 1362767 h 1953417"/>
              <a:gd name="connisteX43" fmla="*/ 915329 w 1099903"/>
              <a:gd name="connsiteY43" fmla="*/ 1292282 h 1953417"/>
              <a:gd name="connisteX44" fmla="*/ 915329 w 1099903"/>
              <a:gd name="connsiteY44" fmla="*/ 1221162 h 1953417"/>
              <a:gd name="connisteX45" fmla="*/ 915329 w 1099903"/>
              <a:gd name="connsiteY45" fmla="*/ 1150042 h 1953417"/>
              <a:gd name="connisteX46" fmla="*/ 895009 w 1099903"/>
              <a:gd name="connsiteY46" fmla="*/ 1078922 h 1953417"/>
              <a:gd name="connisteX47" fmla="*/ 884849 w 1099903"/>
              <a:gd name="connsiteY47" fmla="*/ 1007802 h 1953417"/>
              <a:gd name="connisteX48" fmla="*/ 884849 w 1099903"/>
              <a:gd name="connsiteY48" fmla="*/ 936682 h 1953417"/>
              <a:gd name="connisteX49" fmla="*/ 884849 w 1099903"/>
              <a:gd name="connsiteY49" fmla="*/ 866197 h 1953417"/>
              <a:gd name="connisteX50" fmla="*/ 905169 w 1099903"/>
              <a:gd name="connsiteY50" fmla="*/ 795077 h 1953417"/>
              <a:gd name="connisteX51" fmla="*/ 955969 w 1099903"/>
              <a:gd name="connsiteY51" fmla="*/ 723957 h 1953417"/>
              <a:gd name="connisteX52" fmla="*/ 1016929 w 1099903"/>
              <a:gd name="connsiteY52" fmla="*/ 652837 h 1953417"/>
              <a:gd name="connisteX53" fmla="*/ 1047409 w 1099903"/>
              <a:gd name="connsiteY53" fmla="*/ 581717 h 1953417"/>
              <a:gd name="connisteX54" fmla="*/ 1077889 w 1099903"/>
              <a:gd name="connsiteY54" fmla="*/ 511232 h 1953417"/>
              <a:gd name="connisteX55" fmla="*/ 1098209 w 1099903"/>
              <a:gd name="connsiteY55" fmla="*/ 440112 h 1953417"/>
              <a:gd name="connisteX56" fmla="*/ 1098209 w 1099903"/>
              <a:gd name="connsiteY56" fmla="*/ 368992 h 1953417"/>
              <a:gd name="connisteX57" fmla="*/ 1098209 w 1099903"/>
              <a:gd name="connsiteY57" fmla="*/ 297872 h 1953417"/>
              <a:gd name="connisteX58" fmla="*/ 1098209 w 1099903"/>
              <a:gd name="connsiteY58" fmla="*/ 226752 h 1953417"/>
              <a:gd name="connisteX59" fmla="*/ 1098209 w 1099903"/>
              <a:gd name="connsiteY59" fmla="*/ 155632 h 1953417"/>
              <a:gd name="connisteX60" fmla="*/ 1077889 w 1099903"/>
              <a:gd name="connsiteY60" fmla="*/ 85147 h 1953417"/>
              <a:gd name="connisteX61" fmla="*/ 1006769 w 1099903"/>
              <a:gd name="connsiteY61" fmla="*/ 34347 h 1953417"/>
              <a:gd name="connisteX62" fmla="*/ 935649 w 1099903"/>
              <a:gd name="connsiteY62" fmla="*/ 24187 h 1953417"/>
              <a:gd name="connisteX63" fmla="*/ 915329 w 1099903"/>
              <a:gd name="connsiteY63" fmla="*/ 3867 h 195341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Lst>
            <a:rect l="l" t="t" r="r" b="b"/>
            <a:pathLst>
              <a:path w="1099903" h="1953418">
                <a:moveTo>
                  <a:pt x="915330" y="3868"/>
                </a:moveTo>
                <a:cubicBezTo>
                  <a:pt x="896915" y="58"/>
                  <a:pt x="876595" y="-2482"/>
                  <a:pt x="844210" y="3868"/>
                </a:cubicBezTo>
                <a:cubicBezTo>
                  <a:pt x="811825" y="10218"/>
                  <a:pt x="788965" y="17838"/>
                  <a:pt x="752770" y="34348"/>
                </a:cubicBezTo>
                <a:cubicBezTo>
                  <a:pt x="716575" y="50858"/>
                  <a:pt x="694350" y="64828"/>
                  <a:pt x="661965" y="85148"/>
                </a:cubicBezTo>
                <a:cubicBezTo>
                  <a:pt x="629580" y="105468"/>
                  <a:pt x="621325" y="111818"/>
                  <a:pt x="590845" y="135948"/>
                </a:cubicBezTo>
                <a:cubicBezTo>
                  <a:pt x="560365" y="160078"/>
                  <a:pt x="540045" y="177858"/>
                  <a:pt x="509565" y="206433"/>
                </a:cubicBezTo>
                <a:cubicBezTo>
                  <a:pt x="479085" y="235008"/>
                  <a:pt x="462575" y="248978"/>
                  <a:pt x="438445" y="277553"/>
                </a:cubicBezTo>
                <a:cubicBezTo>
                  <a:pt x="414315" y="306128"/>
                  <a:pt x="407965" y="316288"/>
                  <a:pt x="387645" y="348673"/>
                </a:cubicBezTo>
                <a:cubicBezTo>
                  <a:pt x="367325" y="381058"/>
                  <a:pt x="357800" y="407728"/>
                  <a:pt x="337480" y="440113"/>
                </a:cubicBezTo>
                <a:cubicBezTo>
                  <a:pt x="317160" y="472498"/>
                  <a:pt x="307000" y="482658"/>
                  <a:pt x="286680" y="511233"/>
                </a:cubicBezTo>
                <a:cubicBezTo>
                  <a:pt x="266360" y="539808"/>
                  <a:pt x="256200" y="553143"/>
                  <a:pt x="235880" y="581718"/>
                </a:cubicBezTo>
                <a:cubicBezTo>
                  <a:pt x="215560" y="610293"/>
                  <a:pt x="203495" y="624263"/>
                  <a:pt x="185080" y="652838"/>
                </a:cubicBezTo>
                <a:cubicBezTo>
                  <a:pt x="166665" y="681413"/>
                  <a:pt x="164760" y="695383"/>
                  <a:pt x="144440" y="723958"/>
                </a:cubicBezTo>
                <a:cubicBezTo>
                  <a:pt x="124120" y="752533"/>
                  <a:pt x="99990" y="766503"/>
                  <a:pt x="83480" y="795078"/>
                </a:cubicBezTo>
                <a:cubicBezTo>
                  <a:pt x="66970" y="823653"/>
                  <a:pt x="69510" y="837623"/>
                  <a:pt x="63160" y="866198"/>
                </a:cubicBezTo>
                <a:cubicBezTo>
                  <a:pt x="56810" y="894773"/>
                  <a:pt x="54905" y="906203"/>
                  <a:pt x="53000" y="936683"/>
                </a:cubicBezTo>
                <a:cubicBezTo>
                  <a:pt x="51095" y="967163"/>
                  <a:pt x="56810" y="987483"/>
                  <a:pt x="53000" y="1017963"/>
                </a:cubicBezTo>
                <a:cubicBezTo>
                  <a:pt x="49190" y="1048443"/>
                  <a:pt x="39030" y="1060508"/>
                  <a:pt x="32680" y="1089083"/>
                </a:cubicBezTo>
                <a:cubicBezTo>
                  <a:pt x="26330" y="1117658"/>
                  <a:pt x="28870" y="1131628"/>
                  <a:pt x="22520" y="1160203"/>
                </a:cubicBezTo>
                <a:cubicBezTo>
                  <a:pt x="16170" y="1188778"/>
                  <a:pt x="6010" y="1202748"/>
                  <a:pt x="2200" y="1231323"/>
                </a:cubicBezTo>
                <a:cubicBezTo>
                  <a:pt x="-1610" y="1259898"/>
                  <a:pt x="295" y="1273233"/>
                  <a:pt x="2200" y="1301808"/>
                </a:cubicBezTo>
                <a:cubicBezTo>
                  <a:pt x="4105" y="1330383"/>
                  <a:pt x="8550" y="1344353"/>
                  <a:pt x="12360" y="1372928"/>
                </a:cubicBezTo>
                <a:cubicBezTo>
                  <a:pt x="16170" y="1401503"/>
                  <a:pt x="12360" y="1415473"/>
                  <a:pt x="22520" y="1444048"/>
                </a:cubicBezTo>
                <a:cubicBezTo>
                  <a:pt x="32680" y="1472623"/>
                  <a:pt x="46650" y="1486593"/>
                  <a:pt x="63160" y="1515168"/>
                </a:cubicBezTo>
                <a:cubicBezTo>
                  <a:pt x="79670" y="1543743"/>
                  <a:pt x="81575" y="1562158"/>
                  <a:pt x="103800" y="1586288"/>
                </a:cubicBezTo>
                <a:cubicBezTo>
                  <a:pt x="126025" y="1610418"/>
                  <a:pt x="146345" y="1618673"/>
                  <a:pt x="174920" y="1637088"/>
                </a:cubicBezTo>
                <a:cubicBezTo>
                  <a:pt x="203495" y="1655503"/>
                  <a:pt x="217465" y="1658678"/>
                  <a:pt x="246040" y="1677093"/>
                </a:cubicBezTo>
                <a:cubicBezTo>
                  <a:pt x="274615" y="1695508"/>
                  <a:pt x="288585" y="1709478"/>
                  <a:pt x="317160" y="1727893"/>
                </a:cubicBezTo>
                <a:cubicBezTo>
                  <a:pt x="345735" y="1746308"/>
                  <a:pt x="359070" y="1750118"/>
                  <a:pt x="387645" y="1768533"/>
                </a:cubicBezTo>
                <a:cubicBezTo>
                  <a:pt x="416220" y="1786948"/>
                  <a:pt x="430190" y="1802823"/>
                  <a:pt x="458765" y="1819333"/>
                </a:cubicBezTo>
                <a:cubicBezTo>
                  <a:pt x="487340" y="1835843"/>
                  <a:pt x="501310" y="1833303"/>
                  <a:pt x="529885" y="1849813"/>
                </a:cubicBezTo>
                <a:cubicBezTo>
                  <a:pt x="558460" y="1866323"/>
                  <a:pt x="572430" y="1884103"/>
                  <a:pt x="601005" y="1900613"/>
                </a:cubicBezTo>
                <a:cubicBezTo>
                  <a:pt x="629580" y="1917123"/>
                  <a:pt x="643550" y="1920933"/>
                  <a:pt x="672125" y="1931093"/>
                </a:cubicBezTo>
                <a:cubicBezTo>
                  <a:pt x="700700" y="1941253"/>
                  <a:pt x="714035" y="1949508"/>
                  <a:pt x="742610" y="1951413"/>
                </a:cubicBezTo>
                <a:cubicBezTo>
                  <a:pt x="771185" y="1953318"/>
                  <a:pt x="797220" y="1957763"/>
                  <a:pt x="813730" y="1941253"/>
                </a:cubicBezTo>
                <a:cubicBezTo>
                  <a:pt x="830240" y="1924743"/>
                  <a:pt x="817540" y="1898708"/>
                  <a:pt x="823890" y="1870133"/>
                </a:cubicBezTo>
                <a:cubicBezTo>
                  <a:pt x="830240" y="1841558"/>
                  <a:pt x="832145" y="1827588"/>
                  <a:pt x="844210" y="1799013"/>
                </a:cubicBezTo>
                <a:cubicBezTo>
                  <a:pt x="856275" y="1770438"/>
                  <a:pt x="874690" y="1758373"/>
                  <a:pt x="884850" y="1727893"/>
                </a:cubicBezTo>
                <a:cubicBezTo>
                  <a:pt x="895010" y="1697413"/>
                  <a:pt x="891200" y="1677728"/>
                  <a:pt x="895010" y="1647248"/>
                </a:cubicBezTo>
                <a:cubicBezTo>
                  <a:pt x="898820" y="1616768"/>
                  <a:pt x="903265" y="1604703"/>
                  <a:pt x="905170" y="1576128"/>
                </a:cubicBezTo>
                <a:cubicBezTo>
                  <a:pt x="907075" y="1547553"/>
                  <a:pt x="905170" y="1533583"/>
                  <a:pt x="905170" y="1505008"/>
                </a:cubicBezTo>
                <a:cubicBezTo>
                  <a:pt x="905170" y="1476433"/>
                  <a:pt x="903265" y="1462463"/>
                  <a:pt x="905170" y="1433888"/>
                </a:cubicBezTo>
                <a:cubicBezTo>
                  <a:pt x="907075" y="1405313"/>
                  <a:pt x="913425" y="1391343"/>
                  <a:pt x="915330" y="1362768"/>
                </a:cubicBezTo>
                <a:cubicBezTo>
                  <a:pt x="917235" y="1334193"/>
                  <a:pt x="915330" y="1320858"/>
                  <a:pt x="915330" y="1292283"/>
                </a:cubicBezTo>
                <a:cubicBezTo>
                  <a:pt x="915330" y="1263708"/>
                  <a:pt x="915330" y="1249738"/>
                  <a:pt x="915330" y="1221163"/>
                </a:cubicBezTo>
                <a:cubicBezTo>
                  <a:pt x="915330" y="1192588"/>
                  <a:pt x="919140" y="1178618"/>
                  <a:pt x="915330" y="1150043"/>
                </a:cubicBezTo>
                <a:cubicBezTo>
                  <a:pt x="911520" y="1121468"/>
                  <a:pt x="901360" y="1107498"/>
                  <a:pt x="895010" y="1078923"/>
                </a:cubicBezTo>
                <a:cubicBezTo>
                  <a:pt x="888660" y="1050348"/>
                  <a:pt x="886755" y="1036378"/>
                  <a:pt x="884850" y="1007803"/>
                </a:cubicBezTo>
                <a:cubicBezTo>
                  <a:pt x="882945" y="979228"/>
                  <a:pt x="884850" y="965258"/>
                  <a:pt x="884850" y="936683"/>
                </a:cubicBezTo>
                <a:cubicBezTo>
                  <a:pt x="884850" y="908108"/>
                  <a:pt x="881040" y="894773"/>
                  <a:pt x="884850" y="866198"/>
                </a:cubicBezTo>
                <a:cubicBezTo>
                  <a:pt x="888660" y="837623"/>
                  <a:pt x="891200" y="823653"/>
                  <a:pt x="905170" y="795078"/>
                </a:cubicBezTo>
                <a:cubicBezTo>
                  <a:pt x="919140" y="766503"/>
                  <a:pt x="933745" y="752533"/>
                  <a:pt x="955970" y="723958"/>
                </a:cubicBezTo>
                <a:cubicBezTo>
                  <a:pt x="978195" y="695383"/>
                  <a:pt x="998515" y="681413"/>
                  <a:pt x="1016930" y="652838"/>
                </a:cubicBezTo>
                <a:cubicBezTo>
                  <a:pt x="1035345" y="624263"/>
                  <a:pt x="1035345" y="610293"/>
                  <a:pt x="1047410" y="581718"/>
                </a:cubicBezTo>
                <a:cubicBezTo>
                  <a:pt x="1059475" y="553143"/>
                  <a:pt x="1067730" y="539808"/>
                  <a:pt x="1077890" y="511233"/>
                </a:cubicBezTo>
                <a:cubicBezTo>
                  <a:pt x="1088050" y="482658"/>
                  <a:pt x="1094400" y="468688"/>
                  <a:pt x="1098210" y="440113"/>
                </a:cubicBezTo>
                <a:cubicBezTo>
                  <a:pt x="1102020" y="411538"/>
                  <a:pt x="1098210" y="397568"/>
                  <a:pt x="1098210" y="368993"/>
                </a:cubicBezTo>
                <a:cubicBezTo>
                  <a:pt x="1098210" y="340418"/>
                  <a:pt x="1098210" y="326448"/>
                  <a:pt x="1098210" y="297873"/>
                </a:cubicBezTo>
                <a:cubicBezTo>
                  <a:pt x="1098210" y="269298"/>
                  <a:pt x="1098210" y="255328"/>
                  <a:pt x="1098210" y="226753"/>
                </a:cubicBezTo>
                <a:cubicBezTo>
                  <a:pt x="1098210" y="198178"/>
                  <a:pt x="1102020" y="184208"/>
                  <a:pt x="1098210" y="155633"/>
                </a:cubicBezTo>
                <a:cubicBezTo>
                  <a:pt x="1094400" y="127058"/>
                  <a:pt x="1096305" y="109278"/>
                  <a:pt x="1077890" y="85148"/>
                </a:cubicBezTo>
                <a:cubicBezTo>
                  <a:pt x="1059475" y="61018"/>
                  <a:pt x="1035345" y="46413"/>
                  <a:pt x="1006770" y="34348"/>
                </a:cubicBezTo>
                <a:cubicBezTo>
                  <a:pt x="978195" y="22283"/>
                  <a:pt x="954065" y="30538"/>
                  <a:pt x="935650" y="24188"/>
                </a:cubicBezTo>
                <a:cubicBezTo>
                  <a:pt x="917235" y="17838"/>
                  <a:pt x="933745" y="7678"/>
                  <a:pt x="915330" y="3868"/>
                </a:cubicBezTo>
                <a:close/>
              </a:path>
            </a:pathLst>
          </a:custGeom>
          <a:noFill/>
          <a:ln w="28575" cmpd="sng">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81" name="任意多边形 180"/>
          <p:cNvSpPr/>
          <p:nvPr/>
        </p:nvSpPr>
        <p:spPr>
          <a:xfrm>
            <a:off x="7831455" y="3371215"/>
            <a:ext cx="956945" cy="1454150"/>
          </a:xfrm>
          <a:custGeom>
            <a:avLst/>
            <a:gdLst>
              <a:gd name="connisteX0" fmla="*/ 824512 w 956803"/>
              <a:gd name="connsiteY0" fmla="*/ 52999 h 1454021"/>
              <a:gd name="connisteX1" fmla="*/ 743232 w 956803"/>
              <a:gd name="connsiteY1" fmla="*/ 32679 h 1454021"/>
              <a:gd name="connisteX2" fmla="*/ 651792 w 956803"/>
              <a:gd name="connsiteY2" fmla="*/ 12359 h 1454021"/>
              <a:gd name="connisteX3" fmla="*/ 580672 w 956803"/>
              <a:gd name="connsiteY3" fmla="*/ 2199 h 1454021"/>
              <a:gd name="connisteX4" fmla="*/ 510187 w 956803"/>
              <a:gd name="connsiteY4" fmla="*/ 2199 h 1454021"/>
              <a:gd name="connisteX5" fmla="*/ 428907 w 956803"/>
              <a:gd name="connsiteY5" fmla="*/ 22519 h 1454021"/>
              <a:gd name="connisteX6" fmla="*/ 337467 w 956803"/>
              <a:gd name="connsiteY6" fmla="*/ 73319 h 1454021"/>
              <a:gd name="connisteX7" fmla="*/ 266347 w 956803"/>
              <a:gd name="connsiteY7" fmla="*/ 103799 h 1454021"/>
              <a:gd name="connisteX8" fmla="*/ 195227 w 956803"/>
              <a:gd name="connsiteY8" fmla="*/ 154599 h 1454021"/>
              <a:gd name="connisteX9" fmla="*/ 124742 w 956803"/>
              <a:gd name="connsiteY9" fmla="*/ 205399 h 1454021"/>
              <a:gd name="connisteX10" fmla="*/ 73942 w 956803"/>
              <a:gd name="connsiteY10" fmla="*/ 276519 h 1454021"/>
              <a:gd name="connisteX11" fmla="*/ 23142 w 956803"/>
              <a:gd name="connsiteY11" fmla="*/ 347004 h 1454021"/>
              <a:gd name="connisteX12" fmla="*/ 2822 w 956803"/>
              <a:gd name="connsiteY12" fmla="*/ 418124 h 1454021"/>
              <a:gd name="connisteX13" fmla="*/ 12982 w 956803"/>
              <a:gd name="connsiteY13" fmla="*/ 489244 h 1454021"/>
              <a:gd name="connisteX14" fmla="*/ 12982 w 956803"/>
              <a:gd name="connsiteY14" fmla="*/ 560364 h 1454021"/>
              <a:gd name="connisteX15" fmla="*/ 33302 w 956803"/>
              <a:gd name="connsiteY15" fmla="*/ 631484 h 1454021"/>
              <a:gd name="connisteX16" fmla="*/ 43462 w 956803"/>
              <a:gd name="connsiteY16" fmla="*/ 702604 h 1454021"/>
              <a:gd name="connisteX17" fmla="*/ 43462 w 956803"/>
              <a:gd name="connsiteY17" fmla="*/ 773089 h 1454021"/>
              <a:gd name="connisteX18" fmla="*/ 43462 w 956803"/>
              <a:gd name="connsiteY18" fmla="*/ 844209 h 1454021"/>
              <a:gd name="connisteX19" fmla="*/ 43462 w 956803"/>
              <a:gd name="connsiteY19" fmla="*/ 915329 h 1454021"/>
              <a:gd name="connisteX20" fmla="*/ 23142 w 956803"/>
              <a:gd name="connsiteY20" fmla="*/ 986449 h 1454021"/>
              <a:gd name="connisteX21" fmla="*/ 12982 w 956803"/>
              <a:gd name="connsiteY21" fmla="*/ 1057569 h 1454021"/>
              <a:gd name="connisteX22" fmla="*/ 2822 w 956803"/>
              <a:gd name="connsiteY22" fmla="*/ 1128054 h 1454021"/>
              <a:gd name="connisteX23" fmla="*/ 2822 w 956803"/>
              <a:gd name="connsiteY23" fmla="*/ 1199174 h 1454021"/>
              <a:gd name="connisteX24" fmla="*/ 2822 w 956803"/>
              <a:gd name="connsiteY24" fmla="*/ 1270294 h 1454021"/>
              <a:gd name="connisteX25" fmla="*/ 33302 w 956803"/>
              <a:gd name="connsiteY25" fmla="*/ 1341414 h 1454021"/>
              <a:gd name="connisteX26" fmla="*/ 104422 w 956803"/>
              <a:gd name="connsiteY26" fmla="*/ 1392214 h 1454021"/>
              <a:gd name="connisteX27" fmla="*/ 175542 w 956803"/>
              <a:gd name="connsiteY27" fmla="*/ 1422694 h 1454021"/>
              <a:gd name="connisteX28" fmla="*/ 246027 w 956803"/>
              <a:gd name="connsiteY28" fmla="*/ 1443014 h 1454021"/>
              <a:gd name="connisteX29" fmla="*/ 327307 w 956803"/>
              <a:gd name="connsiteY29" fmla="*/ 1453174 h 1454021"/>
              <a:gd name="connisteX30" fmla="*/ 398427 w 956803"/>
              <a:gd name="connsiteY30" fmla="*/ 1453174 h 1454021"/>
              <a:gd name="connisteX31" fmla="*/ 469547 w 956803"/>
              <a:gd name="connsiteY31" fmla="*/ 1453174 h 1454021"/>
              <a:gd name="connisteX32" fmla="*/ 540667 w 956803"/>
              <a:gd name="connsiteY32" fmla="*/ 1443014 h 1454021"/>
              <a:gd name="connisteX33" fmla="*/ 611152 w 956803"/>
              <a:gd name="connsiteY33" fmla="*/ 1422694 h 1454021"/>
              <a:gd name="connisteX34" fmla="*/ 682272 w 956803"/>
              <a:gd name="connsiteY34" fmla="*/ 1382054 h 1454021"/>
              <a:gd name="connisteX35" fmla="*/ 753392 w 956803"/>
              <a:gd name="connsiteY35" fmla="*/ 1321094 h 1454021"/>
              <a:gd name="connisteX36" fmla="*/ 824512 w 956803"/>
              <a:gd name="connsiteY36" fmla="*/ 1260134 h 1454021"/>
              <a:gd name="connisteX37" fmla="*/ 875312 w 956803"/>
              <a:gd name="connsiteY37" fmla="*/ 1189014 h 1454021"/>
              <a:gd name="connisteX38" fmla="*/ 895632 w 956803"/>
              <a:gd name="connsiteY38" fmla="*/ 1117894 h 1454021"/>
              <a:gd name="connisteX39" fmla="*/ 905792 w 956803"/>
              <a:gd name="connsiteY39" fmla="*/ 1037249 h 1454021"/>
              <a:gd name="connisteX40" fmla="*/ 926112 w 956803"/>
              <a:gd name="connsiteY40" fmla="*/ 966129 h 1454021"/>
              <a:gd name="connisteX41" fmla="*/ 936272 w 956803"/>
              <a:gd name="connsiteY41" fmla="*/ 895009 h 1454021"/>
              <a:gd name="connisteX42" fmla="*/ 946432 w 956803"/>
              <a:gd name="connsiteY42" fmla="*/ 823889 h 1454021"/>
              <a:gd name="connisteX43" fmla="*/ 955957 w 956803"/>
              <a:gd name="connsiteY43" fmla="*/ 752769 h 1454021"/>
              <a:gd name="connisteX44" fmla="*/ 955957 w 956803"/>
              <a:gd name="connsiteY44" fmla="*/ 682284 h 1454021"/>
              <a:gd name="connisteX45" fmla="*/ 955957 w 956803"/>
              <a:gd name="connsiteY45" fmla="*/ 611164 h 1454021"/>
              <a:gd name="connisteX46" fmla="*/ 955957 w 956803"/>
              <a:gd name="connsiteY46" fmla="*/ 540044 h 1454021"/>
              <a:gd name="connisteX47" fmla="*/ 955957 w 956803"/>
              <a:gd name="connsiteY47" fmla="*/ 468924 h 1454021"/>
              <a:gd name="connisteX48" fmla="*/ 955957 w 956803"/>
              <a:gd name="connsiteY48" fmla="*/ 397804 h 1454021"/>
              <a:gd name="connisteX49" fmla="*/ 955957 w 956803"/>
              <a:gd name="connsiteY49" fmla="*/ 326684 h 1454021"/>
              <a:gd name="connisteX50" fmla="*/ 946432 w 956803"/>
              <a:gd name="connsiteY50" fmla="*/ 256199 h 1454021"/>
              <a:gd name="connisteX51" fmla="*/ 895632 w 956803"/>
              <a:gd name="connsiteY51" fmla="*/ 185079 h 1454021"/>
              <a:gd name="connisteX52" fmla="*/ 834672 w 956803"/>
              <a:gd name="connsiteY52" fmla="*/ 113959 h 1454021"/>
              <a:gd name="connisteX53" fmla="*/ 794032 w 956803"/>
              <a:gd name="connsiteY53" fmla="*/ 42839 h 1454021"/>
              <a:gd name="connisteX54" fmla="*/ 824512 w 956803"/>
              <a:gd name="connsiteY54" fmla="*/ 52999 h 145402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Lst>
            <a:rect l="l" t="t" r="r" b="b"/>
            <a:pathLst>
              <a:path w="956804" h="1454021">
                <a:moveTo>
                  <a:pt x="824512" y="53000"/>
                </a:moveTo>
                <a:cubicBezTo>
                  <a:pt x="814352" y="51095"/>
                  <a:pt x="777522" y="40935"/>
                  <a:pt x="743232" y="32680"/>
                </a:cubicBezTo>
                <a:cubicBezTo>
                  <a:pt x="708942" y="24425"/>
                  <a:pt x="684177" y="18710"/>
                  <a:pt x="651792" y="12360"/>
                </a:cubicBezTo>
                <a:cubicBezTo>
                  <a:pt x="619407" y="6010"/>
                  <a:pt x="609247" y="4105"/>
                  <a:pt x="580672" y="2200"/>
                </a:cubicBezTo>
                <a:cubicBezTo>
                  <a:pt x="552097" y="295"/>
                  <a:pt x="540667" y="-1610"/>
                  <a:pt x="510187" y="2200"/>
                </a:cubicBezTo>
                <a:cubicBezTo>
                  <a:pt x="479707" y="6010"/>
                  <a:pt x="463197" y="8550"/>
                  <a:pt x="428907" y="22520"/>
                </a:cubicBezTo>
                <a:cubicBezTo>
                  <a:pt x="394617" y="36490"/>
                  <a:pt x="369852" y="56810"/>
                  <a:pt x="337467" y="73320"/>
                </a:cubicBezTo>
                <a:cubicBezTo>
                  <a:pt x="305082" y="89830"/>
                  <a:pt x="294922" y="87290"/>
                  <a:pt x="266347" y="103800"/>
                </a:cubicBezTo>
                <a:cubicBezTo>
                  <a:pt x="237772" y="120310"/>
                  <a:pt x="223802" y="134280"/>
                  <a:pt x="195227" y="154600"/>
                </a:cubicBezTo>
                <a:cubicBezTo>
                  <a:pt x="166652" y="174920"/>
                  <a:pt x="148872" y="181270"/>
                  <a:pt x="124742" y="205400"/>
                </a:cubicBezTo>
                <a:cubicBezTo>
                  <a:pt x="100612" y="229530"/>
                  <a:pt x="94262" y="247945"/>
                  <a:pt x="73942" y="276520"/>
                </a:cubicBezTo>
                <a:cubicBezTo>
                  <a:pt x="53622" y="305095"/>
                  <a:pt x="37112" y="318430"/>
                  <a:pt x="23142" y="347005"/>
                </a:cubicBezTo>
                <a:cubicBezTo>
                  <a:pt x="9172" y="375580"/>
                  <a:pt x="4727" y="389550"/>
                  <a:pt x="2822" y="418125"/>
                </a:cubicBezTo>
                <a:cubicBezTo>
                  <a:pt x="917" y="446700"/>
                  <a:pt x="11077" y="460670"/>
                  <a:pt x="12982" y="489245"/>
                </a:cubicBezTo>
                <a:cubicBezTo>
                  <a:pt x="14887" y="517820"/>
                  <a:pt x="9172" y="531790"/>
                  <a:pt x="12982" y="560365"/>
                </a:cubicBezTo>
                <a:cubicBezTo>
                  <a:pt x="16792" y="588940"/>
                  <a:pt x="26952" y="602910"/>
                  <a:pt x="33302" y="631485"/>
                </a:cubicBezTo>
                <a:cubicBezTo>
                  <a:pt x="39652" y="660060"/>
                  <a:pt x="41557" y="674030"/>
                  <a:pt x="43462" y="702605"/>
                </a:cubicBezTo>
                <a:cubicBezTo>
                  <a:pt x="45367" y="731180"/>
                  <a:pt x="43462" y="744515"/>
                  <a:pt x="43462" y="773090"/>
                </a:cubicBezTo>
                <a:cubicBezTo>
                  <a:pt x="43462" y="801665"/>
                  <a:pt x="43462" y="815635"/>
                  <a:pt x="43462" y="844210"/>
                </a:cubicBezTo>
                <a:cubicBezTo>
                  <a:pt x="43462" y="872785"/>
                  <a:pt x="47272" y="886755"/>
                  <a:pt x="43462" y="915330"/>
                </a:cubicBezTo>
                <a:cubicBezTo>
                  <a:pt x="39652" y="943905"/>
                  <a:pt x="29492" y="957875"/>
                  <a:pt x="23142" y="986450"/>
                </a:cubicBezTo>
                <a:cubicBezTo>
                  <a:pt x="16792" y="1015025"/>
                  <a:pt x="16792" y="1028995"/>
                  <a:pt x="12982" y="1057570"/>
                </a:cubicBezTo>
                <a:cubicBezTo>
                  <a:pt x="9172" y="1086145"/>
                  <a:pt x="4727" y="1099480"/>
                  <a:pt x="2822" y="1128055"/>
                </a:cubicBezTo>
                <a:cubicBezTo>
                  <a:pt x="917" y="1156630"/>
                  <a:pt x="2822" y="1170600"/>
                  <a:pt x="2822" y="1199175"/>
                </a:cubicBezTo>
                <a:cubicBezTo>
                  <a:pt x="2822" y="1227750"/>
                  <a:pt x="-3528" y="1241720"/>
                  <a:pt x="2822" y="1270295"/>
                </a:cubicBezTo>
                <a:cubicBezTo>
                  <a:pt x="9172" y="1298870"/>
                  <a:pt x="12982" y="1317285"/>
                  <a:pt x="33302" y="1341415"/>
                </a:cubicBezTo>
                <a:cubicBezTo>
                  <a:pt x="53622" y="1365545"/>
                  <a:pt x="75847" y="1375705"/>
                  <a:pt x="104422" y="1392215"/>
                </a:cubicBezTo>
                <a:cubicBezTo>
                  <a:pt x="132997" y="1408725"/>
                  <a:pt x="146967" y="1412535"/>
                  <a:pt x="175542" y="1422695"/>
                </a:cubicBezTo>
                <a:cubicBezTo>
                  <a:pt x="204117" y="1432855"/>
                  <a:pt x="215547" y="1436665"/>
                  <a:pt x="246027" y="1443015"/>
                </a:cubicBezTo>
                <a:cubicBezTo>
                  <a:pt x="276507" y="1449365"/>
                  <a:pt x="296827" y="1451270"/>
                  <a:pt x="327307" y="1453175"/>
                </a:cubicBezTo>
                <a:cubicBezTo>
                  <a:pt x="357787" y="1455080"/>
                  <a:pt x="369852" y="1453175"/>
                  <a:pt x="398427" y="1453175"/>
                </a:cubicBezTo>
                <a:cubicBezTo>
                  <a:pt x="427002" y="1453175"/>
                  <a:pt x="440972" y="1455080"/>
                  <a:pt x="469547" y="1453175"/>
                </a:cubicBezTo>
                <a:cubicBezTo>
                  <a:pt x="498122" y="1451270"/>
                  <a:pt x="512092" y="1449365"/>
                  <a:pt x="540667" y="1443015"/>
                </a:cubicBezTo>
                <a:cubicBezTo>
                  <a:pt x="569242" y="1436665"/>
                  <a:pt x="582577" y="1434760"/>
                  <a:pt x="611152" y="1422695"/>
                </a:cubicBezTo>
                <a:cubicBezTo>
                  <a:pt x="639727" y="1410630"/>
                  <a:pt x="653697" y="1402375"/>
                  <a:pt x="682272" y="1382055"/>
                </a:cubicBezTo>
                <a:cubicBezTo>
                  <a:pt x="710847" y="1361735"/>
                  <a:pt x="724817" y="1345225"/>
                  <a:pt x="753392" y="1321095"/>
                </a:cubicBezTo>
                <a:cubicBezTo>
                  <a:pt x="781967" y="1296965"/>
                  <a:pt x="800382" y="1286805"/>
                  <a:pt x="824512" y="1260135"/>
                </a:cubicBezTo>
                <a:cubicBezTo>
                  <a:pt x="848642" y="1233465"/>
                  <a:pt x="861342" y="1217590"/>
                  <a:pt x="875312" y="1189015"/>
                </a:cubicBezTo>
                <a:cubicBezTo>
                  <a:pt x="889282" y="1160440"/>
                  <a:pt x="889282" y="1148375"/>
                  <a:pt x="895632" y="1117895"/>
                </a:cubicBezTo>
                <a:cubicBezTo>
                  <a:pt x="901982" y="1087415"/>
                  <a:pt x="899442" y="1067730"/>
                  <a:pt x="905792" y="1037250"/>
                </a:cubicBezTo>
                <a:cubicBezTo>
                  <a:pt x="912142" y="1006770"/>
                  <a:pt x="919762" y="994705"/>
                  <a:pt x="926112" y="966130"/>
                </a:cubicBezTo>
                <a:cubicBezTo>
                  <a:pt x="932462" y="937555"/>
                  <a:pt x="932462" y="923585"/>
                  <a:pt x="936272" y="895010"/>
                </a:cubicBezTo>
                <a:cubicBezTo>
                  <a:pt x="940082" y="866435"/>
                  <a:pt x="942622" y="852465"/>
                  <a:pt x="946432" y="823890"/>
                </a:cubicBezTo>
                <a:cubicBezTo>
                  <a:pt x="950242" y="795315"/>
                  <a:pt x="954052" y="781345"/>
                  <a:pt x="955957" y="752770"/>
                </a:cubicBezTo>
                <a:cubicBezTo>
                  <a:pt x="957862" y="724195"/>
                  <a:pt x="955957" y="710860"/>
                  <a:pt x="955957" y="682285"/>
                </a:cubicBezTo>
                <a:cubicBezTo>
                  <a:pt x="955957" y="653710"/>
                  <a:pt x="955957" y="639740"/>
                  <a:pt x="955957" y="611165"/>
                </a:cubicBezTo>
                <a:cubicBezTo>
                  <a:pt x="955957" y="582590"/>
                  <a:pt x="955957" y="568620"/>
                  <a:pt x="955957" y="540045"/>
                </a:cubicBezTo>
                <a:cubicBezTo>
                  <a:pt x="955957" y="511470"/>
                  <a:pt x="955957" y="497500"/>
                  <a:pt x="955957" y="468925"/>
                </a:cubicBezTo>
                <a:cubicBezTo>
                  <a:pt x="955957" y="440350"/>
                  <a:pt x="955957" y="426380"/>
                  <a:pt x="955957" y="397805"/>
                </a:cubicBezTo>
                <a:cubicBezTo>
                  <a:pt x="955957" y="369230"/>
                  <a:pt x="957862" y="355260"/>
                  <a:pt x="955957" y="326685"/>
                </a:cubicBezTo>
                <a:cubicBezTo>
                  <a:pt x="954052" y="298110"/>
                  <a:pt x="958497" y="284775"/>
                  <a:pt x="946432" y="256200"/>
                </a:cubicBezTo>
                <a:cubicBezTo>
                  <a:pt x="934367" y="227625"/>
                  <a:pt x="917857" y="213655"/>
                  <a:pt x="895632" y="185080"/>
                </a:cubicBezTo>
                <a:cubicBezTo>
                  <a:pt x="873407" y="156505"/>
                  <a:pt x="854992" y="142535"/>
                  <a:pt x="834672" y="113960"/>
                </a:cubicBezTo>
                <a:cubicBezTo>
                  <a:pt x="814352" y="85385"/>
                  <a:pt x="795937" y="54905"/>
                  <a:pt x="794032" y="42840"/>
                </a:cubicBezTo>
                <a:cubicBezTo>
                  <a:pt x="792127" y="30775"/>
                  <a:pt x="834672" y="54905"/>
                  <a:pt x="824512" y="53000"/>
                </a:cubicBezTo>
                <a:close/>
              </a:path>
            </a:pathLst>
          </a:custGeom>
          <a:noFill/>
          <a:ln w="28575" cmpd="sng">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82" name="任意多边形 181"/>
          <p:cNvSpPr/>
          <p:nvPr/>
        </p:nvSpPr>
        <p:spPr>
          <a:xfrm>
            <a:off x="7117715" y="4824730"/>
            <a:ext cx="1186180" cy="1076960"/>
          </a:xfrm>
          <a:custGeom>
            <a:avLst/>
            <a:gdLst>
              <a:gd name="connisteX0" fmla="*/ 1099043 w 1192177"/>
              <a:gd name="connsiteY0" fmla="*/ 733918 h 1041541"/>
              <a:gd name="connisteX1" fmla="*/ 1058403 w 1192177"/>
              <a:gd name="connsiteY1" fmla="*/ 815198 h 1041541"/>
              <a:gd name="connisteX2" fmla="*/ 997443 w 1192177"/>
              <a:gd name="connsiteY2" fmla="*/ 886318 h 1041541"/>
              <a:gd name="connisteX3" fmla="*/ 926323 w 1192177"/>
              <a:gd name="connsiteY3" fmla="*/ 957438 h 1041541"/>
              <a:gd name="connisteX4" fmla="*/ 855838 w 1192177"/>
              <a:gd name="connsiteY4" fmla="*/ 1008238 h 1041541"/>
              <a:gd name="connisteX5" fmla="*/ 784718 w 1192177"/>
              <a:gd name="connsiteY5" fmla="*/ 1038718 h 1041541"/>
              <a:gd name="connisteX6" fmla="*/ 693278 w 1192177"/>
              <a:gd name="connsiteY6" fmla="*/ 1038718 h 1041541"/>
              <a:gd name="connisteX7" fmla="*/ 601838 w 1192177"/>
              <a:gd name="connsiteY7" fmla="*/ 1038718 h 1041541"/>
              <a:gd name="connisteX8" fmla="*/ 530718 w 1192177"/>
              <a:gd name="connsiteY8" fmla="*/ 1028558 h 1041541"/>
              <a:gd name="connisteX9" fmla="*/ 439913 w 1192177"/>
              <a:gd name="connsiteY9" fmla="*/ 998078 h 1041541"/>
              <a:gd name="connisteX10" fmla="*/ 368793 w 1192177"/>
              <a:gd name="connsiteY10" fmla="*/ 957438 h 1041541"/>
              <a:gd name="connisteX11" fmla="*/ 287513 w 1192177"/>
              <a:gd name="connsiteY11" fmla="*/ 926958 h 1041541"/>
              <a:gd name="connisteX12" fmla="*/ 206233 w 1192177"/>
              <a:gd name="connsiteY12" fmla="*/ 845678 h 1041541"/>
              <a:gd name="connisteX13" fmla="*/ 135113 w 1192177"/>
              <a:gd name="connsiteY13" fmla="*/ 784718 h 1041541"/>
              <a:gd name="connisteX14" fmla="*/ 74788 w 1192177"/>
              <a:gd name="connsiteY14" fmla="*/ 714233 h 1041541"/>
              <a:gd name="connisteX15" fmla="*/ 44308 w 1192177"/>
              <a:gd name="connsiteY15" fmla="*/ 643113 h 1041541"/>
              <a:gd name="connisteX16" fmla="*/ 23988 w 1192177"/>
              <a:gd name="connsiteY16" fmla="*/ 571993 h 1041541"/>
              <a:gd name="connisteX17" fmla="*/ 3668 w 1192177"/>
              <a:gd name="connsiteY17" fmla="*/ 500873 h 1041541"/>
              <a:gd name="connisteX18" fmla="*/ 3668 w 1192177"/>
              <a:gd name="connsiteY18" fmla="*/ 429753 h 1041541"/>
              <a:gd name="connisteX19" fmla="*/ 3668 w 1192177"/>
              <a:gd name="connsiteY19" fmla="*/ 348473 h 1041541"/>
              <a:gd name="connisteX20" fmla="*/ 44308 w 1192177"/>
              <a:gd name="connsiteY20" fmla="*/ 277988 h 1041541"/>
              <a:gd name="connisteX21" fmla="*/ 105268 w 1192177"/>
              <a:gd name="connsiteY21" fmla="*/ 206868 h 1041541"/>
              <a:gd name="connisteX22" fmla="*/ 175753 w 1192177"/>
              <a:gd name="connsiteY22" fmla="*/ 156068 h 1041541"/>
              <a:gd name="connisteX23" fmla="*/ 257033 w 1192177"/>
              <a:gd name="connsiteY23" fmla="*/ 105268 h 1041541"/>
              <a:gd name="connisteX24" fmla="*/ 338313 w 1192177"/>
              <a:gd name="connsiteY24" fmla="*/ 64628 h 1041541"/>
              <a:gd name="connisteX25" fmla="*/ 409433 w 1192177"/>
              <a:gd name="connsiteY25" fmla="*/ 23988 h 1041541"/>
              <a:gd name="connisteX26" fmla="*/ 480553 w 1192177"/>
              <a:gd name="connsiteY26" fmla="*/ 3668 h 1041541"/>
              <a:gd name="connisteX27" fmla="*/ 551038 w 1192177"/>
              <a:gd name="connsiteY27" fmla="*/ 3668 h 1041541"/>
              <a:gd name="connisteX28" fmla="*/ 622158 w 1192177"/>
              <a:gd name="connsiteY28" fmla="*/ 3668 h 1041541"/>
              <a:gd name="connisteX29" fmla="*/ 693278 w 1192177"/>
              <a:gd name="connsiteY29" fmla="*/ 3668 h 1041541"/>
              <a:gd name="connisteX30" fmla="*/ 764398 w 1192177"/>
              <a:gd name="connsiteY30" fmla="*/ 3668 h 1041541"/>
              <a:gd name="connisteX31" fmla="*/ 835518 w 1192177"/>
              <a:gd name="connsiteY31" fmla="*/ 3668 h 1041541"/>
              <a:gd name="connisteX32" fmla="*/ 916163 w 1192177"/>
              <a:gd name="connsiteY32" fmla="*/ 44308 h 1041541"/>
              <a:gd name="connisteX33" fmla="*/ 987283 w 1192177"/>
              <a:gd name="connsiteY33" fmla="*/ 74788 h 1041541"/>
              <a:gd name="connisteX34" fmla="*/ 1058403 w 1192177"/>
              <a:gd name="connsiteY34" fmla="*/ 115428 h 1041541"/>
              <a:gd name="connisteX35" fmla="*/ 1129523 w 1192177"/>
              <a:gd name="connsiteY35" fmla="*/ 186548 h 1041541"/>
              <a:gd name="connisteX36" fmla="*/ 1170163 w 1192177"/>
              <a:gd name="connsiteY36" fmla="*/ 257668 h 1041541"/>
              <a:gd name="connisteX37" fmla="*/ 1190483 w 1192177"/>
              <a:gd name="connsiteY37" fmla="*/ 338948 h 1041541"/>
              <a:gd name="connisteX38" fmla="*/ 1190483 w 1192177"/>
              <a:gd name="connsiteY38" fmla="*/ 419593 h 1041541"/>
              <a:gd name="connisteX39" fmla="*/ 1190483 w 1192177"/>
              <a:gd name="connsiteY39" fmla="*/ 490713 h 1041541"/>
              <a:gd name="connisteX40" fmla="*/ 1190483 w 1192177"/>
              <a:gd name="connsiteY40" fmla="*/ 561833 h 1041541"/>
              <a:gd name="connisteX41" fmla="*/ 1180323 w 1192177"/>
              <a:gd name="connsiteY41" fmla="*/ 632953 h 1041541"/>
              <a:gd name="connisteX42" fmla="*/ 1109203 w 1192177"/>
              <a:gd name="connsiteY42" fmla="*/ 704073 h 1041541"/>
              <a:gd name="connisteX43" fmla="*/ 1099043 w 1192177"/>
              <a:gd name="connsiteY43" fmla="*/ 733918 h 104154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Lst>
            <a:rect l="l" t="t" r="r" b="b"/>
            <a:pathLst>
              <a:path w="1192177" h="1041541">
                <a:moveTo>
                  <a:pt x="1099044" y="733919"/>
                </a:moveTo>
                <a:cubicBezTo>
                  <a:pt x="1088884" y="756144"/>
                  <a:pt x="1078724" y="784719"/>
                  <a:pt x="1058404" y="815199"/>
                </a:cubicBezTo>
                <a:cubicBezTo>
                  <a:pt x="1038084" y="845679"/>
                  <a:pt x="1024114" y="857744"/>
                  <a:pt x="997444" y="886319"/>
                </a:cubicBezTo>
                <a:cubicBezTo>
                  <a:pt x="970774" y="914894"/>
                  <a:pt x="954899" y="933309"/>
                  <a:pt x="926324" y="957439"/>
                </a:cubicBezTo>
                <a:cubicBezTo>
                  <a:pt x="897749" y="981569"/>
                  <a:pt x="884414" y="991729"/>
                  <a:pt x="855839" y="1008239"/>
                </a:cubicBezTo>
                <a:cubicBezTo>
                  <a:pt x="827264" y="1024749"/>
                  <a:pt x="817104" y="1032369"/>
                  <a:pt x="784719" y="1038719"/>
                </a:cubicBezTo>
                <a:cubicBezTo>
                  <a:pt x="752334" y="1045069"/>
                  <a:pt x="730109" y="1038719"/>
                  <a:pt x="693279" y="1038719"/>
                </a:cubicBezTo>
                <a:cubicBezTo>
                  <a:pt x="656449" y="1038719"/>
                  <a:pt x="634224" y="1040624"/>
                  <a:pt x="601839" y="1038719"/>
                </a:cubicBezTo>
                <a:cubicBezTo>
                  <a:pt x="569454" y="1036814"/>
                  <a:pt x="563104" y="1036814"/>
                  <a:pt x="530719" y="1028559"/>
                </a:cubicBezTo>
                <a:cubicBezTo>
                  <a:pt x="498334" y="1020304"/>
                  <a:pt x="472299" y="1012049"/>
                  <a:pt x="439914" y="998079"/>
                </a:cubicBezTo>
                <a:cubicBezTo>
                  <a:pt x="407529" y="984109"/>
                  <a:pt x="399274" y="971409"/>
                  <a:pt x="368794" y="957439"/>
                </a:cubicBezTo>
                <a:cubicBezTo>
                  <a:pt x="338314" y="943469"/>
                  <a:pt x="319899" y="949184"/>
                  <a:pt x="287514" y="926959"/>
                </a:cubicBezTo>
                <a:cubicBezTo>
                  <a:pt x="255129" y="904734"/>
                  <a:pt x="236714" y="874254"/>
                  <a:pt x="206234" y="845679"/>
                </a:cubicBezTo>
                <a:cubicBezTo>
                  <a:pt x="175754" y="817104"/>
                  <a:pt x="161149" y="810754"/>
                  <a:pt x="135114" y="784719"/>
                </a:cubicBezTo>
                <a:cubicBezTo>
                  <a:pt x="109079" y="758684"/>
                  <a:pt x="93204" y="742809"/>
                  <a:pt x="74789" y="714234"/>
                </a:cubicBezTo>
                <a:cubicBezTo>
                  <a:pt x="56374" y="685659"/>
                  <a:pt x="54469" y="671689"/>
                  <a:pt x="44309" y="643114"/>
                </a:cubicBezTo>
                <a:cubicBezTo>
                  <a:pt x="34149" y="614539"/>
                  <a:pt x="32244" y="600569"/>
                  <a:pt x="23989" y="571994"/>
                </a:cubicBezTo>
                <a:cubicBezTo>
                  <a:pt x="15734" y="543419"/>
                  <a:pt x="7479" y="529449"/>
                  <a:pt x="3669" y="500874"/>
                </a:cubicBezTo>
                <a:cubicBezTo>
                  <a:pt x="-141" y="472299"/>
                  <a:pt x="3669" y="460234"/>
                  <a:pt x="3669" y="429754"/>
                </a:cubicBezTo>
                <a:cubicBezTo>
                  <a:pt x="3669" y="399274"/>
                  <a:pt x="-4586" y="378954"/>
                  <a:pt x="3669" y="348474"/>
                </a:cubicBezTo>
                <a:cubicBezTo>
                  <a:pt x="11924" y="317994"/>
                  <a:pt x="23989" y="306564"/>
                  <a:pt x="44309" y="277989"/>
                </a:cubicBezTo>
                <a:cubicBezTo>
                  <a:pt x="64629" y="249414"/>
                  <a:pt x="79234" y="230999"/>
                  <a:pt x="105269" y="206869"/>
                </a:cubicBezTo>
                <a:cubicBezTo>
                  <a:pt x="131304" y="182739"/>
                  <a:pt x="145274" y="176389"/>
                  <a:pt x="175754" y="156069"/>
                </a:cubicBezTo>
                <a:cubicBezTo>
                  <a:pt x="206234" y="135749"/>
                  <a:pt x="224649" y="123684"/>
                  <a:pt x="257034" y="105269"/>
                </a:cubicBezTo>
                <a:cubicBezTo>
                  <a:pt x="289419" y="86854"/>
                  <a:pt x="307834" y="81139"/>
                  <a:pt x="338314" y="64629"/>
                </a:cubicBezTo>
                <a:cubicBezTo>
                  <a:pt x="368794" y="48119"/>
                  <a:pt x="380859" y="36054"/>
                  <a:pt x="409434" y="23989"/>
                </a:cubicBezTo>
                <a:cubicBezTo>
                  <a:pt x="438009" y="11924"/>
                  <a:pt x="451979" y="7479"/>
                  <a:pt x="480554" y="3669"/>
                </a:cubicBezTo>
                <a:cubicBezTo>
                  <a:pt x="509129" y="-141"/>
                  <a:pt x="522464" y="3669"/>
                  <a:pt x="551039" y="3669"/>
                </a:cubicBezTo>
                <a:cubicBezTo>
                  <a:pt x="579614" y="3669"/>
                  <a:pt x="593584" y="3669"/>
                  <a:pt x="622159" y="3669"/>
                </a:cubicBezTo>
                <a:cubicBezTo>
                  <a:pt x="650734" y="3669"/>
                  <a:pt x="664704" y="3669"/>
                  <a:pt x="693279" y="3669"/>
                </a:cubicBezTo>
                <a:cubicBezTo>
                  <a:pt x="721854" y="3669"/>
                  <a:pt x="735824" y="3669"/>
                  <a:pt x="764399" y="3669"/>
                </a:cubicBezTo>
                <a:cubicBezTo>
                  <a:pt x="792974" y="3669"/>
                  <a:pt x="805039" y="-4586"/>
                  <a:pt x="835519" y="3669"/>
                </a:cubicBezTo>
                <a:cubicBezTo>
                  <a:pt x="865999" y="11924"/>
                  <a:pt x="885684" y="30339"/>
                  <a:pt x="916164" y="44309"/>
                </a:cubicBezTo>
                <a:cubicBezTo>
                  <a:pt x="946644" y="58279"/>
                  <a:pt x="958709" y="60819"/>
                  <a:pt x="987284" y="74789"/>
                </a:cubicBezTo>
                <a:cubicBezTo>
                  <a:pt x="1015859" y="88759"/>
                  <a:pt x="1029829" y="93204"/>
                  <a:pt x="1058404" y="115429"/>
                </a:cubicBezTo>
                <a:cubicBezTo>
                  <a:pt x="1086979" y="137654"/>
                  <a:pt x="1107299" y="157974"/>
                  <a:pt x="1129524" y="186549"/>
                </a:cubicBezTo>
                <a:cubicBezTo>
                  <a:pt x="1151749" y="215124"/>
                  <a:pt x="1158099" y="227189"/>
                  <a:pt x="1170164" y="257669"/>
                </a:cubicBezTo>
                <a:cubicBezTo>
                  <a:pt x="1182229" y="288149"/>
                  <a:pt x="1186674" y="306564"/>
                  <a:pt x="1190484" y="338949"/>
                </a:cubicBezTo>
                <a:cubicBezTo>
                  <a:pt x="1194294" y="371334"/>
                  <a:pt x="1190484" y="389114"/>
                  <a:pt x="1190484" y="419594"/>
                </a:cubicBezTo>
                <a:cubicBezTo>
                  <a:pt x="1190484" y="450074"/>
                  <a:pt x="1190484" y="462139"/>
                  <a:pt x="1190484" y="490714"/>
                </a:cubicBezTo>
                <a:cubicBezTo>
                  <a:pt x="1190484" y="519289"/>
                  <a:pt x="1192389" y="533259"/>
                  <a:pt x="1190484" y="561834"/>
                </a:cubicBezTo>
                <a:cubicBezTo>
                  <a:pt x="1188579" y="590409"/>
                  <a:pt x="1196834" y="604379"/>
                  <a:pt x="1180324" y="632954"/>
                </a:cubicBezTo>
                <a:cubicBezTo>
                  <a:pt x="1163814" y="661529"/>
                  <a:pt x="1125714" y="683754"/>
                  <a:pt x="1109204" y="704074"/>
                </a:cubicBezTo>
                <a:cubicBezTo>
                  <a:pt x="1092694" y="724394"/>
                  <a:pt x="1109204" y="711694"/>
                  <a:pt x="1099044" y="733919"/>
                </a:cubicBezTo>
                <a:close/>
              </a:path>
            </a:pathLst>
          </a:custGeom>
          <a:noFill/>
          <a:ln w="28575" cmpd="sng">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183" name="直接箭头连接符 182"/>
          <p:cNvCxnSpPr>
            <a:endCxn id="156" idx="2"/>
          </p:cNvCxnSpPr>
          <p:nvPr/>
        </p:nvCxnSpPr>
        <p:spPr>
          <a:xfrm>
            <a:off x="8056245" y="4636135"/>
            <a:ext cx="0" cy="3321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84" name="文本框 183"/>
          <p:cNvSpPr txBox="1"/>
          <p:nvPr/>
        </p:nvSpPr>
        <p:spPr>
          <a:xfrm>
            <a:off x="7117715" y="3145790"/>
            <a:ext cx="558165" cy="398780"/>
          </a:xfrm>
          <a:prstGeom prst="rect">
            <a:avLst/>
          </a:prstGeom>
          <a:noFill/>
        </p:spPr>
        <p:txBody>
          <a:bodyPr wrap="square" rtlCol="0">
            <a:spAutoFit/>
          </a:bodyPr>
          <a:p>
            <a:r>
              <a:rPr lang="en-US" altLang="zh-CN" sz="2000">
                <a:solidFill>
                  <a:schemeClr val="bg2">
                    <a:lumMod val="65000"/>
                  </a:schemeClr>
                </a:solidFill>
                <a:latin typeface="微软雅黑" panose="020B0503020204020204" charset="-122"/>
                <a:ea typeface="微软雅黑" panose="020B0503020204020204" charset="-122"/>
              </a:rPr>
              <a:t>G1</a:t>
            </a:r>
            <a:endParaRPr lang="en-US" altLang="zh-CN" sz="2000">
              <a:solidFill>
                <a:schemeClr val="bg2">
                  <a:lumMod val="65000"/>
                </a:schemeClr>
              </a:solidFill>
              <a:latin typeface="微软雅黑" panose="020B0503020204020204" charset="-122"/>
              <a:ea typeface="微软雅黑" panose="020B0503020204020204" charset="-122"/>
            </a:endParaRPr>
          </a:p>
        </p:txBody>
      </p:sp>
      <p:sp>
        <p:nvSpPr>
          <p:cNvPr id="185" name="文本框 184"/>
          <p:cNvSpPr txBox="1"/>
          <p:nvPr/>
        </p:nvSpPr>
        <p:spPr>
          <a:xfrm>
            <a:off x="8205470" y="4157345"/>
            <a:ext cx="563880" cy="398780"/>
          </a:xfrm>
          <a:prstGeom prst="rect">
            <a:avLst/>
          </a:prstGeom>
          <a:noFill/>
        </p:spPr>
        <p:txBody>
          <a:bodyPr wrap="square" rtlCol="0">
            <a:spAutoFit/>
          </a:bodyPr>
          <a:p>
            <a:r>
              <a:rPr lang="en-US" altLang="zh-CN" sz="2000">
                <a:solidFill>
                  <a:schemeClr val="bg2">
                    <a:lumMod val="65000"/>
                  </a:schemeClr>
                </a:solidFill>
                <a:latin typeface="微软雅黑" panose="020B0503020204020204" charset="-122"/>
                <a:ea typeface="微软雅黑" panose="020B0503020204020204" charset="-122"/>
              </a:rPr>
              <a:t>G2</a:t>
            </a:r>
            <a:endParaRPr lang="en-US" altLang="zh-CN" sz="2000">
              <a:solidFill>
                <a:schemeClr val="bg2">
                  <a:lumMod val="65000"/>
                </a:schemeClr>
              </a:solidFill>
              <a:latin typeface="微软雅黑" panose="020B0503020204020204" charset="-122"/>
              <a:ea typeface="微软雅黑" panose="020B0503020204020204" charset="-122"/>
            </a:endParaRPr>
          </a:p>
        </p:txBody>
      </p:sp>
      <p:sp>
        <p:nvSpPr>
          <p:cNvPr id="186" name="文本框 185"/>
          <p:cNvSpPr txBox="1"/>
          <p:nvPr/>
        </p:nvSpPr>
        <p:spPr>
          <a:xfrm>
            <a:off x="7192010" y="5224780"/>
            <a:ext cx="563880" cy="398780"/>
          </a:xfrm>
          <a:prstGeom prst="rect">
            <a:avLst/>
          </a:prstGeom>
          <a:noFill/>
        </p:spPr>
        <p:txBody>
          <a:bodyPr wrap="square" rtlCol="0">
            <a:spAutoFit/>
          </a:bodyPr>
          <a:p>
            <a:r>
              <a:rPr lang="en-US" altLang="zh-CN" sz="2000">
                <a:solidFill>
                  <a:schemeClr val="bg2">
                    <a:lumMod val="65000"/>
                  </a:schemeClr>
                </a:solidFill>
                <a:latin typeface="微软雅黑" panose="020B0503020204020204" charset="-122"/>
                <a:ea typeface="微软雅黑" panose="020B0503020204020204" charset="-122"/>
              </a:rPr>
              <a:t>G3</a:t>
            </a:r>
            <a:endParaRPr lang="en-US" altLang="zh-CN" sz="2000">
              <a:solidFill>
                <a:schemeClr val="bg2">
                  <a:lumMod val="65000"/>
                </a:schemeClr>
              </a:solidFill>
              <a:latin typeface="微软雅黑" panose="020B0503020204020204" charset="-122"/>
              <a:ea typeface="微软雅黑" panose="020B0503020204020204" charset="-122"/>
            </a:endParaRPr>
          </a:p>
        </p:txBody>
      </p:sp>
      <p:sp>
        <p:nvSpPr>
          <p:cNvPr id="188" name="任意多边形 187"/>
          <p:cNvSpPr/>
          <p:nvPr/>
        </p:nvSpPr>
        <p:spPr>
          <a:xfrm>
            <a:off x="2044065" y="2760980"/>
            <a:ext cx="1960880" cy="1393825"/>
          </a:xfrm>
          <a:custGeom>
            <a:avLst/>
            <a:gdLst>
              <a:gd name="connisteX0" fmla="*/ 1046268 w 1961091"/>
              <a:gd name="connsiteY0" fmla="*/ 846 h 1393683"/>
              <a:gd name="connisteX1" fmla="*/ 975148 w 1961091"/>
              <a:gd name="connsiteY1" fmla="*/ 846 h 1393683"/>
              <a:gd name="connisteX2" fmla="*/ 893868 w 1961091"/>
              <a:gd name="connsiteY2" fmla="*/ 846 h 1393683"/>
              <a:gd name="connisteX3" fmla="*/ 813223 w 1961091"/>
              <a:gd name="connsiteY3" fmla="*/ 846 h 1393683"/>
              <a:gd name="connisteX4" fmla="*/ 731943 w 1961091"/>
              <a:gd name="connsiteY4" fmla="*/ 11006 h 1393683"/>
              <a:gd name="connisteX5" fmla="*/ 660823 w 1961091"/>
              <a:gd name="connsiteY5" fmla="*/ 31326 h 1393683"/>
              <a:gd name="connisteX6" fmla="*/ 589703 w 1961091"/>
              <a:gd name="connsiteY6" fmla="*/ 61806 h 1393683"/>
              <a:gd name="connisteX7" fmla="*/ 518583 w 1961091"/>
              <a:gd name="connsiteY7" fmla="*/ 92286 h 1393683"/>
              <a:gd name="connisteX8" fmla="*/ 447463 w 1961091"/>
              <a:gd name="connsiteY8" fmla="*/ 143086 h 1393683"/>
              <a:gd name="connisteX9" fmla="*/ 366818 w 1961091"/>
              <a:gd name="connsiteY9" fmla="*/ 224366 h 1393683"/>
              <a:gd name="connisteX10" fmla="*/ 305858 w 1961091"/>
              <a:gd name="connsiteY10" fmla="*/ 294851 h 1393683"/>
              <a:gd name="connisteX11" fmla="*/ 234738 w 1961091"/>
              <a:gd name="connsiteY11" fmla="*/ 365971 h 1393683"/>
              <a:gd name="connisteX12" fmla="*/ 194098 w 1961091"/>
              <a:gd name="connsiteY12" fmla="*/ 437091 h 1393683"/>
              <a:gd name="connisteX13" fmla="*/ 143298 w 1961091"/>
              <a:gd name="connsiteY13" fmla="*/ 508211 h 1393683"/>
              <a:gd name="connisteX14" fmla="*/ 102658 w 1961091"/>
              <a:gd name="connsiteY14" fmla="*/ 579331 h 1393683"/>
              <a:gd name="connisteX15" fmla="*/ 72178 w 1961091"/>
              <a:gd name="connsiteY15" fmla="*/ 659976 h 1393683"/>
              <a:gd name="connisteX16" fmla="*/ 42333 w 1961091"/>
              <a:gd name="connsiteY16" fmla="*/ 741256 h 1393683"/>
              <a:gd name="connisteX17" fmla="*/ 22013 w 1961091"/>
              <a:gd name="connsiteY17" fmla="*/ 812376 h 1393683"/>
              <a:gd name="connisteX18" fmla="*/ 11853 w 1961091"/>
              <a:gd name="connsiteY18" fmla="*/ 883496 h 1393683"/>
              <a:gd name="connisteX19" fmla="*/ 1693 w 1961091"/>
              <a:gd name="connsiteY19" fmla="*/ 964776 h 1393683"/>
              <a:gd name="connisteX20" fmla="*/ 1693 w 1961091"/>
              <a:gd name="connsiteY20" fmla="*/ 1045421 h 1393683"/>
              <a:gd name="connisteX21" fmla="*/ 1693 w 1961091"/>
              <a:gd name="connsiteY21" fmla="*/ 1116541 h 1393683"/>
              <a:gd name="connisteX22" fmla="*/ 22013 w 1961091"/>
              <a:gd name="connsiteY22" fmla="*/ 1187661 h 1393683"/>
              <a:gd name="connisteX23" fmla="*/ 62018 w 1961091"/>
              <a:gd name="connsiteY23" fmla="*/ 1258781 h 1393683"/>
              <a:gd name="connisteX24" fmla="*/ 133138 w 1961091"/>
              <a:gd name="connsiteY24" fmla="*/ 1319741 h 1393683"/>
              <a:gd name="connisteX25" fmla="*/ 204258 w 1961091"/>
              <a:gd name="connsiteY25" fmla="*/ 1340061 h 1393683"/>
              <a:gd name="connisteX26" fmla="*/ 275378 w 1961091"/>
              <a:gd name="connsiteY26" fmla="*/ 1350221 h 1393683"/>
              <a:gd name="connisteX27" fmla="*/ 346498 w 1961091"/>
              <a:gd name="connsiteY27" fmla="*/ 1360381 h 1393683"/>
              <a:gd name="connisteX28" fmla="*/ 427778 w 1961091"/>
              <a:gd name="connsiteY28" fmla="*/ 1360381 h 1393683"/>
              <a:gd name="connisteX29" fmla="*/ 498263 w 1961091"/>
              <a:gd name="connsiteY29" fmla="*/ 1370541 h 1393683"/>
              <a:gd name="connisteX30" fmla="*/ 569383 w 1961091"/>
              <a:gd name="connsiteY30" fmla="*/ 1380701 h 1393683"/>
              <a:gd name="connisteX31" fmla="*/ 640503 w 1961091"/>
              <a:gd name="connsiteY31" fmla="*/ 1390861 h 1393683"/>
              <a:gd name="connisteX32" fmla="*/ 721783 w 1961091"/>
              <a:gd name="connsiteY32" fmla="*/ 1390861 h 1393683"/>
              <a:gd name="connisteX33" fmla="*/ 792903 w 1961091"/>
              <a:gd name="connsiteY33" fmla="*/ 1390861 h 1393683"/>
              <a:gd name="connisteX34" fmla="*/ 863388 w 1961091"/>
              <a:gd name="connsiteY34" fmla="*/ 1390861 h 1393683"/>
              <a:gd name="connisteX35" fmla="*/ 944668 w 1961091"/>
              <a:gd name="connsiteY35" fmla="*/ 1390861 h 1393683"/>
              <a:gd name="connisteX36" fmla="*/ 1015788 w 1961091"/>
              <a:gd name="connsiteY36" fmla="*/ 1390861 h 1393683"/>
              <a:gd name="connisteX37" fmla="*/ 1086908 w 1961091"/>
              <a:gd name="connsiteY37" fmla="*/ 1390861 h 1393683"/>
              <a:gd name="connisteX38" fmla="*/ 1168188 w 1961091"/>
              <a:gd name="connsiteY38" fmla="*/ 1390861 h 1393683"/>
              <a:gd name="connisteX39" fmla="*/ 1248833 w 1961091"/>
              <a:gd name="connsiteY39" fmla="*/ 1390861 h 1393683"/>
              <a:gd name="connisteX40" fmla="*/ 1319953 w 1961091"/>
              <a:gd name="connsiteY40" fmla="*/ 1390861 h 1393683"/>
              <a:gd name="connisteX41" fmla="*/ 1391073 w 1961091"/>
              <a:gd name="connsiteY41" fmla="*/ 1390861 h 1393683"/>
              <a:gd name="connisteX42" fmla="*/ 1462193 w 1961091"/>
              <a:gd name="connsiteY42" fmla="*/ 1390861 h 1393683"/>
              <a:gd name="connisteX43" fmla="*/ 1533313 w 1961091"/>
              <a:gd name="connsiteY43" fmla="*/ 1390861 h 1393683"/>
              <a:gd name="connisteX44" fmla="*/ 1603798 w 1961091"/>
              <a:gd name="connsiteY44" fmla="*/ 1390861 h 1393683"/>
              <a:gd name="connisteX45" fmla="*/ 1674918 w 1961091"/>
              <a:gd name="connsiteY45" fmla="*/ 1360381 h 1393683"/>
              <a:gd name="connisteX46" fmla="*/ 1746038 w 1961091"/>
              <a:gd name="connsiteY46" fmla="*/ 1350221 h 1393683"/>
              <a:gd name="connisteX47" fmla="*/ 1806998 w 1961091"/>
              <a:gd name="connsiteY47" fmla="*/ 1279101 h 1393683"/>
              <a:gd name="connisteX48" fmla="*/ 1867958 w 1961091"/>
              <a:gd name="connsiteY48" fmla="*/ 1207981 h 1393683"/>
              <a:gd name="connisteX49" fmla="*/ 1898438 w 1961091"/>
              <a:gd name="connsiteY49" fmla="*/ 1136861 h 1393683"/>
              <a:gd name="connisteX50" fmla="*/ 1928918 w 1961091"/>
              <a:gd name="connsiteY50" fmla="*/ 1065741 h 1393683"/>
              <a:gd name="connisteX51" fmla="*/ 1939078 w 1961091"/>
              <a:gd name="connsiteY51" fmla="*/ 995256 h 1393683"/>
              <a:gd name="connisteX52" fmla="*/ 1959398 w 1961091"/>
              <a:gd name="connsiteY52" fmla="*/ 913976 h 1393683"/>
              <a:gd name="connisteX53" fmla="*/ 1959398 w 1961091"/>
              <a:gd name="connsiteY53" fmla="*/ 832696 h 1393683"/>
              <a:gd name="connisteX54" fmla="*/ 1959398 w 1961091"/>
              <a:gd name="connsiteY54" fmla="*/ 761576 h 1393683"/>
              <a:gd name="connisteX55" fmla="*/ 1949238 w 1961091"/>
              <a:gd name="connsiteY55" fmla="*/ 680296 h 1393683"/>
              <a:gd name="connisteX56" fmla="*/ 1939078 w 1961091"/>
              <a:gd name="connsiteY56" fmla="*/ 609811 h 1393683"/>
              <a:gd name="connisteX57" fmla="*/ 1918758 w 1961091"/>
              <a:gd name="connsiteY57" fmla="*/ 528531 h 1393683"/>
              <a:gd name="connisteX58" fmla="*/ 1918758 w 1961091"/>
              <a:gd name="connsiteY58" fmla="*/ 457411 h 1393683"/>
              <a:gd name="connisteX59" fmla="*/ 1888278 w 1961091"/>
              <a:gd name="connsiteY59" fmla="*/ 386291 h 1393683"/>
              <a:gd name="connisteX60" fmla="*/ 1857798 w 1961091"/>
              <a:gd name="connsiteY60" fmla="*/ 315171 h 1393683"/>
              <a:gd name="connisteX61" fmla="*/ 1806998 w 1961091"/>
              <a:gd name="connsiteY61" fmla="*/ 244686 h 1393683"/>
              <a:gd name="connisteX62" fmla="*/ 1735878 w 1961091"/>
              <a:gd name="connsiteY62" fmla="*/ 193886 h 1393683"/>
              <a:gd name="connisteX63" fmla="*/ 1664758 w 1961091"/>
              <a:gd name="connsiteY63" fmla="*/ 153246 h 1393683"/>
              <a:gd name="connisteX64" fmla="*/ 1584113 w 1961091"/>
              <a:gd name="connsiteY64" fmla="*/ 112606 h 1393683"/>
              <a:gd name="connisteX65" fmla="*/ 1512993 w 1961091"/>
              <a:gd name="connsiteY65" fmla="*/ 82126 h 1393683"/>
              <a:gd name="connisteX66" fmla="*/ 1441873 w 1961091"/>
              <a:gd name="connsiteY66" fmla="*/ 51646 h 1393683"/>
              <a:gd name="connisteX67" fmla="*/ 1370753 w 1961091"/>
              <a:gd name="connsiteY67" fmla="*/ 31326 h 1393683"/>
              <a:gd name="connisteX68" fmla="*/ 1299633 w 1961091"/>
              <a:gd name="connsiteY68" fmla="*/ 21166 h 1393683"/>
              <a:gd name="connisteX69" fmla="*/ 1228513 w 1961091"/>
              <a:gd name="connsiteY69" fmla="*/ 11006 h 1393683"/>
              <a:gd name="connisteX70" fmla="*/ 1158028 w 1961091"/>
              <a:gd name="connsiteY70" fmla="*/ 846 h 1393683"/>
              <a:gd name="connisteX71" fmla="*/ 1086908 w 1961091"/>
              <a:gd name="connsiteY71" fmla="*/ 846 h 139368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Lst>
            <a:rect l="l" t="t" r="r" b="b"/>
            <a:pathLst>
              <a:path w="1961092" h="1393684">
                <a:moveTo>
                  <a:pt x="1046268" y="847"/>
                </a:moveTo>
                <a:cubicBezTo>
                  <a:pt x="1033568" y="847"/>
                  <a:pt x="1005628" y="847"/>
                  <a:pt x="975148" y="847"/>
                </a:cubicBezTo>
                <a:cubicBezTo>
                  <a:pt x="944668" y="847"/>
                  <a:pt x="926253" y="847"/>
                  <a:pt x="893868" y="847"/>
                </a:cubicBezTo>
                <a:cubicBezTo>
                  <a:pt x="861483" y="847"/>
                  <a:pt x="845608" y="-1058"/>
                  <a:pt x="813223" y="847"/>
                </a:cubicBezTo>
                <a:cubicBezTo>
                  <a:pt x="780838" y="2752"/>
                  <a:pt x="762423" y="4657"/>
                  <a:pt x="731943" y="11007"/>
                </a:cubicBezTo>
                <a:cubicBezTo>
                  <a:pt x="701463" y="17357"/>
                  <a:pt x="689398" y="21167"/>
                  <a:pt x="660823" y="31327"/>
                </a:cubicBezTo>
                <a:cubicBezTo>
                  <a:pt x="632248" y="41487"/>
                  <a:pt x="618278" y="49742"/>
                  <a:pt x="589703" y="61807"/>
                </a:cubicBezTo>
                <a:cubicBezTo>
                  <a:pt x="561128" y="73872"/>
                  <a:pt x="547158" y="75777"/>
                  <a:pt x="518583" y="92287"/>
                </a:cubicBezTo>
                <a:cubicBezTo>
                  <a:pt x="490008" y="108797"/>
                  <a:pt x="477943" y="116417"/>
                  <a:pt x="447463" y="143087"/>
                </a:cubicBezTo>
                <a:cubicBezTo>
                  <a:pt x="416983" y="169757"/>
                  <a:pt x="395393" y="193887"/>
                  <a:pt x="366818" y="224367"/>
                </a:cubicBezTo>
                <a:cubicBezTo>
                  <a:pt x="338243" y="254847"/>
                  <a:pt x="332528" y="266277"/>
                  <a:pt x="305858" y="294852"/>
                </a:cubicBezTo>
                <a:cubicBezTo>
                  <a:pt x="279188" y="323427"/>
                  <a:pt x="256963" y="337397"/>
                  <a:pt x="234738" y="365972"/>
                </a:cubicBezTo>
                <a:cubicBezTo>
                  <a:pt x="212513" y="394547"/>
                  <a:pt x="212513" y="408517"/>
                  <a:pt x="194098" y="437092"/>
                </a:cubicBezTo>
                <a:cubicBezTo>
                  <a:pt x="175683" y="465667"/>
                  <a:pt x="161713" y="479637"/>
                  <a:pt x="143298" y="508212"/>
                </a:cubicBezTo>
                <a:cubicBezTo>
                  <a:pt x="124883" y="536787"/>
                  <a:pt x="116628" y="548852"/>
                  <a:pt x="102658" y="579332"/>
                </a:cubicBezTo>
                <a:cubicBezTo>
                  <a:pt x="88688" y="609812"/>
                  <a:pt x="84243" y="627592"/>
                  <a:pt x="72178" y="659977"/>
                </a:cubicBezTo>
                <a:cubicBezTo>
                  <a:pt x="60113" y="692362"/>
                  <a:pt x="52493" y="710777"/>
                  <a:pt x="42333" y="741257"/>
                </a:cubicBezTo>
                <a:cubicBezTo>
                  <a:pt x="32173" y="771737"/>
                  <a:pt x="28363" y="783802"/>
                  <a:pt x="22013" y="812377"/>
                </a:cubicBezTo>
                <a:cubicBezTo>
                  <a:pt x="15663" y="840952"/>
                  <a:pt x="15663" y="853017"/>
                  <a:pt x="11853" y="883497"/>
                </a:cubicBezTo>
                <a:cubicBezTo>
                  <a:pt x="8043" y="913977"/>
                  <a:pt x="3598" y="932392"/>
                  <a:pt x="1693" y="964777"/>
                </a:cubicBezTo>
                <a:cubicBezTo>
                  <a:pt x="-212" y="997162"/>
                  <a:pt x="1693" y="1014942"/>
                  <a:pt x="1693" y="1045422"/>
                </a:cubicBezTo>
                <a:cubicBezTo>
                  <a:pt x="1693" y="1075902"/>
                  <a:pt x="-2117" y="1087967"/>
                  <a:pt x="1693" y="1116542"/>
                </a:cubicBezTo>
                <a:cubicBezTo>
                  <a:pt x="5503" y="1145117"/>
                  <a:pt x="9948" y="1159087"/>
                  <a:pt x="22013" y="1187662"/>
                </a:cubicBezTo>
                <a:cubicBezTo>
                  <a:pt x="34078" y="1216237"/>
                  <a:pt x="39793" y="1232112"/>
                  <a:pt x="62018" y="1258782"/>
                </a:cubicBezTo>
                <a:cubicBezTo>
                  <a:pt x="84243" y="1285452"/>
                  <a:pt x="104563" y="1303232"/>
                  <a:pt x="133138" y="1319742"/>
                </a:cubicBezTo>
                <a:cubicBezTo>
                  <a:pt x="161713" y="1336252"/>
                  <a:pt x="175683" y="1333712"/>
                  <a:pt x="204258" y="1340062"/>
                </a:cubicBezTo>
                <a:cubicBezTo>
                  <a:pt x="232833" y="1346412"/>
                  <a:pt x="246803" y="1346412"/>
                  <a:pt x="275378" y="1350222"/>
                </a:cubicBezTo>
                <a:cubicBezTo>
                  <a:pt x="303953" y="1354032"/>
                  <a:pt x="316018" y="1358477"/>
                  <a:pt x="346498" y="1360382"/>
                </a:cubicBezTo>
                <a:cubicBezTo>
                  <a:pt x="376978" y="1362287"/>
                  <a:pt x="397298" y="1358477"/>
                  <a:pt x="427778" y="1360382"/>
                </a:cubicBezTo>
                <a:cubicBezTo>
                  <a:pt x="458258" y="1362287"/>
                  <a:pt x="469688" y="1366732"/>
                  <a:pt x="498263" y="1370542"/>
                </a:cubicBezTo>
                <a:cubicBezTo>
                  <a:pt x="526838" y="1374352"/>
                  <a:pt x="540808" y="1376892"/>
                  <a:pt x="569383" y="1380702"/>
                </a:cubicBezTo>
                <a:cubicBezTo>
                  <a:pt x="597958" y="1384512"/>
                  <a:pt x="610023" y="1388957"/>
                  <a:pt x="640503" y="1390862"/>
                </a:cubicBezTo>
                <a:cubicBezTo>
                  <a:pt x="670983" y="1392767"/>
                  <a:pt x="691303" y="1390862"/>
                  <a:pt x="721783" y="1390862"/>
                </a:cubicBezTo>
                <a:cubicBezTo>
                  <a:pt x="752263" y="1390862"/>
                  <a:pt x="764328" y="1390862"/>
                  <a:pt x="792903" y="1390862"/>
                </a:cubicBezTo>
                <a:cubicBezTo>
                  <a:pt x="821478" y="1390862"/>
                  <a:pt x="832908" y="1390862"/>
                  <a:pt x="863388" y="1390862"/>
                </a:cubicBezTo>
                <a:cubicBezTo>
                  <a:pt x="893868" y="1390862"/>
                  <a:pt x="914188" y="1390862"/>
                  <a:pt x="944668" y="1390862"/>
                </a:cubicBezTo>
                <a:cubicBezTo>
                  <a:pt x="975148" y="1390862"/>
                  <a:pt x="987213" y="1390862"/>
                  <a:pt x="1015788" y="1390862"/>
                </a:cubicBezTo>
                <a:cubicBezTo>
                  <a:pt x="1044363" y="1390862"/>
                  <a:pt x="1056428" y="1390862"/>
                  <a:pt x="1086908" y="1390862"/>
                </a:cubicBezTo>
                <a:cubicBezTo>
                  <a:pt x="1117388" y="1390862"/>
                  <a:pt x="1135803" y="1390862"/>
                  <a:pt x="1168188" y="1390862"/>
                </a:cubicBezTo>
                <a:cubicBezTo>
                  <a:pt x="1200573" y="1390862"/>
                  <a:pt x="1218353" y="1390862"/>
                  <a:pt x="1248833" y="1390862"/>
                </a:cubicBezTo>
                <a:cubicBezTo>
                  <a:pt x="1279313" y="1390862"/>
                  <a:pt x="1291378" y="1390862"/>
                  <a:pt x="1319953" y="1390862"/>
                </a:cubicBezTo>
                <a:cubicBezTo>
                  <a:pt x="1348528" y="1390862"/>
                  <a:pt x="1362498" y="1390862"/>
                  <a:pt x="1391073" y="1390862"/>
                </a:cubicBezTo>
                <a:cubicBezTo>
                  <a:pt x="1419648" y="1390862"/>
                  <a:pt x="1433618" y="1390862"/>
                  <a:pt x="1462193" y="1390862"/>
                </a:cubicBezTo>
                <a:cubicBezTo>
                  <a:pt x="1490768" y="1390862"/>
                  <a:pt x="1504738" y="1390862"/>
                  <a:pt x="1533313" y="1390862"/>
                </a:cubicBezTo>
                <a:cubicBezTo>
                  <a:pt x="1561888" y="1390862"/>
                  <a:pt x="1575223" y="1397212"/>
                  <a:pt x="1603798" y="1390862"/>
                </a:cubicBezTo>
                <a:cubicBezTo>
                  <a:pt x="1632373" y="1384512"/>
                  <a:pt x="1646343" y="1368637"/>
                  <a:pt x="1674918" y="1360382"/>
                </a:cubicBezTo>
                <a:cubicBezTo>
                  <a:pt x="1703493" y="1352127"/>
                  <a:pt x="1719368" y="1366732"/>
                  <a:pt x="1746038" y="1350222"/>
                </a:cubicBezTo>
                <a:cubicBezTo>
                  <a:pt x="1772708" y="1333712"/>
                  <a:pt x="1782868" y="1307677"/>
                  <a:pt x="1806998" y="1279102"/>
                </a:cubicBezTo>
                <a:cubicBezTo>
                  <a:pt x="1831128" y="1250527"/>
                  <a:pt x="1849543" y="1236557"/>
                  <a:pt x="1867958" y="1207982"/>
                </a:cubicBezTo>
                <a:cubicBezTo>
                  <a:pt x="1886373" y="1179407"/>
                  <a:pt x="1886373" y="1165437"/>
                  <a:pt x="1898438" y="1136862"/>
                </a:cubicBezTo>
                <a:cubicBezTo>
                  <a:pt x="1910503" y="1108287"/>
                  <a:pt x="1920663" y="1094317"/>
                  <a:pt x="1928918" y="1065742"/>
                </a:cubicBezTo>
                <a:cubicBezTo>
                  <a:pt x="1937173" y="1037167"/>
                  <a:pt x="1932728" y="1025737"/>
                  <a:pt x="1939078" y="995257"/>
                </a:cubicBezTo>
                <a:cubicBezTo>
                  <a:pt x="1945428" y="964777"/>
                  <a:pt x="1955588" y="946362"/>
                  <a:pt x="1959398" y="913977"/>
                </a:cubicBezTo>
                <a:cubicBezTo>
                  <a:pt x="1963208" y="881592"/>
                  <a:pt x="1959398" y="863177"/>
                  <a:pt x="1959398" y="832697"/>
                </a:cubicBezTo>
                <a:cubicBezTo>
                  <a:pt x="1959398" y="802217"/>
                  <a:pt x="1961303" y="792057"/>
                  <a:pt x="1959398" y="761577"/>
                </a:cubicBezTo>
                <a:cubicBezTo>
                  <a:pt x="1957493" y="731097"/>
                  <a:pt x="1953048" y="710777"/>
                  <a:pt x="1949238" y="680297"/>
                </a:cubicBezTo>
                <a:cubicBezTo>
                  <a:pt x="1945428" y="649817"/>
                  <a:pt x="1945428" y="640292"/>
                  <a:pt x="1939078" y="609812"/>
                </a:cubicBezTo>
                <a:cubicBezTo>
                  <a:pt x="1932728" y="579332"/>
                  <a:pt x="1922568" y="559012"/>
                  <a:pt x="1918758" y="528532"/>
                </a:cubicBezTo>
                <a:cubicBezTo>
                  <a:pt x="1914948" y="498052"/>
                  <a:pt x="1925108" y="485987"/>
                  <a:pt x="1918758" y="457412"/>
                </a:cubicBezTo>
                <a:cubicBezTo>
                  <a:pt x="1912408" y="428837"/>
                  <a:pt x="1900343" y="414867"/>
                  <a:pt x="1888278" y="386292"/>
                </a:cubicBezTo>
                <a:cubicBezTo>
                  <a:pt x="1876213" y="357717"/>
                  <a:pt x="1874308" y="343747"/>
                  <a:pt x="1857798" y="315172"/>
                </a:cubicBezTo>
                <a:cubicBezTo>
                  <a:pt x="1841288" y="286597"/>
                  <a:pt x="1831128" y="268817"/>
                  <a:pt x="1806998" y="244687"/>
                </a:cubicBezTo>
                <a:cubicBezTo>
                  <a:pt x="1782868" y="220557"/>
                  <a:pt x="1764453" y="212302"/>
                  <a:pt x="1735878" y="193887"/>
                </a:cubicBezTo>
                <a:cubicBezTo>
                  <a:pt x="1707303" y="175472"/>
                  <a:pt x="1695238" y="169757"/>
                  <a:pt x="1664758" y="153247"/>
                </a:cubicBezTo>
                <a:cubicBezTo>
                  <a:pt x="1634278" y="136737"/>
                  <a:pt x="1614593" y="126577"/>
                  <a:pt x="1584113" y="112607"/>
                </a:cubicBezTo>
                <a:cubicBezTo>
                  <a:pt x="1553633" y="98637"/>
                  <a:pt x="1541568" y="94192"/>
                  <a:pt x="1512993" y="82127"/>
                </a:cubicBezTo>
                <a:cubicBezTo>
                  <a:pt x="1484418" y="70062"/>
                  <a:pt x="1470448" y="61807"/>
                  <a:pt x="1441873" y="51647"/>
                </a:cubicBezTo>
                <a:cubicBezTo>
                  <a:pt x="1413298" y="41487"/>
                  <a:pt x="1399328" y="37677"/>
                  <a:pt x="1370753" y="31327"/>
                </a:cubicBezTo>
                <a:cubicBezTo>
                  <a:pt x="1342178" y="24977"/>
                  <a:pt x="1328208" y="24977"/>
                  <a:pt x="1299633" y="21167"/>
                </a:cubicBezTo>
                <a:cubicBezTo>
                  <a:pt x="1271058" y="17357"/>
                  <a:pt x="1257088" y="14817"/>
                  <a:pt x="1228513" y="11007"/>
                </a:cubicBezTo>
                <a:cubicBezTo>
                  <a:pt x="1199938" y="7197"/>
                  <a:pt x="1186603" y="2752"/>
                  <a:pt x="1158028" y="847"/>
                </a:cubicBezTo>
                <a:cubicBezTo>
                  <a:pt x="1129453" y="-1058"/>
                  <a:pt x="1099608" y="847"/>
                  <a:pt x="1086908" y="847"/>
                </a:cubicBezTo>
              </a:path>
            </a:pathLst>
          </a:custGeom>
          <a:noFill/>
          <a:ln w="28575" cmpd="sng">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89" name="任意多边形 188"/>
          <p:cNvSpPr/>
          <p:nvPr/>
        </p:nvSpPr>
        <p:spPr>
          <a:xfrm>
            <a:off x="2313305" y="4262120"/>
            <a:ext cx="1244600" cy="1553845"/>
          </a:xfrm>
          <a:custGeom>
            <a:avLst/>
            <a:gdLst>
              <a:gd name="connisteX0" fmla="*/ 1203288 w 1244774"/>
              <a:gd name="connsiteY0" fmla="*/ 183726 h 1553808"/>
              <a:gd name="connisteX1" fmla="*/ 1132168 w 1244774"/>
              <a:gd name="connsiteY1" fmla="*/ 163406 h 1553808"/>
              <a:gd name="connisteX2" fmla="*/ 1061048 w 1244774"/>
              <a:gd name="connsiteY2" fmla="*/ 122766 h 1553808"/>
              <a:gd name="connisteX3" fmla="*/ 969608 w 1244774"/>
              <a:gd name="connsiteY3" fmla="*/ 71966 h 1553808"/>
              <a:gd name="connisteX4" fmla="*/ 899123 w 1244774"/>
              <a:gd name="connsiteY4" fmla="*/ 41486 h 1553808"/>
              <a:gd name="connisteX5" fmla="*/ 828003 w 1244774"/>
              <a:gd name="connsiteY5" fmla="*/ 11006 h 1553808"/>
              <a:gd name="connisteX6" fmla="*/ 746723 w 1244774"/>
              <a:gd name="connsiteY6" fmla="*/ 846 h 1553808"/>
              <a:gd name="connisteX7" fmla="*/ 675603 w 1244774"/>
              <a:gd name="connsiteY7" fmla="*/ 846 h 1553808"/>
              <a:gd name="connisteX8" fmla="*/ 604483 w 1244774"/>
              <a:gd name="connsiteY8" fmla="*/ 846 h 1553808"/>
              <a:gd name="connisteX9" fmla="*/ 533998 w 1244774"/>
              <a:gd name="connsiteY9" fmla="*/ 846 h 1553808"/>
              <a:gd name="connisteX10" fmla="*/ 462878 w 1244774"/>
              <a:gd name="connsiteY10" fmla="*/ 11006 h 1553808"/>
              <a:gd name="connisteX11" fmla="*/ 371438 w 1244774"/>
              <a:gd name="connsiteY11" fmla="*/ 11006 h 1553808"/>
              <a:gd name="connisteX12" fmla="*/ 300318 w 1244774"/>
              <a:gd name="connsiteY12" fmla="*/ 21166 h 1553808"/>
              <a:gd name="connisteX13" fmla="*/ 229198 w 1244774"/>
              <a:gd name="connsiteY13" fmla="*/ 21166 h 1553808"/>
              <a:gd name="connisteX14" fmla="*/ 148553 w 1244774"/>
              <a:gd name="connsiteY14" fmla="*/ 41486 h 1553808"/>
              <a:gd name="connisteX15" fmla="*/ 67273 w 1244774"/>
              <a:gd name="connsiteY15" fmla="*/ 71966 h 1553808"/>
              <a:gd name="connisteX16" fmla="*/ 6313 w 1244774"/>
              <a:gd name="connsiteY16" fmla="*/ 153246 h 1553808"/>
              <a:gd name="connisteX17" fmla="*/ 6313 w 1244774"/>
              <a:gd name="connsiteY17" fmla="*/ 224366 h 1553808"/>
              <a:gd name="connisteX18" fmla="*/ 26633 w 1244774"/>
              <a:gd name="connsiteY18" fmla="*/ 294851 h 1553808"/>
              <a:gd name="connisteX19" fmla="*/ 67273 w 1244774"/>
              <a:gd name="connsiteY19" fmla="*/ 365971 h 1553808"/>
              <a:gd name="connisteX20" fmla="*/ 87593 w 1244774"/>
              <a:gd name="connsiteY20" fmla="*/ 437091 h 1553808"/>
              <a:gd name="connisteX21" fmla="*/ 107913 w 1244774"/>
              <a:gd name="connsiteY21" fmla="*/ 508211 h 1553808"/>
              <a:gd name="connisteX22" fmla="*/ 128233 w 1244774"/>
              <a:gd name="connsiteY22" fmla="*/ 579331 h 1553808"/>
              <a:gd name="connisteX23" fmla="*/ 158713 w 1244774"/>
              <a:gd name="connsiteY23" fmla="*/ 660611 h 1553808"/>
              <a:gd name="connisteX24" fmla="*/ 188558 w 1244774"/>
              <a:gd name="connsiteY24" fmla="*/ 741256 h 1553808"/>
              <a:gd name="connisteX25" fmla="*/ 219038 w 1244774"/>
              <a:gd name="connsiteY25" fmla="*/ 812376 h 1553808"/>
              <a:gd name="connisteX26" fmla="*/ 259678 w 1244774"/>
              <a:gd name="connsiteY26" fmla="*/ 883496 h 1553808"/>
              <a:gd name="connisteX27" fmla="*/ 300318 w 1244774"/>
              <a:gd name="connsiteY27" fmla="*/ 954616 h 1553808"/>
              <a:gd name="connisteX28" fmla="*/ 340958 w 1244774"/>
              <a:gd name="connsiteY28" fmla="*/ 1025736 h 1553808"/>
              <a:gd name="connisteX29" fmla="*/ 371438 w 1244774"/>
              <a:gd name="connsiteY29" fmla="*/ 1096221 h 1553808"/>
              <a:gd name="connisteX30" fmla="*/ 401918 w 1244774"/>
              <a:gd name="connsiteY30" fmla="*/ 1167341 h 1553808"/>
              <a:gd name="connisteX31" fmla="*/ 422238 w 1244774"/>
              <a:gd name="connsiteY31" fmla="*/ 1248621 h 1553808"/>
              <a:gd name="connisteX32" fmla="*/ 452718 w 1244774"/>
              <a:gd name="connsiteY32" fmla="*/ 1319741 h 1553808"/>
              <a:gd name="connisteX33" fmla="*/ 493358 w 1244774"/>
              <a:gd name="connsiteY33" fmla="*/ 1401021 h 1553808"/>
              <a:gd name="connisteX34" fmla="*/ 563843 w 1244774"/>
              <a:gd name="connsiteY34" fmla="*/ 1461346 h 1553808"/>
              <a:gd name="connisteX35" fmla="*/ 634963 w 1244774"/>
              <a:gd name="connsiteY35" fmla="*/ 1522306 h 1553808"/>
              <a:gd name="connisteX36" fmla="*/ 716243 w 1244774"/>
              <a:gd name="connsiteY36" fmla="*/ 1552786 h 1553808"/>
              <a:gd name="connisteX37" fmla="*/ 787363 w 1244774"/>
              <a:gd name="connsiteY37" fmla="*/ 1542626 h 1553808"/>
              <a:gd name="connisteX38" fmla="*/ 868643 w 1244774"/>
              <a:gd name="connsiteY38" fmla="*/ 1522306 h 1553808"/>
              <a:gd name="connisteX39" fmla="*/ 939128 w 1244774"/>
              <a:gd name="connsiteY39" fmla="*/ 1522306 h 1553808"/>
              <a:gd name="connisteX40" fmla="*/ 1010248 w 1244774"/>
              <a:gd name="connsiteY40" fmla="*/ 1501986 h 1553808"/>
              <a:gd name="connisteX41" fmla="*/ 1081368 w 1244774"/>
              <a:gd name="connsiteY41" fmla="*/ 1491826 h 1553808"/>
              <a:gd name="connisteX42" fmla="*/ 1142328 w 1244774"/>
              <a:gd name="connsiteY42" fmla="*/ 1421341 h 1553808"/>
              <a:gd name="connisteX43" fmla="*/ 1172808 w 1244774"/>
              <a:gd name="connsiteY43" fmla="*/ 1350221 h 1553808"/>
              <a:gd name="connisteX44" fmla="*/ 1193128 w 1244774"/>
              <a:gd name="connsiteY44" fmla="*/ 1279101 h 1553808"/>
              <a:gd name="connisteX45" fmla="*/ 1213448 w 1244774"/>
              <a:gd name="connsiteY45" fmla="*/ 1197821 h 1553808"/>
              <a:gd name="connisteX46" fmla="*/ 1213448 w 1244774"/>
              <a:gd name="connsiteY46" fmla="*/ 1126701 h 1553808"/>
              <a:gd name="connisteX47" fmla="*/ 1213448 w 1244774"/>
              <a:gd name="connsiteY47" fmla="*/ 1046056 h 1553808"/>
              <a:gd name="connisteX48" fmla="*/ 1223608 w 1244774"/>
              <a:gd name="connsiteY48" fmla="*/ 974936 h 1553808"/>
              <a:gd name="connisteX49" fmla="*/ 1223608 w 1244774"/>
              <a:gd name="connsiteY49" fmla="*/ 903816 h 1553808"/>
              <a:gd name="connisteX50" fmla="*/ 1223608 w 1244774"/>
              <a:gd name="connsiteY50" fmla="*/ 832696 h 1553808"/>
              <a:gd name="connisteX51" fmla="*/ 1233768 w 1244774"/>
              <a:gd name="connsiteY51" fmla="*/ 761576 h 1553808"/>
              <a:gd name="connisteX52" fmla="*/ 1243928 w 1244774"/>
              <a:gd name="connsiteY52" fmla="*/ 690456 h 1553808"/>
              <a:gd name="connisteX53" fmla="*/ 1243928 w 1244774"/>
              <a:gd name="connsiteY53" fmla="*/ 609811 h 1553808"/>
              <a:gd name="connisteX54" fmla="*/ 1243928 w 1244774"/>
              <a:gd name="connsiteY54" fmla="*/ 538691 h 1553808"/>
              <a:gd name="connisteX55" fmla="*/ 1243928 w 1244774"/>
              <a:gd name="connsiteY55" fmla="*/ 467571 h 1553808"/>
              <a:gd name="connisteX56" fmla="*/ 1243928 w 1244774"/>
              <a:gd name="connsiteY56" fmla="*/ 396451 h 1553808"/>
              <a:gd name="connisteX57" fmla="*/ 1233768 w 1244774"/>
              <a:gd name="connsiteY57" fmla="*/ 325331 h 1553808"/>
              <a:gd name="connisteX58" fmla="*/ 1203288 w 1244774"/>
              <a:gd name="connsiteY58" fmla="*/ 254846 h 1553808"/>
              <a:gd name="connisteX59" fmla="*/ 1172808 w 1244774"/>
              <a:gd name="connsiteY59" fmla="*/ 183726 h 1553808"/>
              <a:gd name="connisteX60" fmla="*/ 1203288 w 1244774"/>
              <a:gd name="connsiteY60" fmla="*/ 183726 h 1553808"/>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Lst>
            <a:rect l="l" t="t" r="r" b="b"/>
            <a:pathLst>
              <a:path w="1244775" h="1553808">
                <a:moveTo>
                  <a:pt x="1203288" y="183727"/>
                </a:moveTo>
                <a:cubicBezTo>
                  <a:pt x="1195033" y="179917"/>
                  <a:pt x="1160743" y="175472"/>
                  <a:pt x="1132168" y="163407"/>
                </a:cubicBezTo>
                <a:cubicBezTo>
                  <a:pt x="1103593" y="151342"/>
                  <a:pt x="1093433" y="141182"/>
                  <a:pt x="1061048" y="122767"/>
                </a:cubicBezTo>
                <a:cubicBezTo>
                  <a:pt x="1028663" y="104352"/>
                  <a:pt x="1001993" y="88477"/>
                  <a:pt x="969608" y="71967"/>
                </a:cubicBezTo>
                <a:cubicBezTo>
                  <a:pt x="937223" y="55457"/>
                  <a:pt x="927698" y="53552"/>
                  <a:pt x="899123" y="41487"/>
                </a:cubicBezTo>
                <a:cubicBezTo>
                  <a:pt x="870548" y="29422"/>
                  <a:pt x="858483" y="19262"/>
                  <a:pt x="828003" y="11007"/>
                </a:cubicBezTo>
                <a:cubicBezTo>
                  <a:pt x="797523" y="2752"/>
                  <a:pt x="777203" y="2752"/>
                  <a:pt x="746723" y="847"/>
                </a:cubicBezTo>
                <a:cubicBezTo>
                  <a:pt x="716243" y="-1058"/>
                  <a:pt x="704178" y="847"/>
                  <a:pt x="675603" y="847"/>
                </a:cubicBezTo>
                <a:cubicBezTo>
                  <a:pt x="647028" y="847"/>
                  <a:pt x="633058" y="847"/>
                  <a:pt x="604483" y="847"/>
                </a:cubicBezTo>
                <a:cubicBezTo>
                  <a:pt x="575908" y="847"/>
                  <a:pt x="562573" y="-1058"/>
                  <a:pt x="533998" y="847"/>
                </a:cubicBezTo>
                <a:cubicBezTo>
                  <a:pt x="505423" y="2752"/>
                  <a:pt x="495263" y="9102"/>
                  <a:pt x="462878" y="11007"/>
                </a:cubicBezTo>
                <a:cubicBezTo>
                  <a:pt x="430493" y="12912"/>
                  <a:pt x="403823" y="9102"/>
                  <a:pt x="371438" y="11007"/>
                </a:cubicBezTo>
                <a:cubicBezTo>
                  <a:pt x="339053" y="12912"/>
                  <a:pt x="328893" y="19262"/>
                  <a:pt x="300318" y="21167"/>
                </a:cubicBezTo>
                <a:cubicBezTo>
                  <a:pt x="271743" y="23072"/>
                  <a:pt x="259678" y="17357"/>
                  <a:pt x="229198" y="21167"/>
                </a:cubicBezTo>
                <a:cubicBezTo>
                  <a:pt x="198718" y="24977"/>
                  <a:pt x="180938" y="31327"/>
                  <a:pt x="148553" y="41487"/>
                </a:cubicBezTo>
                <a:cubicBezTo>
                  <a:pt x="116168" y="51647"/>
                  <a:pt x="95848" y="49742"/>
                  <a:pt x="67273" y="71967"/>
                </a:cubicBezTo>
                <a:cubicBezTo>
                  <a:pt x="38698" y="94192"/>
                  <a:pt x="18378" y="122767"/>
                  <a:pt x="6313" y="153247"/>
                </a:cubicBezTo>
                <a:cubicBezTo>
                  <a:pt x="-5752" y="183727"/>
                  <a:pt x="2503" y="195792"/>
                  <a:pt x="6313" y="224367"/>
                </a:cubicBezTo>
                <a:cubicBezTo>
                  <a:pt x="10123" y="252942"/>
                  <a:pt x="14568" y="266277"/>
                  <a:pt x="26633" y="294852"/>
                </a:cubicBezTo>
                <a:cubicBezTo>
                  <a:pt x="38698" y="323427"/>
                  <a:pt x="55208" y="337397"/>
                  <a:pt x="67273" y="365972"/>
                </a:cubicBezTo>
                <a:cubicBezTo>
                  <a:pt x="79338" y="394547"/>
                  <a:pt x="79338" y="408517"/>
                  <a:pt x="87593" y="437092"/>
                </a:cubicBezTo>
                <a:cubicBezTo>
                  <a:pt x="95848" y="465667"/>
                  <a:pt x="99658" y="479637"/>
                  <a:pt x="107913" y="508212"/>
                </a:cubicBezTo>
                <a:cubicBezTo>
                  <a:pt x="116168" y="536787"/>
                  <a:pt x="118073" y="548852"/>
                  <a:pt x="128233" y="579332"/>
                </a:cubicBezTo>
                <a:cubicBezTo>
                  <a:pt x="138393" y="609812"/>
                  <a:pt x="146648" y="628227"/>
                  <a:pt x="158713" y="660612"/>
                </a:cubicBezTo>
                <a:cubicBezTo>
                  <a:pt x="170778" y="692997"/>
                  <a:pt x="176493" y="710777"/>
                  <a:pt x="188558" y="741257"/>
                </a:cubicBezTo>
                <a:cubicBezTo>
                  <a:pt x="200623" y="771737"/>
                  <a:pt x="205068" y="783802"/>
                  <a:pt x="219038" y="812377"/>
                </a:cubicBezTo>
                <a:cubicBezTo>
                  <a:pt x="233008" y="840952"/>
                  <a:pt x="243168" y="854922"/>
                  <a:pt x="259678" y="883497"/>
                </a:cubicBezTo>
                <a:cubicBezTo>
                  <a:pt x="276188" y="912072"/>
                  <a:pt x="283808" y="926042"/>
                  <a:pt x="300318" y="954617"/>
                </a:cubicBezTo>
                <a:cubicBezTo>
                  <a:pt x="316828" y="983192"/>
                  <a:pt x="326988" y="997162"/>
                  <a:pt x="340958" y="1025737"/>
                </a:cubicBezTo>
                <a:cubicBezTo>
                  <a:pt x="354928" y="1054312"/>
                  <a:pt x="359373" y="1067647"/>
                  <a:pt x="371438" y="1096222"/>
                </a:cubicBezTo>
                <a:cubicBezTo>
                  <a:pt x="383503" y="1124797"/>
                  <a:pt x="391758" y="1136862"/>
                  <a:pt x="401918" y="1167342"/>
                </a:cubicBezTo>
                <a:cubicBezTo>
                  <a:pt x="412078" y="1197822"/>
                  <a:pt x="412078" y="1218142"/>
                  <a:pt x="422238" y="1248622"/>
                </a:cubicBezTo>
                <a:cubicBezTo>
                  <a:pt x="432398" y="1279102"/>
                  <a:pt x="438748" y="1289262"/>
                  <a:pt x="452718" y="1319742"/>
                </a:cubicBezTo>
                <a:cubicBezTo>
                  <a:pt x="466688" y="1350222"/>
                  <a:pt x="471133" y="1372447"/>
                  <a:pt x="493358" y="1401022"/>
                </a:cubicBezTo>
                <a:cubicBezTo>
                  <a:pt x="515583" y="1429597"/>
                  <a:pt x="535268" y="1437217"/>
                  <a:pt x="563843" y="1461347"/>
                </a:cubicBezTo>
                <a:cubicBezTo>
                  <a:pt x="592418" y="1485477"/>
                  <a:pt x="604483" y="1503892"/>
                  <a:pt x="634963" y="1522307"/>
                </a:cubicBezTo>
                <a:cubicBezTo>
                  <a:pt x="665443" y="1540722"/>
                  <a:pt x="685763" y="1548977"/>
                  <a:pt x="716243" y="1552787"/>
                </a:cubicBezTo>
                <a:cubicBezTo>
                  <a:pt x="746723" y="1556597"/>
                  <a:pt x="756883" y="1548977"/>
                  <a:pt x="787363" y="1542627"/>
                </a:cubicBezTo>
                <a:cubicBezTo>
                  <a:pt x="817843" y="1536277"/>
                  <a:pt x="838163" y="1526117"/>
                  <a:pt x="868643" y="1522307"/>
                </a:cubicBezTo>
                <a:cubicBezTo>
                  <a:pt x="899123" y="1518497"/>
                  <a:pt x="910553" y="1526117"/>
                  <a:pt x="939128" y="1522307"/>
                </a:cubicBezTo>
                <a:cubicBezTo>
                  <a:pt x="967703" y="1518497"/>
                  <a:pt x="981673" y="1508337"/>
                  <a:pt x="1010248" y="1501987"/>
                </a:cubicBezTo>
                <a:cubicBezTo>
                  <a:pt x="1038823" y="1495637"/>
                  <a:pt x="1054698" y="1507702"/>
                  <a:pt x="1081368" y="1491827"/>
                </a:cubicBezTo>
                <a:cubicBezTo>
                  <a:pt x="1108038" y="1475952"/>
                  <a:pt x="1123913" y="1449917"/>
                  <a:pt x="1142328" y="1421342"/>
                </a:cubicBezTo>
                <a:cubicBezTo>
                  <a:pt x="1160743" y="1392767"/>
                  <a:pt x="1162648" y="1378797"/>
                  <a:pt x="1172808" y="1350222"/>
                </a:cubicBezTo>
                <a:cubicBezTo>
                  <a:pt x="1182968" y="1321647"/>
                  <a:pt x="1184873" y="1309582"/>
                  <a:pt x="1193128" y="1279102"/>
                </a:cubicBezTo>
                <a:cubicBezTo>
                  <a:pt x="1201383" y="1248622"/>
                  <a:pt x="1209638" y="1228302"/>
                  <a:pt x="1213448" y="1197822"/>
                </a:cubicBezTo>
                <a:cubicBezTo>
                  <a:pt x="1217258" y="1167342"/>
                  <a:pt x="1213448" y="1157182"/>
                  <a:pt x="1213448" y="1126702"/>
                </a:cubicBezTo>
                <a:cubicBezTo>
                  <a:pt x="1213448" y="1096222"/>
                  <a:pt x="1211543" y="1076537"/>
                  <a:pt x="1213448" y="1046057"/>
                </a:cubicBezTo>
                <a:cubicBezTo>
                  <a:pt x="1215353" y="1015577"/>
                  <a:pt x="1221703" y="1003512"/>
                  <a:pt x="1223608" y="974937"/>
                </a:cubicBezTo>
                <a:cubicBezTo>
                  <a:pt x="1225513" y="946362"/>
                  <a:pt x="1223608" y="932392"/>
                  <a:pt x="1223608" y="903817"/>
                </a:cubicBezTo>
                <a:cubicBezTo>
                  <a:pt x="1223608" y="875242"/>
                  <a:pt x="1221703" y="861272"/>
                  <a:pt x="1223608" y="832697"/>
                </a:cubicBezTo>
                <a:cubicBezTo>
                  <a:pt x="1225513" y="804122"/>
                  <a:pt x="1229958" y="790152"/>
                  <a:pt x="1233768" y="761577"/>
                </a:cubicBezTo>
                <a:cubicBezTo>
                  <a:pt x="1237578" y="733002"/>
                  <a:pt x="1242023" y="720937"/>
                  <a:pt x="1243928" y="690457"/>
                </a:cubicBezTo>
                <a:cubicBezTo>
                  <a:pt x="1245833" y="659977"/>
                  <a:pt x="1243928" y="640292"/>
                  <a:pt x="1243928" y="609812"/>
                </a:cubicBezTo>
                <a:cubicBezTo>
                  <a:pt x="1243928" y="579332"/>
                  <a:pt x="1243928" y="567267"/>
                  <a:pt x="1243928" y="538692"/>
                </a:cubicBezTo>
                <a:cubicBezTo>
                  <a:pt x="1243928" y="510117"/>
                  <a:pt x="1243928" y="496147"/>
                  <a:pt x="1243928" y="467572"/>
                </a:cubicBezTo>
                <a:cubicBezTo>
                  <a:pt x="1243928" y="438997"/>
                  <a:pt x="1245833" y="425027"/>
                  <a:pt x="1243928" y="396452"/>
                </a:cubicBezTo>
                <a:cubicBezTo>
                  <a:pt x="1242023" y="367877"/>
                  <a:pt x="1242023" y="353907"/>
                  <a:pt x="1233768" y="325332"/>
                </a:cubicBezTo>
                <a:cubicBezTo>
                  <a:pt x="1225513" y="296757"/>
                  <a:pt x="1215353" y="283422"/>
                  <a:pt x="1203288" y="254847"/>
                </a:cubicBezTo>
                <a:cubicBezTo>
                  <a:pt x="1191223" y="226272"/>
                  <a:pt x="1172808" y="197697"/>
                  <a:pt x="1172808" y="183727"/>
                </a:cubicBezTo>
                <a:cubicBezTo>
                  <a:pt x="1172808" y="169757"/>
                  <a:pt x="1211543" y="187537"/>
                  <a:pt x="1203288" y="183727"/>
                </a:cubicBezTo>
                <a:close/>
              </a:path>
            </a:pathLst>
          </a:custGeom>
          <a:noFill/>
          <a:ln w="28575" cmpd="sng">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90" name="右箭头 189"/>
          <p:cNvSpPr/>
          <p:nvPr/>
        </p:nvSpPr>
        <p:spPr>
          <a:xfrm>
            <a:off x="4804410" y="4062730"/>
            <a:ext cx="1348740" cy="588010"/>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93" name="椭圆 192"/>
          <p:cNvSpPr/>
          <p:nvPr/>
        </p:nvSpPr>
        <p:spPr>
          <a:xfrm rot="5400000">
            <a:off x="9104630" y="2233930"/>
            <a:ext cx="291465" cy="297815"/>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4" name="文本框 193"/>
          <p:cNvSpPr txBox="1"/>
          <p:nvPr/>
        </p:nvSpPr>
        <p:spPr>
          <a:xfrm>
            <a:off x="9470390" y="2199005"/>
            <a:ext cx="1581785" cy="368300"/>
          </a:xfrm>
          <a:prstGeom prst="rect">
            <a:avLst/>
          </a:prstGeom>
          <a:noFill/>
        </p:spPr>
        <p:txBody>
          <a:bodyPr wrap="square" rtlCol="0">
            <a:spAutoFit/>
          </a:bodyPr>
          <a:p>
            <a:r>
              <a:rPr lang="en-US" altLang="zh-CN"/>
              <a:t>Shuffle task</a:t>
            </a:r>
            <a:endParaRPr lang="en-US" altLang="zh-CN"/>
          </a:p>
        </p:txBody>
      </p:sp>
      <p:sp>
        <p:nvSpPr>
          <p:cNvPr id="195" name="椭圆 194"/>
          <p:cNvSpPr/>
          <p:nvPr/>
        </p:nvSpPr>
        <p:spPr>
          <a:xfrm rot="5400000">
            <a:off x="9104630" y="2618105"/>
            <a:ext cx="291465" cy="29781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6" name="文本框 195"/>
          <p:cNvSpPr txBox="1"/>
          <p:nvPr/>
        </p:nvSpPr>
        <p:spPr>
          <a:xfrm>
            <a:off x="9470390" y="2597785"/>
            <a:ext cx="1793875" cy="368300"/>
          </a:xfrm>
          <a:prstGeom prst="rect">
            <a:avLst/>
          </a:prstGeom>
          <a:noFill/>
        </p:spPr>
        <p:txBody>
          <a:bodyPr wrap="square" rtlCol="0">
            <a:spAutoFit/>
          </a:bodyPr>
          <a:p>
            <a:r>
              <a:rPr lang="en-US" altLang="zh-CN"/>
              <a:t>low fanout task</a:t>
            </a: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下一步</a:t>
            </a:r>
            <a:endParaRPr lang="zh-CN" altLang="en-US"/>
          </a:p>
        </p:txBody>
      </p:sp>
      <p:sp>
        <p:nvSpPr>
          <p:cNvPr id="3" name="内容占位符 2"/>
          <p:cNvSpPr>
            <a:spLocks noGrp="1"/>
          </p:cNvSpPr>
          <p:nvPr>
            <p:ph idx="1"/>
          </p:nvPr>
        </p:nvSpPr>
        <p:spPr>
          <a:xfrm>
            <a:off x="850900" y="1361812"/>
            <a:ext cx="10515600" cy="4796737"/>
          </a:xfrm>
        </p:spPr>
        <p:txBody>
          <a:bodyPr/>
          <a:p>
            <a:r>
              <a:rPr lang="en-US" altLang="zh-CN"/>
              <a:t> Related </a:t>
            </a:r>
            <a:r>
              <a:rPr lang="en-US" altLang="zh-CN"/>
              <a:t>work</a:t>
            </a:r>
            <a:endParaRPr lang="en-US" altLang="zh-CN"/>
          </a:p>
          <a:p>
            <a:pPr lvl="1"/>
            <a:r>
              <a:rPr lang="en-US" altLang="zh-CN">
                <a:latin typeface="等线" panose="02010600030101010101" charset="-122"/>
                <a:ea typeface="等线" panose="02010600030101010101" charset="-122"/>
              </a:rPr>
              <a:t> Wukong</a:t>
            </a:r>
            <a:r>
              <a:rPr lang="en-US" altLang="zh-CN" baseline="30000">
                <a:latin typeface="等线" panose="02010600030101010101" charset="-122"/>
                <a:ea typeface="等线" panose="02010600030101010101" charset="-122"/>
              </a:rPr>
              <a:t>[1]    </a:t>
            </a:r>
            <a:r>
              <a:rPr lang="en-US" altLang="zh-CN">
                <a:latin typeface="等线" panose="02010600030101010101" charset="-122"/>
                <a:ea typeface="等线" panose="02010600030101010101" charset="-122"/>
              </a:rPr>
              <a:t> (open source)</a:t>
            </a:r>
            <a:endParaRPr lang="en-US" altLang="zh-CN">
              <a:latin typeface="等线" panose="02010600030101010101" charset="-122"/>
              <a:ea typeface="等线" panose="02010600030101010101" charset="-122"/>
            </a:endParaRPr>
          </a:p>
          <a:p>
            <a:pPr lvl="1"/>
            <a:r>
              <a:rPr lang="en-US" altLang="zh-CN">
                <a:latin typeface="等线" panose="02010600030101010101" charset="-122"/>
                <a:ea typeface="等线" panose="02010600030101010101" charset="-122"/>
              </a:rPr>
              <a:t> FaaSFlow</a:t>
            </a:r>
            <a:r>
              <a:rPr lang="en-US" altLang="zh-CN" baseline="30000">
                <a:latin typeface="等线" panose="02010600030101010101" charset="-122"/>
                <a:ea typeface="等线" panose="02010600030101010101" charset="-122"/>
              </a:rPr>
              <a:t>[2]    </a:t>
            </a:r>
            <a:r>
              <a:rPr lang="en-US" altLang="zh-CN">
                <a:latin typeface="等线" panose="02010600030101010101" charset="-122"/>
                <a:ea typeface="等线" panose="02010600030101010101" charset="-122"/>
                <a:sym typeface="+mn-ea"/>
              </a:rPr>
              <a:t>(open source)</a:t>
            </a:r>
            <a:endParaRPr lang="en-US" altLang="zh-CN">
              <a:latin typeface="等线" panose="02010600030101010101" charset="-122"/>
              <a:ea typeface="等线" panose="02010600030101010101" charset="-122"/>
              <a:sym typeface="+mn-ea"/>
            </a:endParaRPr>
          </a:p>
          <a:p>
            <a:pPr lvl="1"/>
            <a:endParaRPr lang="en-US" altLang="zh-CN" baseline="30000">
              <a:latin typeface="等线" panose="02010600030101010101" charset="-122"/>
              <a:ea typeface="等线" panose="02010600030101010101" charset="-122"/>
            </a:endParaRPr>
          </a:p>
          <a:p>
            <a:pPr lvl="0"/>
            <a:r>
              <a:rPr lang="en-US" altLang="zh-CN" baseline="30000">
                <a:latin typeface="等线" panose="02010600030101010101" charset="-122"/>
                <a:ea typeface="等线" panose="02010600030101010101" charset="-122"/>
              </a:rPr>
              <a:t> </a:t>
            </a:r>
            <a:r>
              <a:rPr lang="zh-CN" altLang="en-US">
                <a:cs typeface="微软雅黑" panose="020B0503020204020204" charset="-122"/>
              </a:rPr>
              <a:t>在</a:t>
            </a:r>
            <a:r>
              <a:rPr lang="en-US" altLang="zh-CN">
                <a:cs typeface="微软雅黑" panose="020B0503020204020204" charset="-122"/>
              </a:rPr>
              <a:t>Wukong/FaasFlow</a:t>
            </a:r>
            <a:r>
              <a:rPr lang="zh-CN" altLang="en-US">
                <a:cs typeface="微软雅黑" panose="020B0503020204020204" charset="-122"/>
              </a:rPr>
              <a:t>上实现</a:t>
            </a:r>
            <a:r>
              <a:rPr lang="en-US" altLang="zh-CN">
                <a:cs typeface="微软雅黑" panose="020B0503020204020204" charset="-122"/>
              </a:rPr>
              <a:t>multistage shuffle</a:t>
            </a:r>
            <a:endParaRPr lang="en-US" altLang="zh-CN">
              <a:cs typeface="微软雅黑" panose="020B0503020204020204" charset="-122"/>
            </a:endParaRPr>
          </a:p>
        </p:txBody>
      </p:sp>
      <p:sp>
        <p:nvSpPr>
          <p:cNvPr id="5" name="文本框 4"/>
          <p:cNvSpPr txBox="1"/>
          <p:nvPr/>
        </p:nvSpPr>
        <p:spPr>
          <a:xfrm>
            <a:off x="0" y="6212840"/>
            <a:ext cx="10696575" cy="645160"/>
          </a:xfrm>
          <a:prstGeom prst="rect">
            <a:avLst/>
          </a:prstGeom>
          <a:noFill/>
        </p:spPr>
        <p:txBody>
          <a:bodyPr wrap="square" rtlCol="0">
            <a:spAutoFit/>
          </a:bodyPr>
          <a:p>
            <a:r>
              <a:rPr lang="zh-CN" altLang="en-US">
                <a:solidFill>
                  <a:schemeClr val="bg2">
                    <a:lumMod val="75000"/>
                  </a:schemeClr>
                </a:solidFill>
              </a:rPr>
              <a:t>[1] Wukong: A Scalable and Locality-Enhanced Framework for Serverless Parallel Computing SoCC’20</a:t>
            </a:r>
            <a:endParaRPr lang="zh-CN" altLang="en-US">
              <a:solidFill>
                <a:schemeClr val="bg2">
                  <a:lumMod val="75000"/>
                </a:schemeClr>
              </a:solidFill>
            </a:endParaRPr>
          </a:p>
          <a:p>
            <a:r>
              <a:rPr lang="zh-CN" altLang="en-US">
                <a:solidFill>
                  <a:schemeClr val="bg2">
                    <a:lumMod val="75000"/>
                  </a:schemeClr>
                </a:solidFill>
              </a:rPr>
              <a:t>[2] FaaSFlow: Enable Efficient Workflow Execution for Function-as-a-Service ASPLOS’22</a:t>
            </a:r>
            <a:endParaRPr lang="zh-CN" altLang="en-US">
              <a:solidFill>
                <a:schemeClr val="bg2">
                  <a:lumMod val="75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Reference</a:t>
            </a:r>
            <a:endParaRPr lang="en-US" altLang="zh-CN"/>
          </a:p>
        </p:txBody>
      </p:sp>
      <p:sp>
        <p:nvSpPr>
          <p:cNvPr id="24" name="文本框 23"/>
          <p:cNvSpPr txBox="1"/>
          <p:nvPr/>
        </p:nvSpPr>
        <p:spPr>
          <a:xfrm>
            <a:off x="838200" y="1380490"/>
            <a:ext cx="11238865" cy="1938020"/>
          </a:xfrm>
          <a:prstGeom prst="rect">
            <a:avLst/>
          </a:prstGeom>
          <a:noFill/>
        </p:spPr>
        <p:txBody>
          <a:bodyPr wrap="square" rtlCol="0">
            <a:spAutoFit/>
          </a:bodyPr>
          <a:p>
            <a:pPr>
              <a:lnSpc>
                <a:spcPct val="200000"/>
              </a:lnSpc>
            </a:pPr>
            <a:r>
              <a:rPr lang="en-US" altLang="zh-CN" sz="2000">
                <a:solidFill>
                  <a:schemeClr val="bg2">
                    <a:lumMod val="50000"/>
                  </a:schemeClr>
                </a:solidFill>
                <a:sym typeface="+mn-ea"/>
              </a:rPr>
              <a:t>[1] Wukong: A Scalable and Locality-Enhanced Framework for Serverless Parallel Computing S</a:t>
            </a:r>
            <a:r>
              <a:rPr lang="en-US" altLang="zh-CN" sz="2000">
                <a:solidFill>
                  <a:schemeClr val="bg2">
                    <a:lumMod val="50000"/>
                  </a:schemeClr>
                </a:solidFill>
                <a:sym typeface="+mn-ea"/>
              </a:rPr>
              <a:t>oCC’20</a:t>
            </a:r>
            <a:endParaRPr lang="en-US" altLang="zh-CN" sz="2000">
              <a:solidFill>
                <a:schemeClr val="bg2">
                  <a:lumMod val="50000"/>
                </a:schemeClr>
              </a:solidFill>
              <a:sym typeface="+mn-ea"/>
            </a:endParaRPr>
          </a:p>
          <a:p>
            <a:pPr>
              <a:lnSpc>
                <a:spcPct val="200000"/>
              </a:lnSpc>
            </a:pPr>
            <a:r>
              <a:rPr lang="en-US" altLang="zh-CN" sz="2000">
                <a:solidFill>
                  <a:schemeClr val="bg2">
                    <a:lumMod val="50000"/>
                  </a:schemeClr>
                </a:solidFill>
                <a:sym typeface="+mn-ea"/>
              </a:rPr>
              <a:t>[2] FaaSFlow: Enable Efficient Workflow Execution for Function-as-a-Service ASPLOS’22</a:t>
            </a:r>
            <a:endParaRPr lang="en-US" altLang="zh-CN" sz="2000">
              <a:solidFill>
                <a:schemeClr val="bg2">
                  <a:lumMod val="50000"/>
                </a:schemeClr>
              </a:solidFill>
              <a:sym typeface="+mn-ea"/>
            </a:endParaRPr>
          </a:p>
          <a:p>
            <a:pPr>
              <a:lnSpc>
                <a:spcPct val="200000"/>
              </a:lnSpc>
            </a:pPr>
            <a:r>
              <a:rPr lang="en-US" altLang="zh-CN" sz="2000">
                <a:solidFill>
                  <a:schemeClr val="bg2">
                    <a:lumMod val="50000"/>
                  </a:schemeClr>
                </a:solidFill>
                <a:sym typeface="+mn-ea"/>
              </a:rPr>
              <a:t>[3] Starling: A Scalable Query Engine on Cloud Functions SIGMOD’20</a:t>
            </a:r>
            <a:endParaRPr lang="en-US" altLang="zh-CN" sz="2000">
              <a:solidFill>
                <a:schemeClr val="bg2">
                  <a:lumMod val="50000"/>
                </a:schemeClr>
              </a:solidFill>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a:t>
            </a:r>
            <a:r>
              <a:rPr lang="en-US" altLang="zh-CN"/>
              <a:t>otivation</a:t>
            </a:r>
            <a:endParaRPr lang="en-US" altLang="zh-CN"/>
          </a:p>
        </p:txBody>
      </p:sp>
      <p:sp>
        <p:nvSpPr>
          <p:cNvPr id="3" name="内容占位符 2"/>
          <p:cNvSpPr>
            <a:spLocks noGrp="1"/>
          </p:cNvSpPr>
          <p:nvPr>
            <p:ph idx="1"/>
          </p:nvPr>
        </p:nvSpPr>
        <p:spPr/>
        <p:txBody>
          <a:bodyPr/>
          <a:p>
            <a:r>
              <a:rPr lang="en-US" altLang="zh-CN"/>
              <a:t> Overhead analysis for </a:t>
            </a:r>
            <a:r>
              <a:rPr lang="en-US" altLang="zh-CN"/>
              <a:t>serverless workflow</a:t>
            </a:r>
            <a:endParaRPr lang="en-US" altLang="zh-CN"/>
          </a:p>
          <a:p>
            <a:pPr lvl="1"/>
            <a:r>
              <a:rPr lang="en-US" altLang="zh-CN"/>
              <a:t> </a:t>
            </a:r>
            <a:r>
              <a:rPr lang="en-US" altLang="zh-CN">
                <a:latin typeface="等线" panose="02010600030101010101" charset="-122"/>
                <a:ea typeface="等线" panose="02010600030101010101" charset="-122"/>
              </a:rPr>
              <a:t>Scheduling Overhead</a:t>
            </a:r>
            <a:endParaRPr lang="zh-CN" altLang="en-US">
              <a:latin typeface="等线" panose="02010600030101010101" charset="-122"/>
              <a:ea typeface="等线" panose="02010600030101010101" charset="-122"/>
            </a:endParaRPr>
          </a:p>
          <a:p>
            <a:pPr lvl="1"/>
            <a:r>
              <a:rPr lang="en-US" altLang="zh-CN">
                <a:latin typeface="等线" panose="02010600030101010101" charset="-122"/>
                <a:ea typeface="等线" panose="02010600030101010101" charset="-122"/>
              </a:rPr>
              <a:t> Data movement O</a:t>
            </a:r>
            <a:r>
              <a:rPr lang="en-US" altLang="zh-CN">
                <a:latin typeface="等线" panose="02010600030101010101" charset="-122"/>
                <a:ea typeface="等线" panose="02010600030101010101" charset="-122"/>
              </a:rPr>
              <a:t>verhead</a:t>
            </a:r>
            <a:endParaRPr lang="en-US" altLang="zh-CN">
              <a:latin typeface="等线" panose="02010600030101010101" charset="-122"/>
              <a:ea typeface="等线" panose="02010600030101010101" charset="-122"/>
            </a:endParaRPr>
          </a:p>
        </p:txBody>
      </p:sp>
      <p:sp>
        <p:nvSpPr>
          <p:cNvPr id="5" name="文本框 4"/>
          <p:cNvSpPr txBox="1"/>
          <p:nvPr/>
        </p:nvSpPr>
        <p:spPr>
          <a:xfrm>
            <a:off x="2957830" y="6119495"/>
            <a:ext cx="6276340" cy="398780"/>
          </a:xfrm>
          <a:prstGeom prst="rect">
            <a:avLst/>
          </a:prstGeom>
          <a:noFill/>
        </p:spPr>
        <p:txBody>
          <a:bodyPr wrap="square" rtlCol="0">
            <a:spAutoFit/>
          </a:bodyPr>
          <a:p>
            <a:r>
              <a:rPr lang="zh-CN" altLang="en-US" sz="2000" b="1">
                <a:latin typeface="微软雅黑" panose="020B0503020204020204" charset="-122"/>
                <a:ea typeface="微软雅黑" panose="020B0503020204020204" charset="-122"/>
              </a:rPr>
              <a:t>The overhead analysis for traditional workflow</a:t>
            </a:r>
            <a:endParaRPr lang="zh-CN" altLang="en-US" sz="2000" b="1">
              <a:latin typeface="微软雅黑" panose="020B0503020204020204" charset="-122"/>
              <a:ea typeface="微软雅黑" panose="020B0503020204020204" charset="-122"/>
            </a:endParaRPr>
          </a:p>
        </p:txBody>
      </p:sp>
      <p:pic>
        <p:nvPicPr>
          <p:cNvPr id="7" name="图片 6" descr="图片1"/>
          <p:cNvPicPr>
            <a:picLocks noChangeAspect="1"/>
          </p:cNvPicPr>
          <p:nvPr/>
        </p:nvPicPr>
        <p:blipFill>
          <a:blip r:embed="rId1"/>
          <a:stretch>
            <a:fillRect/>
          </a:stretch>
        </p:blipFill>
        <p:spPr>
          <a:xfrm>
            <a:off x="1938655" y="3141345"/>
            <a:ext cx="9015095" cy="2828925"/>
          </a:xfrm>
          <a:prstGeom prst="rect">
            <a:avLst/>
          </a:prstGeom>
        </p:spPr>
      </p:pic>
      <p:grpSp>
        <p:nvGrpSpPr>
          <p:cNvPr id="4" name="组合 3"/>
          <p:cNvGrpSpPr/>
          <p:nvPr/>
        </p:nvGrpSpPr>
        <p:grpSpPr>
          <a:xfrm>
            <a:off x="3412490" y="5069840"/>
            <a:ext cx="1502410" cy="900430"/>
            <a:chOff x="7789" y="7128"/>
            <a:chExt cx="2366" cy="1418"/>
          </a:xfrm>
        </p:grpSpPr>
        <p:sp>
          <p:nvSpPr>
            <p:cNvPr id="11" name="云形 10"/>
            <p:cNvSpPr/>
            <p:nvPr/>
          </p:nvSpPr>
          <p:spPr>
            <a:xfrm>
              <a:off x="7789" y="7128"/>
              <a:ext cx="2338" cy="1419"/>
            </a:xfrm>
            <a:prstGeom prst="cloud">
              <a:avLst/>
            </a:prstGeom>
            <a:solidFill>
              <a:schemeClr val="accent6">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2" name="文本框 11"/>
            <p:cNvSpPr txBox="1"/>
            <p:nvPr/>
          </p:nvSpPr>
          <p:spPr>
            <a:xfrm>
              <a:off x="7943" y="7330"/>
              <a:ext cx="2213" cy="1016"/>
            </a:xfrm>
            <a:prstGeom prst="rect">
              <a:avLst/>
            </a:prstGeom>
            <a:noFill/>
          </p:spPr>
          <p:txBody>
            <a:bodyPr wrap="square" rtlCol="0">
              <a:spAutoFit/>
            </a:bodyPr>
            <a:p>
              <a:r>
                <a:rPr lang="en-US" altLang="zh-CN" b="1">
                  <a:sym typeface="+mn-ea"/>
                </a:rPr>
                <a:t>Scheduling Overhead</a:t>
              </a:r>
              <a:endParaRPr lang="en-US" altLang="zh-CN" b="1"/>
            </a:p>
          </p:txBody>
        </p:sp>
      </p:grpSp>
      <p:grpSp>
        <p:nvGrpSpPr>
          <p:cNvPr id="8" name="组合 7"/>
          <p:cNvGrpSpPr/>
          <p:nvPr/>
        </p:nvGrpSpPr>
        <p:grpSpPr>
          <a:xfrm>
            <a:off x="8210550" y="5059045"/>
            <a:ext cx="1621790" cy="1019810"/>
            <a:chOff x="12997" y="7984"/>
            <a:chExt cx="2554" cy="1606"/>
          </a:xfrm>
        </p:grpSpPr>
        <p:sp>
          <p:nvSpPr>
            <p:cNvPr id="16" name="云形 15"/>
            <p:cNvSpPr/>
            <p:nvPr/>
          </p:nvSpPr>
          <p:spPr>
            <a:xfrm>
              <a:off x="12997" y="7984"/>
              <a:ext cx="2554" cy="1607"/>
            </a:xfrm>
            <a:prstGeom prst="cloud">
              <a:avLst/>
            </a:prstGeom>
            <a:solidFill>
              <a:schemeClr val="accent6">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7" name="文本框 16"/>
            <p:cNvSpPr txBox="1"/>
            <p:nvPr/>
          </p:nvSpPr>
          <p:spPr>
            <a:xfrm>
              <a:off x="13202" y="7984"/>
              <a:ext cx="2145" cy="1452"/>
            </a:xfrm>
            <a:prstGeom prst="rect">
              <a:avLst/>
            </a:prstGeom>
            <a:noFill/>
          </p:spPr>
          <p:txBody>
            <a:bodyPr wrap="square" rtlCol="0">
              <a:spAutoFit/>
            </a:bodyPr>
            <a:p>
              <a:pPr algn="ctr"/>
              <a:r>
                <a:rPr lang="en-US" altLang="zh-CN" b="1">
                  <a:sym typeface="+mn-ea"/>
                </a:rPr>
                <a:t>Data movement Overhead</a:t>
              </a:r>
              <a:endParaRPr lang="en-US" altLang="zh-CN"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a:t>
            </a:r>
            <a:r>
              <a:rPr lang="en-US" altLang="zh-CN"/>
              <a:t>otivation</a:t>
            </a:r>
            <a:endParaRPr lang="en-US" altLang="zh-CN"/>
          </a:p>
        </p:txBody>
      </p:sp>
      <p:sp>
        <p:nvSpPr>
          <p:cNvPr id="3" name="内容占位符 2"/>
          <p:cNvSpPr>
            <a:spLocks noGrp="1"/>
          </p:cNvSpPr>
          <p:nvPr>
            <p:ph idx="1"/>
          </p:nvPr>
        </p:nvSpPr>
        <p:spPr/>
        <p:txBody>
          <a:bodyPr/>
          <a:p>
            <a:r>
              <a:rPr lang="en-US" altLang="zh-CN"/>
              <a:t> Schedul</a:t>
            </a:r>
            <a:r>
              <a:rPr lang="en-US" altLang="zh-CN"/>
              <a:t>ing O</a:t>
            </a:r>
            <a:r>
              <a:rPr lang="en-US" altLang="zh-CN"/>
              <a:t>verhead</a:t>
            </a:r>
            <a:endParaRPr lang="en-US" altLang="zh-CN"/>
          </a:p>
          <a:p>
            <a:pPr lvl="1"/>
            <a:r>
              <a:rPr lang="en-US" altLang="zh-CN">
                <a:latin typeface="等线" panose="02010600030101010101" charset="-122"/>
                <a:ea typeface="等线" panose="02010600030101010101" charset="-122"/>
                <a:cs typeface="等线" panose="02010600030101010101" charset="-122"/>
              </a:rPr>
              <a:t> Centralized schedul</a:t>
            </a:r>
            <a:r>
              <a:rPr lang="en-US" altLang="zh-CN">
                <a:latin typeface="等线" panose="02010600030101010101" charset="-122"/>
                <a:ea typeface="等线" panose="02010600030101010101" charset="-122"/>
                <a:cs typeface="等线" panose="02010600030101010101" charset="-122"/>
              </a:rPr>
              <a:t>ing</a:t>
            </a:r>
            <a:endParaRPr lang="en-US" altLang="zh-CN">
              <a:latin typeface="等线" panose="02010600030101010101" charset="-122"/>
              <a:ea typeface="等线" panose="02010600030101010101" charset="-122"/>
              <a:cs typeface="等线" panose="02010600030101010101" charset="-122"/>
            </a:endParaRPr>
          </a:p>
          <a:p>
            <a:pPr lvl="2"/>
            <a:r>
              <a:rPr lang="en-US" altLang="zh-CN">
                <a:latin typeface="等线" panose="02010600030101010101" charset="-122"/>
                <a:ea typeface="等线" panose="02010600030101010101" charset="-122"/>
                <a:cs typeface="等线" panose="02010600030101010101" charset="-122"/>
              </a:rPr>
              <a:t>Assign tasks</a:t>
            </a:r>
            <a:endParaRPr lang="en-US" altLang="zh-CN">
              <a:latin typeface="等线" panose="02010600030101010101" charset="-122"/>
              <a:ea typeface="等线" panose="02010600030101010101" charset="-122"/>
              <a:cs typeface="等线" panose="02010600030101010101" charset="-122"/>
            </a:endParaRPr>
          </a:p>
          <a:p>
            <a:pPr lvl="2"/>
            <a:r>
              <a:rPr lang="en-US" altLang="zh-CN">
                <a:latin typeface="等线" panose="02010600030101010101" charset="-122"/>
                <a:ea typeface="等线" panose="02010600030101010101" charset="-122"/>
                <a:cs typeface="等线" panose="02010600030101010101" charset="-122"/>
              </a:rPr>
              <a:t>Track execution state</a:t>
            </a:r>
            <a:endParaRPr lang="en-US" altLang="zh-CN">
              <a:latin typeface="等线" panose="02010600030101010101" charset="-122"/>
              <a:ea typeface="等线" panose="02010600030101010101" charset="-122"/>
              <a:cs typeface="等线" panose="02010600030101010101" charset="-122"/>
            </a:endParaRPr>
          </a:p>
        </p:txBody>
      </p:sp>
      <p:sp>
        <p:nvSpPr>
          <p:cNvPr id="59" name="矩形 58"/>
          <p:cNvSpPr/>
          <p:nvPr/>
        </p:nvSpPr>
        <p:spPr>
          <a:xfrm>
            <a:off x="3248660" y="3572510"/>
            <a:ext cx="1534160" cy="2787650"/>
          </a:xfrm>
          <a:prstGeom prst="rect">
            <a:avLst/>
          </a:prstGeom>
          <a:solidFill>
            <a:schemeClr val="accent1">
              <a:lumMod val="20000"/>
              <a:lumOff val="80000"/>
            </a:schemeClr>
          </a:solidFill>
          <a:ln w="19050">
            <a:solidFill>
              <a:schemeClr val="accent1">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0" name="文本框 59"/>
          <p:cNvSpPr txBox="1"/>
          <p:nvPr/>
        </p:nvSpPr>
        <p:spPr>
          <a:xfrm>
            <a:off x="6806565" y="5923915"/>
            <a:ext cx="2654300" cy="368300"/>
          </a:xfrm>
          <a:prstGeom prst="rect">
            <a:avLst/>
          </a:prstGeom>
          <a:noFill/>
        </p:spPr>
        <p:txBody>
          <a:bodyPr wrap="square" rtlCol="0">
            <a:spAutoFit/>
          </a:bodyPr>
          <a:p>
            <a:pPr algn="ctr"/>
            <a:r>
              <a:rPr lang="en-US" altLang="zh-CN" b="1">
                <a:latin typeface="微软雅黑" panose="020B0503020204020204" charset="-122"/>
                <a:ea typeface="微软雅黑" panose="020B0503020204020204" charset="-122"/>
              </a:rPr>
              <a:t>FaaS P</a:t>
            </a:r>
            <a:r>
              <a:rPr lang="en-US" altLang="zh-CN" b="1">
                <a:latin typeface="微软雅黑" panose="020B0503020204020204" charset="-122"/>
                <a:ea typeface="微软雅黑" panose="020B0503020204020204" charset="-122"/>
              </a:rPr>
              <a:t>latform</a:t>
            </a:r>
            <a:endParaRPr lang="en-US" altLang="zh-CN" b="1">
              <a:latin typeface="微软雅黑" panose="020B0503020204020204" charset="-122"/>
              <a:ea typeface="微软雅黑" panose="020B0503020204020204" charset="-122"/>
            </a:endParaRPr>
          </a:p>
        </p:txBody>
      </p:sp>
      <p:sp>
        <p:nvSpPr>
          <p:cNvPr id="61" name="矩形 60"/>
          <p:cNvSpPr/>
          <p:nvPr/>
        </p:nvSpPr>
        <p:spPr>
          <a:xfrm>
            <a:off x="6749415" y="3832225"/>
            <a:ext cx="1243330" cy="738505"/>
          </a:xfrm>
          <a:prstGeom prst="rect">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2" name="文本框 61"/>
          <p:cNvSpPr txBox="1"/>
          <p:nvPr/>
        </p:nvSpPr>
        <p:spPr>
          <a:xfrm>
            <a:off x="7305040" y="3832225"/>
            <a:ext cx="687705" cy="337185"/>
          </a:xfrm>
          <a:prstGeom prst="rect">
            <a:avLst/>
          </a:prstGeom>
          <a:noFill/>
        </p:spPr>
        <p:txBody>
          <a:bodyPr wrap="square" rtlCol="0">
            <a:spAutoFit/>
          </a:bodyPr>
          <a:p>
            <a:r>
              <a:rPr lang="en-US" altLang="zh-CN" sz="1600">
                <a:solidFill>
                  <a:schemeClr val="bg1">
                    <a:lumMod val="65000"/>
                  </a:schemeClr>
                </a:solidFill>
              </a:rPr>
              <a:t>Node</a:t>
            </a:r>
            <a:endParaRPr lang="en-US" altLang="zh-CN" sz="1600">
              <a:solidFill>
                <a:schemeClr val="bg1">
                  <a:lumMod val="65000"/>
                </a:schemeClr>
              </a:solidFill>
            </a:endParaRPr>
          </a:p>
        </p:txBody>
      </p:sp>
      <p:sp>
        <p:nvSpPr>
          <p:cNvPr id="63" name="矩形 62"/>
          <p:cNvSpPr/>
          <p:nvPr/>
        </p:nvSpPr>
        <p:spPr>
          <a:xfrm>
            <a:off x="6806565" y="4169410"/>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4" name="文本框 63"/>
          <p:cNvSpPr txBox="1"/>
          <p:nvPr/>
        </p:nvSpPr>
        <p:spPr>
          <a:xfrm>
            <a:off x="6749415" y="4214495"/>
            <a:ext cx="641350" cy="245110"/>
          </a:xfrm>
          <a:prstGeom prst="rect">
            <a:avLst/>
          </a:prstGeom>
          <a:noFill/>
        </p:spPr>
        <p:txBody>
          <a:bodyPr wrap="square" rtlCol="0">
            <a:spAutoFit/>
          </a:bodyPr>
          <a:p>
            <a:r>
              <a:rPr lang="en-US" altLang="zh-CN" sz="1000"/>
              <a:t> Worker</a:t>
            </a:r>
            <a:endParaRPr lang="en-US" altLang="zh-CN" sz="1000"/>
          </a:p>
        </p:txBody>
      </p:sp>
      <p:sp>
        <p:nvSpPr>
          <p:cNvPr id="65" name="椭圆 64"/>
          <p:cNvSpPr/>
          <p:nvPr/>
        </p:nvSpPr>
        <p:spPr>
          <a:xfrm>
            <a:off x="3834130" y="3749675"/>
            <a:ext cx="363220" cy="3835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6" name="椭圆 65"/>
          <p:cNvSpPr/>
          <p:nvPr/>
        </p:nvSpPr>
        <p:spPr>
          <a:xfrm>
            <a:off x="3834130" y="4558030"/>
            <a:ext cx="363220" cy="3835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7" name="椭圆 66"/>
          <p:cNvSpPr/>
          <p:nvPr/>
        </p:nvSpPr>
        <p:spPr>
          <a:xfrm>
            <a:off x="3394075" y="5213985"/>
            <a:ext cx="363220" cy="3835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8" name="椭圆 67"/>
          <p:cNvSpPr/>
          <p:nvPr/>
        </p:nvSpPr>
        <p:spPr>
          <a:xfrm>
            <a:off x="4302760" y="5213985"/>
            <a:ext cx="363220" cy="3835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69" name="直接箭头连接符 68"/>
          <p:cNvCxnSpPr>
            <a:stCxn id="65" idx="4"/>
            <a:endCxn id="66" idx="0"/>
          </p:cNvCxnSpPr>
          <p:nvPr/>
        </p:nvCxnSpPr>
        <p:spPr>
          <a:xfrm>
            <a:off x="4015740" y="4133215"/>
            <a:ext cx="0" cy="424815"/>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66" idx="3"/>
            <a:endCxn id="67" idx="7"/>
          </p:cNvCxnSpPr>
          <p:nvPr/>
        </p:nvCxnSpPr>
        <p:spPr>
          <a:xfrm flipH="1">
            <a:off x="3703955" y="4885690"/>
            <a:ext cx="183515" cy="384175"/>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66" idx="5"/>
            <a:endCxn id="68" idx="1"/>
          </p:cNvCxnSpPr>
          <p:nvPr/>
        </p:nvCxnSpPr>
        <p:spPr>
          <a:xfrm>
            <a:off x="4144010" y="4885690"/>
            <a:ext cx="212090" cy="384175"/>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7390765" y="4169410"/>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73" name="文本框 72"/>
          <p:cNvSpPr txBox="1"/>
          <p:nvPr/>
        </p:nvSpPr>
        <p:spPr>
          <a:xfrm>
            <a:off x="7333615" y="4214495"/>
            <a:ext cx="641350" cy="245110"/>
          </a:xfrm>
          <a:prstGeom prst="rect">
            <a:avLst/>
          </a:prstGeom>
          <a:noFill/>
        </p:spPr>
        <p:txBody>
          <a:bodyPr wrap="square" rtlCol="0">
            <a:spAutoFit/>
          </a:bodyPr>
          <a:p>
            <a:r>
              <a:rPr lang="en-US" altLang="zh-CN" sz="1000"/>
              <a:t> Worker</a:t>
            </a:r>
            <a:endParaRPr lang="en-US" altLang="zh-CN" sz="1000"/>
          </a:p>
        </p:txBody>
      </p:sp>
      <p:sp>
        <p:nvSpPr>
          <p:cNvPr id="74" name="矩形 73"/>
          <p:cNvSpPr/>
          <p:nvPr/>
        </p:nvSpPr>
        <p:spPr>
          <a:xfrm>
            <a:off x="8189595" y="3832225"/>
            <a:ext cx="1243330" cy="738505"/>
          </a:xfrm>
          <a:prstGeom prst="rect">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75" name="文本框 74"/>
          <p:cNvSpPr txBox="1"/>
          <p:nvPr/>
        </p:nvSpPr>
        <p:spPr>
          <a:xfrm>
            <a:off x="8745220" y="3832225"/>
            <a:ext cx="687705" cy="337185"/>
          </a:xfrm>
          <a:prstGeom prst="rect">
            <a:avLst/>
          </a:prstGeom>
          <a:noFill/>
        </p:spPr>
        <p:txBody>
          <a:bodyPr wrap="square" rtlCol="0">
            <a:spAutoFit/>
          </a:bodyPr>
          <a:p>
            <a:r>
              <a:rPr lang="en-US" altLang="zh-CN" sz="1600">
                <a:solidFill>
                  <a:schemeClr val="bg1">
                    <a:lumMod val="65000"/>
                  </a:schemeClr>
                </a:solidFill>
              </a:rPr>
              <a:t>Node</a:t>
            </a:r>
            <a:endParaRPr lang="en-US" altLang="zh-CN" sz="1600">
              <a:solidFill>
                <a:schemeClr val="bg1">
                  <a:lumMod val="65000"/>
                </a:schemeClr>
              </a:solidFill>
            </a:endParaRPr>
          </a:p>
        </p:txBody>
      </p:sp>
      <p:sp>
        <p:nvSpPr>
          <p:cNvPr id="76" name="矩形 75"/>
          <p:cNvSpPr/>
          <p:nvPr/>
        </p:nvSpPr>
        <p:spPr>
          <a:xfrm>
            <a:off x="8246745" y="4169410"/>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77" name="文本框 76"/>
          <p:cNvSpPr txBox="1"/>
          <p:nvPr/>
        </p:nvSpPr>
        <p:spPr>
          <a:xfrm>
            <a:off x="8189595" y="4214495"/>
            <a:ext cx="641350" cy="245110"/>
          </a:xfrm>
          <a:prstGeom prst="rect">
            <a:avLst/>
          </a:prstGeom>
          <a:noFill/>
        </p:spPr>
        <p:txBody>
          <a:bodyPr wrap="square" rtlCol="0">
            <a:spAutoFit/>
          </a:bodyPr>
          <a:p>
            <a:r>
              <a:rPr lang="en-US" altLang="zh-CN" sz="1000"/>
              <a:t> Worker</a:t>
            </a:r>
            <a:endParaRPr lang="en-US" altLang="zh-CN" sz="1000"/>
          </a:p>
        </p:txBody>
      </p:sp>
      <p:sp>
        <p:nvSpPr>
          <p:cNvPr id="78" name="矩形 77"/>
          <p:cNvSpPr/>
          <p:nvPr/>
        </p:nvSpPr>
        <p:spPr>
          <a:xfrm>
            <a:off x="6749415" y="4779645"/>
            <a:ext cx="1243330" cy="738505"/>
          </a:xfrm>
          <a:prstGeom prst="rect">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79" name="文本框 78"/>
          <p:cNvSpPr txBox="1"/>
          <p:nvPr/>
        </p:nvSpPr>
        <p:spPr>
          <a:xfrm>
            <a:off x="7305040" y="4779645"/>
            <a:ext cx="687705" cy="337185"/>
          </a:xfrm>
          <a:prstGeom prst="rect">
            <a:avLst/>
          </a:prstGeom>
          <a:noFill/>
        </p:spPr>
        <p:txBody>
          <a:bodyPr wrap="square" rtlCol="0">
            <a:spAutoFit/>
          </a:bodyPr>
          <a:p>
            <a:r>
              <a:rPr lang="en-US" altLang="zh-CN" sz="1600">
                <a:solidFill>
                  <a:schemeClr val="bg1">
                    <a:lumMod val="65000"/>
                  </a:schemeClr>
                </a:solidFill>
              </a:rPr>
              <a:t>Node</a:t>
            </a:r>
            <a:endParaRPr lang="en-US" altLang="zh-CN" sz="1600">
              <a:solidFill>
                <a:schemeClr val="bg1">
                  <a:lumMod val="65000"/>
                </a:schemeClr>
              </a:solidFill>
            </a:endParaRPr>
          </a:p>
        </p:txBody>
      </p:sp>
      <p:sp>
        <p:nvSpPr>
          <p:cNvPr id="80" name="矩形 79"/>
          <p:cNvSpPr/>
          <p:nvPr/>
        </p:nvSpPr>
        <p:spPr>
          <a:xfrm>
            <a:off x="7390765" y="5116830"/>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81" name="文本框 80"/>
          <p:cNvSpPr txBox="1"/>
          <p:nvPr/>
        </p:nvSpPr>
        <p:spPr>
          <a:xfrm>
            <a:off x="7333615" y="5161915"/>
            <a:ext cx="641350" cy="245110"/>
          </a:xfrm>
          <a:prstGeom prst="rect">
            <a:avLst/>
          </a:prstGeom>
          <a:noFill/>
        </p:spPr>
        <p:txBody>
          <a:bodyPr wrap="square" rtlCol="0">
            <a:spAutoFit/>
          </a:bodyPr>
          <a:p>
            <a:r>
              <a:rPr lang="en-US" altLang="zh-CN" sz="1000"/>
              <a:t> Worker</a:t>
            </a:r>
            <a:endParaRPr lang="en-US" altLang="zh-CN" sz="1000"/>
          </a:p>
        </p:txBody>
      </p:sp>
      <p:sp>
        <p:nvSpPr>
          <p:cNvPr id="82" name="矩形 81"/>
          <p:cNvSpPr/>
          <p:nvPr/>
        </p:nvSpPr>
        <p:spPr>
          <a:xfrm>
            <a:off x="8189595" y="4779645"/>
            <a:ext cx="1243330" cy="738505"/>
          </a:xfrm>
          <a:prstGeom prst="rect">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83" name="文本框 82"/>
          <p:cNvSpPr txBox="1"/>
          <p:nvPr/>
        </p:nvSpPr>
        <p:spPr>
          <a:xfrm>
            <a:off x="8745220" y="4779645"/>
            <a:ext cx="687705" cy="337185"/>
          </a:xfrm>
          <a:prstGeom prst="rect">
            <a:avLst/>
          </a:prstGeom>
          <a:noFill/>
        </p:spPr>
        <p:txBody>
          <a:bodyPr wrap="square" rtlCol="0">
            <a:spAutoFit/>
          </a:bodyPr>
          <a:p>
            <a:r>
              <a:rPr lang="en-US" altLang="zh-CN" sz="1600">
                <a:solidFill>
                  <a:schemeClr val="bg1">
                    <a:lumMod val="65000"/>
                  </a:schemeClr>
                </a:solidFill>
              </a:rPr>
              <a:t>Node</a:t>
            </a:r>
            <a:endParaRPr lang="en-US" altLang="zh-CN" sz="1600">
              <a:solidFill>
                <a:schemeClr val="bg1">
                  <a:lumMod val="65000"/>
                </a:schemeClr>
              </a:solidFill>
            </a:endParaRPr>
          </a:p>
        </p:txBody>
      </p:sp>
      <p:sp>
        <p:nvSpPr>
          <p:cNvPr id="84" name="矩形 83"/>
          <p:cNvSpPr/>
          <p:nvPr/>
        </p:nvSpPr>
        <p:spPr>
          <a:xfrm>
            <a:off x="8246745" y="5116830"/>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85" name="文本框 84"/>
          <p:cNvSpPr txBox="1"/>
          <p:nvPr/>
        </p:nvSpPr>
        <p:spPr>
          <a:xfrm>
            <a:off x="8189595" y="5161915"/>
            <a:ext cx="641350" cy="245110"/>
          </a:xfrm>
          <a:prstGeom prst="rect">
            <a:avLst/>
          </a:prstGeom>
          <a:noFill/>
        </p:spPr>
        <p:txBody>
          <a:bodyPr wrap="square" rtlCol="0">
            <a:spAutoFit/>
          </a:bodyPr>
          <a:p>
            <a:r>
              <a:rPr lang="en-US" altLang="zh-CN" sz="1000"/>
              <a:t> Worker</a:t>
            </a:r>
            <a:endParaRPr lang="en-US" altLang="zh-CN" sz="1000"/>
          </a:p>
        </p:txBody>
      </p:sp>
      <p:sp>
        <p:nvSpPr>
          <p:cNvPr id="86" name="矩形 85"/>
          <p:cNvSpPr/>
          <p:nvPr/>
        </p:nvSpPr>
        <p:spPr>
          <a:xfrm>
            <a:off x="8830945" y="5116830"/>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87" name="文本框 86"/>
          <p:cNvSpPr txBox="1"/>
          <p:nvPr/>
        </p:nvSpPr>
        <p:spPr>
          <a:xfrm>
            <a:off x="8773795" y="5161915"/>
            <a:ext cx="641350" cy="245110"/>
          </a:xfrm>
          <a:prstGeom prst="rect">
            <a:avLst/>
          </a:prstGeom>
          <a:noFill/>
        </p:spPr>
        <p:txBody>
          <a:bodyPr wrap="square" rtlCol="0">
            <a:spAutoFit/>
          </a:bodyPr>
          <a:p>
            <a:r>
              <a:rPr lang="en-US" altLang="zh-CN" sz="1000"/>
              <a:t> Worker</a:t>
            </a:r>
            <a:endParaRPr lang="en-US" altLang="zh-CN" sz="1000"/>
          </a:p>
        </p:txBody>
      </p:sp>
      <p:sp>
        <p:nvSpPr>
          <p:cNvPr id="88" name="矩形 87"/>
          <p:cNvSpPr/>
          <p:nvPr/>
        </p:nvSpPr>
        <p:spPr>
          <a:xfrm>
            <a:off x="6598920" y="3572510"/>
            <a:ext cx="3069590" cy="2788285"/>
          </a:xfrm>
          <a:prstGeom prst="rect">
            <a:avLst/>
          </a:prstGeom>
          <a:noFill/>
          <a:ln w="28575" cmpd="sng">
            <a:solidFill>
              <a:schemeClr val="bg2">
                <a:lumMod val="9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89" name="文本框 88"/>
          <p:cNvSpPr txBox="1"/>
          <p:nvPr/>
        </p:nvSpPr>
        <p:spPr>
          <a:xfrm>
            <a:off x="3272790" y="5715000"/>
            <a:ext cx="1485265" cy="645160"/>
          </a:xfrm>
          <a:prstGeom prst="rect">
            <a:avLst/>
          </a:prstGeom>
          <a:noFill/>
        </p:spPr>
        <p:txBody>
          <a:bodyPr wrap="square" rtlCol="0">
            <a:spAutoFit/>
          </a:bodyPr>
          <a:p>
            <a:pPr algn="ctr"/>
            <a:r>
              <a:rPr lang="en-US" altLang="zh-CN" b="1">
                <a:latin typeface="微软雅黑" panose="020B0503020204020204" charset="-122"/>
                <a:ea typeface="微软雅黑" panose="020B0503020204020204" charset="-122"/>
              </a:rPr>
              <a:t>Central </a:t>
            </a:r>
            <a:endParaRPr lang="en-US" altLang="zh-CN" b="1">
              <a:latin typeface="微软雅黑" panose="020B0503020204020204" charset="-122"/>
              <a:ea typeface="微软雅黑" panose="020B0503020204020204" charset="-122"/>
            </a:endParaRPr>
          </a:p>
          <a:p>
            <a:pPr algn="ctr"/>
            <a:r>
              <a:rPr lang="en-US" altLang="zh-CN" b="1">
                <a:latin typeface="微软雅黑" panose="020B0503020204020204" charset="-122"/>
                <a:ea typeface="微软雅黑" panose="020B0503020204020204" charset="-122"/>
              </a:rPr>
              <a:t>Scheduler </a:t>
            </a:r>
            <a:endParaRPr lang="en-US" altLang="zh-CN" b="1">
              <a:latin typeface="微软雅黑" panose="020B0503020204020204" charset="-122"/>
              <a:ea typeface="微软雅黑" panose="020B0503020204020204" charset="-122"/>
            </a:endParaRPr>
          </a:p>
        </p:txBody>
      </p:sp>
      <p:cxnSp>
        <p:nvCxnSpPr>
          <p:cNvPr id="90" name="直接箭头连接符 89"/>
          <p:cNvCxnSpPr/>
          <p:nvPr/>
        </p:nvCxnSpPr>
        <p:spPr>
          <a:xfrm>
            <a:off x="4821555" y="4334510"/>
            <a:ext cx="1763395" cy="5080"/>
          </a:xfrm>
          <a:prstGeom prst="straightConnector1">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p:nvPr/>
        </p:nvCxnSpPr>
        <p:spPr>
          <a:xfrm flipH="1" flipV="1">
            <a:off x="4801870" y="5489575"/>
            <a:ext cx="1763395" cy="9525"/>
          </a:xfrm>
          <a:prstGeom prst="straightConnector1">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92" name="文本框 91"/>
          <p:cNvSpPr txBox="1"/>
          <p:nvPr/>
        </p:nvSpPr>
        <p:spPr>
          <a:xfrm>
            <a:off x="4958080" y="3971290"/>
            <a:ext cx="1405255" cy="368300"/>
          </a:xfrm>
          <a:prstGeom prst="rect">
            <a:avLst/>
          </a:prstGeom>
          <a:noFill/>
        </p:spPr>
        <p:txBody>
          <a:bodyPr wrap="square" rtlCol="0">
            <a:spAutoFit/>
          </a:bodyPr>
          <a:p>
            <a:r>
              <a:rPr lang="en-US" altLang="zh-CN"/>
              <a:t>Tasks assign</a:t>
            </a:r>
            <a:endParaRPr lang="en-US" altLang="zh-CN"/>
          </a:p>
        </p:txBody>
      </p:sp>
      <p:sp>
        <p:nvSpPr>
          <p:cNvPr id="93" name="文本框 92"/>
          <p:cNvSpPr txBox="1"/>
          <p:nvPr/>
        </p:nvSpPr>
        <p:spPr>
          <a:xfrm>
            <a:off x="5122545" y="5561330"/>
            <a:ext cx="1136015" cy="645160"/>
          </a:xfrm>
          <a:prstGeom prst="rect">
            <a:avLst/>
          </a:prstGeom>
          <a:noFill/>
        </p:spPr>
        <p:txBody>
          <a:bodyPr wrap="square" rtlCol="0">
            <a:spAutoFit/>
          </a:bodyPr>
          <a:p>
            <a:pPr algn="ctr"/>
            <a:r>
              <a:rPr lang="en-US" altLang="zh-CN"/>
              <a:t>Execution state</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a:t>
            </a:r>
            <a:r>
              <a:rPr lang="en-US" altLang="zh-CN"/>
              <a:t>otivation</a:t>
            </a:r>
            <a:endParaRPr lang="en-US" altLang="zh-CN"/>
          </a:p>
        </p:txBody>
      </p:sp>
      <p:sp>
        <p:nvSpPr>
          <p:cNvPr id="3" name="内容占位符 2"/>
          <p:cNvSpPr>
            <a:spLocks noGrp="1"/>
          </p:cNvSpPr>
          <p:nvPr>
            <p:ph idx="1"/>
          </p:nvPr>
        </p:nvSpPr>
        <p:spPr/>
        <p:txBody>
          <a:bodyPr/>
          <a:p>
            <a:r>
              <a:rPr lang="en-US" altLang="zh-CN"/>
              <a:t> Schedul</a:t>
            </a:r>
            <a:r>
              <a:rPr lang="en-US" altLang="zh-CN"/>
              <a:t>ing O</a:t>
            </a:r>
            <a:r>
              <a:rPr lang="en-US" altLang="zh-CN"/>
              <a:t>verhead</a:t>
            </a:r>
            <a:endParaRPr lang="en-US" altLang="zh-CN"/>
          </a:p>
          <a:p>
            <a:pPr lvl="1"/>
            <a:r>
              <a:rPr lang="en-US" altLang="zh-CN">
                <a:latin typeface="等线" panose="02010600030101010101" charset="-122"/>
                <a:ea typeface="等线" panose="02010600030101010101" charset="-122"/>
                <a:cs typeface="等线" panose="02010600030101010101" charset="-122"/>
              </a:rPr>
              <a:t> </a:t>
            </a:r>
            <a:r>
              <a:rPr lang="en-US" altLang="zh-CN">
                <a:latin typeface="等线" panose="02010600030101010101" charset="-122"/>
                <a:ea typeface="等线" panose="02010600030101010101" charset="-122"/>
                <a:cs typeface="等线" panose="02010600030101010101" charset="-122"/>
                <a:sym typeface="+mn-ea"/>
              </a:rPr>
              <a:t>Centralized scheduling</a:t>
            </a:r>
            <a:endParaRPr lang="en-US" altLang="zh-CN">
              <a:latin typeface="等线" panose="02010600030101010101" charset="-122"/>
              <a:ea typeface="等线" panose="02010600030101010101" charset="-122"/>
              <a:cs typeface="等线" panose="02010600030101010101" charset="-122"/>
            </a:endParaRPr>
          </a:p>
          <a:p>
            <a:pPr lvl="1"/>
            <a:r>
              <a:rPr lang="en-US" altLang="zh-CN">
                <a:latin typeface="等线" panose="02010600030101010101" charset="-122"/>
                <a:ea typeface="等线" panose="02010600030101010101" charset="-122"/>
                <a:cs typeface="等线" panose="02010600030101010101" charset="-122"/>
              </a:rPr>
              <a:t> Burst-parallel </a:t>
            </a:r>
            <a:r>
              <a:rPr lang="en-US" altLang="zh-CN">
                <a:latin typeface="等线" panose="02010600030101010101" charset="-122"/>
                <a:ea typeface="等线" panose="02010600030101010101" charset="-122"/>
                <a:cs typeface="等线" panose="02010600030101010101" charset="-122"/>
              </a:rPr>
              <a:t>application</a:t>
            </a:r>
            <a:endParaRPr lang="en-US" altLang="zh-CN">
              <a:latin typeface="等线" panose="02010600030101010101" charset="-122"/>
              <a:ea typeface="等线" panose="02010600030101010101" charset="-122"/>
              <a:cs typeface="等线" panose="02010600030101010101" charset="-122"/>
            </a:endParaRPr>
          </a:p>
          <a:p>
            <a:pPr lvl="2"/>
            <a:r>
              <a:rPr lang="en-US" altLang="zh-CN">
                <a:latin typeface="等线" panose="02010600030101010101" charset="-122"/>
                <a:ea typeface="等线" panose="02010600030101010101" charset="-122"/>
                <a:cs typeface="等线" panose="02010600030101010101" charset="-122"/>
              </a:rPr>
              <a:t>Functions are short and parallel</a:t>
            </a:r>
            <a:endParaRPr lang="en-US" altLang="zh-CN">
              <a:latin typeface="等线" panose="02010600030101010101" charset="-122"/>
              <a:ea typeface="等线" panose="02010600030101010101" charset="-122"/>
              <a:cs typeface="等线" panose="02010600030101010101" charset="-122"/>
            </a:endParaRPr>
          </a:p>
          <a:p>
            <a:pPr lvl="2"/>
            <a:r>
              <a:rPr lang="en-US" altLang="zh-CN">
                <a:latin typeface="等线" panose="02010600030101010101" charset="-122"/>
                <a:ea typeface="等线" panose="02010600030101010101" charset="-122"/>
                <a:cs typeface="等线" panose="02010600030101010101" charset="-122"/>
              </a:rPr>
              <a:t>Large </a:t>
            </a:r>
            <a:r>
              <a:rPr lang="en-US" altLang="zh-CN">
                <a:latin typeface="等线" panose="02010600030101010101" charset="-122"/>
                <a:ea typeface="等线" panose="02010600030101010101" charset="-122"/>
                <a:cs typeface="等线" panose="02010600030101010101" charset="-122"/>
              </a:rPr>
              <a:t>amount of Eexecution states are frequently transferred </a:t>
            </a:r>
            <a:endParaRPr lang="en-US" altLang="zh-CN">
              <a:latin typeface="等线" panose="02010600030101010101" charset="-122"/>
              <a:ea typeface="等线" panose="02010600030101010101" charset="-122"/>
              <a:cs typeface="等线" panose="02010600030101010101" charset="-122"/>
            </a:endParaRPr>
          </a:p>
          <a:p>
            <a:pPr marL="914400" lvl="2" indent="0">
              <a:buNone/>
            </a:pPr>
            <a:endParaRPr lang="en-US" altLang="zh-CN">
              <a:latin typeface="等线" panose="02010600030101010101" charset="-122"/>
              <a:ea typeface="等线" panose="02010600030101010101" charset="-122"/>
              <a:cs typeface="等线" panose="02010600030101010101" charset="-122"/>
            </a:endParaRPr>
          </a:p>
        </p:txBody>
      </p:sp>
      <p:sp>
        <p:nvSpPr>
          <p:cNvPr id="5" name="矩形 4"/>
          <p:cNvSpPr/>
          <p:nvPr/>
        </p:nvSpPr>
        <p:spPr>
          <a:xfrm>
            <a:off x="3248660" y="3572510"/>
            <a:ext cx="1534160" cy="2787650"/>
          </a:xfrm>
          <a:prstGeom prst="rect">
            <a:avLst/>
          </a:prstGeom>
          <a:solidFill>
            <a:schemeClr val="accent1">
              <a:lumMod val="20000"/>
              <a:lumOff val="80000"/>
            </a:schemeClr>
          </a:solidFill>
          <a:ln w="19050">
            <a:solidFill>
              <a:schemeClr val="accent1">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 name="文本框 5"/>
          <p:cNvSpPr txBox="1"/>
          <p:nvPr/>
        </p:nvSpPr>
        <p:spPr>
          <a:xfrm>
            <a:off x="6806565" y="5923915"/>
            <a:ext cx="2654300" cy="368300"/>
          </a:xfrm>
          <a:prstGeom prst="rect">
            <a:avLst/>
          </a:prstGeom>
          <a:noFill/>
        </p:spPr>
        <p:txBody>
          <a:bodyPr wrap="square" rtlCol="0">
            <a:spAutoFit/>
          </a:bodyPr>
          <a:p>
            <a:pPr algn="ctr"/>
            <a:r>
              <a:rPr lang="en-US" altLang="zh-CN" b="1">
                <a:latin typeface="微软雅黑" panose="020B0503020204020204" charset="-122"/>
                <a:ea typeface="微软雅黑" panose="020B0503020204020204" charset="-122"/>
              </a:rPr>
              <a:t>FaaS P</a:t>
            </a:r>
            <a:r>
              <a:rPr lang="en-US" altLang="zh-CN" b="1">
                <a:latin typeface="微软雅黑" panose="020B0503020204020204" charset="-122"/>
                <a:ea typeface="微软雅黑" panose="020B0503020204020204" charset="-122"/>
              </a:rPr>
              <a:t>latform</a:t>
            </a:r>
            <a:endParaRPr lang="en-US" altLang="zh-CN" b="1">
              <a:latin typeface="微软雅黑" panose="020B0503020204020204" charset="-122"/>
              <a:ea typeface="微软雅黑" panose="020B0503020204020204" charset="-122"/>
            </a:endParaRPr>
          </a:p>
        </p:txBody>
      </p:sp>
      <p:sp>
        <p:nvSpPr>
          <p:cNvPr id="7" name="矩形 6"/>
          <p:cNvSpPr/>
          <p:nvPr/>
        </p:nvSpPr>
        <p:spPr>
          <a:xfrm>
            <a:off x="6749415" y="3832225"/>
            <a:ext cx="1243330" cy="738505"/>
          </a:xfrm>
          <a:prstGeom prst="rect">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8" name="文本框 7"/>
          <p:cNvSpPr txBox="1"/>
          <p:nvPr/>
        </p:nvSpPr>
        <p:spPr>
          <a:xfrm>
            <a:off x="7305040" y="3832225"/>
            <a:ext cx="687705" cy="337185"/>
          </a:xfrm>
          <a:prstGeom prst="rect">
            <a:avLst/>
          </a:prstGeom>
          <a:noFill/>
        </p:spPr>
        <p:txBody>
          <a:bodyPr wrap="square" rtlCol="0">
            <a:spAutoFit/>
          </a:bodyPr>
          <a:p>
            <a:r>
              <a:rPr lang="en-US" altLang="zh-CN" sz="1600">
                <a:solidFill>
                  <a:schemeClr val="bg1">
                    <a:lumMod val="65000"/>
                  </a:schemeClr>
                </a:solidFill>
              </a:rPr>
              <a:t>Node</a:t>
            </a:r>
            <a:endParaRPr lang="en-US" altLang="zh-CN" sz="1600">
              <a:solidFill>
                <a:schemeClr val="bg1">
                  <a:lumMod val="65000"/>
                </a:schemeClr>
              </a:solidFill>
            </a:endParaRPr>
          </a:p>
        </p:txBody>
      </p:sp>
      <p:sp>
        <p:nvSpPr>
          <p:cNvPr id="9" name="矩形 8"/>
          <p:cNvSpPr/>
          <p:nvPr/>
        </p:nvSpPr>
        <p:spPr>
          <a:xfrm>
            <a:off x="6806565" y="4169410"/>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 name="文本框 9"/>
          <p:cNvSpPr txBox="1"/>
          <p:nvPr/>
        </p:nvSpPr>
        <p:spPr>
          <a:xfrm>
            <a:off x="6749415" y="4214495"/>
            <a:ext cx="641350" cy="245110"/>
          </a:xfrm>
          <a:prstGeom prst="rect">
            <a:avLst/>
          </a:prstGeom>
          <a:noFill/>
        </p:spPr>
        <p:txBody>
          <a:bodyPr wrap="square" rtlCol="0">
            <a:spAutoFit/>
          </a:bodyPr>
          <a:p>
            <a:r>
              <a:rPr lang="en-US" altLang="zh-CN" sz="1000"/>
              <a:t> Worker</a:t>
            </a:r>
            <a:endParaRPr lang="en-US" altLang="zh-CN" sz="1000"/>
          </a:p>
        </p:txBody>
      </p:sp>
      <p:sp>
        <p:nvSpPr>
          <p:cNvPr id="22" name="椭圆 21"/>
          <p:cNvSpPr/>
          <p:nvPr/>
        </p:nvSpPr>
        <p:spPr>
          <a:xfrm>
            <a:off x="3834130" y="3749675"/>
            <a:ext cx="363220" cy="3835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3" name="椭圆 22"/>
          <p:cNvSpPr/>
          <p:nvPr/>
        </p:nvSpPr>
        <p:spPr>
          <a:xfrm>
            <a:off x="3834130" y="4558030"/>
            <a:ext cx="363220" cy="3835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4" name="椭圆 23"/>
          <p:cNvSpPr/>
          <p:nvPr/>
        </p:nvSpPr>
        <p:spPr>
          <a:xfrm>
            <a:off x="3394075" y="5213985"/>
            <a:ext cx="363220" cy="3835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5" name="椭圆 24"/>
          <p:cNvSpPr/>
          <p:nvPr/>
        </p:nvSpPr>
        <p:spPr>
          <a:xfrm>
            <a:off x="4302760" y="5213985"/>
            <a:ext cx="363220" cy="3835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26" name="直接箭头连接符 25"/>
          <p:cNvCxnSpPr>
            <a:stCxn id="22" idx="4"/>
            <a:endCxn id="23" idx="0"/>
          </p:cNvCxnSpPr>
          <p:nvPr/>
        </p:nvCxnSpPr>
        <p:spPr>
          <a:xfrm>
            <a:off x="4015740" y="4133215"/>
            <a:ext cx="0" cy="424815"/>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3" idx="3"/>
            <a:endCxn id="24" idx="7"/>
          </p:cNvCxnSpPr>
          <p:nvPr/>
        </p:nvCxnSpPr>
        <p:spPr>
          <a:xfrm flipH="1">
            <a:off x="3703955" y="4885690"/>
            <a:ext cx="183515" cy="384175"/>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3" idx="5"/>
            <a:endCxn id="25" idx="1"/>
          </p:cNvCxnSpPr>
          <p:nvPr/>
        </p:nvCxnSpPr>
        <p:spPr>
          <a:xfrm>
            <a:off x="4144010" y="4885690"/>
            <a:ext cx="212090" cy="384175"/>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7390765" y="4169410"/>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4" name="文本框 33"/>
          <p:cNvSpPr txBox="1"/>
          <p:nvPr/>
        </p:nvSpPr>
        <p:spPr>
          <a:xfrm>
            <a:off x="7333615" y="4214495"/>
            <a:ext cx="641350" cy="245110"/>
          </a:xfrm>
          <a:prstGeom prst="rect">
            <a:avLst/>
          </a:prstGeom>
          <a:noFill/>
        </p:spPr>
        <p:txBody>
          <a:bodyPr wrap="square" rtlCol="0">
            <a:spAutoFit/>
          </a:bodyPr>
          <a:p>
            <a:r>
              <a:rPr lang="en-US" altLang="zh-CN" sz="1000"/>
              <a:t> Worker</a:t>
            </a:r>
            <a:endParaRPr lang="en-US" altLang="zh-CN" sz="1000"/>
          </a:p>
        </p:txBody>
      </p:sp>
      <p:sp>
        <p:nvSpPr>
          <p:cNvPr id="35" name="矩形 34"/>
          <p:cNvSpPr/>
          <p:nvPr/>
        </p:nvSpPr>
        <p:spPr>
          <a:xfrm>
            <a:off x="8189595" y="3832225"/>
            <a:ext cx="1243330" cy="738505"/>
          </a:xfrm>
          <a:prstGeom prst="rect">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6" name="文本框 35"/>
          <p:cNvSpPr txBox="1"/>
          <p:nvPr/>
        </p:nvSpPr>
        <p:spPr>
          <a:xfrm>
            <a:off x="8745220" y="3832225"/>
            <a:ext cx="687705" cy="337185"/>
          </a:xfrm>
          <a:prstGeom prst="rect">
            <a:avLst/>
          </a:prstGeom>
          <a:noFill/>
        </p:spPr>
        <p:txBody>
          <a:bodyPr wrap="square" rtlCol="0">
            <a:spAutoFit/>
          </a:bodyPr>
          <a:p>
            <a:r>
              <a:rPr lang="en-US" altLang="zh-CN" sz="1600">
                <a:solidFill>
                  <a:schemeClr val="bg1">
                    <a:lumMod val="65000"/>
                  </a:schemeClr>
                </a:solidFill>
              </a:rPr>
              <a:t>Node</a:t>
            </a:r>
            <a:endParaRPr lang="en-US" altLang="zh-CN" sz="1600">
              <a:solidFill>
                <a:schemeClr val="bg1">
                  <a:lumMod val="65000"/>
                </a:schemeClr>
              </a:solidFill>
            </a:endParaRPr>
          </a:p>
        </p:txBody>
      </p:sp>
      <p:sp>
        <p:nvSpPr>
          <p:cNvPr id="37" name="矩形 36"/>
          <p:cNvSpPr/>
          <p:nvPr/>
        </p:nvSpPr>
        <p:spPr>
          <a:xfrm>
            <a:off x="8246745" y="4169410"/>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8" name="文本框 37"/>
          <p:cNvSpPr txBox="1"/>
          <p:nvPr/>
        </p:nvSpPr>
        <p:spPr>
          <a:xfrm>
            <a:off x="8189595" y="4214495"/>
            <a:ext cx="641350" cy="245110"/>
          </a:xfrm>
          <a:prstGeom prst="rect">
            <a:avLst/>
          </a:prstGeom>
          <a:noFill/>
        </p:spPr>
        <p:txBody>
          <a:bodyPr wrap="square" rtlCol="0">
            <a:spAutoFit/>
          </a:bodyPr>
          <a:p>
            <a:r>
              <a:rPr lang="en-US" altLang="zh-CN" sz="1000"/>
              <a:t> Worker</a:t>
            </a:r>
            <a:endParaRPr lang="en-US" altLang="zh-CN" sz="1000"/>
          </a:p>
        </p:txBody>
      </p:sp>
      <p:sp>
        <p:nvSpPr>
          <p:cNvPr id="41" name="矩形 40"/>
          <p:cNvSpPr/>
          <p:nvPr/>
        </p:nvSpPr>
        <p:spPr>
          <a:xfrm>
            <a:off x="6749415" y="4779645"/>
            <a:ext cx="1243330" cy="738505"/>
          </a:xfrm>
          <a:prstGeom prst="rect">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2" name="文本框 41"/>
          <p:cNvSpPr txBox="1"/>
          <p:nvPr/>
        </p:nvSpPr>
        <p:spPr>
          <a:xfrm>
            <a:off x="7305040" y="4779645"/>
            <a:ext cx="687705" cy="337185"/>
          </a:xfrm>
          <a:prstGeom prst="rect">
            <a:avLst/>
          </a:prstGeom>
          <a:noFill/>
        </p:spPr>
        <p:txBody>
          <a:bodyPr wrap="square" rtlCol="0">
            <a:spAutoFit/>
          </a:bodyPr>
          <a:p>
            <a:r>
              <a:rPr lang="en-US" altLang="zh-CN" sz="1600">
                <a:solidFill>
                  <a:schemeClr val="bg1">
                    <a:lumMod val="65000"/>
                  </a:schemeClr>
                </a:solidFill>
              </a:rPr>
              <a:t>Node</a:t>
            </a:r>
            <a:endParaRPr lang="en-US" altLang="zh-CN" sz="1600">
              <a:solidFill>
                <a:schemeClr val="bg1">
                  <a:lumMod val="65000"/>
                </a:schemeClr>
              </a:solidFill>
            </a:endParaRPr>
          </a:p>
        </p:txBody>
      </p:sp>
      <p:sp>
        <p:nvSpPr>
          <p:cNvPr id="45" name="矩形 44"/>
          <p:cNvSpPr/>
          <p:nvPr/>
        </p:nvSpPr>
        <p:spPr>
          <a:xfrm>
            <a:off x="7390765" y="5116830"/>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6" name="文本框 45"/>
          <p:cNvSpPr txBox="1"/>
          <p:nvPr/>
        </p:nvSpPr>
        <p:spPr>
          <a:xfrm>
            <a:off x="7333615" y="5161915"/>
            <a:ext cx="641350" cy="245110"/>
          </a:xfrm>
          <a:prstGeom prst="rect">
            <a:avLst/>
          </a:prstGeom>
          <a:noFill/>
        </p:spPr>
        <p:txBody>
          <a:bodyPr wrap="square" rtlCol="0">
            <a:spAutoFit/>
          </a:bodyPr>
          <a:p>
            <a:r>
              <a:rPr lang="en-US" altLang="zh-CN" sz="1000"/>
              <a:t> Worker</a:t>
            </a:r>
            <a:endParaRPr lang="en-US" altLang="zh-CN" sz="1000"/>
          </a:p>
        </p:txBody>
      </p:sp>
      <p:sp>
        <p:nvSpPr>
          <p:cNvPr id="47" name="矩形 46"/>
          <p:cNvSpPr/>
          <p:nvPr/>
        </p:nvSpPr>
        <p:spPr>
          <a:xfrm>
            <a:off x="8189595" y="4779645"/>
            <a:ext cx="1243330" cy="738505"/>
          </a:xfrm>
          <a:prstGeom prst="rect">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8" name="文本框 47"/>
          <p:cNvSpPr txBox="1"/>
          <p:nvPr/>
        </p:nvSpPr>
        <p:spPr>
          <a:xfrm>
            <a:off x="8745220" y="4779645"/>
            <a:ext cx="687705" cy="337185"/>
          </a:xfrm>
          <a:prstGeom prst="rect">
            <a:avLst/>
          </a:prstGeom>
          <a:noFill/>
        </p:spPr>
        <p:txBody>
          <a:bodyPr wrap="square" rtlCol="0">
            <a:spAutoFit/>
          </a:bodyPr>
          <a:p>
            <a:r>
              <a:rPr lang="en-US" altLang="zh-CN" sz="1600">
                <a:solidFill>
                  <a:schemeClr val="bg1">
                    <a:lumMod val="65000"/>
                  </a:schemeClr>
                </a:solidFill>
              </a:rPr>
              <a:t>Node</a:t>
            </a:r>
            <a:endParaRPr lang="en-US" altLang="zh-CN" sz="1600">
              <a:solidFill>
                <a:schemeClr val="bg1">
                  <a:lumMod val="65000"/>
                </a:schemeClr>
              </a:solidFill>
            </a:endParaRPr>
          </a:p>
        </p:txBody>
      </p:sp>
      <p:sp>
        <p:nvSpPr>
          <p:cNvPr id="49" name="矩形 48"/>
          <p:cNvSpPr/>
          <p:nvPr/>
        </p:nvSpPr>
        <p:spPr>
          <a:xfrm>
            <a:off x="8246745" y="5116830"/>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50" name="文本框 49"/>
          <p:cNvSpPr txBox="1"/>
          <p:nvPr/>
        </p:nvSpPr>
        <p:spPr>
          <a:xfrm>
            <a:off x="8189595" y="5161915"/>
            <a:ext cx="641350" cy="245110"/>
          </a:xfrm>
          <a:prstGeom prst="rect">
            <a:avLst/>
          </a:prstGeom>
          <a:noFill/>
        </p:spPr>
        <p:txBody>
          <a:bodyPr wrap="square" rtlCol="0">
            <a:spAutoFit/>
          </a:bodyPr>
          <a:p>
            <a:r>
              <a:rPr lang="en-US" altLang="zh-CN" sz="1000"/>
              <a:t> Worker</a:t>
            </a:r>
            <a:endParaRPr lang="en-US" altLang="zh-CN" sz="1000"/>
          </a:p>
        </p:txBody>
      </p:sp>
      <p:sp>
        <p:nvSpPr>
          <p:cNvPr id="51" name="矩形 50"/>
          <p:cNvSpPr/>
          <p:nvPr/>
        </p:nvSpPr>
        <p:spPr>
          <a:xfrm>
            <a:off x="8830945" y="5116830"/>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52" name="文本框 51"/>
          <p:cNvSpPr txBox="1"/>
          <p:nvPr/>
        </p:nvSpPr>
        <p:spPr>
          <a:xfrm>
            <a:off x="8773795" y="5161915"/>
            <a:ext cx="641350" cy="245110"/>
          </a:xfrm>
          <a:prstGeom prst="rect">
            <a:avLst/>
          </a:prstGeom>
          <a:noFill/>
        </p:spPr>
        <p:txBody>
          <a:bodyPr wrap="square" rtlCol="0">
            <a:spAutoFit/>
          </a:bodyPr>
          <a:p>
            <a:r>
              <a:rPr lang="en-US" altLang="zh-CN" sz="1000"/>
              <a:t> Worker</a:t>
            </a:r>
            <a:endParaRPr lang="en-US" altLang="zh-CN" sz="1000"/>
          </a:p>
        </p:txBody>
      </p:sp>
      <p:sp>
        <p:nvSpPr>
          <p:cNvPr id="53" name="矩形 52"/>
          <p:cNvSpPr/>
          <p:nvPr/>
        </p:nvSpPr>
        <p:spPr>
          <a:xfrm>
            <a:off x="6598920" y="3572510"/>
            <a:ext cx="3069590" cy="2788285"/>
          </a:xfrm>
          <a:prstGeom prst="rect">
            <a:avLst/>
          </a:prstGeom>
          <a:noFill/>
          <a:ln w="28575" cmpd="sng">
            <a:solidFill>
              <a:schemeClr val="bg2">
                <a:lumMod val="9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54" name="文本框 53"/>
          <p:cNvSpPr txBox="1"/>
          <p:nvPr/>
        </p:nvSpPr>
        <p:spPr>
          <a:xfrm>
            <a:off x="3272790" y="5715000"/>
            <a:ext cx="1485265" cy="645160"/>
          </a:xfrm>
          <a:prstGeom prst="rect">
            <a:avLst/>
          </a:prstGeom>
          <a:noFill/>
        </p:spPr>
        <p:txBody>
          <a:bodyPr wrap="square" rtlCol="0">
            <a:spAutoFit/>
          </a:bodyPr>
          <a:p>
            <a:pPr algn="ctr"/>
            <a:r>
              <a:rPr lang="en-US" altLang="zh-CN" b="1">
                <a:latin typeface="微软雅黑" panose="020B0503020204020204" charset="-122"/>
                <a:ea typeface="微软雅黑" panose="020B0503020204020204" charset="-122"/>
              </a:rPr>
              <a:t>Central </a:t>
            </a:r>
            <a:endParaRPr lang="en-US" altLang="zh-CN" b="1">
              <a:latin typeface="微软雅黑" panose="020B0503020204020204" charset="-122"/>
              <a:ea typeface="微软雅黑" panose="020B0503020204020204" charset="-122"/>
            </a:endParaRPr>
          </a:p>
          <a:p>
            <a:pPr algn="ctr"/>
            <a:r>
              <a:rPr lang="en-US" altLang="zh-CN" b="1">
                <a:latin typeface="微软雅黑" panose="020B0503020204020204" charset="-122"/>
                <a:ea typeface="微软雅黑" panose="020B0503020204020204" charset="-122"/>
              </a:rPr>
              <a:t>Scheduler </a:t>
            </a:r>
            <a:endParaRPr lang="en-US" altLang="zh-CN" b="1">
              <a:latin typeface="微软雅黑" panose="020B0503020204020204" charset="-122"/>
              <a:ea typeface="微软雅黑" panose="020B0503020204020204" charset="-122"/>
            </a:endParaRPr>
          </a:p>
        </p:txBody>
      </p:sp>
      <p:cxnSp>
        <p:nvCxnSpPr>
          <p:cNvPr id="55" name="直接箭头连接符 54"/>
          <p:cNvCxnSpPr/>
          <p:nvPr/>
        </p:nvCxnSpPr>
        <p:spPr>
          <a:xfrm>
            <a:off x="4821555" y="4334510"/>
            <a:ext cx="1763395" cy="5080"/>
          </a:xfrm>
          <a:prstGeom prst="straightConnector1">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H="1" flipV="1">
            <a:off x="4801870" y="5489575"/>
            <a:ext cx="1763395" cy="9525"/>
          </a:xfrm>
          <a:prstGeom prst="straightConnector1">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4958080" y="3971290"/>
            <a:ext cx="1405255" cy="368300"/>
          </a:xfrm>
          <a:prstGeom prst="rect">
            <a:avLst/>
          </a:prstGeom>
          <a:noFill/>
        </p:spPr>
        <p:txBody>
          <a:bodyPr wrap="square" rtlCol="0">
            <a:spAutoFit/>
          </a:bodyPr>
          <a:p>
            <a:r>
              <a:rPr lang="en-US" altLang="zh-CN"/>
              <a:t>Tasks assign</a:t>
            </a:r>
            <a:endParaRPr lang="en-US" altLang="zh-CN"/>
          </a:p>
        </p:txBody>
      </p:sp>
      <p:sp>
        <p:nvSpPr>
          <p:cNvPr id="58" name="文本框 57"/>
          <p:cNvSpPr txBox="1"/>
          <p:nvPr/>
        </p:nvSpPr>
        <p:spPr>
          <a:xfrm>
            <a:off x="5122545" y="5561330"/>
            <a:ext cx="1136015" cy="645160"/>
          </a:xfrm>
          <a:prstGeom prst="rect">
            <a:avLst/>
          </a:prstGeom>
          <a:noFill/>
        </p:spPr>
        <p:txBody>
          <a:bodyPr wrap="square" rtlCol="0">
            <a:spAutoFit/>
          </a:bodyPr>
          <a:p>
            <a:pPr algn="ctr"/>
            <a:r>
              <a:rPr lang="en-US" altLang="zh-CN"/>
              <a:t>Execution state</a:t>
            </a:r>
            <a:endParaRPr lang="en-US" altLang="zh-CN"/>
          </a:p>
        </p:txBody>
      </p:sp>
      <p:grpSp>
        <p:nvGrpSpPr>
          <p:cNvPr id="4" name="组合 3"/>
          <p:cNvGrpSpPr/>
          <p:nvPr/>
        </p:nvGrpSpPr>
        <p:grpSpPr>
          <a:xfrm>
            <a:off x="4946015" y="4526280"/>
            <a:ext cx="1502410" cy="900430"/>
            <a:chOff x="7789" y="7128"/>
            <a:chExt cx="2366" cy="1418"/>
          </a:xfrm>
        </p:grpSpPr>
        <p:sp>
          <p:nvSpPr>
            <p:cNvPr id="11" name="云形 10"/>
            <p:cNvSpPr/>
            <p:nvPr/>
          </p:nvSpPr>
          <p:spPr>
            <a:xfrm>
              <a:off x="7789" y="7128"/>
              <a:ext cx="2338" cy="1419"/>
            </a:xfrm>
            <a:prstGeom prst="cloud">
              <a:avLst/>
            </a:prstGeom>
            <a:solidFill>
              <a:schemeClr val="accent6">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2" name="文本框 11"/>
            <p:cNvSpPr txBox="1"/>
            <p:nvPr/>
          </p:nvSpPr>
          <p:spPr>
            <a:xfrm>
              <a:off x="7943" y="7330"/>
              <a:ext cx="2213" cy="1016"/>
            </a:xfrm>
            <a:prstGeom prst="rect">
              <a:avLst/>
            </a:prstGeom>
            <a:noFill/>
          </p:spPr>
          <p:txBody>
            <a:bodyPr wrap="square" rtlCol="0">
              <a:spAutoFit/>
            </a:bodyPr>
            <a:p>
              <a:r>
                <a:rPr lang="en-US" altLang="zh-CN" b="1">
                  <a:sym typeface="+mn-ea"/>
                </a:rPr>
                <a:t>Scheduling Overhead</a:t>
              </a:r>
              <a:endParaRPr lang="en-US" altLang="zh-CN"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a:t>
            </a:r>
            <a:r>
              <a:rPr lang="en-US" altLang="zh-CN"/>
              <a:t>otivation</a:t>
            </a:r>
            <a:endParaRPr lang="en-US" altLang="zh-CN"/>
          </a:p>
        </p:txBody>
      </p:sp>
      <p:sp>
        <p:nvSpPr>
          <p:cNvPr id="3" name="内容占位符 2"/>
          <p:cNvSpPr>
            <a:spLocks noGrp="1"/>
          </p:cNvSpPr>
          <p:nvPr>
            <p:ph idx="1"/>
          </p:nvPr>
        </p:nvSpPr>
        <p:spPr/>
        <p:txBody>
          <a:bodyPr/>
          <a:p>
            <a:r>
              <a:rPr lang="en-US" altLang="zh-CN"/>
              <a:t> Schedul</a:t>
            </a:r>
            <a:r>
              <a:rPr lang="en-US" altLang="zh-CN"/>
              <a:t>ing O</a:t>
            </a:r>
            <a:r>
              <a:rPr lang="en-US" altLang="zh-CN"/>
              <a:t>verhead</a:t>
            </a:r>
            <a:endParaRPr lang="en-US" altLang="zh-CN"/>
          </a:p>
          <a:p>
            <a:pPr lvl="1"/>
            <a:r>
              <a:rPr lang="en-US" altLang="zh-CN">
                <a:latin typeface="等线" panose="02010600030101010101" charset="-122"/>
                <a:ea typeface="等线" panose="02010600030101010101" charset="-122"/>
                <a:cs typeface="等线" panose="02010600030101010101" charset="-122"/>
              </a:rPr>
              <a:t> </a:t>
            </a:r>
            <a:r>
              <a:rPr lang="en-US" altLang="zh-CN">
                <a:latin typeface="等线" panose="02010600030101010101" charset="-122"/>
                <a:ea typeface="等线" panose="02010600030101010101" charset="-122"/>
                <a:cs typeface="等线" panose="02010600030101010101" charset="-122"/>
                <a:sym typeface="+mn-ea"/>
              </a:rPr>
              <a:t>Centralized scheduling</a:t>
            </a:r>
            <a:endParaRPr lang="en-US" altLang="zh-CN">
              <a:latin typeface="等线" panose="02010600030101010101" charset="-122"/>
              <a:ea typeface="等线" panose="02010600030101010101" charset="-122"/>
              <a:cs typeface="等线" panose="02010600030101010101" charset="-122"/>
            </a:endParaRPr>
          </a:p>
          <a:p>
            <a:pPr lvl="1"/>
            <a:r>
              <a:rPr lang="en-US" altLang="zh-CN">
                <a:latin typeface="等线" panose="02010600030101010101" charset="-122"/>
                <a:ea typeface="等线" panose="02010600030101010101" charset="-122"/>
                <a:cs typeface="等线" panose="02010600030101010101" charset="-122"/>
              </a:rPr>
              <a:t> Burst-parallel </a:t>
            </a:r>
            <a:r>
              <a:rPr lang="en-US" altLang="zh-CN">
                <a:latin typeface="等线" panose="02010600030101010101" charset="-122"/>
                <a:ea typeface="等线" panose="02010600030101010101" charset="-122"/>
                <a:cs typeface="等线" panose="02010600030101010101" charset="-122"/>
              </a:rPr>
              <a:t>application</a:t>
            </a:r>
            <a:endParaRPr lang="en-US" altLang="zh-CN">
              <a:latin typeface="等线" panose="02010600030101010101" charset="-122"/>
              <a:ea typeface="等线" panose="02010600030101010101" charset="-122"/>
              <a:cs typeface="等线" panose="02010600030101010101" charset="-122"/>
            </a:endParaRPr>
          </a:p>
          <a:p>
            <a:pPr marL="914400" lvl="2" indent="0">
              <a:buNone/>
            </a:pPr>
            <a:r>
              <a:rPr lang="en-US" altLang="zh-CN">
                <a:latin typeface="等线" panose="02010600030101010101" charset="-122"/>
                <a:ea typeface="等线" panose="02010600030101010101" charset="-122"/>
                <a:cs typeface="等线" panose="02010600030101010101" charset="-122"/>
              </a:rPr>
              <a:t> </a:t>
            </a:r>
            <a:endParaRPr lang="en-US" altLang="zh-CN">
              <a:latin typeface="等线" panose="02010600030101010101" charset="-122"/>
              <a:ea typeface="等线" panose="02010600030101010101" charset="-122"/>
              <a:cs typeface="等线" panose="02010600030101010101" charset="-122"/>
            </a:endParaRPr>
          </a:p>
          <a:p>
            <a:pPr marL="914400" lvl="2" indent="0">
              <a:buNone/>
            </a:pPr>
            <a:endParaRPr lang="en-US" altLang="zh-CN">
              <a:latin typeface="等线" panose="02010600030101010101" charset="-122"/>
              <a:ea typeface="等线" panose="02010600030101010101" charset="-122"/>
              <a:cs typeface="等线" panose="02010600030101010101" charset="-122"/>
            </a:endParaRPr>
          </a:p>
        </p:txBody>
      </p:sp>
      <p:pic>
        <p:nvPicPr>
          <p:cNvPr id="4" name="图片 3"/>
          <p:cNvPicPr>
            <a:picLocks noChangeAspect="1"/>
          </p:cNvPicPr>
          <p:nvPr/>
        </p:nvPicPr>
        <p:blipFill>
          <a:blip r:embed="rId1"/>
          <a:stretch>
            <a:fillRect/>
          </a:stretch>
        </p:blipFill>
        <p:spPr>
          <a:xfrm>
            <a:off x="2651125" y="3226435"/>
            <a:ext cx="7232015" cy="2566670"/>
          </a:xfrm>
          <a:prstGeom prst="rect">
            <a:avLst/>
          </a:prstGeom>
        </p:spPr>
      </p:pic>
      <p:sp>
        <p:nvSpPr>
          <p:cNvPr id="13" name="文本框 12"/>
          <p:cNvSpPr txBox="1"/>
          <p:nvPr/>
        </p:nvSpPr>
        <p:spPr>
          <a:xfrm>
            <a:off x="2476500" y="6037580"/>
            <a:ext cx="758190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The scheduling overhead of executing the workflow benchmark</a:t>
            </a:r>
            <a:endParaRPr lang="en-US" altLang="zh-CN" b="1">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a:t>
            </a:r>
            <a:r>
              <a:rPr lang="en-US" altLang="zh-CN"/>
              <a:t>otivation</a:t>
            </a:r>
            <a:endParaRPr lang="en-US" altLang="zh-CN"/>
          </a:p>
        </p:txBody>
      </p:sp>
      <p:sp>
        <p:nvSpPr>
          <p:cNvPr id="3" name="内容占位符 2"/>
          <p:cNvSpPr>
            <a:spLocks noGrp="1"/>
          </p:cNvSpPr>
          <p:nvPr>
            <p:ph idx="1"/>
          </p:nvPr>
        </p:nvSpPr>
        <p:spPr/>
        <p:txBody>
          <a:bodyPr/>
          <a:p>
            <a:r>
              <a:rPr lang="en-US" altLang="zh-CN"/>
              <a:t> Data Movement O</a:t>
            </a:r>
            <a:r>
              <a:rPr lang="en-US" altLang="zh-CN"/>
              <a:t>verhead</a:t>
            </a:r>
            <a:endParaRPr lang="en-US" altLang="zh-CN"/>
          </a:p>
          <a:p>
            <a:pPr lvl="1"/>
            <a:r>
              <a:rPr lang="en-US" altLang="zh-CN">
                <a:latin typeface="等线" panose="02010600030101010101" charset="-122"/>
                <a:ea typeface="等线" panose="02010600030101010101" charset="-122"/>
              </a:rPr>
              <a:t> Function is </a:t>
            </a:r>
            <a:r>
              <a:rPr lang="en-US" altLang="zh-CN">
                <a:latin typeface="等线" panose="02010600030101010101" charset="-122"/>
                <a:ea typeface="等线" panose="02010600030101010101" charset="-122"/>
              </a:rPr>
              <a:t>stateless</a:t>
            </a:r>
            <a:endParaRPr lang="en-US" altLang="zh-CN">
              <a:latin typeface="等线" panose="02010600030101010101" charset="-122"/>
              <a:ea typeface="等线" panose="02010600030101010101" charset="-122"/>
            </a:endParaRPr>
          </a:p>
          <a:p>
            <a:pPr lvl="1"/>
            <a:r>
              <a:rPr lang="en-US" altLang="zh-CN">
                <a:latin typeface="等线" panose="02010600030101010101" charset="-122"/>
                <a:ea typeface="等线" panose="02010600030101010101" charset="-122"/>
              </a:rPr>
              <a:t> Use remote storage services to exchange intermediate </a:t>
            </a:r>
            <a:r>
              <a:rPr lang="en-US" altLang="zh-CN">
                <a:latin typeface="等线" panose="02010600030101010101" charset="-122"/>
                <a:ea typeface="等线" panose="02010600030101010101" charset="-122"/>
              </a:rPr>
              <a:t>data</a:t>
            </a:r>
            <a:endParaRPr lang="en-US" altLang="zh-CN">
              <a:latin typeface="等线" panose="02010600030101010101" charset="-122"/>
              <a:ea typeface="等线" panose="02010600030101010101" charset="-122"/>
            </a:endParaRPr>
          </a:p>
        </p:txBody>
      </p:sp>
      <p:sp>
        <p:nvSpPr>
          <p:cNvPr id="6" name="文本框 5"/>
          <p:cNvSpPr txBox="1"/>
          <p:nvPr/>
        </p:nvSpPr>
        <p:spPr>
          <a:xfrm>
            <a:off x="3118485" y="5740400"/>
            <a:ext cx="2654300" cy="368300"/>
          </a:xfrm>
          <a:prstGeom prst="rect">
            <a:avLst/>
          </a:prstGeom>
          <a:noFill/>
        </p:spPr>
        <p:txBody>
          <a:bodyPr wrap="square" rtlCol="0">
            <a:spAutoFit/>
          </a:bodyPr>
          <a:p>
            <a:pPr algn="ctr"/>
            <a:r>
              <a:rPr lang="en-US" altLang="zh-CN" b="1">
                <a:latin typeface="微软雅黑" panose="020B0503020204020204" charset="-122"/>
                <a:ea typeface="微软雅黑" panose="020B0503020204020204" charset="-122"/>
              </a:rPr>
              <a:t>FaaS P</a:t>
            </a:r>
            <a:r>
              <a:rPr lang="en-US" altLang="zh-CN" b="1">
                <a:latin typeface="微软雅黑" panose="020B0503020204020204" charset="-122"/>
                <a:ea typeface="微软雅黑" panose="020B0503020204020204" charset="-122"/>
              </a:rPr>
              <a:t>latform</a:t>
            </a:r>
            <a:endParaRPr lang="en-US" altLang="zh-CN" b="1">
              <a:latin typeface="微软雅黑" panose="020B0503020204020204" charset="-122"/>
              <a:ea typeface="微软雅黑" panose="020B0503020204020204" charset="-122"/>
            </a:endParaRPr>
          </a:p>
        </p:txBody>
      </p:sp>
      <p:sp>
        <p:nvSpPr>
          <p:cNvPr id="7" name="矩形 6"/>
          <p:cNvSpPr/>
          <p:nvPr/>
        </p:nvSpPr>
        <p:spPr>
          <a:xfrm>
            <a:off x="3061335" y="3648710"/>
            <a:ext cx="1243330" cy="738505"/>
          </a:xfrm>
          <a:prstGeom prst="rect">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8" name="文本框 7"/>
          <p:cNvSpPr txBox="1"/>
          <p:nvPr/>
        </p:nvSpPr>
        <p:spPr>
          <a:xfrm>
            <a:off x="3616960" y="3648710"/>
            <a:ext cx="687705" cy="337185"/>
          </a:xfrm>
          <a:prstGeom prst="rect">
            <a:avLst/>
          </a:prstGeom>
          <a:noFill/>
        </p:spPr>
        <p:txBody>
          <a:bodyPr wrap="square" rtlCol="0">
            <a:spAutoFit/>
          </a:bodyPr>
          <a:p>
            <a:r>
              <a:rPr lang="en-US" altLang="zh-CN" sz="1600">
                <a:solidFill>
                  <a:schemeClr val="bg1">
                    <a:lumMod val="65000"/>
                  </a:schemeClr>
                </a:solidFill>
              </a:rPr>
              <a:t>Node</a:t>
            </a:r>
            <a:endParaRPr lang="en-US" altLang="zh-CN" sz="1600">
              <a:solidFill>
                <a:schemeClr val="bg1">
                  <a:lumMod val="65000"/>
                </a:schemeClr>
              </a:solidFill>
            </a:endParaRPr>
          </a:p>
        </p:txBody>
      </p:sp>
      <p:sp>
        <p:nvSpPr>
          <p:cNvPr id="9" name="矩形 8"/>
          <p:cNvSpPr/>
          <p:nvPr/>
        </p:nvSpPr>
        <p:spPr>
          <a:xfrm>
            <a:off x="3118485" y="3985895"/>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0" name="文本框 9"/>
          <p:cNvSpPr txBox="1"/>
          <p:nvPr/>
        </p:nvSpPr>
        <p:spPr>
          <a:xfrm>
            <a:off x="3061335" y="4030980"/>
            <a:ext cx="641350" cy="245110"/>
          </a:xfrm>
          <a:prstGeom prst="rect">
            <a:avLst/>
          </a:prstGeom>
          <a:noFill/>
        </p:spPr>
        <p:txBody>
          <a:bodyPr wrap="square" rtlCol="0">
            <a:spAutoFit/>
          </a:bodyPr>
          <a:p>
            <a:r>
              <a:rPr lang="en-US" altLang="zh-CN" sz="1000"/>
              <a:t> Worker</a:t>
            </a:r>
            <a:endParaRPr lang="en-US" altLang="zh-CN" sz="1000"/>
          </a:p>
        </p:txBody>
      </p:sp>
      <p:sp>
        <p:nvSpPr>
          <p:cNvPr id="33" name="矩形 32"/>
          <p:cNvSpPr/>
          <p:nvPr/>
        </p:nvSpPr>
        <p:spPr>
          <a:xfrm>
            <a:off x="3702685" y="3985895"/>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4" name="文本框 33"/>
          <p:cNvSpPr txBox="1"/>
          <p:nvPr/>
        </p:nvSpPr>
        <p:spPr>
          <a:xfrm>
            <a:off x="3645535" y="4030980"/>
            <a:ext cx="641350" cy="245110"/>
          </a:xfrm>
          <a:prstGeom prst="rect">
            <a:avLst/>
          </a:prstGeom>
          <a:noFill/>
        </p:spPr>
        <p:txBody>
          <a:bodyPr wrap="square" rtlCol="0">
            <a:spAutoFit/>
          </a:bodyPr>
          <a:p>
            <a:r>
              <a:rPr lang="en-US" altLang="zh-CN" sz="1000"/>
              <a:t> Worker</a:t>
            </a:r>
            <a:endParaRPr lang="en-US" altLang="zh-CN" sz="1000"/>
          </a:p>
        </p:txBody>
      </p:sp>
      <p:sp>
        <p:nvSpPr>
          <p:cNvPr id="35" name="矩形 34"/>
          <p:cNvSpPr/>
          <p:nvPr/>
        </p:nvSpPr>
        <p:spPr>
          <a:xfrm>
            <a:off x="4501515" y="3648710"/>
            <a:ext cx="1243330" cy="738505"/>
          </a:xfrm>
          <a:prstGeom prst="rect">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6" name="文本框 35"/>
          <p:cNvSpPr txBox="1"/>
          <p:nvPr/>
        </p:nvSpPr>
        <p:spPr>
          <a:xfrm>
            <a:off x="5057140" y="3648710"/>
            <a:ext cx="687705" cy="337185"/>
          </a:xfrm>
          <a:prstGeom prst="rect">
            <a:avLst/>
          </a:prstGeom>
          <a:noFill/>
        </p:spPr>
        <p:txBody>
          <a:bodyPr wrap="square" rtlCol="0">
            <a:spAutoFit/>
          </a:bodyPr>
          <a:p>
            <a:r>
              <a:rPr lang="en-US" altLang="zh-CN" sz="1600">
                <a:solidFill>
                  <a:schemeClr val="bg1">
                    <a:lumMod val="65000"/>
                  </a:schemeClr>
                </a:solidFill>
              </a:rPr>
              <a:t>Node</a:t>
            </a:r>
            <a:endParaRPr lang="en-US" altLang="zh-CN" sz="1600">
              <a:solidFill>
                <a:schemeClr val="bg1">
                  <a:lumMod val="65000"/>
                </a:schemeClr>
              </a:solidFill>
            </a:endParaRPr>
          </a:p>
        </p:txBody>
      </p:sp>
      <p:sp>
        <p:nvSpPr>
          <p:cNvPr id="37" name="矩形 36"/>
          <p:cNvSpPr/>
          <p:nvPr/>
        </p:nvSpPr>
        <p:spPr>
          <a:xfrm>
            <a:off x="4558665" y="3985895"/>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8" name="文本框 37"/>
          <p:cNvSpPr txBox="1"/>
          <p:nvPr/>
        </p:nvSpPr>
        <p:spPr>
          <a:xfrm>
            <a:off x="4501515" y="4030980"/>
            <a:ext cx="641350" cy="245110"/>
          </a:xfrm>
          <a:prstGeom prst="rect">
            <a:avLst/>
          </a:prstGeom>
          <a:noFill/>
        </p:spPr>
        <p:txBody>
          <a:bodyPr wrap="square" rtlCol="0">
            <a:spAutoFit/>
          </a:bodyPr>
          <a:p>
            <a:r>
              <a:rPr lang="en-US" altLang="zh-CN" sz="1000"/>
              <a:t> Worker</a:t>
            </a:r>
            <a:endParaRPr lang="en-US" altLang="zh-CN" sz="1000"/>
          </a:p>
        </p:txBody>
      </p:sp>
      <p:sp>
        <p:nvSpPr>
          <p:cNvPr id="41" name="矩形 40"/>
          <p:cNvSpPr/>
          <p:nvPr/>
        </p:nvSpPr>
        <p:spPr>
          <a:xfrm>
            <a:off x="3061335" y="4596130"/>
            <a:ext cx="1243330" cy="738505"/>
          </a:xfrm>
          <a:prstGeom prst="rect">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2" name="文本框 41"/>
          <p:cNvSpPr txBox="1"/>
          <p:nvPr/>
        </p:nvSpPr>
        <p:spPr>
          <a:xfrm>
            <a:off x="3616960" y="4596130"/>
            <a:ext cx="687705" cy="337185"/>
          </a:xfrm>
          <a:prstGeom prst="rect">
            <a:avLst/>
          </a:prstGeom>
          <a:noFill/>
        </p:spPr>
        <p:txBody>
          <a:bodyPr wrap="square" rtlCol="0">
            <a:spAutoFit/>
          </a:bodyPr>
          <a:p>
            <a:r>
              <a:rPr lang="en-US" altLang="zh-CN" sz="1600">
                <a:solidFill>
                  <a:schemeClr val="bg1">
                    <a:lumMod val="65000"/>
                  </a:schemeClr>
                </a:solidFill>
              </a:rPr>
              <a:t>Node</a:t>
            </a:r>
            <a:endParaRPr lang="en-US" altLang="zh-CN" sz="1600">
              <a:solidFill>
                <a:schemeClr val="bg1">
                  <a:lumMod val="65000"/>
                </a:schemeClr>
              </a:solidFill>
            </a:endParaRPr>
          </a:p>
        </p:txBody>
      </p:sp>
      <p:sp>
        <p:nvSpPr>
          <p:cNvPr id="45" name="矩形 44"/>
          <p:cNvSpPr/>
          <p:nvPr/>
        </p:nvSpPr>
        <p:spPr>
          <a:xfrm>
            <a:off x="3702685" y="4933315"/>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6" name="文本框 45"/>
          <p:cNvSpPr txBox="1"/>
          <p:nvPr/>
        </p:nvSpPr>
        <p:spPr>
          <a:xfrm>
            <a:off x="3645535" y="4978400"/>
            <a:ext cx="641350" cy="245110"/>
          </a:xfrm>
          <a:prstGeom prst="rect">
            <a:avLst/>
          </a:prstGeom>
          <a:noFill/>
        </p:spPr>
        <p:txBody>
          <a:bodyPr wrap="square" rtlCol="0">
            <a:spAutoFit/>
          </a:bodyPr>
          <a:p>
            <a:r>
              <a:rPr lang="en-US" altLang="zh-CN" sz="1000"/>
              <a:t> Worker</a:t>
            </a:r>
            <a:endParaRPr lang="en-US" altLang="zh-CN" sz="1000"/>
          </a:p>
        </p:txBody>
      </p:sp>
      <p:sp>
        <p:nvSpPr>
          <p:cNvPr id="47" name="矩形 46"/>
          <p:cNvSpPr/>
          <p:nvPr/>
        </p:nvSpPr>
        <p:spPr>
          <a:xfrm>
            <a:off x="4501515" y="4596130"/>
            <a:ext cx="1243330" cy="738505"/>
          </a:xfrm>
          <a:prstGeom prst="rect">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8" name="文本框 47"/>
          <p:cNvSpPr txBox="1"/>
          <p:nvPr/>
        </p:nvSpPr>
        <p:spPr>
          <a:xfrm>
            <a:off x="5057140" y="4596130"/>
            <a:ext cx="687705" cy="337185"/>
          </a:xfrm>
          <a:prstGeom prst="rect">
            <a:avLst/>
          </a:prstGeom>
          <a:noFill/>
        </p:spPr>
        <p:txBody>
          <a:bodyPr wrap="square" rtlCol="0">
            <a:spAutoFit/>
          </a:bodyPr>
          <a:p>
            <a:r>
              <a:rPr lang="en-US" altLang="zh-CN" sz="1600">
                <a:solidFill>
                  <a:schemeClr val="bg1">
                    <a:lumMod val="65000"/>
                  </a:schemeClr>
                </a:solidFill>
              </a:rPr>
              <a:t>Node</a:t>
            </a:r>
            <a:endParaRPr lang="en-US" altLang="zh-CN" sz="1600">
              <a:solidFill>
                <a:schemeClr val="bg1">
                  <a:lumMod val="65000"/>
                </a:schemeClr>
              </a:solidFill>
            </a:endParaRPr>
          </a:p>
        </p:txBody>
      </p:sp>
      <p:sp>
        <p:nvSpPr>
          <p:cNvPr id="49" name="矩形 48"/>
          <p:cNvSpPr/>
          <p:nvPr/>
        </p:nvSpPr>
        <p:spPr>
          <a:xfrm>
            <a:off x="4558665" y="4933315"/>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50" name="文本框 49"/>
          <p:cNvSpPr txBox="1"/>
          <p:nvPr/>
        </p:nvSpPr>
        <p:spPr>
          <a:xfrm>
            <a:off x="4501515" y="4978400"/>
            <a:ext cx="641350" cy="245110"/>
          </a:xfrm>
          <a:prstGeom prst="rect">
            <a:avLst/>
          </a:prstGeom>
          <a:noFill/>
        </p:spPr>
        <p:txBody>
          <a:bodyPr wrap="square" rtlCol="0">
            <a:spAutoFit/>
          </a:bodyPr>
          <a:p>
            <a:r>
              <a:rPr lang="en-US" altLang="zh-CN" sz="1000"/>
              <a:t> Worker</a:t>
            </a:r>
            <a:endParaRPr lang="en-US" altLang="zh-CN" sz="1000"/>
          </a:p>
        </p:txBody>
      </p:sp>
      <p:sp>
        <p:nvSpPr>
          <p:cNvPr id="51" name="矩形 50"/>
          <p:cNvSpPr/>
          <p:nvPr/>
        </p:nvSpPr>
        <p:spPr>
          <a:xfrm>
            <a:off x="5142865" y="4933315"/>
            <a:ext cx="498475" cy="3352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52" name="文本框 51"/>
          <p:cNvSpPr txBox="1"/>
          <p:nvPr/>
        </p:nvSpPr>
        <p:spPr>
          <a:xfrm>
            <a:off x="5085715" y="4978400"/>
            <a:ext cx="641350" cy="245110"/>
          </a:xfrm>
          <a:prstGeom prst="rect">
            <a:avLst/>
          </a:prstGeom>
          <a:noFill/>
        </p:spPr>
        <p:txBody>
          <a:bodyPr wrap="square" rtlCol="0">
            <a:spAutoFit/>
          </a:bodyPr>
          <a:p>
            <a:r>
              <a:rPr lang="en-US" altLang="zh-CN" sz="1000"/>
              <a:t> Worker</a:t>
            </a:r>
            <a:endParaRPr lang="en-US" altLang="zh-CN" sz="1000"/>
          </a:p>
        </p:txBody>
      </p:sp>
      <p:sp>
        <p:nvSpPr>
          <p:cNvPr id="53" name="矩形 52"/>
          <p:cNvSpPr/>
          <p:nvPr/>
        </p:nvSpPr>
        <p:spPr>
          <a:xfrm>
            <a:off x="2910840" y="3388995"/>
            <a:ext cx="3069590" cy="2788285"/>
          </a:xfrm>
          <a:prstGeom prst="rect">
            <a:avLst/>
          </a:prstGeom>
          <a:noFill/>
          <a:ln w="28575" cmpd="sng">
            <a:solidFill>
              <a:schemeClr val="bg2">
                <a:lumMod val="9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5" name="矩形 4"/>
          <p:cNvSpPr/>
          <p:nvPr/>
        </p:nvSpPr>
        <p:spPr>
          <a:xfrm>
            <a:off x="7767320" y="3390900"/>
            <a:ext cx="1205230" cy="2786380"/>
          </a:xfrm>
          <a:prstGeom prst="rect">
            <a:avLst/>
          </a:prstGeom>
          <a:noFill/>
          <a:ln w="158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2" name="文本框 11"/>
          <p:cNvSpPr txBox="1"/>
          <p:nvPr/>
        </p:nvSpPr>
        <p:spPr>
          <a:xfrm>
            <a:off x="7626350" y="5463540"/>
            <a:ext cx="1487805" cy="645160"/>
          </a:xfrm>
          <a:prstGeom prst="rect">
            <a:avLst/>
          </a:prstGeom>
          <a:noFill/>
        </p:spPr>
        <p:txBody>
          <a:bodyPr wrap="square" rtlCol="0">
            <a:spAutoFit/>
          </a:bodyPr>
          <a:p>
            <a:pPr algn="ctr"/>
            <a:r>
              <a:rPr lang="en-US" altLang="zh-CN" b="1">
                <a:latin typeface="微软雅黑" panose="020B0503020204020204" charset="-122"/>
                <a:ea typeface="微软雅黑" panose="020B0503020204020204" charset="-122"/>
              </a:rPr>
              <a:t>R</a:t>
            </a:r>
            <a:r>
              <a:rPr lang="en-US" altLang="zh-CN" b="1">
                <a:latin typeface="微软雅黑" panose="020B0503020204020204" charset="-122"/>
                <a:ea typeface="微软雅黑" panose="020B0503020204020204" charset="-122"/>
              </a:rPr>
              <a:t>emote</a:t>
            </a:r>
            <a:endParaRPr lang="en-US" altLang="zh-CN" b="1">
              <a:latin typeface="微软雅黑" panose="020B0503020204020204" charset="-122"/>
              <a:ea typeface="微软雅黑" panose="020B0503020204020204" charset="-122"/>
            </a:endParaRPr>
          </a:p>
          <a:p>
            <a:pPr algn="ctr"/>
            <a:r>
              <a:rPr lang="en-US" altLang="zh-CN" b="1">
                <a:latin typeface="微软雅黑" panose="020B0503020204020204" charset="-122"/>
                <a:ea typeface="微软雅黑" panose="020B0503020204020204" charset="-122"/>
              </a:rPr>
              <a:t>S</a:t>
            </a:r>
            <a:r>
              <a:rPr lang="en-US" altLang="zh-CN" b="1">
                <a:latin typeface="微软雅黑" panose="020B0503020204020204" charset="-122"/>
                <a:ea typeface="微软雅黑" panose="020B0503020204020204" charset="-122"/>
              </a:rPr>
              <a:t>torage</a:t>
            </a:r>
            <a:endParaRPr lang="en-US" altLang="zh-CN" b="1">
              <a:latin typeface="微软雅黑" panose="020B0503020204020204" charset="-122"/>
              <a:ea typeface="微软雅黑" panose="020B0503020204020204" charset="-122"/>
            </a:endParaRPr>
          </a:p>
        </p:txBody>
      </p:sp>
      <p:pic>
        <p:nvPicPr>
          <p:cNvPr id="101" name="图片 100"/>
          <p:cNvPicPr>
            <a:picLocks noChangeAspect="1"/>
          </p:cNvPicPr>
          <p:nvPr/>
        </p:nvPicPr>
        <p:blipFill>
          <a:blip r:embed="rId1"/>
          <a:stretch>
            <a:fillRect/>
          </a:stretch>
        </p:blipFill>
        <p:spPr>
          <a:xfrm>
            <a:off x="8027035" y="3608705"/>
            <a:ext cx="686435" cy="778510"/>
          </a:xfrm>
          <a:prstGeom prst="rect">
            <a:avLst/>
          </a:prstGeom>
        </p:spPr>
      </p:pic>
      <p:pic>
        <p:nvPicPr>
          <p:cNvPr id="100" name="图片 99"/>
          <p:cNvPicPr>
            <a:picLocks noChangeAspect="1"/>
          </p:cNvPicPr>
          <p:nvPr/>
        </p:nvPicPr>
        <p:blipFill>
          <a:blip r:embed="rId2"/>
          <a:stretch>
            <a:fillRect/>
          </a:stretch>
        </p:blipFill>
        <p:spPr>
          <a:xfrm>
            <a:off x="7993380" y="4542155"/>
            <a:ext cx="753110" cy="921385"/>
          </a:xfrm>
          <a:prstGeom prst="rect">
            <a:avLst/>
          </a:prstGeom>
        </p:spPr>
      </p:pic>
      <p:cxnSp>
        <p:nvCxnSpPr>
          <p:cNvPr id="56" name="直接箭头连接符 55"/>
          <p:cNvCxnSpPr/>
          <p:nvPr/>
        </p:nvCxnSpPr>
        <p:spPr>
          <a:xfrm flipH="1" flipV="1">
            <a:off x="5980430" y="5454015"/>
            <a:ext cx="1763395" cy="9525"/>
          </a:xfrm>
          <a:prstGeom prst="straightConnector1">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5998845" y="4206240"/>
            <a:ext cx="1769110" cy="1905"/>
          </a:xfrm>
          <a:prstGeom prst="straightConnector1">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6290310" y="3813810"/>
            <a:ext cx="1143000" cy="368300"/>
          </a:xfrm>
          <a:prstGeom prst="rect">
            <a:avLst/>
          </a:prstGeom>
          <a:noFill/>
        </p:spPr>
        <p:txBody>
          <a:bodyPr wrap="square" rtlCol="0">
            <a:spAutoFit/>
          </a:bodyPr>
          <a:p>
            <a:r>
              <a:rPr lang="en-US" altLang="zh-CN"/>
              <a:t>Data </a:t>
            </a:r>
            <a:r>
              <a:rPr lang="en-US" altLang="zh-CN"/>
              <a:t>save</a:t>
            </a:r>
            <a:endParaRPr lang="en-US" altLang="zh-CN"/>
          </a:p>
        </p:txBody>
      </p:sp>
      <p:sp>
        <p:nvSpPr>
          <p:cNvPr id="15" name="文本框 14"/>
          <p:cNvSpPr txBox="1"/>
          <p:nvPr/>
        </p:nvSpPr>
        <p:spPr>
          <a:xfrm>
            <a:off x="6314440" y="5463540"/>
            <a:ext cx="1143000" cy="368300"/>
          </a:xfrm>
          <a:prstGeom prst="rect">
            <a:avLst/>
          </a:prstGeom>
          <a:noFill/>
        </p:spPr>
        <p:txBody>
          <a:bodyPr wrap="square" rtlCol="0">
            <a:spAutoFit/>
          </a:bodyPr>
          <a:p>
            <a:r>
              <a:rPr lang="en-US" altLang="zh-CN"/>
              <a:t>Data </a:t>
            </a:r>
            <a:r>
              <a:rPr lang="en-US" altLang="zh-CN"/>
              <a:t>load</a:t>
            </a:r>
            <a:endParaRPr lang="en-US" altLang="zh-CN"/>
          </a:p>
        </p:txBody>
      </p:sp>
      <p:sp>
        <p:nvSpPr>
          <p:cNvPr id="16" name="云形 15"/>
          <p:cNvSpPr/>
          <p:nvPr/>
        </p:nvSpPr>
        <p:spPr>
          <a:xfrm>
            <a:off x="6045200" y="4321175"/>
            <a:ext cx="1621790" cy="1020445"/>
          </a:xfrm>
          <a:prstGeom prst="cloud">
            <a:avLst/>
          </a:prstGeom>
          <a:solidFill>
            <a:schemeClr val="accent6">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7" name="文本框 16"/>
          <p:cNvSpPr txBox="1"/>
          <p:nvPr/>
        </p:nvSpPr>
        <p:spPr>
          <a:xfrm>
            <a:off x="6179185" y="4304030"/>
            <a:ext cx="1362075" cy="922020"/>
          </a:xfrm>
          <a:prstGeom prst="rect">
            <a:avLst/>
          </a:prstGeom>
          <a:noFill/>
        </p:spPr>
        <p:txBody>
          <a:bodyPr wrap="square" rtlCol="0">
            <a:spAutoFit/>
          </a:bodyPr>
          <a:p>
            <a:pPr algn="ctr"/>
            <a:r>
              <a:rPr lang="en-US" altLang="zh-CN" b="1">
                <a:sym typeface="+mn-ea"/>
              </a:rPr>
              <a:t>Data movement Overhead</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Key </a:t>
            </a:r>
            <a:r>
              <a:rPr lang="en-US" altLang="zh-CN"/>
              <a:t>idea</a:t>
            </a:r>
            <a:endParaRPr lang="en-US" altLang="zh-CN"/>
          </a:p>
        </p:txBody>
      </p:sp>
      <p:sp>
        <p:nvSpPr>
          <p:cNvPr id="3" name="内容占位符 2"/>
          <p:cNvSpPr>
            <a:spLocks noGrp="1"/>
          </p:cNvSpPr>
          <p:nvPr>
            <p:ph idx="1"/>
          </p:nvPr>
        </p:nvSpPr>
        <p:spPr/>
        <p:txBody>
          <a:bodyPr/>
          <a:p>
            <a:r>
              <a:rPr lang="en-US" altLang="zh-CN"/>
              <a:t> Decentralized schedul</a:t>
            </a:r>
            <a:r>
              <a:rPr lang="en-US" altLang="zh-CN"/>
              <a:t>ing</a:t>
            </a:r>
            <a:endParaRPr lang="en-US" altLang="zh-CN">
              <a:latin typeface="等线" panose="02010600030101010101" charset="-122"/>
              <a:ea typeface="等线" panose="02010600030101010101" charset="-122"/>
            </a:endParaRPr>
          </a:p>
          <a:p>
            <a:pPr lvl="1"/>
            <a:r>
              <a:rPr lang="en-US" altLang="zh-CN">
                <a:latin typeface="等线" panose="02010600030101010101" charset="-122"/>
                <a:ea typeface="等线" panose="02010600030101010101" charset="-122"/>
              </a:rPr>
              <a:t> Partition the work</a:t>
            </a:r>
            <a:r>
              <a:rPr lang="en-US" altLang="zh-CN">
                <a:latin typeface="等线" panose="02010600030101010101" charset="-122"/>
                <a:ea typeface="等线" panose="02010600030101010101" charset="-122"/>
              </a:rPr>
              <a:t>ﬂow DAG into sub-graphs</a:t>
            </a:r>
            <a:endParaRPr lang="en-US" altLang="zh-CN">
              <a:latin typeface="等线" panose="02010600030101010101" charset="-122"/>
              <a:ea typeface="等线" panose="02010600030101010101" charset="-122"/>
            </a:endParaRPr>
          </a:p>
          <a:p>
            <a:pPr lvl="1"/>
            <a:r>
              <a:rPr lang="en-US" altLang="zh-CN">
                <a:latin typeface="等线" panose="02010600030101010101" charset="-122"/>
                <a:ea typeface="等线" panose="02010600030101010101" charset="-122"/>
              </a:rPr>
              <a:t> Assign </a:t>
            </a:r>
            <a:r>
              <a:rPr lang="en-US" altLang="zh-CN">
                <a:latin typeface="等线" panose="02010600030101010101" charset="-122"/>
                <a:ea typeface="等线" panose="02010600030101010101" charset="-122"/>
                <a:sym typeface="+mn-ea"/>
              </a:rPr>
              <a:t>each subgraph </a:t>
            </a:r>
            <a:r>
              <a:rPr lang="en-US" altLang="zh-CN">
                <a:latin typeface="等线" panose="02010600030101010101" charset="-122"/>
                <a:ea typeface="等线" panose="02010600030101010101" charset="-122"/>
              </a:rPr>
              <a:t>to a task Executor</a:t>
            </a:r>
            <a:endParaRPr lang="en-US" altLang="zh-CN">
              <a:latin typeface="等线" panose="02010600030101010101" charset="-122"/>
              <a:ea typeface="等线" panose="02010600030101010101" charset="-122"/>
            </a:endParaRPr>
          </a:p>
          <a:p>
            <a:pPr lvl="1"/>
            <a:r>
              <a:rPr lang="en-US" altLang="zh-CN">
                <a:latin typeface="等线" panose="02010600030101010101" charset="-122"/>
                <a:ea typeface="等线" panose="02010600030101010101" charset="-122"/>
              </a:rPr>
              <a:t> Schedule and Execute tasks by each Executor in </a:t>
            </a:r>
            <a:r>
              <a:rPr lang="en-US" altLang="zh-CN">
                <a:latin typeface="等线" panose="02010600030101010101" charset="-122"/>
                <a:ea typeface="等线" panose="02010600030101010101" charset="-122"/>
              </a:rPr>
              <a:t>parallel</a:t>
            </a:r>
            <a:endParaRPr lang="en-US" altLang="zh-CN">
              <a:latin typeface="等线" panose="02010600030101010101" charset="-122"/>
              <a:ea typeface="等线" panose="02010600030101010101" charset="-122"/>
            </a:endParaRPr>
          </a:p>
        </p:txBody>
      </p:sp>
      <p:sp>
        <p:nvSpPr>
          <p:cNvPr id="5" name="文本框 4"/>
          <p:cNvSpPr txBox="1"/>
          <p:nvPr/>
        </p:nvSpPr>
        <p:spPr>
          <a:xfrm>
            <a:off x="0" y="6489700"/>
            <a:ext cx="10696575" cy="368300"/>
          </a:xfrm>
          <a:prstGeom prst="rect">
            <a:avLst/>
          </a:prstGeom>
          <a:noFill/>
        </p:spPr>
        <p:txBody>
          <a:bodyPr wrap="square" rtlCol="0">
            <a:spAutoFit/>
          </a:bodyPr>
          <a:p>
            <a:r>
              <a:rPr lang="zh-CN" altLang="en-US">
                <a:solidFill>
                  <a:schemeClr val="bg2">
                    <a:lumMod val="50000"/>
                  </a:schemeClr>
                </a:solidFill>
              </a:rPr>
              <a:t>[1] Wukong: A Scalable and Locality-Enhanced Framework for Serverless Parallel Computing SoCC’20</a:t>
            </a:r>
            <a:endParaRPr lang="zh-CN" altLang="en-US">
              <a:solidFill>
                <a:schemeClr val="bg2">
                  <a:lumMod val="50000"/>
                </a:schemeClr>
              </a:solidFill>
            </a:endParaRPr>
          </a:p>
        </p:txBody>
      </p:sp>
      <p:sp>
        <p:nvSpPr>
          <p:cNvPr id="4" name="椭圆 3"/>
          <p:cNvSpPr/>
          <p:nvPr/>
        </p:nvSpPr>
        <p:spPr>
          <a:xfrm rot="20460000">
            <a:off x="2058670" y="3591560"/>
            <a:ext cx="354965" cy="375285"/>
          </a:xfrm>
          <a:prstGeom prst="ellipse">
            <a:avLst/>
          </a:prstGeom>
          <a:solidFill>
            <a:schemeClr val="accent1">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 name="椭圆 5"/>
          <p:cNvSpPr/>
          <p:nvPr/>
        </p:nvSpPr>
        <p:spPr>
          <a:xfrm>
            <a:off x="1703705" y="4428490"/>
            <a:ext cx="354965" cy="375285"/>
          </a:xfrm>
          <a:prstGeom prst="ellipse">
            <a:avLst/>
          </a:prstGeom>
          <a:solidFill>
            <a:schemeClr val="accent1">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7" name="椭圆 6"/>
          <p:cNvSpPr/>
          <p:nvPr/>
        </p:nvSpPr>
        <p:spPr>
          <a:xfrm>
            <a:off x="2413635" y="4428490"/>
            <a:ext cx="354965" cy="375285"/>
          </a:xfrm>
          <a:prstGeom prst="ellipse">
            <a:avLst/>
          </a:prstGeom>
          <a:solidFill>
            <a:schemeClr val="accent1">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8" name="椭圆 7"/>
          <p:cNvSpPr/>
          <p:nvPr/>
        </p:nvSpPr>
        <p:spPr>
          <a:xfrm>
            <a:off x="1400810" y="5205095"/>
            <a:ext cx="354965" cy="375285"/>
          </a:xfrm>
          <a:prstGeom prst="ellipse">
            <a:avLst/>
          </a:prstGeom>
          <a:solidFill>
            <a:schemeClr val="accent1">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9" name="椭圆 8"/>
          <p:cNvSpPr/>
          <p:nvPr/>
        </p:nvSpPr>
        <p:spPr>
          <a:xfrm>
            <a:off x="2716530" y="5217795"/>
            <a:ext cx="354965" cy="375285"/>
          </a:xfrm>
          <a:prstGeom prst="ellipse">
            <a:avLst/>
          </a:prstGeom>
          <a:solidFill>
            <a:schemeClr val="accent1">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10" name="直接箭头连接符 9"/>
          <p:cNvCxnSpPr>
            <a:stCxn id="8" idx="0"/>
            <a:endCxn id="6" idx="3"/>
          </p:cNvCxnSpPr>
          <p:nvPr/>
        </p:nvCxnSpPr>
        <p:spPr>
          <a:xfrm flipV="1">
            <a:off x="1578610" y="4748530"/>
            <a:ext cx="177165" cy="456565"/>
          </a:xfrm>
          <a:prstGeom prst="straightConnector1">
            <a:avLst/>
          </a:prstGeom>
          <a:ln w="158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6" idx="0"/>
            <a:endCxn id="4" idx="3"/>
          </p:cNvCxnSpPr>
          <p:nvPr/>
        </p:nvCxnSpPr>
        <p:spPr>
          <a:xfrm flipV="1">
            <a:off x="1881505" y="3945255"/>
            <a:ext cx="279400" cy="483235"/>
          </a:xfrm>
          <a:prstGeom prst="straightConnector1">
            <a:avLst/>
          </a:prstGeom>
          <a:ln w="158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9" idx="0"/>
            <a:endCxn id="7" idx="5"/>
          </p:cNvCxnSpPr>
          <p:nvPr/>
        </p:nvCxnSpPr>
        <p:spPr>
          <a:xfrm flipH="1" flipV="1">
            <a:off x="2716530" y="4748530"/>
            <a:ext cx="177800" cy="469265"/>
          </a:xfrm>
          <a:prstGeom prst="straightConnector1">
            <a:avLst/>
          </a:prstGeom>
          <a:ln w="158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0"/>
            <a:endCxn id="4" idx="4"/>
          </p:cNvCxnSpPr>
          <p:nvPr/>
        </p:nvCxnSpPr>
        <p:spPr>
          <a:xfrm flipH="1" flipV="1">
            <a:off x="2297430" y="3956685"/>
            <a:ext cx="294005" cy="471805"/>
          </a:xfrm>
          <a:prstGeom prst="straightConnector1">
            <a:avLst/>
          </a:prstGeom>
          <a:ln w="158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右箭头 13"/>
          <p:cNvSpPr/>
          <p:nvPr/>
        </p:nvSpPr>
        <p:spPr>
          <a:xfrm>
            <a:off x="3348990" y="4428490"/>
            <a:ext cx="699770" cy="324485"/>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0" name="圆角矩形 29"/>
          <p:cNvSpPr/>
          <p:nvPr/>
        </p:nvSpPr>
        <p:spPr>
          <a:xfrm>
            <a:off x="9430385" y="3543935"/>
            <a:ext cx="1125855" cy="2332355"/>
          </a:xfrm>
          <a:prstGeom prst="roundRect">
            <a:avLst/>
          </a:prstGeom>
          <a:solidFill>
            <a:schemeClr val="accent6">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1" name="圆角矩形 30"/>
          <p:cNvSpPr/>
          <p:nvPr/>
        </p:nvSpPr>
        <p:spPr>
          <a:xfrm>
            <a:off x="8053070" y="3543935"/>
            <a:ext cx="1125855" cy="2332355"/>
          </a:xfrm>
          <a:prstGeom prst="roundRect">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2" name="椭圆 31"/>
          <p:cNvSpPr/>
          <p:nvPr/>
        </p:nvSpPr>
        <p:spPr>
          <a:xfrm rot="20460000">
            <a:off x="8772525" y="3720465"/>
            <a:ext cx="354965" cy="375285"/>
          </a:xfrm>
          <a:prstGeom prst="ellipse">
            <a:avLst/>
          </a:prstGeom>
          <a:solidFill>
            <a:schemeClr val="accent1">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3" name="椭圆 32"/>
          <p:cNvSpPr/>
          <p:nvPr/>
        </p:nvSpPr>
        <p:spPr>
          <a:xfrm>
            <a:off x="8417560" y="4557395"/>
            <a:ext cx="354965" cy="375285"/>
          </a:xfrm>
          <a:prstGeom prst="ellipse">
            <a:avLst/>
          </a:prstGeom>
          <a:solidFill>
            <a:schemeClr val="accent1">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4" name="椭圆 33"/>
          <p:cNvSpPr/>
          <p:nvPr/>
        </p:nvSpPr>
        <p:spPr>
          <a:xfrm>
            <a:off x="8114665" y="5334000"/>
            <a:ext cx="354965" cy="375285"/>
          </a:xfrm>
          <a:prstGeom prst="ellipse">
            <a:avLst/>
          </a:prstGeom>
          <a:solidFill>
            <a:schemeClr val="accent1">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35" name="直接箭头连接符 34"/>
          <p:cNvCxnSpPr>
            <a:stCxn id="34" idx="0"/>
            <a:endCxn id="33" idx="3"/>
          </p:cNvCxnSpPr>
          <p:nvPr/>
        </p:nvCxnSpPr>
        <p:spPr>
          <a:xfrm flipV="1">
            <a:off x="8292465" y="4877435"/>
            <a:ext cx="177165" cy="456565"/>
          </a:xfrm>
          <a:prstGeom prst="straightConnector1">
            <a:avLst/>
          </a:prstGeom>
          <a:ln w="158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33" idx="0"/>
            <a:endCxn id="32" idx="3"/>
          </p:cNvCxnSpPr>
          <p:nvPr/>
        </p:nvCxnSpPr>
        <p:spPr>
          <a:xfrm flipV="1">
            <a:off x="8595360" y="4074160"/>
            <a:ext cx="279400" cy="483235"/>
          </a:xfrm>
          <a:prstGeom prst="straightConnector1">
            <a:avLst/>
          </a:prstGeom>
          <a:ln w="158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a:off x="9558655" y="3768090"/>
            <a:ext cx="354965" cy="375285"/>
          </a:xfrm>
          <a:prstGeom prst="ellipse">
            <a:avLst/>
          </a:prstGeom>
          <a:solidFill>
            <a:schemeClr val="accent1">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8" name="椭圆 37"/>
          <p:cNvSpPr/>
          <p:nvPr/>
        </p:nvSpPr>
        <p:spPr>
          <a:xfrm>
            <a:off x="9861550" y="4557395"/>
            <a:ext cx="354965" cy="375285"/>
          </a:xfrm>
          <a:prstGeom prst="ellipse">
            <a:avLst/>
          </a:prstGeom>
          <a:solidFill>
            <a:schemeClr val="accent1">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39" name="直接箭头连接符 38"/>
          <p:cNvCxnSpPr>
            <a:stCxn id="38" idx="0"/>
            <a:endCxn id="37" idx="5"/>
          </p:cNvCxnSpPr>
          <p:nvPr/>
        </p:nvCxnSpPr>
        <p:spPr>
          <a:xfrm flipH="1" flipV="1">
            <a:off x="9861550" y="4088130"/>
            <a:ext cx="177800" cy="469265"/>
          </a:xfrm>
          <a:prstGeom prst="straightConnector1">
            <a:avLst/>
          </a:prstGeom>
          <a:ln w="158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a:off x="7545070" y="5259070"/>
            <a:ext cx="1029970" cy="486410"/>
            <a:chOff x="11882" y="8282"/>
            <a:chExt cx="1622" cy="766"/>
          </a:xfrm>
        </p:grpSpPr>
        <p:sp>
          <p:nvSpPr>
            <p:cNvPr id="28" name="文本框 27"/>
            <p:cNvSpPr txBox="1"/>
            <p:nvPr/>
          </p:nvSpPr>
          <p:spPr>
            <a:xfrm>
              <a:off x="11882" y="8411"/>
              <a:ext cx="686" cy="580"/>
            </a:xfrm>
            <a:prstGeom prst="rect">
              <a:avLst/>
            </a:prstGeom>
            <a:noFill/>
          </p:spPr>
          <p:txBody>
            <a:bodyPr wrap="square" rtlCol="0">
              <a:spAutoFit/>
            </a:bodyPr>
            <a:p>
              <a:r>
                <a:rPr lang="en-US" altLang="zh-CN" b="1"/>
                <a:t>E1</a:t>
              </a:r>
              <a:endParaRPr lang="en-US" altLang="zh-CN" b="1"/>
            </a:p>
          </p:txBody>
        </p:sp>
        <p:sp>
          <p:nvSpPr>
            <p:cNvPr id="40" name="矩形 39"/>
            <p:cNvSpPr/>
            <p:nvPr/>
          </p:nvSpPr>
          <p:spPr>
            <a:xfrm>
              <a:off x="12612" y="8282"/>
              <a:ext cx="893" cy="7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grpSp>
      <p:grpSp>
        <p:nvGrpSpPr>
          <p:cNvPr id="45" name="组合 44"/>
          <p:cNvGrpSpPr/>
          <p:nvPr/>
        </p:nvGrpSpPr>
        <p:grpSpPr>
          <a:xfrm>
            <a:off x="9759950" y="4503420"/>
            <a:ext cx="1026795" cy="486410"/>
            <a:chOff x="15370" y="7092"/>
            <a:chExt cx="1617" cy="766"/>
          </a:xfrm>
        </p:grpSpPr>
        <p:sp>
          <p:nvSpPr>
            <p:cNvPr id="41" name="矩形 40"/>
            <p:cNvSpPr/>
            <p:nvPr/>
          </p:nvSpPr>
          <p:spPr>
            <a:xfrm>
              <a:off x="15370" y="7092"/>
              <a:ext cx="893" cy="7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42" name="文本框 41"/>
            <p:cNvSpPr txBox="1"/>
            <p:nvPr/>
          </p:nvSpPr>
          <p:spPr>
            <a:xfrm>
              <a:off x="16301" y="7188"/>
              <a:ext cx="686" cy="580"/>
            </a:xfrm>
            <a:prstGeom prst="rect">
              <a:avLst/>
            </a:prstGeom>
            <a:noFill/>
          </p:spPr>
          <p:txBody>
            <a:bodyPr wrap="square" rtlCol="0">
              <a:spAutoFit/>
            </a:bodyPr>
            <a:p>
              <a:r>
                <a:rPr lang="en-US" altLang="zh-CN" b="1"/>
                <a:t>E2</a:t>
              </a:r>
              <a:endParaRPr lang="en-US" altLang="zh-CN" b="1"/>
            </a:p>
          </p:txBody>
        </p:sp>
      </p:grpSp>
      <p:sp>
        <p:nvSpPr>
          <p:cNvPr id="43" name="右箭头 42"/>
          <p:cNvSpPr/>
          <p:nvPr/>
        </p:nvSpPr>
        <p:spPr>
          <a:xfrm>
            <a:off x="7059930" y="4424045"/>
            <a:ext cx="699770" cy="324485"/>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grpSp>
        <p:nvGrpSpPr>
          <p:cNvPr id="47" name="组合 46"/>
          <p:cNvGrpSpPr/>
          <p:nvPr/>
        </p:nvGrpSpPr>
        <p:grpSpPr>
          <a:xfrm>
            <a:off x="4264660" y="3580765"/>
            <a:ext cx="2503170" cy="2332355"/>
            <a:chOff x="6716" y="5639"/>
            <a:chExt cx="3942" cy="3673"/>
          </a:xfrm>
        </p:grpSpPr>
        <p:sp>
          <p:nvSpPr>
            <p:cNvPr id="25" name="圆角矩形 24"/>
            <p:cNvSpPr/>
            <p:nvPr/>
          </p:nvSpPr>
          <p:spPr>
            <a:xfrm>
              <a:off x="8885" y="5639"/>
              <a:ext cx="1773" cy="3673"/>
            </a:xfrm>
            <a:prstGeom prst="roundRect">
              <a:avLst/>
            </a:prstGeom>
            <a:solidFill>
              <a:schemeClr val="accent6">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4" name="圆角矩形 23"/>
            <p:cNvSpPr/>
            <p:nvPr/>
          </p:nvSpPr>
          <p:spPr>
            <a:xfrm>
              <a:off x="6716" y="5639"/>
              <a:ext cx="1773" cy="3673"/>
            </a:xfrm>
            <a:prstGeom prst="roundRect">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5" name="椭圆 14"/>
            <p:cNvSpPr/>
            <p:nvPr/>
          </p:nvSpPr>
          <p:spPr>
            <a:xfrm rot="20460000">
              <a:off x="7849" y="5917"/>
              <a:ext cx="559" cy="591"/>
            </a:xfrm>
            <a:prstGeom prst="ellipse">
              <a:avLst/>
            </a:prstGeom>
            <a:solidFill>
              <a:schemeClr val="accent1">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6" name="椭圆 15"/>
            <p:cNvSpPr/>
            <p:nvPr/>
          </p:nvSpPr>
          <p:spPr>
            <a:xfrm>
              <a:off x="7290" y="7235"/>
              <a:ext cx="559" cy="591"/>
            </a:xfrm>
            <a:prstGeom prst="ellipse">
              <a:avLst/>
            </a:prstGeom>
            <a:solidFill>
              <a:schemeClr val="accent1">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7" name="椭圆 16"/>
            <p:cNvSpPr/>
            <p:nvPr/>
          </p:nvSpPr>
          <p:spPr>
            <a:xfrm>
              <a:off x="6813" y="8458"/>
              <a:ext cx="559" cy="591"/>
            </a:xfrm>
            <a:prstGeom prst="ellipse">
              <a:avLst/>
            </a:prstGeom>
            <a:solidFill>
              <a:schemeClr val="accent1">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18" name="直接箭头连接符 17"/>
            <p:cNvCxnSpPr>
              <a:stCxn id="17" idx="0"/>
              <a:endCxn id="16" idx="3"/>
            </p:cNvCxnSpPr>
            <p:nvPr/>
          </p:nvCxnSpPr>
          <p:spPr>
            <a:xfrm flipV="1">
              <a:off x="7093" y="7739"/>
              <a:ext cx="279" cy="719"/>
            </a:xfrm>
            <a:prstGeom prst="straightConnector1">
              <a:avLst/>
            </a:prstGeom>
            <a:ln w="158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6" idx="0"/>
              <a:endCxn id="15" idx="3"/>
            </p:cNvCxnSpPr>
            <p:nvPr/>
          </p:nvCxnSpPr>
          <p:spPr>
            <a:xfrm flipV="1">
              <a:off x="7570" y="6474"/>
              <a:ext cx="440" cy="761"/>
            </a:xfrm>
            <a:prstGeom prst="straightConnector1">
              <a:avLst/>
            </a:prstGeom>
            <a:ln w="158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9087" y="5992"/>
              <a:ext cx="559" cy="591"/>
            </a:xfrm>
            <a:prstGeom prst="ellipse">
              <a:avLst/>
            </a:prstGeom>
            <a:solidFill>
              <a:schemeClr val="accent1">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2" name="椭圆 21"/>
            <p:cNvSpPr/>
            <p:nvPr/>
          </p:nvSpPr>
          <p:spPr>
            <a:xfrm>
              <a:off x="9564" y="7235"/>
              <a:ext cx="559" cy="591"/>
            </a:xfrm>
            <a:prstGeom prst="ellipse">
              <a:avLst/>
            </a:prstGeom>
            <a:solidFill>
              <a:schemeClr val="accent1">
                <a:lumMod val="60000"/>
                <a:lumOff val="4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23" name="直接箭头连接符 22"/>
            <p:cNvCxnSpPr>
              <a:stCxn id="22" idx="0"/>
              <a:endCxn id="21" idx="5"/>
            </p:cNvCxnSpPr>
            <p:nvPr/>
          </p:nvCxnSpPr>
          <p:spPr>
            <a:xfrm flipH="1" flipV="1">
              <a:off x="9564" y="6496"/>
              <a:ext cx="280" cy="739"/>
            </a:xfrm>
            <a:prstGeom prst="straightConnector1">
              <a:avLst/>
            </a:prstGeom>
            <a:ln w="158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nodeType="clickEffect">
                                  <p:stCondLst>
                                    <p:cond delay="0"/>
                                  </p:stCondLst>
                                  <p:childTnLst>
                                    <p:animMotion origin="layout" path="M 0.00166667 -0.00148148 L 0.0227604 -0.109352 " pathEditMode="relative" rAng="0" ptsTypes="">
                                      <p:cBhvr>
                                        <p:cTn id="36" dur="500" fill="hold"/>
                                        <p:tgtEl>
                                          <p:spTgt spid="44"/>
                                        </p:tgtEl>
                                        <p:attrNameLst>
                                          <p:attrName>ppt_x</p:attrName>
                                          <p:attrName>ppt_y</p:attrName>
                                        </p:attrNameLst>
                                      </p:cBhvr>
                                      <p:rCtr x="13" y="-54"/>
                                    </p:animMotion>
                                  </p:childTnLst>
                                </p:cTn>
                              </p:par>
                              <p:par>
                                <p:cTn id="37" presetID="0" presetClass="path" presetSubtype="0" accel="50000" decel="50000" fill="hold" nodeType="withEffect">
                                  <p:stCondLst>
                                    <p:cond delay="0"/>
                                  </p:stCondLst>
                                  <p:childTnLst>
                                    <p:animMotion origin="layout" path="M 0 0 L -0.025625 -0.111574 " pathEditMode="relative" rAng="0" ptsTypes="">
                                      <p:cBhvr>
                                        <p:cTn id="38" dur="500" fill="hold"/>
                                        <p:tgtEl>
                                          <p:spTgt spid="45"/>
                                        </p:tgtEl>
                                        <p:attrNameLst>
                                          <p:attrName>ppt_x</p:attrName>
                                          <p:attrName>ppt_y</p:attrName>
                                        </p:attrNameLst>
                                      </p:cBhvr>
                                      <p:rCtr x="-13" y="-62"/>
                                    </p:animMotion>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nodeType="clickEffect">
                                  <p:stCondLst>
                                    <p:cond delay="0"/>
                                  </p:stCondLst>
                                  <p:childTnLst>
                                    <p:animMotion origin="layout" path="M 0.0244271 -0.113796 L 0.051875 -0.236481 " pathEditMode="relative" rAng="0" ptsTypes="">
                                      <p:cBhvr>
                                        <p:cTn id="42" dur="500" fill="hold"/>
                                        <p:tgtEl>
                                          <p:spTgt spid="44"/>
                                        </p:tgtEl>
                                        <p:attrNameLst>
                                          <p:attrName>ppt_x</p:attrName>
                                          <p:attrName>ppt_y</p:attrName>
                                        </p:attrNameLst>
                                      </p:cBhvr>
                                      <p:rCtr x="17" y="-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7" grpId="0" animBg="1"/>
      <p:bldP spid="3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Design</a:t>
            </a:r>
            <a:endParaRPr lang="en-US" altLang="zh-CN"/>
          </a:p>
        </p:txBody>
      </p:sp>
      <p:sp>
        <p:nvSpPr>
          <p:cNvPr id="3" name="内容占位符 2"/>
          <p:cNvSpPr>
            <a:spLocks noGrp="1"/>
          </p:cNvSpPr>
          <p:nvPr>
            <p:ph idx="1"/>
          </p:nvPr>
        </p:nvSpPr>
        <p:spPr/>
        <p:txBody>
          <a:bodyPr/>
          <a:p>
            <a:r>
              <a:rPr lang="en-US" altLang="zh-CN"/>
              <a:t> Wukong </a:t>
            </a:r>
            <a:r>
              <a:rPr lang="en-US" altLang="zh-CN"/>
              <a:t>architecture</a:t>
            </a:r>
            <a:endParaRPr lang="en-US" altLang="zh-CN"/>
          </a:p>
          <a:p>
            <a:pPr marL="457200" lvl="1" indent="0">
              <a:buNone/>
            </a:pPr>
            <a:endParaRPr lang="en-US" altLang="zh-CN"/>
          </a:p>
        </p:txBody>
      </p:sp>
      <p:sp>
        <p:nvSpPr>
          <p:cNvPr id="5" name="文本框 4"/>
          <p:cNvSpPr txBox="1"/>
          <p:nvPr/>
        </p:nvSpPr>
        <p:spPr>
          <a:xfrm>
            <a:off x="0" y="6489700"/>
            <a:ext cx="10696575" cy="368300"/>
          </a:xfrm>
          <a:prstGeom prst="rect">
            <a:avLst/>
          </a:prstGeom>
          <a:noFill/>
        </p:spPr>
        <p:txBody>
          <a:bodyPr wrap="square" rtlCol="0">
            <a:spAutoFit/>
          </a:bodyPr>
          <a:p>
            <a:r>
              <a:rPr lang="zh-CN" altLang="en-US">
                <a:solidFill>
                  <a:schemeClr val="bg2">
                    <a:lumMod val="50000"/>
                  </a:schemeClr>
                </a:solidFill>
              </a:rPr>
              <a:t>[1] Wukong: A Scalable and Locality-Enhanced Framework for Serverless Parallel Computing SoCC’20</a:t>
            </a:r>
            <a:endParaRPr lang="zh-CN" altLang="en-US">
              <a:solidFill>
                <a:schemeClr val="bg2">
                  <a:lumMod val="50000"/>
                </a:schemeClr>
              </a:solidFill>
            </a:endParaRPr>
          </a:p>
        </p:txBody>
      </p:sp>
      <p:pic>
        <p:nvPicPr>
          <p:cNvPr id="4" name="图片 3" descr="用户-圆"/>
          <p:cNvPicPr>
            <a:picLocks noChangeAspect="1"/>
          </p:cNvPicPr>
          <p:nvPr/>
        </p:nvPicPr>
        <p:blipFill>
          <a:blip r:embed="rId1"/>
          <a:stretch>
            <a:fillRect/>
          </a:stretch>
        </p:blipFill>
        <p:spPr>
          <a:xfrm>
            <a:off x="1154430" y="2471420"/>
            <a:ext cx="404495" cy="404495"/>
          </a:xfrm>
          <a:prstGeom prst="rect">
            <a:avLst/>
          </a:prstGeom>
        </p:spPr>
      </p:pic>
      <p:sp>
        <p:nvSpPr>
          <p:cNvPr id="6" name="文本框 5"/>
          <p:cNvSpPr txBox="1"/>
          <p:nvPr/>
        </p:nvSpPr>
        <p:spPr>
          <a:xfrm>
            <a:off x="1028065" y="2875915"/>
            <a:ext cx="657225" cy="368300"/>
          </a:xfrm>
          <a:prstGeom prst="rect">
            <a:avLst/>
          </a:prstGeom>
          <a:noFill/>
        </p:spPr>
        <p:txBody>
          <a:bodyPr wrap="square" rtlCol="0">
            <a:spAutoFit/>
          </a:bodyPr>
          <a:p>
            <a:r>
              <a:rPr lang="en-US" altLang="zh-CN"/>
              <a:t>U</a:t>
            </a:r>
            <a:r>
              <a:rPr lang="en-US" altLang="zh-CN"/>
              <a:t>ser</a:t>
            </a:r>
            <a:endParaRPr lang="en-US" altLang="zh-CN"/>
          </a:p>
        </p:txBody>
      </p:sp>
      <p:sp>
        <p:nvSpPr>
          <p:cNvPr id="7" name="矩形 6"/>
          <p:cNvSpPr/>
          <p:nvPr/>
        </p:nvSpPr>
        <p:spPr>
          <a:xfrm>
            <a:off x="2451100" y="2135505"/>
            <a:ext cx="3674745" cy="2853690"/>
          </a:xfrm>
          <a:prstGeom prst="rect">
            <a:avLst/>
          </a:prstGeom>
          <a:solidFill>
            <a:schemeClr val="bg1">
              <a:lumMod val="85000"/>
            </a:schemeClr>
          </a:solidFill>
          <a:ln w="158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9" name="矩形 8"/>
          <p:cNvSpPr/>
          <p:nvPr/>
        </p:nvSpPr>
        <p:spPr>
          <a:xfrm>
            <a:off x="2644775" y="2296160"/>
            <a:ext cx="1343025" cy="75438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8" name="文本框 7"/>
          <p:cNvSpPr txBox="1"/>
          <p:nvPr/>
        </p:nvSpPr>
        <p:spPr>
          <a:xfrm>
            <a:off x="2644775" y="2350770"/>
            <a:ext cx="1343660" cy="645160"/>
          </a:xfrm>
          <a:prstGeom prst="rect">
            <a:avLst/>
          </a:prstGeom>
          <a:noFill/>
        </p:spPr>
        <p:txBody>
          <a:bodyPr wrap="square" rtlCol="0">
            <a:spAutoFit/>
          </a:bodyPr>
          <a:p>
            <a:pPr algn="ctr"/>
            <a:r>
              <a:rPr lang="en-US" altLang="zh-CN" b="1">
                <a:latin typeface="微软雅黑" panose="020B0503020204020204" charset="-122"/>
                <a:ea typeface="微软雅黑" panose="020B0503020204020204" charset="-122"/>
              </a:rPr>
              <a:t>DAG </a:t>
            </a:r>
            <a:r>
              <a:rPr lang="en-US" altLang="zh-CN" b="1">
                <a:latin typeface="微软雅黑" panose="020B0503020204020204" charset="-122"/>
                <a:ea typeface="微软雅黑" panose="020B0503020204020204" charset="-122"/>
              </a:rPr>
              <a:t>generator</a:t>
            </a:r>
            <a:endParaRPr lang="en-US" altLang="zh-CN" b="1">
              <a:latin typeface="微软雅黑" panose="020B0503020204020204" charset="-122"/>
              <a:ea typeface="微软雅黑" panose="020B0503020204020204" charset="-122"/>
            </a:endParaRPr>
          </a:p>
        </p:txBody>
      </p:sp>
      <p:cxnSp>
        <p:nvCxnSpPr>
          <p:cNvPr id="10" name="直接箭头连接符 9"/>
          <p:cNvCxnSpPr>
            <a:stCxn id="4" idx="3"/>
            <a:endCxn id="8" idx="1"/>
          </p:cNvCxnSpPr>
          <p:nvPr/>
        </p:nvCxnSpPr>
        <p:spPr>
          <a:xfrm flipV="1">
            <a:off x="1558925" y="2673350"/>
            <a:ext cx="1085850" cy="635"/>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558925" y="2350770"/>
            <a:ext cx="892175" cy="645160"/>
          </a:xfrm>
          <a:prstGeom prst="rect">
            <a:avLst/>
          </a:prstGeom>
          <a:noFill/>
        </p:spPr>
        <p:txBody>
          <a:bodyPr wrap="square" rtlCol="0">
            <a:spAutoFit/>
          </a:bodyPr>
          <a:p>
            <a:pPr algn="ctr"/>
            <a:r>
              <a:rPr lang="en-US" altLang="zh-CN"/>
              <a:t>S</a:t>
            </a:r>
            <a:r>
              <a:rPr lang="en-US" altLang="zh-CN"/>
              <a:t>ubmit</a:t>
            </a:r>
            <a:endParaRPr lang="en-US" altLang="zh-CN"/>
          </a:p>
          <a:p>
            <a:pPr algn="ctr"/>
            <a:r>
              <a:rPr lang="en-US" altLang="zh-CN"/>
              <a:t>jobs</a:t>
            </a:r>
            <a:endParaRPr lang="en-US" altLang="zh-CN"/>
          </a:p>
        </p:txBody>
      </p:sp>
      <p:cxnSp>
        <p:nvCxnSpPr>
          <p:cNvPr id="12" name="直接箭头连接符 11"/>
          <p:cNvCxnSpPr>
            <a:stCxn id="9" idx="2"/>
          </p:cNvCxnSpPr>
          <p:nvPr/>
        </p:nvCxnSpPr>
        <p:spPr>
          <a:xfrm flipH="1">
            <a:off x="3312160" y="3050540"/>
            <a:ext cx="4445" cy="516255"/>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832100" y="3569335"/>
            <a:ext cx="969645" cy="1253490"/>
          </a:xfrm>
          <a:prstGeom prst="rect">
            <a:avLst/>
          </a:prstGeom>
          <a:solidFill>
            <a:schemeClr val="bg1"/>
          </a:solidFill>
          <a:ln w="19050" cmpd="sng">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4" name="椭圆 13"/>
          <p:cNvSpPr/>
          <p:nvPr/>
        </p:nvSpPr>
        <p:spPr>
          <a:xfrm>
            <a:off x="3319780" y="3707765"/>
            <a:ext cx="117475" cy="127000"/>
          </a:xfrm>
          <a:prstGeom prst="ellipse">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6" name="椭圆 15"/>
          <p:cNvSpPr/>
          <p:nvPr/>
        </p:nvSpPr>
        <p:spPr>
          <a:xfrm>
            <a:off x="3100070" y="4022090"/>
            <a:ext cx="117475" cy="127000"/>
          </a:xfrm>
          <a:prstGeom prst="ellipse">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7" name="椭圆 16"/>
          <p:cNvSpPr/>
          <p:nvPr/>
        </p:nvSpPr>
        <p:spPr>
          <a:xfrm>
            <a:off x="3491865" y="4022090"/>
            <a:ext cx="117475" cy="127000"/>
          </a:xfrm>
          <a:prstGeom prst="ellipse">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8" name="椭圆 17"/>
          <p:cNvSpPr/>
          <p:nvPr/>
        </p:nvSpPr>
        <p:spPr>
          <a:xfrm>
            <a:off x="3319145" y="4323715"/>
            <a:ext cx="117475" cy="127000"/>
          </a:xfrm>
          <a:prstGeom prst="ellipse">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9" name="椭圆 18"/>
          <p:cNvSpPr/>
          <p:nvPr/>
        </p:nvSpPr>
        <p:spPr>
          <a:xfrm>
            <a:off x="3514090" y="4598035"/>
            <a:ext cx="117475" cy="127000"/>
          </a:xfrm>
          <a:prstGeom prst="ellipse">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20" name="椭圆 19"/>
          <p:cNvSpPr/>
          <p:nvPr/>
        </p:nvSpPr>
        <p:spPr>
          <a:xfrm>
            <a:off x="2924175" y="4598035"/>
            <a:ext cx="117475" cy="127000"/>
          </a:xfrm>
          <a:prstGeom prst="ellipse">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21" name="直接箭头连接符 20"/>
          <p:cNvCxnSpPr>
            <a:stCxn id="20" idx="0"/>
            <a:endCxn id="16" idx="4"/>
          </p:cNvCxnSpPr>
          <p:nvPr/>
        </p:nvCxnSpPr>
        <p:spPr>
          <a:xfrm flipV="1">
            <a:off x="2983230" y="4149090"/>
            <a:ext cx="175895" cy="4489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9" idx="1"/>
            <a:endCxn id="18" idx="5"/>
          </p:cNvCxnSpPr>
          <p:nvPr/>
        </p:nvCxnSpPr>
        <p:spPr>
          <a:xfrm flipH="1" flipV="1">
            <a:off x="3419475" y="4432300"/>
            <a:ext cx="111760" cy="18415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8" idx="1"/>
            <a:endCxn id="16" idx="5"/>
          </p:cNvCxnSpPr>
          <p:nvPr/>
        </p:nvCxnSpPr>
        <p:spPr>
          <a:xfrm flipH="1" flipV="1">
            <a:off x="3200400" y="4130675"/>
            <a:ext cx="135890" cy="2114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6" idx="7"/>
            <a:endCxn id="14" idx="3"/>
          </p:cNvCxnSpPr>
          <p:nvPr/>
        </p:nvCxnSpPr>
        <p:spPr>
          <a:xfrm flipV="1">
            <a:off x="3200400" y="3816350"/>
            <a:ext cx="136525" cy="2241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8" idx="7"/>
            <a:endCxn id="17" idx="4"/>
          </p:cNvCxnSpPr>
          <p:nvPr/>
        </p:nvCxnSpPr>
        <p:spPr>
          <a:xfrm flipV="1">
            <a:off x="3419475" y="4149090"/>
            <a:ext cx="131445" cy="19304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7" idx="0"/>
            <a:endCxn id="14" idx="5"/>
          </p:cNvCxnSpPr>
          <p:nvPr/>
        </p:nvCxnSpPr>
        <p:spPr>
          <a:xfrm flipH="1" flipV="1">
            <a:off x="3420110" y="3816350"/>
            <a:ext cx="130810" cy="20574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3100070" y="4392930"/>
            <a:ext cx="412750" cy="398780"/>
          </a:xfrm>
          <a:prstGeom prst="rect">
            <a:avLst/>
          </a:prstGeom>
          <a:noFill/>
        </p:spPr>
        <p:txBody>
          <a:bodyPr wrap="square" rtlCol="0">
            <a:spAutoFit/>
          </a:bodyPr>
          <a:p>
            <a:r>
              <a:rPr lang="en-US" altLang="zh-CN" sz="2000" b="1"/>
              <a:t>...</a:t>
            </a:r>
            <a:endParaRPr lang="en-US" altLang="zh-CN" sz="2000" b="1"/>
          </a:p>
        </p:txBody>
      </p:sp>
      <p:sp>
        <p:nvSpPr>
          <p:cNvPr id="28" name="文本框 27"/>
          <p:cNvSpPr txBox="1"/>
          <p:nvPr/>
        </p:nvSpPr>
        <p:spPr>
          <a:xfrm>
            <a:off x="2774950" y="3575050"/>
            <a:ext cx="593090" cy="306705"/>
          </a:xfrm>
          <a:prstGeom prst="rect">
            <a:avLst/>
          </a:prstGeom>
          <a:noFill/>
        </p:spPr>
        <p:txBody>
          <a:bodyPr wrap="square" rtlCol="0">
            <a:spAutoFit/>
          </a:bodyPr>
          <a:p>
            <a:r>
              <a:rPr lang="en-US" altLang="zh-CN" sz="1400" b="1">
                <a:latin typeface="微软雅黑" panose="020B0503020204020204" charset="-122"/>
                <a:ea typeface="微软雅黑" panose="020B0503020204020204" charset="-122"/>
              </a:rPr>
              <a:t>DAG</a:t>
            </a:r>
            <a:endParaRPr lang="en-US" altLang="zh-CN" sz="1400" b="1">
              <a:latin typeface="微软雅黑" panose="020B0503020204020204" charset="-122"/>
              <a:ea typeface="微软雅黑" panose="020B0503020204020204" charset="-122"/>
            </a:endParaRPr>
          </a:p>
        </p:txBody>
      </p:sp>
      <p:sp>
        <p:nvSpPr>
          <p:cNvPr id="29" name="矩形 28"/>
          <p:cNvSpPr/>
          <p:nvPr/>
        </p:nvSpPr>
        <p:spPr>
          <a:xfrm>
            <a:off x="4208780" y="4242435"/>
            <a:ext cx="1849755" cy="69977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30" name="文本框 29"/>
          <p:cNvSpPr txBox="1"/>
          <p:nvPr/>
        </p:nvSpPr>
        <p:spPr>
          <a:xfrm>
            <a:off x="4065905" y="4273550"/>
            <a:ext cx="2059940" cy="645160"/>
          </a:xfrm>
          <a:prstGeom prst="rect">
            <a:avLst/>
          </a:prstGeom>
          <a:noFill/>
        </p:spPr>
        <p:txBody>
          <a:bodyPr wrap="square" rtlCol="0">
            <a:spAutoFit/>
          </a:bodyPr>
          <a:p>
            <a:pPr algn="ctr"/>
            <a:r>
              <a:rPr lang="en-US" altLang="zh-CN" b="1">
                <a:latin typeface="微软雅黑" panose="020B0503020204020204" charset="-122"/>
                <a:ea typeface="微软雅黑" panose="020B0503020204020204" charset="-122"/>
              </a:rPr>
              <a:t> Static-Schedule </a:t>
            </a:r>
            <a:r>
              <a:rPr lang="en-US" altLang="zh-CN" b="1">
                <a:latin typeface="微软雅黑" panose="020B0503020204020204" charset="-122"/>
                <a:ea typeface="微软雅黑" panose="020B0503020204020204" charset="-122"/>
              </a:rPr>
              <a:t>generator</a:t>
            </a:r>
            <a:endParaRPr lang="en-US" altLang="zh-CN" b="1">
              <a:latin typeface="微软雅黑" panose="020B0503020204020204" charset="-122"/>
              <a:ea typeface="微软雅黑" panose="020B0503020204020204" charset="-122"/>
            </a:endParaRPr>
          </a:p>
        </p:txBody>
      </p:sp>
      <p:cxnSp>
        <p:nvCxnSpPr>
          <p:cNvPr id="31" name="直接箭头连接符 30"/>
          <p:cNvCxnSpPr>
            <a:endCxn id="29" idx="1"/>
          </p:cNvCxnSpPr>
          <p:nvPr/>
        </p:nvCxnSpPr>
        <p:spPr>
          <a:xfrm flipV="1">
            <a:off x="3792855" y="4592320"/>
            <a:ext cx="415925" cy="7620"/>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459605" y="2296160"/>
            <a:ext cx="1399540" cy="168275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33" name="直接箭头连接符 32"/>
          <p:cNvCxnSpPr>
            <a:stCxn id="29" idx="0"/>
          </p:cNvCxnSpPr>
          <p:nvPr/>
        </p:nvCxnSpPr>
        <p:spPr>
          <a:xfrm flipV="1">
            <a:off x="5133975" y="3978910"/>
            <a:ext cx="3810" cy="263525"/>
          </a:xfrm>
          <a:prstGeom prst="straightConnector1">
            <a:avLst/>
          </a:prstGeom>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pic>
        <p:nvPicPr>
          <p:cNvPr id="39" name="图片 38" descr="3b343339343238333bc7facfdf"/>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53305" y="3568700"/>
            <a:ext cx="604520" cy="485775"/>
          </a:xfrm>
          <a:prstGeom prst="rect">
            <a:avLst/>
          </a:prstGeom>
        </p:spPr>
      </p:pic>
      <p:pic>
        <p:nvPicPr>
          <p:cNvPr id="40" name="图片 39" descr="3b343339343238333bc7facfdf"/>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53305" y="3308985"/>
            <a:ext cx="604520" cy="485775"/>
          </a:xfrm>
          <a:prstGeom prst="rect">
            <a:avLst/>
          </a:prstGeom>
        </p:spPr>
      </p:pic>
      <p:pic>
        <p:nvPicPr>
          <p:cNvPr id="41" name="图片 40" descr="3b343339343238333bc7facfdf"/>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53305" y="3065780"/>
            <a:ext cx="604520" cy="485775"/>
          </a:xfrm>
          <a:prstGeom prst="rect">
            <a:avLst/>
          </a:prstGeom>
        </p:spPr>
      </p:pic>
      <p:sp>
        <p:nvSpPr>
          <p:cNvPr id="43" name="文本框 42"/>
          <p:cNvSpPr txBox="1"/>
          <p:nvPr/>
        </p:nvSpPr>
        <p:spPr>
          <a:xfrm>
            <a:off x="4979670" y="2924810"/>
            <a:ext cx="490220" cy="280035"/>
          </a:xfrm>
          <a:prstGeom prst="rect">
            <a:avLst/>
          </a:prstGeom>
          <a:noFill/>
        </p:spPr>
        <p:txBody>
          <a:bodyPr vert="eaVert" wrap="square" rtlCol="0">
            <a:spAutoFit/>
          </a:bodyPr>
          <a:p>
            <a:r>
              <a:rPr lang="en-US" altLang="zh-CN" sz="2000" b="1"/>
              <a:t>...</a:t>
            </a:r>
            <a:endParaRPr lang="en-US" altLang="zh-CN" sz="2000" b="1"/>
          </a:p>
        </p:txBody>
      </p:sp>
      <p:pic>
        <p:nvPicPr>
          <p:cNvPr id="44" name="图片 43" descr="3b343339343238333bc7facfdf"/>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65370" y="2591435"/>
            <a:ext cx="604520" cy="485775"/>
          </a:xfrm>
          <a:prstGeom prst="rect">
            <a:avLst/>
          </a:prstGeom>
        </p:spPr>
      </p:pic>
      <p:sp>
        <p:nvSpPr>
          <p:cNvPr id="49" name="文本框 48"/>
          <p:cNvSpPr txBox="1"/>
          <p:nvPr/>
        </p:nvSpPr>
        <p:spPr>
          <a:xfrm>
            <a:off x="4344670" y="2284095"/>
            <a:ext cx="1646555" cy="645160"/>
          </a:xfrm>
          <a:prstGeom prst="rect">
            <a:avLst/>
          </a:prstGeom>
          <a:noFill/>
        </p:spPr>
        <p:txBody>
          <a:bodyPr wrap="square" rtlCol="0">
            <a:spAutoFit/>
          </a:bodyPr>
          <a:p>
            <a:pPr algn="ctr"/>
            <a:r>
              <a:rPr lang="en-US" altLang="zh-CN" sz="1200" b="1">
                <a:latin typeface="微软雅黑" panose="020B0503020204020204" charset="-122"/>
                <a:ea typeface="微软雅黑" panose="020B0503020204020204" charset="-122"/>
                <a:sym typeface="+mn-ea"/>
              </a:rPr>
              <a:t>Initial task </a:t>
            </a:r>
            <a:endParaRPr lang="en-US" altLang="zh-CN" sz="1200" b="1">
              <a:latin typeface="微软雅黑" panose="020B0503020204020204" charset="-122"/>
              <a:ea typeface="微软雅黑" panose="020B0503020204020204" charset="-122"/>
              <a:sym typeface="+mn-ea"/>
            </a:endParaRPr>
          </a:p>
          <a:p>
            <a:pPr algn="ctr"/>
            <a:r>
              <a:rPr lang="en-US" altLang="zh-CN" sz="1200" b="1">
                <a:latin typeface="微软雅黑" panose="020B0503020204020204" charset="-122"/>
                <a:ea typeface="微软雅黑" panose="020B0503020204020204" charset="-122"/>
                <a:sym typeface="+mn-ea"/>
              </a:rPr>
              <a:t>executor invokers</a:t>
            </a:r>
            <a:endParaRPr lang="en-US" altLang="zh-CN" sz="1200" b="1">
              <a:latin typeface="微软雅黑" panose="020B0503020204020204" charset="-122"/>
              <a:ea typeface="微软雅黑" panose="020B0503020204020204" charset="-122"/>
            </a:endParaRPr>
          </a:p>
          <a:p>
            <a:pPr algn="ctr"/>
            <a:endParaRPr lang="en-US" altLang="zh-CN" sz="1200" b="1">
              <a:latin typeface="微软雅黑" panose="020B0503020204020204" charset="-122"/>
              <a:ea typeface="微软雅黑" panose="020B0503020204020204" charset="-122"/>
            </a:endParaRPr>
          </a:p>
        </p:txBody>
      </p:sp>
      <p:sp>
        <p:nvSpPr>
          <p:cNvPr id="51" name="云形 50"/>
          <p:cNvSpPr/>
          <p:nvPr/>
        </p:nvSpPr>
        <p:spPr>
          <a:xfrm>
            <a:off x="7298055" y="1966595"/>
            <a:ext cx="3947795" cy="3153410"/>
          </a:xfrm>
          <a:prstGeom prst="cloud">
            <a:avLst/>
          </a:prstGeom>
          <a:solidFill>
            <a:schemeClr val="accent5">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52" name="直接箭头连接符 51"/>
          <p:cNvCxnSpPr/>
          <p:nvPr/>
        </p:nvCxnSpPr>
        <p:spPr>
          <a:xfrm>
            <a:off x="5859145" y="3794125"/>
            <a:ext cx="1589405" cy="3175"/>
          </a:xfrm>
          <a:prstGeom prst="straightConnector1">
            <a:avLst/>
          </a:prstGeom>
          <a:ln w="19050" cmpd="sng">
            <a:solidFill>
              <a:schemeClr val="tx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flipV="1">
            <a:off x="5859145" y="2828925"/>
            <a:ext cx="1788795" cy="3810"/>
          </a:xfrm>
          <a:prstGeom prst="straightConnector1">
            <a:avLst/>
          </a:prstGeom>
          <a:ln w="19050" cmpd="sng">
            <a:solidFill>
              <a:schemeClr val="tx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nvGrpSpPr>
          <p:cNvPr id="78" name="组合 77"/>
          <p:cNvGrpSpPr/>
          <p:nvPr/>
        </p:nvGrpSpPr>
        <p:grpSpPr>
          <a:xfrm rot="0">
            <a:off x="6499860" y="3451860"/>
            <a:ext cx="512445" cy="1017270"/>
            <a:chOff x="3132" y="7454"/>
            <a:chExt cx="807" cy="1602"/>
          </a:xfrm>
        </p:grpSpPr>
        <p:sp>
          <p:nvSpPr>
            <p:cNvPr id="54" name="椭圆 53"/>
            <p:cNvSpPr/>
            <p:nvPr/>
          </p:nvSpPr>
          <p:spPr>
            <a:xfrm>
              <a:off x="3755" y="7454"/>
              <a:ext cx="185" cy="200"/>
            </a:xfrm>
            <a:prstGeom prst="ellipse">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55" name="椭圆 54"/>
            <p:cNvSpPr/>
            <p:nvPr/>
          </p:nvSpPr>
          <p:spPr>
            <a:xfrm>
              <a:off x="3409" y="7949"/>
              <a:ext cx="185" cy="200"/>
            </a:xfrm>
            <a:prstGeom prst="ellipse">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59" name="椭圆 58"/>
            <p:cNvSpPr/>
            <p:nvPr/>
          </p:nvSpPr>
          <p:spPr>
            <a:xfrm>
              <a:off x="3132" y="8856"/>
              <a:ext cx="185" cy="200"/>
            </a:xfrm>
            <a:prstGeom prst="ellipse">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60" name="直接箭头连接符 59"/>
            <p:cNvCxnSpPr>
              <a:stCxn id="59" idx="0"/>
              <a:endCxn id="55" idx="4"/>
            </p:cNvCxnSpPr>
            <p:nvPr/>
          </p:nvCxnSpPr>
          <p:spPr>
            <a:xfrm flipV="1">
              <a:off x="3225" y="8149"/>
              <a:ext cx="277" cy="707"/>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55" idx="7"/>
              <a:endCxn id="54" idx="3"/>
            </p:cNvCxnSpPr>
            <p:nvPr/>
          </p:nvCxnSpPr>
          <p:spPr>
            <a:xfrm flipV="1">
              <a:off x="3567" y="7625"/>
              <a:ext cx="215" cy="35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66" name="文本框 65"/>
          <p:cNvSpPr txBox="1"/>
          <p:nvPr/>
        </p:nvSpPr>
        <p:spPr>
          <a:xfrm rot="5400000">
            <a:off x="6187440" y="3237230"/>
            <a:ext cx="1023620" cy="398780"/>
          </a:xfrm>
          <a:prstGeom prst="rect">
            <a:avLst/>
          </a:prstGeom>
          <a:noFill/>
        </p:spPr>
        <p:txBody>
          <a:bodyPr wrap="square" rtlCol="0">
            <a:spAutoFit/>
          </a:bodyPr>
          <a:p>
            <a:r>
              <a:rPr lang="en-US" altLang="zh-CN" sz="2000" b="1"/>
              <a:t>...   ...</a:t>
            </a:r>
            <a:endParaRPr lang="en-US" altLang="zh-CN" sz="2000" b="1"/>
          </a:p>
        </p:txBody>
      </p:sp>
      <p:grpSp>
        <p:nvGrpSpPr>
          <p:cNvPr id="15" name="组合 14"/>
          <p:cNvGrpSpPr/>
          <p:nvPr/>
        </p:nvGrpSpPr>
        <p:grpSpPr>
          <a:xfrm>
            <a:off x="6616700" y="2135505"/>
            <a:ext cx="311785" cy="1017270"/>
            <a:chOff x="10420" y="3363"/>
            <a:chExt cx="491" cy="1602"/>
          </a:xfrm>
        </p:grpSpPr>
        <p:sp>
          <p:nvSpPr>
            <p:cNvPr id="67" name="椭圆 66"/>
            <p:cNvSpPr/>
            <p:nvPr/>
          </p:nvSpPr>
          <p:spPr>
            <a:xfrm>
              <a:off x="10421" y="3363"/>
              <a:ext cx="185" cy="200"/>
            </a:xfrm>
            <a:prstGeom prst="ellipse">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69" name="椭圆 68"/>
            <p:cNvSpPr/>
            <p:nvPr/>
          </p:nvSpPr>
          <p:spPr>
            <a:xfrm>
              <a:off x="10692" y="3858"/>
              <a:ext cx="185" cy="200"/>
            </a:xfrm>
            <a:prstGeom prst="ellipse">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70" name="椭圆 69"/>
            <p:cNvSpPr/>
            <p:nvPr/>
          </p:nvSpPr>
          <p:spPr>
            <a:xfrm>
              <a:off x="10420" y="4333"/>
              <a:ext cx="185" cy="200"/>
            </a:xfrm>
            <a:prstGeom prst="ellipse">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71" name="椭圆 70"/>
            <p:cNvSpPr/>
            <p:nvPr/>
          </p:nvSpPr>
          <p:spPr>
            <a:xfrm>
              <a:off x="10727" y="4765"/>
              <a:ext cx="185" cy="200"/>
            </a:xfrm>
            <a:prstGeom prst="ellipse">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cxnSp>
          <p:nvCxnSpPr>
            <p:cNvPr id="74" name="直接箭头连接符 73"/>
            <p:cNvCxnSpPr>
              <a:stCxn id="71" idx="1"/>
              <a:endCxn id="70" idx="5"/>
            </p:cNvCxnSpPr>
            <p:nvPr/>
          </p:nvCxnSpPr>
          <p:spPr>
            <a:xfrm flipH="1" flipV="1">
              <a:off x="10578" y="4504"/>
              <a:ext cx="176" cy="290"/>
            </a:xfrm>
            <a:prstGeom prst="straightConnector1">
              <a:avLst/>
            </a:prstGeom>
            <a:solidFill>
              <a:schemeClr val="accent6">
                <a:lumMod val="40000"/>
                <a:lumOff val="60000"/>
              </a:schemeClr>
            </a:solidFill>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70" idx="7"/>
              <a:endCxn id="69" idx="4"/>
            </p:cNvCxnSpPr>
            <p:nvPr/>
          </p:nvCxnSpPr>
          <p:spPr>
            <a:xfrm flipV="1">
              <a:off x="10578" y="4058"/>
              <a:ext cx="207" cy="304"/>
            </a:xfrm>
            <a:prstGeom prst="straightConnector1">
              <a:avLst/>
            </a:prstGeom>
            <a:solidFill>
              <a:schemeClr val="accent6">
                <a:lumMod val="40000"/>
                <a:lumOff val="60000"/>
              </a:schemeClr>
            </a:solidFill>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69" idx="0"/>
              <a:endCxn id="67" idx="5"/>
            </p:cNvCxnSpPr>
            <p:nvPr/>
          </p:nvCxnSpPr>
          <p:spPr>
            <a:xfrm flipH="1" flipV="1">
              <a:off x="10579" y="3534"/>
              <a:ext cx="206" cy="324"/>
            </a:xfrm>
            <a:prstGeom prst="straightConnector1">
              <a:avLst/>
            </a:prstGeom>
            <a:solidFill>
              <a:schemeClr val="accent6">
                <a:lumMod val="40000"/>
                <a:lumOff val="60000"/>
              </a:schemeClr>
            </a:solidFill>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80" name="直接箭头连接符 79"/>
          <p:cNvCxnSpPr/>
          <p:nvPr/>
        </p:nvCxnSpPr>
        <p:spPr>
          <a:xfrm flipV="1">
            <a:off x="5881370" y="3298190"/>
            <a:ext cx="1447165" cy="7620"/>
          </a:xfrm>
          <a:prstGeom prst="straightConnector1">
            <a:avLst/>
          </a:prstGeom>
          <a:ln w="19050" cmpd="sng">
            <a:solidFill>
              <a:schemeClr val="tx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81" name="文本框 80"/>
          <p:cNvSpPr txBox="1"/>
          <p:nvPr/>
        </p:nvSpPr>
        <p:spPr>
          <a:xfrm>
            <a:off x="5919470" y="3479165"/>
            <a:ext cx="856615" cy="337185"/>
          </a:xfrm>
          <a:prstGeom prst="rect">
            <a:avLst/>
          </a:prstGeom>
          <a:noFill/>
        </p:spPr>
        <p:txBody>
          <a:bodyPr wrap="square" rtlCol="0">
            <a:spAutoFit/>
          </a:bodyPr>
          <a:p>
            <a:r>
              <a:rPr lang="en-US" altLang="zh-CN" sz="1600"/>
              <a:t>Invoke</a:t>
            </a:r>
            <a:endParaRPr lang="en-US" altLang="zh-CN" sz="1600"/>
          </a:p>
        </p:txBody>
      </p:sp>
      <p:grpSp>
        <p:nvGrpSpPr>
          <p:cNvPr id="87" name="组合 86"/>
          <p:cNvGrpSpPr/>
          <p:nvPr/>
        </p:nvGrpSpPr>
        <p:grpSpPr>
          <a:xfrm>
            <a:off x="8995410" y="2522855"/>
            <a:ext cx="443230" cy="424180"/>
            <a:chOff x="15251" y="3803"/>
            <a:chExt cx="698" cy="668"/>
          </a:xfrm>
        </p:grpSpPr>
        <p:sp>
          <p:nvSpPr>
            <p:cNvPr id="82" name="矩形 81"/>
            <p:cNvSpPr/>
            <p:nvPr/>
          </p:nvSpPr>
          <p:spPr>
            <a:xfrm>
              <a:off x="15251" y="3803"/>
              <a:ext cx="699" cy="669"/>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pic>
          <p:nvPicPr>
            <p:cNvPr id="83" name="图片 82" descr="lambda (1)"/>
            <p:cNvPicPr>
              <a:picLocks noChangeAspect="1"/>
            </p:cNvPicPr>
            <p:nvPr/>
          </p:nvPicPr>
          <p:blipFill>
            <a:blip r:embed="rId6"/>
            <a:srcRect l="21624" t="1413" r="19992"/>
            <a:stretch>
              <a:fillRect/>
            </a:stretch>
          </p:blipFill>
          <p:spPr>
            <a:xfrm>
              <a:off x="15294" y="3839"/>
              <a:ext cx="612" cy="597"/>
            </a:xfrm>
            <a:prstGeom prst="rect">
              <a:avLst/>
            </a:prstGeom>
          </p:spPr>
        </p:pic>
      </p:grpSp>
      <p:grpSp>
        <p:nvGrpSpPr>
          <p:cNvPr id="86" name="组合 85"/>
          <p:cNvGrpSpPr/>
          <p:nvPr/>
        </p:nvGrpSpPr>
        <p:grpSpPr>
          <a:xfrm>
            <a:off x="8197215" y="3224530"/>
            <a:ext cx="443230" cy="424180"/>
            <a:chOff x="15451" y="4003"/>
            <a:chExt cx="698" cy="668"/>
          </a:xfrm>
        </p:grpSpPr>
        <p:sp>
          <p:nvSpPr>
            <p:cNvPr id="84" name="矩形 83"/>
            <p:cNvSpPr/>
            <p:nvPr/>
          </p:nvSpPr>
          <p:spPr>
            <a:xfrm>
              <a:off x="15451" y="4003"/>
              <a:ext cx="699" cy="669"/>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pic>
          <p:nvPicPr>
            <p:cNvPr id="85" name="图片 84" descr="lambda (1)"/>
            <p:cNvPicPr>
              <a:picLocks noChangeAspect="1"/>
            </p:cNvPicPr>
            <p:nvPr/>
          </p:nvPicPr>
          <p:blipFill>
            <a:blip r:embed="rId6"/>
            <a:srcRect l="21624" t="1413" r="19992"/>
            <a:stretch>
              <a:fillRect/>
            </a:stretch>
          </p:blipFill>
          <p:spPr>
            <a:xfrm>
              <a:off x="15494" y="4039"/>
              <a:ext cx="612" cy="597"/>
            </a:xfrm>
            <a:prstGeom prst="rect">
              <a:avLst/>
            </a:prstGeom>
          </p:spPr>
        </p:pic>
      </p:grpSp>
      <p:grpSp>
        <p:nvGrpSpPr>
          <p:cNvPr id="88" name="组合 87"/>
          <p:cNvGrpSpPr/>
          <p:nvPr/>
        </p:nvGrpSpPr>
        <p:grpSpPr>
          <a:xfrm>
            <a:off x="9758680" y="3247390"/>
            <a:ext cx="443230" cy="424180"/>
            <a:chOff x="15451" y="4003"/>
            <a:chExt cx="698" cy="668"/>
          </a:xfrm>
        </p:grpSpPr>
        <p:sp>
          <p:nvSpPr>
            <p:cNvPr id="89" name="矩形 88"/>
            <p:cNvSpPr/>
            <p:nvPr/>
          </p:nvSpPr>
          <p:spPr>
            <a:xfrm>
              <a:off x="15451" y="4003"/>
              <a:ext cx="699" cy="669"/>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pic>
          <p:nvPicPr>
            <p:cNvPr id="90" name="图片 89" descr="lambda (1)"/>
            <p:cNvPicPr>
              <a:picLocks noChangeAspect="1"/>
            </p:cNvPicPr>
            <p:nvPr/>
          </p:nvPicPr>
          <p:blipFill>
            <a:blip r:embed="rId6"/>
            <a:srcRect l="21624" t="1413" r="19992"/>
            <a:stretch>
              <a:fillRect/>
            </a:stretch>
          </p:blipFill>
          <p:spPr>
            <a:xfrm>
              <a:off x="15494" y="4039"/>
              <a:ext cx="612" cy="597"/>
            </a:xfrm>
            <a:prstGeom prst="rect">
              <a:avLst/>
            </a:prstGeom>
          </p:spPr>
        </p:pic>
      </p:grpSp>
      <p:grpSp>
        <p:nvGrpSpPr>
          <p:cNvPr id="91" name="组合 90"/>
          <p:cNvGrpSpPr/>
          <p:nvPr/>
        </p:nvGrpSpPr>
        <p:grpSpPr>
          <a:xfrm>
            <a:off x="8533130" y="4094480"/>
            <a:ext cx="443230" cy="424180"/>
            <a:chOff x="15451" y="4003"/>
            <a:chExt cx="698" cy="668"/>
          </a:xfrm>
        </p:grpSpPr>
        <p:sp>
          <p:nvSpPr>
            <p:cNvPr id="92" name="矩形 91"/>
            <p:cNvSpPr/>
            <p:nvPr/>
          </p:nvSpPr>
          <p:spPr>
            <a:xfrm>
              <a:off x="15451" y="4003"/>
              <a:ext cx="699" cy="669"/>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pic>
          <p:nvPicPr>
            <p:cNvPr id="93" name="图片 92" descr="lambda (1)"/>
            <p:cNvPicPr>
              <a:picLocks noChangeAspect="1"/>
            </p:cNvPicPr>
            <p:nvPr/>
          </p:nvPicPr>
          <p:blipFill>
            <a:blip r:embed="rId6"/>
            <a:srcRect l="21624" t="1413" r="19992"/>
            <a:stretch>
              <a:fillRect/>
            </a:stretch>
          </p:blipFill>
          <p:spPr>
            <a:xfrm>
              <a:off x="15494" y="4039"/>
              <a:ext cx="612" cy="597"/>
            </a:xfrm>
            <a:prstGeom prst="rect">
              <a:avLst/>
            </a:prstGeom>
          </p:spPr>
        </p:pic>
      </p:grpSp>
      <p:grpSp>
        <p:nvGrpSpPr>
          <p:cNvPr id="94" name="组合 93"/>
          <p:cNvGrpSpPr/>
          <p:nvPr/>
        </p:nvGrpSpPr>
        <p:grpSpPr>
          <a:xfrm>
            <a:off x="9466580" y="4095115"/>
            <a:ext cx="443230" cy="424180"/>
            <a:chOff x="15451" y="4003"/>
            <a:chExt cx="698" cy="668"/>
          </a:xfrm>
        </p:grpSpPr>
        <p:sp>
          <p:nvSpPr>
            <p:cNvPr id="95" name="矩形 94"/>
            <p:cNvSpPr/>
            <p:nvPr/>
          </p:nvSpPr>
          <p:spPr>
            <a:xfrm>
              <a:off x="15451" y="4003"/>
              <a:ext cx="699" cy="669"/>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pic>
          <p:nvPicPr>
            <p:cNvPr id="96" name="图片 95" descr="lambda (1)"/>
            <p:cNvPicPr>
              <a:picLocks noChangeAspect="1"/>
            </p:cNvPicPr>
            <p:nvPr/>
          </p:nvPicPr>
          <p:blipFill>
            <a:blip r:embed="rId6"/>
            <a:srcRect l="21624" t="1413" r="19992"/>
            <a:stretch>
              <a:fillRect/>
            </a:stretch>
          </p:blipFill>
          <p:spPr>
            <a:xfrm>
              <a:off x="15494" y="4039"/>
              <a:ext cx="612" cy="597"/>
            </a:xfrm>
            <a:prstGeom prst="rect">
              <a:avLst/>
            </a:prstGeom>
          </p:spPr>
        </p:pic>
      </p:grpSp>
      <p:sp>
        <p:nvSpPr>
          <p:cNvPr id="97" name="文本框 96"/>
          <p:cNvSpPr txBox="1"/>
          <p:nvPr/>
        </p:nvSpPr>
        <p:spPr>
          <a:xfrm rot="16200000">
            <a:off x="8971915" y="3286760"/>
            <a:ext cx="490220" cy="280035"/>
          </a:xfrm>
          <a:prstGeom prst="rect">
            <a:avLst/>
          </a:prstGeom>
          <a:noFill/>
        </p:spPr>
        <p:txBody>
          <a:bodyPr vert="eaVert" wrap="square" rtlCol="0">
            <a:spAutoFit/>
          </a:bodyPr>
          <a:p>
            <a:r>
              <a:rPr lang="en-US" altLang="zh-CN" sz="2000" b="1"/>
              <a:t>...</a:t>
            </a:r>
            <a:endParaRPr lang="en-US" altLang="zh-CN" sz="2000" b="1"/>
          </a:p>
        </p:txBody>
      </p:sp>
      <p:cxnSp>
        <p:nvCxnSpPr>
          <p:cNvPr id="104" name="直接箭头连接符 103"/>
          <p:cNvCxnSpPr/>
          <p:nvPr/>
        </p:nvCxnSpPr>
        <p:spPr>
          <a:xfrm flipH="1" flipV="1">
            <a:off x="8401050" y="3629660"/>
            <a:ext cx="335915" cy="445135"/>
          </a:xfrm>
          <a:prstGeom prst="straightConnector1">
            <a:avLst/>
          </a:prstGeom>
          <a:ln w="19050" cmpd="sng">
            <a:solidFill>
              <a:schemeClr val="tx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flipV="1">
            <a:off x="9670415" y="3657600"/>
            <a:ext cx="315595" cy="417830"/>
          </a:xfrm>
          <a:prstGeom prst="straightConnector1">
            <a:avLst/>
          </a:prstGeom>
          <a:ln w="19050" cmpd="sng">
            <a:solidFill>
              <a:schemeClr val="tx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flipH="1" flipV="1">
            <a:off x="8622665" y="3417570"/>
            <a:ext cx="1047115" cy="680720"/>
          </a:xfrm>
          <a:prstGeom prst="straightConnector1">
            <a:avLst/>
          </a:prstGeom>
          <a:ln w="19050" cmpd="sng">
            <a:solidFill>
              <a:schemeClr val="tx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flipV="1">
            <a:off x="8708390" y="3440430"/>
            <a:ext cx="1031875" cy="646430"/>
          </a:xfrm>
          <a:prstGeom prst="straightConnector1">
            <a:avLst/>
          </a:prstGeom>
          <a:ln w="19050" cmpd="sng">
            <a:solidFill>
              <a:schemeClr val="tx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8" name="文本框 107"/>
          <p:cNvSpPr txBox="1"/>
          <p:nvPr/>
        </p:nvSpPr>
        <p:spPr>
          <a:xfrm rot="16200000">
            <a:off x="8997315" y="4046855"/>
            <a:ext cx="490220" cy="280035"/>
          </a:xfrm>
          <a:prstGeom prst="rect">
            <a:avLst/>
          </a:prstGeom>
          <a:noFill/>
        </p:spPr>
        <p:txBody>
          <a:bodyPr vert="eaVert" wrap="square" rtlCol="0">
            <a:spAutoFit/>
          </a:bodyPr>
          <a:p>
            <a:r>
              <a:rPr lang="en-US" altLang="zh-CN" sz="2000" b="1"/>
              <a:t>...</a:t>
            </a:r>
            <a:endParaRPr lang="en-US" altLang="zh-CN" sz="2000" b="1"/>
          </a:p>
        </p:txBody>
      </p:sp>
      <p:cxnSp>
        <p:nvCxnSpPr>
          <p:cNvPr id="109" name="直接箭头连接符 108"/>
          <p:cNvCxnSpPr/>
          <p:nvPr/>
        </p:nvCxnSpPr>
        <p:spPr>
          <a:xfrm flipV="1">
            <a:off x="8401050" y="2715895"/>
            <a:ext cx="575945" cy="488950"/>
          </a:xfrm>
          <a:prstGeom prst="straightConnector1">
            <a:avLst/>
          </a:prstGeom>
          <a:ln w="19050" cmpd="sng">
            <a:solidFill>
              <a:schemeClr val="tx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p:nvPr/>
        </p:nvCxnSpPr>
        <p:spPr>
          <a:xfrm flipH="1" flipV="1">
            <a:off x="9420860" y="2715895"/>
            <a:ext cx="541655" cy="511810"/>
          </a:xfrm>
          <a:prstGeom prst="straightConnector1">
            <a:avLst/>
          </a:prstGeom>
          <a:ln w="19050" cmpd="sng">
            <a:solidFill>
              <a:schemeClr val="tx1"/>
            </a:solidFill>
            <a:prstDash val="sysDash"/>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11" name="文本框 110"/>
          <p:cNvSpPr txBox="1"/>
          <p:nvPr/>
        </p:nvSpPr>
        <p:spPr>
          <a:xfrm>
            <a:off x="7814310" y="3703320"/>
            <a:ext cx="798830" cy="337185"/>
          </a:xfrm>
          <a:prstGeom prst="rect">
            <a:avLst/>
          </a:prstGeom>
          <a:noFill/>
        </p:spPr>
        <p:txBody>
          <a:bodyPr wrap="square" rtlCol="0">
            <a:spAutoFit/>
          </a:bodyPr>
          <a:p>
            <a:r>
              <a:rPr lang="en-US" altLang="zh-CN" sz="1600"/>
              <a:t>Invoke</a:t>
            </a:r>
            <a:endParaRPr lang="en-US" altLang="zh-CN" sz="1600"/>
          </a:p>
        </p:txBody>
      </p:sp>
      <p:sp>
        <p:nvSpPr>
          <p:cNvPr id="112" name="文本框 111"/>
          <p:cNvSpPr txBox="1"/>
          <p:nvPr/>
        </p:nvSpPr>
        <p:spPr>
          <a:xfrm>
            <a:off x="9785985" y="2688590"/>
            <a:ext cx="798830" cy="337185"/>
          </a:xfrm>
          <a:prstGeom prst="rect">
            <a:avLst/>
          </a:prstGeom>
          <a:noFill/>
        </p:spPr>
        <p:txBody>
          <a:bodyPr wrap="square" rtlCol="0">
            <a:spAutoFit/>
          </a:bodyPr>
          <a:p>
            <a:r>
              <a:rPr lang="en-US" altLang="zh-CN" sz="1600"/>
              <a:t>Invoke</a:t>
            </a:r>
            <a:endParaRPr lang="en-US" altLang="zh-CN" sz="1600"/>
          </a:p>
        </p:txBody>
      </p:sp>
      <p:sp>
        <p:nvSpPr>
          <p:cNvPr id="113" name="文本框 112"/>
          <p:cNvSpPr txBox="1"/>
          <p:nvPr/>
        </p:nvSpPr>
        <p:spPr>
          <a:xfrm>
            <a:off x="7867650" y="2751455"/>
            <a:ext cx="887730" cy="337185"/>
          </a:xfrm>
          <a:prstGeom prst="rect">
            <a:avLst/>
          </a:prstGeom>
          <a:noFill/>
        </p:spPr>
        <p:txBody>
          <a:bodyPr wrap="square" rtlCol="0">
            <a:spAutoFit/>
          </a:bodyPr>
          <a:p>
            <a:r>
              <a:rPr lang="en-US" altLang="zh-CN" sz="1600"/>
              <a:t>B</a:t>
            </a:r>
            <a:r>
              <a:rPr lang="en-US" altLang="zh-CN" sz="1600"/>
              <a:t>ecome</a:t>
            </a:r>
            <a:endParaRPr lang="en-US" altLang="zh-CN" sz="1600"/>
          </a:p>
        </p:txBody>
      </p:sp>
      <p:sp>
        <p:nvSpPr>
          <p:cNvPr id="114" name="文本框 113"/>
          <p:cNvSpPr txBox="1"/>
          <p:nvPr/>
        </p:nvSpPr>
        <p:spPr>
          <a:xfrm>
            <a:off x="9785985" y="3750310"/>
            <a:ext cx="887730" cy="337185"/>
          </a:xfrm>
          <a:prstGeom prst="rect">
            <a:avLst/>
          </a:prstGeom>
          <a:noFill/>
        </p:spPr>
        <p:txBody>
          <a:bodyPr wrap="square" rtlCol="0">
            <a:spAutoFit/>
          </a:bodyPr>
          <a:p>
            <a:r>
              <a:rPr lang="en-US" altLang="zh-CN" sz="1600"/>
              <a:t>B</a:t>
            </a:r>
            <a:r>
              <a:rPr lang="en-US" altLang="zh-CN" sz="1600"/>
              <a:t>ecome</a:t>
            </a:r>
            <a:endParaRPr lang="en-US" altLang="zh-CN" sz="1600"/>
          </a:p>
        </p:txBody>
      </p:sp>
      <p:sp>
        <p:nvSpPr>
          <p:cNvPr id="115" name="文本框 114"/>
          <p:cNvSpPr txBox="1"/>
          <p:nvPr/>
        </p:nvSpPr>
        <p:spPr>
          <a:xfrm>
            <a:off x="9513570" y="2024380"/>
            <a:ext cx="2396490" cy="645160"/>
          </a:xfrm>
          <a:prstGeom prst="rect">
            <a:avLst/>
          </a:prstGeom>
          <a:noFill/>
        </p:spPr>
        <p:txBody>
          <a:bodyPr wrap="square" rtlCol="0">
            <a:spAutoFit/>
          </a:bodyPr>
          <a:p>
            <a:pPr algn="ctr"/>
            <a:r>
              <a:rPr lang="en-US" altLang="zh-CN" b="1">
                <a:latin typeface="微软雅黑" panose="020B0503020204020204" charset="-122"/>
                <a:ea typeface="微软雅黑" panose="020B0503020204020204" charset="-122"/>
              </a:rPr>
              <a:t>Lambda e</a:t>
            </a:r>
            <a:r>
              <a:rPr lang="en-US" altLang="zh-CN" b="1">
                <a:latin typeface="微软雅黑" panose="020B0503020204020204" charset="-122"/>
                <a:ea typeface="微软雅黑" panose="020B0503020204020204" charset="-122"/>
              </a:rPr>
              <a:t>xecutor</a:t>
            </a:r>
            <a:endParaRPr lang="en-US" altLang="zh-CN" b="1">
              <a:latin typeface="微软雅黑" panose="020B0503020204020204" charset="-122"/>
              <a:ea typeface="微软雅黑" panose="020B0503020204020204" charset="-122"/>
            </a:endParaRPr>
          </a:p>
          <a:p>
            <a:pPr algn="ctr"/>
            <a:r>
              <a:rPr lang="en-US" altLang="zh-CN" b="1">
                <a:latin typeface="微软雅黑" panose="020B0503020204020204" charset="-122"/>
                <a:ea typeface="微软雅黑" panose="020B0503020204020204" charset="-122"/>
              </a:rPr>
              <a:t>Dynamic </a:t>
            </a:r>
            <a:r>
              <a:rPr lang="en-US" altLang="zh-CN" b="1">
                <a:latin typeface="微软雅黑" panose="020B0503020204020204" charset="-122"/>
                <a:ea typeface="微软雅黑" panose="020B0503020204020204" charset="-122"/>
              </a:rPr>
              <a:t>schedule</a:t>
            </a:r>
            <a:endParaRPr lang="en-US" altLang="zh-CN" b="1">
              <a:latin typeface="微软雅黑" panose="020B0503020204020204" charset="-122"/>
              <a:ea typeface="微软雅黑" panose="020B0503020204020204" charset="-122"/>
            </a:endParaRPr>
          </a:p>
        </p:txBody>
      </p:sp>
      <p:sp>
        <p:nvSpPr>
          <p:cNvPr id="121" name="矩形 120"/>
          <p:cNvSpPr/>
          <p:nvPr/>
        </p:nvSpPr>
        <p:spPr>
          <a:xfrm>
            <a:off x="8037830" y="5490845"/>
            <a:ext cx="2658745" cy="998855"/>
          </a:xfrm>
          <a:prstGeom prst="rect">
            <a:avLst/>
          </a:prstGeom>
          <a:solidFill>
            <a:schemeClr val="bg1">
              <a:lumMod val="95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22" name="流程图: 磁盘 121"/>
          <p:cNvSpPr/>
          <p:nvPr/>
        </p:nvSpPr>
        <p:spPr>
          <a:xfrm>
            <a:off x="8342630" y="5628640"/>
            <a:ext cx="2049780" cy="548640"/>
          </a:xfrm>
          <a:prstGeom prst="flowChartMagneticDisk">
            <a:avLst/>
          </a:prstGeom>
          <a:solidFill>
            <a:srgbClr val="F1AF4F"/>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
        <p:nvSpPr>
          <p:cNvPr id="123" name="文本框 122"/>
          <p:cNvSpPr txBox="1"/>
          <p:nvPr/>
        </p:nvSpPr>
        <p:spPr>
          <a:xfrm>
            <a:off x="7980680" y="6121400"/>
            <a:ext cx="2772410" cy="368300"/>
          </a:xfrm>
          <a:prstGeom prst="rect">
            <a:avLst/>
          </a:prstGeom>
          <a:noFill/>
        </p:spPr>
        <p:txBody>
          <a:bodyPr wrap="square" rtlCol="0">
            <a:spAutoFit/>
          </a:bodyPr>
          <a:p>
            <a:pPr algn="ctr"/>
            <a:r>
              <a:rPr lang="en-US" altLang="zh-CN" b="1">
                <a:latin typeface="微软雅黑" panose="020B0503020204020204" charset="-122"/>
                <a:ea typeface="微软雅黑" panose="020B0503020204020204" charset="-122"/>
              </a:rPr>
              <a:t>Intermediate KV </a:t>
            </a:r>
            <a:r>
              <a:rPr lang="en-US" altLang="zh-CN" b="1">
                <a:latin typeface="微软雅黑" panose="020B0503020204020204" charset="-122"/>
                <a:ea typeface="微软雅黑" panose="020B0503020204020204" charset="-122"/>
              </a:rPr>
              <a:t>store</a:t>
            </a:r>
            <a:endParaRPr lang="en-US" altLang="zh-CN" b="1">
              <a:latin typeface="微软雅黑" panose="020B0503020204020204" charset="-122"/>
              <a:ea typeface="微软雅黑" panose="020B0503020204020204" charset="-122"/>
            </a:endParaRPr>
          </a:p>
        </p:txBody>
      </p:sp>
      <p:cxnSp>
        <p:nvCxnSpPr>
          <p:cNvPr id="124" name="直接箭头连接符 123"/>
          <p:cNvCxnSpPr/>
          <p:nvPr/>
        </p:nvCxnSpPr>
        <p:spPr>
          <a:xfrm flipV="1">
            <a:off x="9326245" y="4962525"/>
            <a:ext cx="7620" cy="666115"/>
          </a:xfrm>
          <a:prstGeom prst="straightConnector1">
            <a:avLst/>
          </a:prstGeom>
          <a:ln w="190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25" name="文本框 124"/>
          <p:cNvSpPr txBox="1"/>
          <p:nvPr/>
        </p:nvSpPr>
        <p:spPr>
          <a:xfrm>
            <a:off x="9271000" y="4874260"/>
            <a:ext cx="1917065" cy="645160"/>
          </a:xfrm>
          <a:prstGeom prst="rect">
            <a:avLst/>
          </a:prstGeom>
          <a:noFill/>
        </p:spPr>
        <p:txBody>
          <a:bodyPr wrap="square" rtlCol="0">
            <a:spAutoFit/>
          </a:bodyPr>
          <a:p>
            <a:pPr algn="ctr"/>
            <a:r>
              <a:rPr lang="en-US" altLang="zh-CN"/>
              <a:t>Intermediate </a:t>
            </a:r>
            <a:r>
              <a:rPr lang="en-US" altLang="zh-CN"/>
              <a:t>data</a:t>
            </a:r>
            <a:endParaRPr lang="en-US" altLang="zh-CN"/>
          </a:p>
        </p:txBody>
      </p:sp>
      <p:sp>
        <p:nvSpPr>
          <p:cNvPr id="35" name="五边形 34"/>
          <p:cNvSpPr/>
          <p:nvPr/>
        </p:nvSpPr>
        <p:spPr>
          <a:xfrm>
            <a:off x="1558925" y="2963545"/>
            <a:ext cx="1044575" cy="202565"/>
          </a:xfrm>
          <a:prstGeom prst="homePlate">
            <a:avLst/>
          </a:prstGeom>
          <a:noFill/>
          <a:ln w="28575">
            <a:solidFill>
              <a:schemeClr val="accent5">
                <a:lumMod val="40000"/>
                <a:lumOff val="60000"/>
              </a:schemeClr>
            </a:solidFill>
          </a:ln>
          <a:effectLst>
            <a:glow rad="1270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104792 0.00740741 " pathEditMode="relative" ptsTypes="">
                                      <p:cBhvr>
                                        <p:cTn id="6" dur="500" fill="hold"/>
                                        <p:tgtEl>
                                          <p:spTgt spid="35"/>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0.110937 -9.25926e-05 L 0.106771 0.270556 " pathEditMode="relative" ptsTypes="">
                                      <p:cBhvr>
                                        <p:cTn id="10" dur="500" fill="hold"/>
                                        <p:tgtEl>
                                          <p:spTgt spid="35"/>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2" nodeType="clickEffect">
                                  <p:stCondLst>
                                    <p:cond delay="0"/>
                                  </p:stCondLst>
                                  <p:childTnLst>
                                    <p:animMotion origin="layout" path="M 0.105104 0.267593 L 0.25651 0.289815 " pathEditMode="relative" ptsTypes="">
                                      <p:cBhvr>
                                        <p:cTn id="14" dur="500" fill="hold"/>
                                        <p:tgtEl>
                                          <p:spTgt spid="35"/>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3" nodeType="clickEffect">
                                  <p:stCondLst>
                                    <p:cond delay="0"/>
                                  </p:stCondLst>
                                  <p:childTnLst>
                                    <p:animMotion origin="layout" path="M 0.253229 0.286852 L 0.25651 0.164074 " pathEditMode="relative" ptsTypes="">
                                      <p:cBhvr>
                                        <p:cTn id="18" dur="500" fill="hold"/>
                                        <p:tgtEl>
                                          <p:spTgt spid="35"/>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4" nodeType="clickEffect">
                                  <p:stCondLst>
                                    <p:cond delay="0"/>
                                  </p:stCondLst>
                                  <p:childTnLst>
                                    <p:animMotion origin="layout" path="M 0.259844 0.149259 L 0.377187 0.138889 " pathEditMode="relative" ptsTypes="">
                                      <p:cBhvr>
                                        <p:cTn id="22" dur="500" fill="hold"/>
                                        <p:tgtEl>
                                          <p:spTgt spid="35"/>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5" nodeType="clickEffect">
                                  <p:stCondLst>
                                    <p:cond delay="0"/>
                                  </p:stCondLst>
                                  <p:childTnLst>
                                    <p:animMotion origin="layout" path="M 0.380469 0.137315 L 0.711094 -0.0627778 " pathEditMode="relative" rAng="0" ptsTypes="">
                                      <p:cBhvr>
                                        <p:cTn id="26" dur="500" fill="hold"/>
                                        <p:tgtEl>
                                          <p:spTgt spid="35"/>
                                        </p:tgtEl>
                                        <p:attrNameLst>
                                          <p:attrName>ppt_x</p:attrName>
                                          <p:attrName>ppt_y</p:attrName>
                                        </p:attrNameLst>
                                      </p:cBhvr>
                                      <p:rCtr x="158" y="-101"/>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6" nodeType="clickEffect">
                                  <p:stCondLst>
                                    <p:cond delay="0"/>
                                  </p:stCondLst>
                                  <p:childTnLst>
                                    <p:animMotion origin="layout" path="M 0.711094 -0.0543519 L 0.591823 0.521852 " pathEditMode="relative" rAng="0" ptsTypes="">
                                      <p:cBhvr>
                                        <p:cTn id="30" dur="500" fill="hold"/>
                                        <p:tgtEl>
                                          <p:spTgt spid="35"/>
                                        </p:tgtEl>
                                        <p:attrNameLst>
                                          <p:attrName>ppt_x</p:attrName>
                                          <p:attrName>ppt_y</p:attrName>
                                        </p:attrNameLst>
                                      </p:cBhvr>
                                      <p:rCtr x="-76" y="2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5" grpId="2" bldLvl="0" animBg="1"/>
      <p:bldP spid="35" grpId="3" bldLvl="0" animBg="1"/>
      <p:bldP spid="35" grpId="4" bldLvl="0" animBg="1"/>
      <p:bldP spid="35" grpId="5" bldLvl="0" animBg="1"/>
      <p:bldP spid="35" grpId="6" bldLvl="0" animBg="1"/>
    </p:bldLst>
  </p:timing>
</p:sld>
</file>

<file path=ppt/theme/theme1.xml><?xml version="1.0" encoding="utf-8"?>
<a:theme xmlns:a="http://schemas.openxmlformats.org/drawingml/2006/main" name="week3-k8s-网络通信及应用示例">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tlCol="0" anchor="ctr"/>
      <a:lstStyle>
        <a:defPPr algn="ctr">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eek3-k8s-网络通信及应用示例">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tlCol="0" anchor="ctr"/>
      <a:lstStyle>
        <a:defPPr algn="ctr">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Week1-调研</Template>
  <TotalTime>0</TotalTime>
  <Words>5107</Words>
  <Application>WPS 演示</Application>
  <PresentationFormat>宽屏</PresentationFormat>
  <Paragraphs>493</Paragraphs>
  <Slides>22</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22</vt:i4>
      </vt:variant>
    </vt:vector>
  </HeadingPairs>
  <TitlesOfParts>
    <vt:vector size="35" baseType="lpstr">
      <vt:lpstr>Arial</vt:lpstr>
      <vt:lpstr>宋体</vt:lpstr>
      <vt:lpstr>Wingdings</vt:lpstr>
      <vt:lpstr>Times New Roman</vt:lpstr>
      <vt:lpstr>微软雅黑</vt:lpstr>
      <vt:lpstr>Wingdings</vt:lpstr>
      <vt:lpstr>等线</vt:lpstr>
      <vt:lpstr>Arial Unicode MS</vt:lpstr>
      <vt:lpstr>等线 Light</vt:lpstr>
      <vt:lpstr>Calibri</vt:lpstr>
      <vt:lpstr>微软雅黑 Light</vt:lpstr>
      <vt:lpstr>week3-k8s-网络通信及应用示例</vt:lpstr>
      <vt:lpstr>1_week3-k8s-网络通信及应用示例</vt:lpstr>
      <vt:lpstr> Wukong: A Scalable and Locality-Enhanced Framework for Serverless Parallel Computing</vt:lpstr>
      <vt:lpstr>Background</vt:lpstr>
      <vt:lpstr>Motivation</vt:lpstr>
      <vt:lpstr>Motivation</vt:lpstr>
      <vt:lpstr>Motivation</vt:lpstr>
      <vt:lpstr>Motivation</vt:lpstr>
      <vt:lpstr>Motivation</vt:lpstr>
      <vt:lpstr>Key idea</vt:lpstr>
      <vt:lpstr>Design</vt:lpstr>
      <vt:lpstr>Design</vt:lpstr>
      <vt:lpstr>Decentralized Scheduling</vt:lpstr>
      <vt:lpstr>Design</vt:lpstr>
      <vt:lpstr>Design</vt:lpstr>
      <vt:lpstr>Design</vt:lpstr>
      <vt:lpstr>Design</vt:lpstr>
      <vt:lpstr>Design</vt:lpstr>
      <vt:lpstr>Design</vt:lpstr>
      <vt:lpstr>Idea</vt:lpstr>
      <vt:lpstr>Idea</vt:lpstr>
      <vt:lpstr>Idea</vt:lpstr>
      <vt:lpstr>Idea</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Redis相关工作warmup</dc:title>
  <dc:creator>Wang Qianli</dc:creator>
  <cp:lastModifiedBy>青年</cp:lastModifiedBy>
  <cp:revision>487</cp:revision>
  <dcterms:created xsi:type="dcterms:W3CDTF">2021-11-05T01:41:00Z</dcterms:created>
  <dcterms:modified xsi:type="dcterms:W3CDTF">2022-04-01T15:52:57Z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B4B257ECA9504B9FA486126992269A15</vt:lpwstr>
  </property>
  <property fmtid="{D5CDD505-2E9C-101B-9397-08002B2CF9AE}" pid="3" name="KSOProductBuildVer">
    <vt:lpwstr>2052-11.1.0.11365</vt:lpwstr>
  </property>
</Properties>
</file>