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5" r:id="rId21"/>
    <p:sldId id="598" r:id="rId22"/>
    <p:sldId id="599" r:id="rId23"/>
    <p:sldId id="60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 </a:t>
            </a:r>
            <a:r>
              <a:rPr lang="zh-CN" altLang="en-US"/>
              <a:t>首先</a:t>
            </a:r>
            <a:r>
              <a:rPr lang="en-US" altLang="zh-CN"/>
              <a:t>pywren</a:t>
            </a:r>
            <a:r>
              <a:rPr lang="zh-CN" altLang="en-US"/>
              <a:t>分为客户端和云端两部分：客户端运行在本地，云端需要云服务商的</a:t>
            </a:r>
            <a:r>
              <a:rPr lang="en-US" altLang="zh-CN"/>
              <a:t>serverless</a:t>
            </a:r>
            <a:r>
              <a:rPr lang="zh-CN" altLang="en-US"/>
              <a:t>服务</a:t>
            </a:r>
            <a:r>
              <a:rPr lang="zh-CN" altLang="en-US"/>
              <a:t>支持</a:t>
            </a:r>
            <a:endParaRPr lang="zh-CN" altLang="en-US"/>
          </a:p>
          <a:p>
            <a:r>
              <a:rPr lang="en-US" altLang="zh-CN"/>
              <a:t>* </a:t>
            </a:r>
            <a:r>
              <a:rPr lang="zh-CN" altLang="en-US"/>
              <a:t>然后以</a:t>
            </a:r>
            <a:r>
              <a:rPr lang="en-US" altLang="zh-CN"/>
              <a:t>map</a:t>
            </a:r>
            <a:r>
              <a:rPr lang="zh-CN" altLang="en-US"/>
              <a:t>为例展示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endParaRPr lang="en-US" altLang="zh-CN"/>
          </a:p>
          <a:p>
            <a:r>
              <a:rPr lang="en-US" altLang="zh-CN"/>
              <a:t>** </a:t>
            </a:r>
            <a:r>
              <a:rPr lang="zh-CN" altLang="en-US"/>
              <a:t>我们先看一下代码，用户只需要提供输入数据和函数，再调用</a:t>
            </a:r>
            <a:r>
              <a:rPr lang="en-US" altLang="zh-CN"/>
              <a:t>pywren</a:t>
            </a:r>
            <a:r>
              <a:rPr lang="zh-CN" altLang="en-US"/>
              <a:t>提供的</a:t>
            </a:r>
            <a:r>
              <a:rPr lang="en-US" altLang="zh-CN"/>
              <a:t>map api</a:t>
            </a:r>
            <a:r>
              <a:rPr lang="zh-CN" altLang="en-US"/>
              <a:t>，就可以自动将输入数据划分并且并发执行函数，这也是这篇</a:t>
            </a:r>
            <a:r>
              <a:rPr lang="en-US" altLang="zh-CN"/>
              <a:t>paper</a:t>
            </a:r>
            <a:r>
              <a:rPr lang="zh-CN" altLang="en-US"/>
              <a:t>的动机，简化用户在</a:t>
            </a:r>
            <a:r>
              <a:rPr lang="en-US" altLang="zh-CN"/>
              <a:t>serverless</a:t>
            </a:r>
            <a:r>
              <a:rPr lang="zh-CN" altLang="en-US"/>
              <a:t>平台上部署分布式计算应用的</a:t>
            </a:r>
            <a:r>
              <a:rPr lang="zh-CN" altLang="en-US"/>
              <a:t>开销</a:t>
            </a:r>
            <a:endParaRPr lang="zh-CN" altLang="en-US"/>
          </a:p>
          <a:p>
            <a:r>
              <a:rPr lang="en-US" altLang="zh-CN"/>
              <a:t>** </a:t>
            </a:r>
            <a:r>
              <a:rPr lang="zh-CN" altLang="en-US"/>
              <a:t>那接着看</a:t>
            </a:r>
            <a:r>
              <a:rPr lang="en-US" altLang="zh-CN"/>
              <a:t>pywren</a:t>
            </a:r>
            <a:r>
              <a:rPr lang="zh-CN" altLang="en-US"/>
              <a:t>的</a:t>
            </a:r>
            <a:r>
              <a:rPr lang="en-US" altLang="zh-CN"/>
              <a:t>workflow</a:t>
            </a:r>
            <a:r>
              <a:rPr lang="zh-CN" altLang="en-US"/>
              <a:t>：首先客户端获取用户的代码，然后将代码和数据序列化保存到后端的</a:t>
            </a:r>
            <a:r>
              <a:rPr lang="zh-CN" altLang="en-US"/>
              <a:t>对象存储中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655060" y="489267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53510" y="251777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854768" y="353599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3389948" y="353599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867785" y="3535680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390265" y="3535680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389948" y="353599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3405188" y="353599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3010218" y="353599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3010218" y="353599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4104640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70903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325945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86448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72237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24485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476625" y="24174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3009900" y="271208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3404870" y="271208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3622040" y="271208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3622040" y="271208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491230" y="47421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390265" y="4359275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3636645" y="4359275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968740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857313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812355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72858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8572500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8123555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8340725" y="24320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874000" y="272669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8268970" y="272669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8486140" y="272669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8486140" y="272669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8347710" y="502475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8268970" y="4794250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8493125" y="4794250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857250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812292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874000" y="3550285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826833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71791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717915" y="3550285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8268335" y="4170680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8268335" y="4170680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8268970" y="4170680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7503795" y="2320925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8493125" y="2905760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779385" y="4359275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79385" y="268033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67140" y="369189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853680" y="47593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705735" y="2295525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974975" y="3796665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5466080" y="359727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10132060" y="173355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2087563" y="3614738"/>
            <a:ext cx="43116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1657033" y="3614738"/>
            <a:ext cx="42291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>
            <a:off x="2519045" y="3615055"/>
            <a:ext cx="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2080260" y="3615055"/>
            <a:ext cx="4387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2079943" y="3614738"/>
            <a:ext cx="76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1657033" y="3614738"/>
            <a:ext cx="8616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1234123" y="3614103"/>
            <a:ext cx="12846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1234123" y="3614103"/>
            <a:ext cx="84582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237363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194246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1511935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108902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2632075" y="257683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1234440" y="287147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1657350" y="287147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 flipH="1">
            <a:off x="2087880" y="287147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 flipH="1">
            <a:off x="2519045" y="287147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2599055" y="529526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2080260" y="4873625"/>
            <a:ext cx="6642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>
            <a:off x="2519045" y="4873625"/>
            <a:ext cx="22542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右箭头 189"/>
          <p:cNvSpPr/>
          <p:nvPr/>
        </p:nvSpPr>
        <p:spPr>
          <a:xfrm>
            <a:off x="4902835" y="390588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19" idx="6"/>
            <a:endCxn id="124" idx="2"/>
          </p:cNvCxnSpPr>
          <p:nvPr/>
        </p:nvCxnSpPr>
        <p:spPr>
          <a:xfrm flipH="1">
            <a:off x="2519045" y="3615055"/>
            <a:ext cx="52324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6"/>
            <a:endCxn id="125" idx="2"/>
          </p:cNvCxnSpPr>
          <p:nvPr/>
        </p:nvCxnSpPr>
        <p:spPr>
          <a:xfrm flipH="1">
            <a:off x="2080260" y="3615055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6"/>
            <a:endCxn id="125" idx="2"/>
          </p:cNvCxnSpPr>
          <p:nvPr/>
        </p:nvCxnSpPr>
        <p:spPr>
          <a:xfrm flipH="1">
            <a:off x="2080260" y="3614420"/>
            <a:ext cx="18122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6"/>
            <a:endCxn id="125" idx="2"/>
          </p:cNvCxnSpPr>
          <p:nvPr/>
        </p:nvCxnSpPr>
        <p:spPr>
          <a:xfrm flipH="1">
            <a:off x="2080260" y="3614420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6"/>
            <a:endCxn id="125" idx="2"/>
          </p:cNvCxnSpPr>
          <p:nvPr/>
        </p:nvCxnSpPr>
        <p:spPr>
          <a:xfrm flipH="1">
            <a:off x="2080260" y="3615055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 rot="5400000">
            <a:off x="423418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3747135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5400000">
            <a:off x="3331210" y="331978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5400000">
            <a:off x="2896870" y="33204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26" idx="6"/>
            <a:endCxn id="19" idx="2"/>
          </p:cNvCxnSpPr>
          <p:nvPr/>
        </p:nvCxnSpPr>
        <p:spPr>
          <a:xfrm>
            <a:off x="2777490" y="287147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6" idx="6"/>
            <a:endCxn id="18" idx="2"/>
          </p:cNvCxnSpPr>
          <p:nvPr/>
        </p:nvCxnSpPr>
        <p:spPr>
          <a:xfrm>
            <a:off x="2777490" y="287147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6" idx="6"/>
            <a:endCxn id="17" idx="2"/>
          </p:cNvCxnSpPr>
          <p:nvPr/>
        </p:nvCxnSpPr>
        <p:spPr>
          <a:xfrm>
            <a:off x="2777490" y="2871470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6" idx="6"/>
            <a:endCxn id="16" idx="2"/>
          </p:cNvCxnSpPr>
          <p:nvPr/>
        </p:nvCxnSpPr>
        <p:spPr>
          <a:xfrm>
            <a:off x="2777490" y="2871470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124" idx="2"/>
          </p:cNvCxnSpPr>
          <p:nvPr/>
        </p:nvCxnSpPr>
        <p:spPr>
          <a:xfrm flipH="1">
            <a:off x="2519045" y="3614420"/>
            <a:ext cx="95758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24" idx="2"/>
          </p:cNvCxnSpPr>
          <p:nvPr/>
        </p:nvCxnSpPr>
        <p:spPr>
          <a:xfrm flipH="1">
            <a:off x="2519045" y="3614420"/>
            <a:ext cx="13735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24" idx="2"/>
          </p:cNvCxnSpPr>
          <p:nvPr/>
        </p:nvCxnSpPr>
        <p:spPr>
          <a:xfrm flipH="1">
            <a:off x="2519045" y="3615055"/>
            <a:ext cx="18605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14" idx="6"/>
            <a:endCxn id="29" idx="2"/>
          </p:cNvCxnSpPr>
          <p:nvPr/>
        </p:nvCxnSpPr>
        <p:spPr>
          <a:xfrm>
            <a:off x="1234440" y="3614420"/>
            <a:ext cx="209296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4" idx="6"/>
            <a:endCxn id="28" idx="2"/>
          </p:cNvCxnSpPr>
          <p:nvPr/>
        </p:nvCxnSpPr>
        <p:spPr>
          <a:xfrm>
            <a:off x="1234440" y="3614420"/>
            <a:ext cx="169164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3" idx="6"/>
            <a:endCxn id="28" idx="2"/>
          </p:cNvCxnSpPr>
          <p:nvPr/>
        </p:nvCxnSpPr>
        <p:spPr>
          <a:xfrm>
            <a:off x="1657350" y="3615055"/>
            <a:ext cx="126873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3" idx="6"/>
            <a:endCxn id="29" idx="2"/>
          </p:cNvCxnSpPr>
          <p:nvPr/>
        </p:nvCxnSpPr>
        <p:spPr>
          <a:xfrm>
            <a:off x="1657350" y="3615055"/>
            <a:ext cx="16700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0" idx="6"/>
            <a:endCxn id="28" idx="2"/>
          </p:cNvCxnSpPr>
          <p:nvPr/>
        </p:nvCxnSpPr>
        <p:spPr>
          <a:xfrm>
            <a:off x="2087880" y="3615055"/>
            <a:ext cx="83820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0" idx="6"/>
            <a:endCxn id="29" idx="2"/>
          </p:cNvCxnSpPr>
          <p:nvPr/>
        </p:nvCxnSpPr>
        <p:spPr>
          <a:xfrm>
            <a:off x="2087880" y="3615055"/>
            <a:ext cx="12395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9" idx="6"/>
            <a:endCxn id="28" idx="2"/>
          </p:cNvCxnSpPr>
          <p:nvPr/>
        </p:nvCxnSpPr>
        <p:spPr>
          <a:xfrm>
            <a:off x="2519045" y="3615055"/>
            <a:ext cx="4070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6"/>
            <a:endCxn id="28" idx="2"/>
          </p:cNvCxnSpPr>
          <p:nvPr/>
        </p:nvCxnSpPr>
        <p:spPr>
          <a:xfrm flipH="1">
            <a:off x="2926080" y="3615055"/>
            <a:ext cx="11620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8" idx="2"/>
          </p:cNvCxnSpPr>
          <p:nvPr/>
        </p:nvCxnSpPr>
        <p:spPr>
          <a:xfrm flipH="1">
            <a:off x="2926080" y="3614420"/>
            <a:ext cx="55054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6"/>
            <a:endCxn id="28" idx="2"/>
          </p:cNvCxnSpPr>
          <p:nvPr/>
        </p:nvCxnSpPr>
        <p:spPr>
          <a:xfrm flipH="1">
            <a:off x="2926080" y="3614420"/>
            <a:ext cx="96647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8" idx="2"/>
          </p:cNvCxnSpPr>
          <p:nvPr/>
        </p:nvCxnSpPr>
        <p:spPr>
          <a:xfrm flipH="1">
            <a:off x="2926080" y="3615055"/>
            <a:ext cx="14535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6"/>
            <a:endCxn id="29" idx="2"/>
          </p:cNvCxnSpPr>
          <p:nvPr/>
        </p:nvCxnSpPr>
        <p:spPr>
          <a:xfrm flipH="1">
            <a:off x="3327400" y="3615055"/>
            <a:ext cx="10521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6"/>
            <a:endCxn id="29" idx="2"/>
          </p:cNvCxnSpPr>
          <p:nvPr/>
        </p:nvCxnSpPr>
        <p:spPr>
          <a:xfrm flipH="1">
            <a:off x="3327400" y="3614420"/>
            <a:ext cx="56515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29" idx="2"/>
          </p:cNvCxnSpPr>
          <p:nvPr/>
        </p:nvCxnSpPr>
        <p:spPr>
          <a:xfrm flipH="1">
            <a:off x="3327400" y="3614420"/>
            <a:ext cx="14922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9" idx="2"/>
          </p:cNvCxnSpPr>
          <p:nvPr/>
        </p:nvCxnSpPr>
        <p:spPr>
          <a:xfrm>
            <a:off x="3042285" y="3615055"/>
            <a:ext cx="2851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9" idx="6"/>
            <a:endCxn id="29" idx="2"/>
          </p:cNvCxnSpPr>
          <p:nvPr/>
        </p:nvCxnSpPr>
        <p:spPr>
          <a:xfrm>
            <a:off x="2519045" y="3615055"/>
            <a:ext cx="80835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6"/>
            <a:endCxn id="137" idx="2"/>
          </p:cNvCxnSpPr>
          <p:nvPr/>
        </p:nvCxnSpPr>
        <p:spPr>
          <a:xfrm flipH="1">
            <a:off x="2744470" y="4873625"/>
            <a:ext cx="1816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6"/>
            <a:endCxn id="137" idx="2"/>
          </p:cNvCxnSpPr>
          <p:nvPr/>
        </p:nvCxnSpPr>
        <p:spPr>
          <a:xfrm flipH="1">
            <a:off x="2744470" y="4873625"/>
            <a:ext cx="58293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5400000">
            <a:off x="2632710" y="18484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6"/>
            <a:endCxn id="126" idx="2"/>
          </p:cNvCxnSpPr>
          <p:nvPr/>
        </p:nvCxnSpPr>
        <p:spPr>
          <a:xfrm flipH="1">
            <a:off x="2777490" y="214312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2521585" y="169227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047115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46939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892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4192270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3108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28930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705225" y="327025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2854960" y="3271520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845310" y="4384040"/>
            <a:ext cx="177990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060" y="171831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fanout task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74" idx="6"/>
            <a:endCxn id="77" idx="2"/>
          </p:cNvCxnSpPr>
          <p:nvPr/>
        </p:nvCxnSpPr>
        <p:spPr>
          <a:xfrm>
            <a:off x="7314248" y="3599498"/>
            <a:ext cx="43116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5" idx="6"/>
            <a:endCxn id="78" idx="2"/>
          </p:cNvCxnSpPr>
          <p:nvPr/>
        </p:nvCxnSpPr>
        <p:spPr>
          <a:xfrm>
            <a:off x="6883718" y="3599498"/>
            <a:ext cx="45466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3" idx="6"/>
            <a:endCxn id="77" idx="2"/>
          </p:cNvCxnSpPr>
          <p:nvPr/>
        </p:nvCxnSpPr>
        <p:spPr>
          <a:xfrm>
            <a:off x="774573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6"/>
            <a:endCxn id="78" idx="2"/>
          </p:cNvCxnSpPr>
          <p:nvPr/>
        </p:nvCxnSpPr>
        <p:spPr>
          <a:xfrm flipH="1">
            <a:off x="7338695" y="3599815"/>
            <a:ext cx="40703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4" idx="6"/>
            <a:endCxn id="78" idx="2"/>
          </p:cNvCxnSpPr>
          <p:nvPr/>
        </p:nvCxnSpPr>
        <p:spPr>
          <a:xfrm>
            <a:off x="7314248" y="3599498"/>
            <a:ext cx="2413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6"/>
            <a:endCxn id="77" idx="2"/>
          </p:cNvCxnSpPr>
          <p:nvPr/>
        </p:nvCxnSpPr>
        <p:spPr>
          <a:xfrm>
            <a:off x="6883718" y="3599498"/>
            <a:ext cx="8616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6" idx="6"/>
            <a:endCxn id="77" idx="2"/>
          </p:cNvCxnSpPr>
          <p:nvPr/>
        </p:nvCxnSpPr>
        <p:spPr>
          <a:xfrm>
            <a:off x="6460808" y="3598863"/>
            <a:ext cx="128460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6" idx="6"/>
            <a:endCxn id="78" idx="2"/>
          </p:cNvCxnSpPr>
          <p:nvPr/>
        </p:nvCxnSpPr>
        <p:spPr>
          <a:xfrm>
            <a:off x="6460808" y="3598863"/>
            <a:ext cx="87757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5400000">
            <a:off x="760031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716915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6738620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6315710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760031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719328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5400000">
            <a:off x="7858760" y="25615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9" idx="6"/>
            <a:endCxn id="76" idx="2"/>
          </p:cNvCxnSpPr>
          <p:nvPr/>
        </p:nvCxnSpPr>
        <p:spPr>
          <a:xfrm flipH="1">
            <a:off x="6461125" y="285623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9" idx="6"/>
            <a:endCxn id="75" idx="2"/>
          </p:cNvCxnSpPr>
          <p:nvPr/>
        </p:nvCxnSpPr>
        <p:spPr>
          <a:xfrm flipH="1">
            <a:off x="6884035" y="285623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6"/>
            <a:endCxn id="74" idx="2"/>
          </p:cNvCxnSpPr>
          <p:nvPr/>
        </p:nvCxnSpPr>
        <p:spPr>
          <a:xfrm flipH="1">
            <a:off x="7314565" y="285623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6"/>
            <a:endCxn id="73" idx="2"/>
          </p:cNvCxnSpPr>
          <p:nvPr/>
        </p:nvCxnSpPr>
        <p:spPr>
          <a:xfrm flipH="1">
            <a:off x="7745730" y="285623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5400000">
            <a:off x="9464040" y="32797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9000490" y="328041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8557895" y="33045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8123555" y="330517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79" idx="6"/>
            <a:endCxn id="108" idx="2"/>
          </p:cNvCxnSpPr>
          <p:nvPr/>
        </p:nvCxnSpPr>
        <p:spPr>
          <a:xfrm>
            <a:off x="8004175" y="285623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6"/>
            <a:endCxn id="107" idx="2"/>
          </p:cNvCxnSpPr>
          <p:nvPr/>
        </p:nvCxnSpPr>
        <p:spPr>
          <a:xfrm>
            <a:off x="8004175" y="285623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9" idx="6"/>
            <a:endCxn id="106" idx="2"/>
          </p:cNvCxnSpPr>
          <p:nvPr/>
        </p:nvCxnSpPr>
        <p:spPr>
          <a:xfrm>
            <a:off x="8004175" y="2856230"/>
            <a:ext cx="1141730" cy="427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6"/>
            <a:endCxn id="105" idx="2"/>
          </p:cNvCxnSpPr>
          <p:nvPr/>
        </p:nvCxnSpPr>
        <p:spPr>
          <a:xfrm>
            <a:off x="8004175" y="2856230"/>
            <a:ext cx="1605280" cy="426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 rot="5400000">
            <a:off x="8123555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538210" y="413321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08" idx="6"/>
            <a:endCxn id="118" idx="2"/>
          </p:cNvCxnSpPr>
          <p:nvPr/>
        </p:nvCxnSpPr>
        <p:spPr>
          <a:xfrm>
            <a:off x="8268970" y="3599815"/>
            <a:ext cx="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7" idx="6"/>
            <a:endCxn id="118" idx="2"/>
          </p:cNvCxnSpPr>
          <p:nvPr/>
        </p:nvCxnSpPr>
        <p:spPr>
          <a:xfrm flipH="1">
            <a:off x="8268970" y="3599180"/>
            <a:ext cx="43434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6" idx="6"/>
            <a:endCxn id="118" idx="2"/>
          </p:cNvCxnSpPr>
          <p:nvPr/>
        </p:nvCxnSpPr>
        <p:spPr>
          <a:xfrm flipH="1">
            <a:off x="8268970" y="3575050"/>
            <a:ext cx="87693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5" idx="6"/>
            <a:endCxn id="118" idx="2"/>
          </p:cNvCxnSpPr>
          <p:nvPr/>
        </p:nvCxnSpPr>
        <p:spPr>
          <a:xfrm flipH="1">
            <a:off x="8268970" y="3574415"/>
            <a:ext cx="1340485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6"/>
            <a:endCxn id="119" idx="2"/>
          </p:cNvCxnSpPr>
          <p:nvPr/>
        </p:nvCxnSpPr>
        <p:spPr>
          <a:xfrm flipH="1">
            <a:off x="8683625" y="3574415"/>
            <a:ext cx="925830" cy="561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6" idx="6"/>
            <a:endCxn id="119" idx="2"/>
          </p:cNvCxnSpPr>
          <p:nvPr/>
        </p:nvCxnSpPr>
        <p:spPr>
          <a:xfrm flipH="1">
            <a:off x="8683625" y="3575050"/>
            <a:ext cx="46228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7" idx="6"/>
            <a:endCxn id="119" idx="2"/>
          </p:cNvCxnSpPr>
          <p:nvPr/>
        </p:nvCxnSpPr>
        <p:spPr>
          <a:xfrm flipH="1">
            <a:off x="8683625" y="3599180"/>
            <a:ext cx="1968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8" idx="6"/>
            <a:endCxn id="119" idx="2"/>
          </p:cNvCxnSpPr>
          <p:nvPr/>
        </p:nvCxnSpPr>
        <p:spPr>
          <a:xfrm>
            <a:off x="8268970" y="3599815"/>
            <a:ext cx="414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8" idx="6"/>
            <a:endCxn id="199" idx="2"/>
          </p:cNvCxnSpPr>
          <p:nvPr/>
        </p:nvCxnSpPr>
        <p:spPr>
          <a:xfrm flipH="1">
            <a:off x="7345045" y="4427855"/>
            <a:ext cx="92392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 rot="5400000">
            <a:off x="7859395" y="18332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48" idx="6"/>
            <a:endCxn id="79" idx="2"/>
          </p:cNvCxnSpPr>
          <p:nvPr/>
        </p:nvCxnSpPr>
        <p:spPr>
          <a:xfrm flipH="1">
            <a:off x="8004175" y="212788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748270" y="167703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rot="5400000">
            <a:off x="765746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719963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5400000">
            <a:off x="812355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5400000">
            <a:off x="852805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18" idx="6"/>
            <a:endCxn id="198" idx="2"/>
          </p:cNvCxnSpPr>
          <p:nvPr/>
        </p:nvCxnSpPr>
        <p:spPr>
          <a:xfrm flipH="1">
            <a:off x="7802880" y="4427855"/>
            <a:ext cx="46609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78" idx="6"/>
            <a:endCxn id="199" idx="2"/>
          </p:cNvCxnSpPr>
          <p:nvPr/>
        </p:nvCxnSpPr>
        <p:spPr>
          <a:xfrm>
            <a:off x="7338695" y="4427855"/>
            <a:ext cx="635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78" idx="6"/>
            <a:endCxn id="198" idx="2"/>
          </p:cNvCxnSpPr>
          <p:nvPr/>
        </p:nvCxnSpPr>
        <p:spPr>
          <a:xfrm>
            <a:off x="7338695" y="4427855"/>
            <a:ext cx="46418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19" idx="6"/>
            <a:endCxn id="201" idx="2"/>
          </p:cNvCxnSpPr>
          <p:nvPr/>
        </p:nvCxnSpPr>
        <p:spPr>
          <a:xfrm flipH="1">
            <a:off x="8673465" y="4427855"/>
            <a:ext cx="1016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19" idx="6"/>
            <a:endCxn id="200" idx="2"/>
          </p:cNvCxnSpPr>
          <p:nvPr/>
        </p:nvCxnSpPr>
        <p:spPr>
          <a:xfrm flipH="1">
            <a:off x="8268970" y="4427855"/>
            <a:ext cx="41465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77" idx="6"/>
            <a:endCxn id="200" idx="2"/>
          </p:cNvCxnSpPr>
          <p:nvPr/>
        </p:nvCxnSpPr>
        <p:spPr>
          <a:xfrm>
            <a:off x="7745730" y="4427855"/>
            <a:ext cx="52324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77" idx="6"/>
            <a:endCxn id="201" idx="2"/>
          </p:cNvCxnSpPr>
          <p:nvPr/>
        </p:nvCxnSpPr>
        <p:spPr>
          <a:xfrm>
            <a:off x="7745730" y="4427855"/>
            <a:ext cx="92773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 rot="5400000">
            <a:off x="7898130" y="54362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0" name="直接箭头连接符 209"/>
          <p:cNvCxnSpPr>
            <a:stCxn id="199" idx="6"/>
            <a:endCxn id="209" idx="2"/>
          </p:cNvCxnSpPr>
          <p:nvPr/>
        </p:nvCxnSpPr>
        <p:spPr>
          <a:xfrm>
            <a:off x="7345045" y="5201920"/>
            <a:ext cx="69850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6"/>
            <a:endCxn id="209" idx="2"/>
          </p:cNvCxnSpPr>
          <p:nvPr/>
        </p:nvCxnSpPr>
        <p:spPr>
          <a:xfrm>
            <a:off x="7802880" y="5201920"/>
            <a:ext cx="24066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flipH="1">
            <a:off x="8043545" y="5201920"/>
            <a:ext cx="22542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6"/>
            <a:endCxn id="209" idx="2"/>
          </p:cNvCxnSpPr>
          <p:nvPr/>
        </p:nvCxnSpPr>
        <p:spPr>
          <a:xfrm flipH="1">
            <a:off x="8043545" y="5201920"/>
            <a:ext cx="62992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9758680" y="2658745"/>
            <a:ext cx="306705" cy="311785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32060" y="2616835"/>
            <a:ext cx="194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 </a:t>
            </a:r>
            <a:r>
              <a:rPr lang="en-US" altLang="zh-CN"/>
              <a:t>executor</a:t>
            </a:r>
            <a:endParaRPr lang="en-US" altLang="zh-CN"/>
          </a:p>
        </p:txBody>
      </p:sp>
      <p:sp>
        <p:nvSpPr>
          <p:cNvPr id="214" name="椭圆 213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 rot="5400000">
            <a:off x="193484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 rot="5400000">
            <a:off x="2373630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 rot="5400000">
            <a:off x="278066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 rot="5400000">
            <a:off x="3181985" y="457898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1825" y="1758950"/>
            <a:ext cx="584835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361812"/>
            <a:ext cx="10515600" cy="4796737"/>
          </a:xfrm>
        </p:spPr>
        <p:txBody>
          <a:bodyPr/>
          <a:p>
            <a:r>
              <a:rPr lang="en-US" altLang="zh-CN"/>
              <a:t> Large fan-out </a:t>
            </a:r>
            <a:r>
              <a:rPr lang="en-US" altLang="zh-CN"/>
              <a:t>task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Sonic: Application-aware Data Passing for Chained Serverless Applications  ATC’21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364865" y="2844165"/>
            <a:ext cx="1236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range </a:t>
            </a:r>
            <a:r>
              <a:rPr lang="en-US" altLang="zh-CN" sz="1200" b="1">
                <a:uFillTx/>
                <a:ea typeface="+mn-lt"/>
                <a:sym typeface="+mn-ea"/>
              </a:rPr>
              <a:t>partition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218180" y="4497070"/>
            <a:ext cx="15303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uFillTx/>
                <a:ea typeface="+mn-lt"/>
                <a:sym typeface="+mn-ea"/>
              </a:rPr>
              <a:t>merge sort</a:t>
            </a:r>
            <a:endParaRPr lang="en-US" altLang="zh-CN" sz="1200" b="1">
              <a:uFillTx/>
              <a:ea typeface="+mn-lt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1280" y="2668270"/>
            <a:ext cx="2894965" cy="2364569"/>
            <a:chOff x="1328" y="4534"/>
            <a:chExt cx="4559" cy="2890"/>
          </a:xfrm>
        </p:grpSpPr>
        <p:sp>
          <p:nvSpPr>
            <p:cNvPr id="9" name="流程图: 磁盘 8"/>
            <p:cNvSpPr/>
            <p:nvPr/>
          </p:nvSpPr>
          <p:spPr>
            <a:xfrm>
              <a:off x="2547" y="4534"/>
              <a:ext cx="2048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62" y="4546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2621" y="7095"/>
              <a:ext cx="2050" cy="31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9" idx="3"/>
            </p:cNvCxnSpPr>
            <p:nvPr/>
          </p:nvCxnSpPr>
          <p:spPr>
            <a:xfrm>
              <a:off x="3571" y="4847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1328" y="5245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00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>
              <a:stCxn id="9" idx="3"/>
              <a:endCxn id="15" idx="0"/>
            </p:cNvCxnSpPr>
            <p:nvPr/>
          </p:nvCxnSpPr>
          <p:spPr>
            <a:xfrm>
              <a:off x="3571" y="4847"/>
              <a:ext cx="730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9" idx="3"/>
              <a:endCxn id="18" idx="0"/>
            </p:cNvCxnSpPr>
            <p:nvPr/>
          </p:nvCxnSpPr>
          <p:spPr>
            <a:xfrm flipH="1">
              <a:off x="1879" y="4847"/>
              <a:ext cx="1692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369" y="5185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10" y="5292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822" y="5299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59" y="5291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9" idx="3"/>
              <a:endCxn id="7" idx="0"/>
            </p:cNvCxnSpPr>
            <p:nvPr/>
          </p:nvCxnSpPr>
          <p:spPr>
            <a:xfrm flipH="1">
              <a:off x="2889" y="4847"/>
              <a:ext cx="682" cy="4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9" idx="3"/>
              <a:endCxn id="19" idx="0"/>
            </p:cNvCxnSpPr>
            <p:nvPr/>
          </p:nvCxnSpPr>
          <p:spPr>
            <a:xfrm>
              <a:off x="3571" y="4847"/>
              <a:ext cx="1767" cy="4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圆角矩形 42"/>
            <p:cNvSpPr/>
            <p:nvPr/>
          </p:nvSpPr>
          <p:spPr>
            <a:xfrm>
              <a:off x="1328" y="6381"/>
              <a:ext cx="4559" cy="301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1400" y="6427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2410" y="6428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822" y="6434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859" y="6426"/>
              <a:ext cx="957" cy="20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endCxn id="44" idx="0"/>
            </p:cNvCxnSpPr>
            <p:nvPr/>
          </p:nvCxnSpPr>
          <p:spPr>
            <a:xfrm>
              <a:off x="1864" y="5504"/>
              <a:ext cx="15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>
              <a:off x="1865" y="5512"/>
              <a:ext cx="1024" cy="91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47" idx="0"/>
            </p:cNvCxnSpPr>
            <p:nvPr/>
          </p:nvCxnSpPr>
          <p:spPr>
            <a:xfrm>
              <a:off x="1858" y="5511"/>
              <a:ext cx="2443" cy="92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48" idx="0"/>
            </p:cNvCxnSpPr>
            <p:nvPr/>
          </p:nvCxnSpPr>
          <p:spPr>
            <a:xfrm>
              <a:off x="1858" y="5511"/>
              <a:ext cx="3480" cy="915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" idx="2"/>
              <a:endCxn id="44" idx="0"/>
            </p:cNvCxnSpPr>
            <p:nvPr/>
          </p:nvCxnSpPr>
          <p:spPr>
            <a:xfrm flipH="1">
              <a:off x="1879" y="5501"/>
              <a:ext cx="101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879" y="5500"/>
              <a:ext cx="2422" cy="91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9" idx="2"/>
              <a:endCxn id="44" idx="0"/>
            </p:cNvCxnSpPr>
            <p:nvPr/>
          </p:nvCxnSpPr>
          <p:spPr>
            <a:xfrm flipH="1">
              <a:off x="1879" y="5500"/>
              <a:ext cx="3459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7" idx="2"/>
              <a:endCxn id="46" idx="0"/>
            </p:cNvCxnSpPr>
            <p:nvPr/>
          </p:nvCxnSpPr>
          <p:spPr>
            <a:xfrm>
              <a:off x="2889" y="5501"/>
              <a:ext cx="0" cy="92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15" idx="2"/>
              <a:endCxn id="46" idx="0"/>
            </p:cNvCxnSpPr>
            <p:nvPr/>
          </p:nvCxnSpPr>
          <p:spPr>
            <a:xfrm flipH="1">
              <a:off x="2889" y="5508"/>
              <a:ext cx="1412" cy="920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H="1">
              <a:off x="2869" y="5520"/>
              <a:ext cx="2470" cy="909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7" idx="2"/>
              <a:endCxn id="47" idx="0"/>
            </p:cNvCxnSpPr>
            <p:nvPr/>
          </p:nvCxnSpPr>
          <p:spPr>
            <a:xfrm>
              <a:off x="2889" y="5501"/>
              <a:ext cx="1412" cy="933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5" idx="2"/>
              <a:endCxn id="47" idx="0"/>
            </p:cNvCxnSpPr>
            <p:nvPr/>
          </p:nvCxnSpPr>
          <p:spPr>
            <a:xfrm>
              <a:off x="4301" y="5508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9" idx="2"/>
              <a:endCxn id="47" idx="0"/>
            </p:cNvCxnSpPr>
            <p:nvPr/>
          </p:nvCxnSpPr>
          <p:spPr>
            <a:xfrm flipH="1">
              <a:off x="4301" y="5500"/>
              <a:ext cx="1037" cy="93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895" y="5535"/>
              <a:ext cx="2445" cy="877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5" idx="2"/>
            </p:cNvCxnSpPr>
            <p:nvPr/>
          </p:nvCxnSpPr>
          <p:spPr>
            <a:xfrm>
              <a:off x="4301" y="5508"/>
              <a:ext cx="1025" cy="904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9" idx="2"/>
              <a:endCxn id="48" idx="0"/>
            </p:cNvCxnSpPr>
            <p:nvPr/>
          </p:nvCxnSpPr>
          <p:spPr>
            <a:xfrm>
              <a:off x="5338" y="5500"/>
              <a:ext cx="0" cy="926"/>
            </a:xfrm>
            <a:prstGeom prst="straightConnector1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1" idx="1"/>
            </p:cNvCxnSpPr>
            <p:nvPr/>
          </p:nvCxnSpPr>
          <p:spPr>
            <a:xfrm>
              <a:off x="1879" y="6643"/>
              <a:ext cx="1767" cy="45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46" idx="2"/>
            </p:cNvCxnSpPr>
            <p:nvPr/>
          </p:nvCxnSpPr>
          <p:spPr>
            <a:xfrm>
              <a:off x="2889" y="6637"/>
              <a:ext cx="743" cy="45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47" idx="2"/>
            </p:cNvCxnSpPr>
            <p:nvPr/>
          </p:nvCxnSpPr>
          <p:spPr>
            <a:xfrm flipH="1">
              <a:off x="3619" y="6643"/>
              <a:ext cx="68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48" idx="2"/>
            </p:cNvCxnSpPr>
            <p:nvPr/>
          </p:nvCxnSpPr>
          <p:spPr>
            <a:xfrm flipH="1">
              <a:off x="3606" y="6635"/>
              <a:ext cx="1732" cy="463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08" y="6646"/>
              <a:ext cx="2" cy="458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文档 91"/>
            <p:cNvSpPr/>
            <p:nvPr/>
          </p:nvSpPr>
          <p:spPr>
            <a:xfrm>
              <a:off x="1556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流程图: 文档 96"/>
            <p:cNvSpPr/>
            <p:nvPr/>
          </p:nvSpPr>
          <p:spPr>
            <a:xfrm>
              <a:off x="1659" y="646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流程图: 文档 97"/>
            <p:cNvSpPr/>
            <p:nvPr/>
          </p:nvSpPr>
          <p:spPr>
            <a:xfrm>
              <a:off x="1994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流程图: 文档 98"/>
            <p:cNvSpPr/>
            <p:nvPr/>
          </p:nvSpPr>
          <p:spPr>
            <a:xfrm>
              <a:off x="2096" y="6468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流程图: 文档 99"/>
            <p:cNvSpPr/>
            <p:nvPr/>
          </p:nvSpPr>
          <p:spPr>
            <a:xfrm>
              <a:off x="1994" y="5342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流程图: 文档 100"/>
            <p:cNvSpPr/>
            <p:nvPr/>
          </p:nvSpPr>
          <p:spPr>
            <a:xfrm>
              <a:off x="2096" y="5342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流程图: 文档 101"/>
            <p:cNvSpPr/>
            <p:nvPr/>
          </p:nvSpPr>
          <p:spPr>
            <a:xfrm>
              <a:off x="1556" y="5342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文档 102"/>
            <p:cNvSpPr/>
            <p:nvPr/>
          </p:nvSpPr>
          <p:spPr>
            <a:xfrm>
              <a:off x="1659" y="5342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流程图: 文档 103"/>
            <p:cNvSpPr/>
            <p:nvPr/>
          </p:nvSpPr>
          <p:spPr>
            <a:xfrm>
              <a:off x="1819" y="5710"/>
              <a:ext cx="103" cy="128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2096" y="5710"/>
              <a:ext cx="103" cy="128"/>
            </a:xfrm>
            <a:prstGeom prst="flowChartDocumen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流程图: 文档 105"/>
            <p:cNvSpPr/>
            <p:nvPr/>
          </p:nvSpPr>
          <p:spPr>
            <a:xfrm>
              <a:off x="2358" y="5710"/>
              <a:ext cx="103" cy="128"/>
            </a:xfrm>
            <a:prstGeom prst="flowChartDocumen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流程图: 文档 106"/>
            <p:cNvSpPr/>
            <p:nvPr/>
          </p:nvSpPr>
          <p:spPr>
            <a:xfrm>
              <a:off x="2711" y="5710"/>
              <a:ext cx="103" cy="128"/>
            </a:xfrm>
            <a:prstGeom prst="flowChartDocumen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7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59" y="5160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59" y="6296"/>
              <a:ext cx="554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...</a:t>
              </a:r>
              <a:endParaRPr lang="en-US" altLang="zh-CN" sz="1000" b="1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21" y="7124"/>
              <a:ext cx="2018" cy="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/>
                <a:t>Long term storage</a:t>
              </a:r>
              <a:endParaRPr lang="en-US" altLang="zh-CN" sz="1000" b="1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220470" y="5669280"/>
            <a:ext cx="3205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92190" y="3599180"/>
            <a:ext cx="762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  ...</a:t>
            </a:r>
            <a:endParaRPr lang="en-US" altLang="zh-CN" sz="1600" b="1"/>
          </a:p>
        </p:txBody>
      </p:sp>
      <p:sp>
        <p:nvSpPr>
          <p:cNvPr id="61" name="文本框 60"/>
          <p:cNvSpPr txBox="1"/>
          <p:nvPr/>
        </p:nvSpPr>
        <p:spPr>
          <a:xfrm>
            <a:off x="5881370" y="3411855"/>
            <a:ext cx="1161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Extract Frame</a:t>
            </a:r>
            <a:endParaRPr lang="zh-CN" altLang="en-US" sz="1200" b="1"/>
          </a:p>
        </p:txBody>
      </p:sp>
      <p:sp>
        <p:nvSpPr>
          <p:cNvPr id="93" name="文本框 92"/>
          <p:cNvSpPr txBox="1"/>
          <p:nvPr/>
        </p:nvSpPr>
        <p:spPr>
          <a:xfrm>
            <a:off x="5852795" y="3968750"/>
            <a:ext cx="1217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Classify Frame</a:t>
            </a:r>
            <a:endParaRPr lang="zh-CN" altLang="en-US" sz="1200" b="1"/>
          </a:p>
        </p:txBody>
      </p:sp>
      <p:grpSp>
        <p:nvGrpSpPr>
          <p:cNvPr id="110" name="组合 109"/>
          <p:cNvGrpSpPr/>
          <p:nvPr/>
        </p:nvGrpSpPr>
        <p:grpSpPr>
          <a:xfrm>
            <a:off x="5383530" y="2693670"/>
            <a:ext cx="2157095" cy="2325370"/>
            <a:chOff x="8463" y="4702"/>
            <a:chExt cx="3232" cy="3310"/>
          </a:xfrm>
        </p:grpSpPr>
        <p:sp>
          <p:nvSpPr>
            <p:cNvPr id="27" name="圆角矩形 26"/>
            <p:cNvSpPr/>
            <p:nvPr/>
          </p:nvSpPr>
          <p:spPr>
            <a:xfrm>
              <a:off x="8664" y="5270"/>
              <a:ext cx="2834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磁盘 27"/>
            <p:cNvSpPr/>
            <p:nvPr/>
          </p:nvSpPr>
          <p:spPr>
            <a:xfrm>
              <a:off x="8948" y="4702"/>
              <a:ext cx="2265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磁盘 29"/>
            <p:cNvSpPr/>
            <p:nvPr/>
          </p:nvSpPr>
          <p:spPr>
            <a:xfrm>
              <a:off x="8948" y="7650"/>
              <a:ext cx="2267" cy="363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739" y="5323"/>
              <a:ext cx="2683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28" idx="3"/>
            </p:cNvCxnSpPr>
            <p:nvPr/>
          </p:nvCxnSpPr>
          <p:spPr>
            <a:xfrm flipH="1">
              <a:off x="10078" y="5065"/>
              <a:ext cx="3" cy="222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8463" y="6117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55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463" y="6944"/>
              <a:ext cx="3232" cy="348"/>
            </a:xfrm>
            <a:prstGeom prst="round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58" y="6997"/>
              <a:ext cx="1079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437" y="6997"/>
              <a:ext cx="1168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/>
            <p:cNvCxnSpPr>
              <a:endCxn id="63" idx="0"/>
            </p:cNvCxnSpPr>
            <p:nvPr/>
          </p:nvCxnSpPr>
          <p:spPr>
            <a:xfrm flipH="1">
              <a:off x="11122" y="5626"/>
              <a:ext cx="1" cy="545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37" idx="0"/>
            </p:cNvCxnSpPr>
            <p:nvPr/>
          </p:nvCxnSpPr>
          <p:spPr>
            <a:xfrm flipH="1">
              <a:off x="9041" y="5634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流程图: 文档 50"/>
            <p:cNvSpPr/>
            <p:nvPr/>
          </p:nvSpPr>
          <p:spPr>
            <a:xfrm>
              <a:off x="8991" y="576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904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11118" y="6471"/>
              <a:ext cx="8" cy="536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2"/>
              <a:endCxn id="30" idx="1"/>
            </p:cNvCxnSpPr>
            <p:nvPr/>
          </p:nvCxnSpPr>
          <p:spPr>
            <a:xfrm>
              <a:off x="9097" y="7239"/>
              <a:ext cx="985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0" idx="2"/>
              <a:endCxn id="30" idx="1"/>
            </p:cNvCxnSpPr>
            <p:nvPr/>
          </p:nvCxnSpPr>
          <p:spPr>
            <a:xfrm flipH="1">
              <a:off x="10082" y="7239"/>
              <a:ext cx="940" cy="411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0638" y="6170"/>
              <a:ext cx="967" cy="2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流程图: 文档 94"/>
            <p:cNvSpPr/>
            <p:nvPr/>
          </p:nvSpPr>
          <p:spPr>
            <a:xfrm>
              <a:off x="11068" y="5758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流程图: 文档 95"/>
            <p:cNvSpPr/>
            <p:nvPr/>
          </p:nvSpPr>
          <p:spPr>
            <a:xfrm>
              <a:off x="9001" y="6582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流程图: 文档 107"/>
            <p:cNvSpPr/>
            <p:nvPr/>
          </p:nvSpPr>
          <p:spPr>
            <a:xfrm>
              <a:off x="11072" y="6595"/>
              <a:ext cx="100" cy="219"/>
            </a:xfrm>
            <a:prstGeom prst="flowChartDocument">
              <a:avLst/>
            </a:prstGeom>
            <a:solidFill>
              <a:srgbClr val="FF0000"/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705475" y="26936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3" name="文本框 172"/>
          <p:cNvSpPr txBox="1"/>
          <p:nvPr/>
        </p:nvSpPr>
        <p:spPr>
          <a:xfrm>
            <a:off x="5707380" y="477266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174" name="文本框 173"/>
          <p:cNvSpPr txBox="1"/>
          <p:nvPr/>
        </p:nvSpPr>
        <p:spPr>
          <a:xfrm>
            <a:off x="6153150" y="4175760"/>
            <a:ext cx="617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...</a:t>
            </a:r>
            <a:endParaRPr lang="en-US" altLang="zh-CN" sz="1600" b="1"/>
          </a:p>
        </p:txBody>
      </p:sp>
      <p:sp>
        <p:nvSpPr>
          <p:cNvPr id="34" name="文本框 33"/>
          <p:cNvSpPr txBox="1"/>
          <p:nvPr/>
        </p:nvSpPr>
        <p:spPr>
          <a:xfrm>
            <a:off x="5942330" y="3030220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Split_</a:t>
            </a:r>
            <a:r>
              <a:rPr lang="en-US" altLang="zh-CN" sz="1200" b="1"/>
              <a:t>Video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175" name="文本框 174"/>
          <p:cNvSpPr txBox="1"/>
          <p:nvPr/>
        </p:nvSpPr>
        <p:spPr>
          <a:xfrm>
            <a:off x="5111750" y="5669280"/>
            <a:ext cx="3069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Video Analytics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8947150" y="3072130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7" name="流程图: 磁盘 176"/>
          <p:cNvSpPr/>
          <p:nvPr/>
        </p:nvSpPr>
        <p:spPr>
          <a:xfrm>
            <a:off x="9126220" y="2693670"/>
            <a:ext cx="142875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9" name="流程图: 磁盘 178"/>
          <p:cNvSpPr/>
          <p:nvPr/>
        </p:nvSpPr>
        <p:spPr>
          <a:xfrm>
            <a:off x="9124315" y="4681220"/>
            <a:ext cx="1430020" cy="24130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8994140" y="310705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593580" y="2997835"/>
            <a:ext cx="622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PCA</a:t>
            </a:r>
            <a:r>
              <a:rPr lang="en-US" altLang="zh-CN" b="1"/>
              <a:t> </a:t>
            </a:r>
            <a:endParaRPr lang="en-US" altLang="zh-CN" b="1"/>
          </a:p>
        </p:txBody>
      </p:sp>
      <p:cxnSp>
        <p:nvCxnSpPr>
          <p:cNvPr id="183" name="直接箭头连接符 182"/>
          <p:cNvCxnSpPr>
            <a:stCxn id="177" idx="3"/>
          </p:cNvCxnSpPr>
          <p:nvPr/>
        </p:nvCxnSpPr>
        <p:spPr>
          <a:xfrm flipH="1">
            <a:off x="9838690" y="2934970"/>
            <a:ext cx="1905" cy="1479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圆角矩形 183"/>
          <p:cNvSpPr/>
          <p:nvPr/>
        </p:nvSpPr>
        <p:spPr>
          <a:xfrm>
            <a:off x="8830945" y="3635375"/>
            <a:ext cx="203898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8890635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>
            <a:endCxn id="197" idx="0"/>
          </p:cNvCxnSpPr>
          <p:nvPr/>
        </p:nvCxnSpPr>
        <p:spPr>
          <a:xfrm>
            <a:off x="9833610" y="3260725"/>
            <a:ext cx="675005" cy="410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85" idx="0"/>
          </p:cNvCxnSpPr>
          <p:nvPr/>
        </p:nvCxnSpPr>
        <p:spPr>
          <a:xfrm flipH="1">
            <a:off x="9196070" y="3250565"/>
            <a:ext cx="647065" cy="4203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流程图: 文档 187"/>
          <p:cNvSpPr/>
          <p:nvPr/>
        </p:nvSpPr>
        <p:spPr>
          <a:xfrm>
            <a:off x="946467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流程图: 文档 188"/>
          <p:cNvSpPr/>
          <p:nvPr/>
        </p:nvSpPr>
        <p:spPr>
          <a:xfrm>
            <a:off x="10115550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189"/>
          <p:cNvCxnSpPr>
            <a:stCxn id="185" idx="2"/>
            <a:endCxn id="200" idx="0"/>
          </p:cNvCxnSpPr>
          <p:nvPr/>
        </p:nvCxnSpPr>
        <p:spPr>
          <a:xfrm>
            <a:off x="9196070" y="3832225"/>
            <a:ext cx="643890" cy="36322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流程图: 文档 190"/>
          <p:cNvSpPr/>
          <p:nvPr/>
        </p:nvSpPr>
        <p:spPr>
          <a:xfrm>
            <a:off x="9471660" y="396367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7" idx="2"/>
          </p:cNvCxnSpPr>
          <p:nvPr/>
        </p:nvCxnSpPr>
        <p:spPr>
          <a:xfrm flipH="1">
            <a:off x="9839960" y="3832225"/>
            <a:ext cx="668655" cy="3492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文档 192"/>
          <p:cNvSpPr/>
          <p:nvPr/>
        </p:nvSpPr>
        <p:spPr>
          <a:xfrm>
            <a:off x="10118725" y="39808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9589135" y="3568065"/>
            <a:ext cx="595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/>
              <a:t>...  ...</a:t>
            </a:r>
            <a:endParaRPr lang="en-US" altLang="zh-CN" sz="1600" b="1"/>
          </a:p>
        </p:txBody>
      </p:sp>
      <p:cxnSp>
        <p:nvCxnSpPr>
          <p:cNvPr id="195" name="直接箭头连接符 194"/>
          <p:cNvCxnSpPr>
            <a:stCxn id="201" idx="2"/>
            <a:endCxn id="179" idx="1"/>
          </p:cNvCxnSpPr>
          <p:nvPr/>
        </p:nvCxnSpPr>
        <p:spPr>
          <a:xfrm flipH="1">
            <a:off x="9839325" y="4392295"/>
            <a:ext cx="635" cy="28892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10203180" y="3670935"/>
            <a:ext cx="61023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8431530" y="3249930"/>
            <a:ext cx="10236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Train</a:t>
            </a:r>
            <a:r>
              <a:rPr lang="en-US" altLang="zh-CN" sz="1200" b="1"/>
              <a:t> </a:t>
            </a:r>
            <a:r>
              <a:rPr lang="zh-CN" altLang="en-US" sz="1200" b="1"/>
              <a:t>Mode</a:t>
            </a:r>
            <a:r>
              <a:rPr lang="en-US" altLang="zh-CN" sz="1200" b="1"/>
              <a:t>l</a:t>
            </a:r>
            <a:endParaRPr lang="en-US" altLang="zh-CN" sz="1200" b="1"/>
          </a:p>
        </p:txBody>
      </p:sp>
      <p:sp>
        <p:nvSpPr>
          <p:cNvPr id="200" name="圆角矩形 199"/>
          <p:cNvSpPr/>
          <p:nvPr/>
        </p:nvSpPr>
        <p:spPr>
          <a:xfrm>
            <a:off x="8945880" y="4195445"/>
            <a:ext cx="1787525" cy="23177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1" name="圆角矩形 200"/>
          <p:cNvSpPr/>
          <p:nvPr/>
        </p:nvSpPr>
        <p:spPr>
          <a:xfrm>
            <a:off x="8993505" y="4231005"/>
            <a:ext cx="1692275" cy="1612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/>
          <p:nvPr/>
        </p:nvCxnSpPr>
        <p:spPr>
          <a:xfrm>
            <a:off x="9847580" y="3324860"/>
            <a:ext cx="3810" cy="3130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9842500" y="3844925"/>
            <a:ext cx="5080" cy="35179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流程图: 文档 205"/>
          <p:cNvSpPr/>
          <p:nvPr/>
        </p:nvSpPr>
        <p:spPr>
          <a:xfrm>
            <a:off x="9789795" y="340614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7" name="流程图: 文档 206"/>
          <p:cNvSpPr/>
          <p:nvPr/>
        </p:nvSpPr>
        <p:spPr>
          <a:xfrm>
            <a:off x="9817735" y="344043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8" name="流程图: 文档 207"/>
          <p:cNvSpPr/>
          <p:nvPr/>
        </p:nvSpPr>
        <p:spPr>
          <a:xfrm>
            <a:off x="9847580" y="346011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9" name="流程图: 文档 208"/>
          <p:cNvSpPr/>
          <p:nvPr/>
        </p:nvSpPr>
        <p:spPr>
          <a:xfrm>
            <a:off x="9789160" y="396430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0" name="流程图: 文档 209"/>
          <p:cNvSpPr/>
          <p:nvPr/>
        </p:nvSpPr>
        <p:spPr>
          <a:xfrm>
            <a:off x="9816465" y="3998595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1" name="流程图: 文档 210"/>
          <p:cNvSpPr/>
          <p:nvPr/>
        </p:nvSpPr>
        <p:spPr>
          <a:xfrm>
            <a:off x="9846310" y="4018280"/>
            <a:ext cx="117475" cy="115570"/>
          </a:xfrm>
          <a:prstGeom prst="flowChartDocument">
            <a:avLst/>
          </a:prstGeom>
          <a:solidFill>
            <a:srgbClr val="FF0000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9066530" y="4126865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ym typeface="+mn-ea"/>
              </a:rPr>
              <a:t>Combine and Test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214" name="文本框 213"/>
          <p:cNvSpPr txBox="1"/>
          <p:nvPr/>
        </p:nvSpPr>
        <p:spPr>
          <a:xfrm>
            <a:off x="9117965" y="2719705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5" name="文本框 214"/>
          <p:cNvSpPr txBox="1"/>
          <p:nvPr/>
        </p:nvSpPr>
        <p:spPr>
          <a:xfrm>
            <a:off x="9093835" y="4700270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Long term storage</a:t>
            </a:r>
            <a:endParaRPr lang="en-US" altLang="zh-CN" sz="1200" b="1"/>
          </a:p>
        </p:txBody>
      </p:sp>
      <p:sp>
        <p:nvSpPr>
          <p:cNvPr id="216" name="文本框 215"/>
          <p:cNvSpPr txBox="1"/>
          <p:nvPr/>
        </p:nvSpPr>
        <p:spPr>
          <a:xfrm>
            <a:off x="8676005" y="5669280"/>
            <a:ext cx="2460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LightGBM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 application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Pywren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ym typeface="+mn-ea"/>
              </a:rPr>
              <a:t>vs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Lithops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27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12720" y="1380490"/>
          <a:ext cx="6767195" cy="442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2228850"/>
                <a:gridCol w="2390775"/>
              </a:tblGrid>
              <a:tr h="58356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P</a:t>
                      </a:r>
                      <a:r>
                        <a:rPr lang="en-US" altLang="zh-CN" dirty="0"/>
                        <a:t>ywren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Lithops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M</a:t>
                      </a:r>
                      <a:r>
                        <a:rPr lang="en-US" altLang="zh-CN" dirty="0"/>
                        <a:t>ap️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Map&amp;MapR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</a:tr>
              <a:tr h="1085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Composability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None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Dynamic compositions of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functions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58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Runtime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Fixed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Based on Docker</a:t>
                      </a:r>
                      <a:r>
                        <a:rPr lang="zh-CN" altLang="en-US" sz="1800" dirty="0">
                          <a:sym typeface="+mn-ea"/>
                        </a:rPr>
                        <a:t>（</a:t>
                      </a:r>
                      <a:r>
                        <a:rPr lang="en-US" altLang="zh-CN" sz="1800" dirty="0">
                          <a:sym typeface="+mn-ea"/>
                        </a:rPr>
                        <a:t>custom runtime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1410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Open-source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portability &amp;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extensibility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IBM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Google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</a:t>
                      </a:r>
                      <a:r>
                        <a:rPr lang="en-US" altLang="zh-CN" sz="1800" dirty="0">
                          <a:sym typeface="+mn-ea"/>
                        </a:rPr>
                        <a:t>liyun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Pywren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US" altLang="zh-CN"/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Map-reduce style serverless framework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Pywren: Occupy the Cloud: Distributed Computing for the 99%  SoCC’17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90920" y="2030095"/>
            <a:ext cx="9525" cy="39751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00655" y="5887085"/>
            <a:ext cx="99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Client</a:t>
            </a:r>
            <a:endParaRPr lang="en-US" altLang="zh-CN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8492490" y="5887085"/>
            <a:ext cx="1160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</a:t>
            </a:r>
            <a:r>
              <a:rPr lang="en-US" altLang="zh-CN" sz="2400" b="1"/>
              <a:t>liyun</a:t>
            </a:r>
            <a:endParaRPr lang="en-US" altLang="zh-CN" sz="2400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5" y="2214880"/>
            <a:ext cx="2105660" cy="125857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719070" y="4195445"/>
            <a:ext cx="960755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9230" y="4195445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Pywren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>
            <a:off x="3199765" y="3473450"/>
            <a:ext cx="0" cy="721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3"/>
            <a:endCxn id="35" idx="1"/>
          </p:cNvCxnSpPr>
          <p:nvPr/>
        </p:nvCxnSpPr>
        <p:spPr>
          <a:xfrm flipV="1">
            <a:off x="3661410" y="4017645"/>
            <a:ext cx="675005" cy="3619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6" idx="1"/>
          </p:cNvCxnSpPr>
          <p:nvPr/>
        </p:nvCxnSpPr>
        <p:spPr>
          <a:xfrm>
            <a:off x="3698875" y="4388485"/>
            <a:ext cx="634365" cy="3225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36415" y="383349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Invocation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333240" y="4388485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Serialize put in Baas</a:t>
            </a:r>
            <a:endParaRPr lang="en-US" altLang="zh-CN"/>
          </a:p>
        </p:txBody>
      </p:sp>
      <p:cxnSp>
        <p:nvCxnSpPr>
          <p:cNvPr id="39" name="直接连接符 38"/>
          <p:cNvCxnSpPr>
            <a:stCxn id="35" idx="3"/>
          </p:cNvCxnSpPr>
          <p:nvPr/>
        </p:nvCxnSpPr>
        <p:spPr>
          <a:xfrm>
            <a:off x="5581015" y="4017645"/>
            <a:ext cx="1453515" cy="508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42" idx="2"/>
          </p:cNvCxnSpPr>
          <p:nvPr/>
        </p:nvCxnSpPr>
        <p:spPr>
          <a:xfrm flipV="1">
            <a:off x="7025005" y="3108960"/>
            <a:ext cx="8890" cy="9232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496685" y="2718435"/>
            <a:ext cx="1074420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71285" y="2740660"/>
            <a:ext cx="112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Ali</a:t>
            </a:r>
            <a:r>
              <a:rPr lang="en-US" altLang="zh-CN"/>
              <a:t>yun FC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36" idx="3"/>
          </p:cNvCxnSpPr>
          <p:nvPr/>
        </p:nvCxnSpPr>
        <p:spPr>
          <a:xfrm>
            <a:off x="5960745" y="4711065"/>
            <a:ext cx="26549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7571105" y="2902585"/>
            <a:ext cx="1073150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1" idx="3"/>
          </p:cNvCxnSpPr>
          <p:nvPr/>
        </p:nvCxnSpPr>
        <p:spPr>
          <a:xfrm flipV="1">
            <a:off x="7571105" y="2419985"/>
            <a:ext cx="1054100" cy="482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3"/>
          </p:cNvCxnSpPr>
          <p:nvPr/>
        </p:nvCxnSpPr>
        <p:spPr>
          <a:xfrm>
            <a:off x="7571105" y="2902585"/>
            <a:ext cx="105410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750300" y="2214880"/>
            <a:ext cx="158686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my_function(3)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750300" y="268668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my_function(6)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750300" y="315785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my_function(9)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8639175" y="4540885"/>
            <a:ext cx="1969135" cy="924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996045" y="4824095"/>
            <a:ext cx="130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liyun OSS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9129395" y="3551555"/>
            <a:ext cx="0" cy="998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060940" y="3561080"/>
            <a:ext cx="0" cy="979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57620" y="4390390"/>
            <a:ext cx="2195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Function code &amp; data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753985" y="3733800"/>
            <a:ext cx="1441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Function code </a:t>
            </a:r>
            <a:endParaRPr lang="en-US" altLang="zh-CN" sz="1600"/>
          </a:p>
          <a:p>
            <a:pPr algn="ctr"/>
            <a:r>
              <a:rPr lang="en-US" altLang="zh-CN" sz="1600"/>
              <a:t>&amp; data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322435" y="3733800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3194685" y="5294630"/>
            <a:ext cx="544957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96050" y="4948555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60" name="直接箭头连接符 59"/>
          <p:cNvCxnSpPr>
            <a:endCxn id="31" idx="2"/>
          </p:cNvCxnSpPr>
          <p:nvPr/>
        </p:nvCxnSpPr>
        <p:spPr>
          <a:xfrm flipV="1">
            <a:off x="3194685" y="4563745"/>
            <a:ext cx="635" cy="7283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太阳形 3"/>
          <p:cNvSpPr/>
          <p:nvPr/>
        </p:nvSpPr>
        <p:spPr>
          <a:xfrm>
            <a:off x="3763010" y="2332355"/>
            <a:ext cx="363855" cy="386080"/>
          </a:xfrm>
          <a:prstGeom prst="sun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92593 L -0.0456771 0.261204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8438 0.267037 L 0.035 0.290741 " pathEditMode="relative" ptsTypes="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33 0.290741 L 0.403594 0.305556 " pathEditMode="relative" ptsTypes="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927 0.298148 L 0.0907812 0.234537 " pathEditMode="relative" ptsTypes="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1146 0.216759 L 0.233854 0.101389 " pathEditMode="relative" ptsTypes="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854 0.0984259 L 0.381927 0.0807407 " pathEditMode="relative" ptsTypes="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76 0.0837037 L 0.478438 0.258241 " pathEditMode="relative" ptsTypes="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937 0.272963 L -0.0381771 0.382407 " pathEditMode="relative" ptsTypes="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4" grpId="2" bldLvl="0" animBg="1"/>
      <p:bldP spid="4" grpId="3" bldLvl="0" animBg="1"/>
      <p:bldP spid="4" grpId="4" bldLvl="0" animBg="1"/>
      <p:bldP spid="4" grpId="5" bldLvl="0" animBg="1"/>
      <p:bldP spid="4" grpId="6" bldLvl="0" animBg="1"/>
      <p:bldP spid="4" grpId="7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2,&quot;width&quot;:6900}"/>
</p:tagLst>
</file>

<file path=ppt/tags/tag2.xml><?xml version="1.0" encoding="utf-8"?>
<p:tagLst xmlns:p="http://schemas.openxmlformats.org/presentationml/2006/main">
  <p:tag name="KSO_WM_UNIT_TABLE_BEAUTIFY" val="smartTable{684462c9-b9e8-466e-b42e-9dfab25d1906}"/>
  <p:tag name="TABLE_ENDDRAG_ORIGIN_RECT" val="532*348"/>
  <p:tag name="TABLE_ENDDRAG_RECT" val="229*115*532*348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3799</Words>
  <Application>WPS 演示</Application>
  <PresentationFormat>宽屏</PresentationFormat>
  <Paragraphs>628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Arial Unicode MS</vt:lpstr>
      <vt:lpstr>Calibri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  <vt:lpstr>Multistage shuffle</vt:lpstr>
      <vt:lpstr>Multistage shuffle</vt:lpstr>
      <vt:lpstr>Multistage shuffle</vt:lpstr>
      <vt:lpstr>Idea</vt:lpstr>
      <vt:lpstr>Pywren vs Lithops</vt:lpstr>
      <vt:lpstr>Pywren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386</cp:revision>
  <dcterms:created xsi:type="dcterms:W3CDTF">2021-11-05T01:41:00Z</dcterms:created>
  <dcterms:modified xsi:type="dcterms:W3CDTF">2022-04-12T02:18:20Z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