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95" r:id="rId4"/>
    <p:sldId id="265" r:id="rId6"/>
    <p:sldId id="334" r:id="rId7"/>
    <p:sldId id="335" r:id="rId8"/>
    <p:sldId id="336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容器的网络整合度高，容器的抗干扰性需要</a:t>
            </a:r>
            <a:r>
              <a:rPr lang="zh-CN" altLang="en-US"/>
              <a:t>考虑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容器的网络整合度高，容器的抗干扰性需要</a:t>
            </a:r>
            <a:r>
              <a:rPr lang="zh-CN" altLang="en-US"/>
              <a:t>考虑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jpeg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2.png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975" y="342265"/>
            <a:ext cx="9799320" cy="713105"/>
          </a:xfrm>
        </p:spPr>
        <p:txBody>
          <a:bodyPr>
            <a:normAutofit fontScale="90000"/>
          </a:bodyPr>
          <a:p>
            <a:r>
              <a:rPr lang="en-US" altLang="zh-CN"/>
              <a:t>Container N</a:t>
            </a:r>
            <a:r>
              <a:rPr lang="en-US" altLang="zh-CN"/>
              <a:t>etwork </a:t>
            </a:r>
            <a:endParaRPr lang="en-US" altLang="zh-CN"/>
          </a:p>
        </p:txBody>
      </p:sp>
      <p:pic>
        <p:nvPicPr>
          <p:cNvPr id="5" name="图片 4" descr="src=http___pic2.zhimg.com_v2-63997184325ff1f331454c8d9ae0a495_1200x500.jpg&amp;refer=http___pic2.zh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95" y="1242060"/>
            <a:ext cx="8588375" cy="43738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389870" y="5984875"/>
            <a:ext cx="1638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李涛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/>
              <a:t>2021/9/9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Network Mode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host mode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单个主机都采用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host mode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NAT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方案：container IP address = host IP + port num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每个包都需要地址转换，会导致性能下降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在由生命周期短的容器组成的动态网络中，端口冲突会导致安全性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问题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1052258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Multi host network --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providing IP addressing services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Network Mode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overlay network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方案：</a:t>
            </a:r>
            <a:r>
              <a:rPr sz="2000">
                <a:sym typeface="+mn-ea"/>
              </a:rPr>
              <a:t>将容器IP和其物理位置解耦</a:t>
            </a:r>
            <a:r>
              <a:rPr lang="zh-CN" sz="2000">
                <a:sym typeface="+mn-ea"/>
              </a:rPr>
              <a:t>，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容器将其私有IP地址和主机IP之间的映射保存在(KV)存储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单元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中，所有主机都可以访问该存储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包处理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过程产生较大开销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routing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方案：它在主机内核中实现了一个虚拟路由器并使用用于分组路由的BGP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支持网络协议有限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BGP在大部分网络中心未被支持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路由表的大小限制了容器网络的规模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1052258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Multi host network --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providing IP addressing services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Experiments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为什么overlay网络的吞吐率随着packet size的增加，开销越来越大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数据包的封装和解封装需要在网络堆栈里来回复制，因此数据包越大，时间开销越大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307848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Packet </a:t>
            </a: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size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1850" y="3258185"/>
            <a:ext cx="7855585" cy="359981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34778" y="2860993"/>
            <a:ext cx="3819524" cy="39147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Experiments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为什么overlay网络的吞吐率没有随着packet size 的增加而变化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虽然随着数据包增大，时间开销增大，但是数据速率也在增大，因此吞吐率基本没有变化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307848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Packet </a:t>
            </a: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size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1850" y="3258185"/>
            <a:ext cx="7855585" cy="35998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Experiments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在包括基</a:t>
            </a:r>
            <a:r>
              <a:rPr 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准</a:t>
            </a:r>
            <a:r>
              <a:rPr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在内的所有网络中，TCP实现了比UDP更高的吞吐量</a:t>
            </a:r>
            <a:endParaRPr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TCP采用滑动窗口避免网络拥塞，动态改变数据发送速率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采用Nagle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’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s算法，将小包整合成大包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发送，提高链路效率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466661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network pro</a:t>
            </a: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tocol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160" y="3700780"/>
            <a:ext cx="11430000" cy="26746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Experiments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TCP的网络方案比UDP的吞吐率开销大很多</a:t>
            </a:r>
            <a:endParaRPr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由于TCP中的确认涉及更多的操作和CPU消耗，主机间容器网络对TCP的开销要大于UDP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以上导致当packet size 较大时，采用UDP和TCP的overlay网络的吞吐率相差不大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466661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network pro</a:t>
            </a: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tocol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4100195"/>
            <a:ext cx="11430000" cy="26746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Experiments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建立容器网络的时间对于短期的或对延迟敏感的工作负载非常重要</a:t>
            </a:r>
            <a:endParaRPr lang="en-US" altLang="zh-CN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启动一个覆盖层或初始化BGP路由表比初始docker映像启动时间长4.5 - 23倍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overlay 网络大部分时间花费在向KV存储注册容器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Calico (BGP)的时间开销主要在于传播路由表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444817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network launch time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9950" y="4611370"/>
            <a:ext cx="5646420" cy="2184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Experiments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容器网络通常包括一个用于管理网络流的</a:t>
            </a:r>
            <a:r>
              <a:rPr lang="en-US" altLang="zh-CN" sz="2400" b="1">
                <a:solidFill>
                  <a:schemeClr val="accent3">
                    <a:lumMod val="75000"/>
                  </a:schemeClr>
                </a:solidFill>
              </a:rPr>
              <a:t>用户空间守护进程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或者</a:t>
            </a:r>
            <a:r>
              <a:rPr lang="en-US" altLang="zh-CN" sz="2400" b="1">
                <a:solidFill>
                  <a:schemeClr val="accent3">
                    <a:lumMod val="75000"/>
                  </a:schemeClr>
                </a:solidFill>
              </a:rPr>
              <a:t>一个用于路由或包封装的内核组件</a:t>
            </a:r>
            <a:endParaRPr lang="en-US" altLang="zh-CN" sz="2400" b="1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用户空间守护进程很容易因干扰而变慢，而内核组件却能承受这种影响，因为内核内处理的优先级严格高于任何用户级计算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444817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interference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950" y="3956685"/>
            <a:ext cx="5577840" cy="27355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33945" y="4273550"/>
            <a:ext cx="32029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Calico (BGP)，实现内核虚拟路由器，而overlay网络采用用户空间守护进程，</a:t>
            </a:r>
            <a:r>
              <a:rPr lang="zh-CN" altLang="en-US" b="1"/>
              <a:t>因此BGP网络比overlay网络的抗干扰性强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Experiments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sz="2400" b="1"/>
              <a:t>实验表明，在高度整合的环境中，需要将容器网络服务与其他用户容器工作负载隔离开来，或者在主机操作系统内核中实现此类服务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444817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interference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050" y="3002915"/>
            <a:ext cx="7359015" cy="36093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Experiments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sz="2400" b="1"/>
              <a:t>Calico (BGP模式)会增加虚拟路由器的计算量，导致CPU开销增加。</a:t>
            </a:r>
            <a:endParaRPr sz="2400" b="1"/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400" b="1"/>
              <a:t>overlay </a:t>
            </a:r>
            <a:r>
              <a:rPr lang="zh-CN" altLang="en-US" sz="2400" b="1"/>
              <a:t>网络</a:t>
            </a:r>
            <a:r>
              <a:rPr sz="2400" b="1"/>
              <a:t>由于包的封装和解封装，</a:t>
            </a:r>
            <a:r>
              <a:rPr lang="zh-CN" sz="2400" b="1"/>
              <a:t>会</a:t>
            </a:r>
            <a:r>
              <a:rPr sz="2400" b="1"/>
              <a:t>消耗更多的CPU</a:t>
            </a:r>
            <a:endParaRPr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444817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CPU </a:t>
            </a: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overhead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0790" y="3344545"/>
            <a:ext cx="7170420" cy="32473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</a:t>
            </a:r>
            <a:r>
              <a:rPr lang="en-US" altLang="zh-CN"/>
              <a:t>ontainer Network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367020"/>
          </a:xfrm>
        </p:spPr>
        <p:txBody>
          <a:bodyPr>
            <a:normAutofit fontScale="50000"/>
          </a:bodyPr>
          <a:p>
            <a:pPr>
              <a:lnSpc>
                <a:spcPct val="190000"/>
              </a:lnSpc>
            </a:pPr>
            <a:r>
              <a:rPr lang="en-US" altLang="zh-CN" sz="4800" b="1">
                <a:cs typeface="Arial" panose="020B0604020202020204" pitchFamily="34" charset="0"/>
              </a:rPr>
              <a:t>Contributions </a:t>
            </a:r>
            <a:r>
              <a:rPr lang="zh-CN" altLang="en-US" sz="4800" b="1">
                <a:cs typeface="Arial" panose="020B0604020202020204" pitchFamily="34" charset="0"/>
              </a:rPr>
              <a:t>？</a:t>
            </a:r>
            <a:r>
              <a:rPr lang="en-US" altLang="zh-CN" sz="4800" b="1">
                <a:cs typeface="Arial" panose="020B0604020202020204" pitchFamily="34" charset="0"/>
              </a:rPr>
              <a:t> </a:t>
            </a:r>
            <a:endParaRPr lang="en-US" altLang="zh-CN" sz="4800" b="1">
              <a:cs typeface="Arial" panose="020B0604020202020204" pitchFamily="34" charset="0"/>
            </a:endParaRPr>
          </a:p>
          <a:p>
            <a:pPr>
              <a:lnSpc>
                <a:spcPct val="190000"/>
              </a:lnSpc>
            </a:pPr>
            <a:r>
              <a:rPr lang="en-US" sz="4800" b="1">
                <a:cs typeface="Arial" panose="020B0604020202020204" pitchFamily="34" charset="0"/>
              </a:rPr>
              <a:t>Why Container </a:t>
            </a:r>
            <a:r>
              <a:rPr lang="zh-CN" altLang="en-US" sz="4800" b="1">
                <a:cs typeface="Arial" panose="020B0604020202020204" pitchFamily="34" charset="0"/>
              </a:rPr>
              <a:t>？</a:t>
            </a:r>
            <a:endParaRPr lang="en-US" sz="4800" b="1">
              <a:cs typeface="Arial" panose="020B0604020202020204" pitchFamily="34" charset="0"/>
            </a:endParaRPr>
          </a:p>
          <a:p>
            <a:pPr>
              <a:lnSpc>
                <a:spcPct val="190000"/>
              </a:lnSpc>
            </a:pPr>
            <a:r>
              <a:rPr lang="en-US" sz="4800" b="1">
                <a:cs typeface="Arial" panose="020B0604020202020204" pitchFamily="34" charset="0"/>
              </a:rPr>
              <a:t>Challenges </a:t>
            </a:r>
            <a:r>
              <a:rPr lang="zh-CN" altLang="en-US" sz="4800" b="1">
                <a:cs typeface="Arial" panose="020B0604020202020204" pitchFamily="34" charset="0"/>
              </a:rPr>
              <a:t>？</a:t>
            </a:r>
            <a:endParaRPr lang="zh-CN" altLang="en-US" sz="4800" b="1">
              <a:cs typeface="Arial" panose="020B0604020202020204" pitchFamily="34" charset="0"/>
            </a:endParaRPr>
          </a:p>
          <a:p>
            <a:pPr>
              <a:lnSpc>
                <a:spcPct val="190000"/>
              </a:lnSpc>
            </a:pPr>
            <a:r>
              <a:rPr lang="en-US" sz="4800" b="1">
                <a:cs typeface="Arial" panose="020B0604020202020204" pitchFamily="34" charset="0"/>
              </a:rPr>
              <a:t>Network Mode?</a:t>
            </a:r>
            <a:endParaRPr lang="en-US" sz="4800" b="1">
              <a:cs typeface="Arial" panose="020B0604020202020204" pitchFamily="34" charset="0"/>
            </a:endParaRPr>
          </a:p>
          <a:p>
            <a:pPr>
              <a:lnSpc>
                <a:spcPct val="190000"/>
              </a:lnSpc>
            </a:pPr>
            <a:r>
              <a:rPr lang="en-US" sz="4800" b="1">
                <a:cs typeface="Arial" panose="020B0604020202020204" pitchFamily="34" charset="0"/>
              </a:rPr>
              <a:t>Experiment </a:t>
            </a:r>
            <a:r>
              <a:rPr lang="zh-CN" altLang="en-US" sz="4800" b="1">
                <a:cs typeface="Arial" panose="020B0604020202020204" pitchFamily="34" charset="0"/>
              </a:rPr>
              <a:t>？</a:t>
            </a:r>
            <a:endParaRPr lang="en-US" sz="4800" b="1">
              <a:cs typeface="Arial" panose="020B0604020202020204" pitchFamily="34" charset="0"/>
            </a:endParaRPr>
          </a:p>
          <a:p>
            <a:endParaRPr lang="en-US" altLang="zh-CN" sz="2400" b="1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570" i="1">
                <a:cs typeface="Arial" panose="020B0604020202020204" pitchFamily="34" charset="0"/>
              </a:rPr>
              <a:t>[1]  K. Suo, et al, “An Analysis and Empirical Study of Container Networks”, Proc. of IEEE Conference on Computer   Communica-tions (INFOCOM), pp. 189-197. 2018.</a:t>
            </a:r>
            <a:endParaRPr lang="en-US" altLang="zh-CN" sz="2570" i="1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sz="2570" i="1"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Experiments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sz="2400" b="1"/>
              <a:t>单个主机上容器网络的可扩展性，集中式桥接docker0成为了多个容器连接到桥接时的瓶颈。</a:t>
            </a:r>
            <a:endParaRPr sz="2400" b="1"/>
          </a:p>
          <a:p>
            <a:pPr marL="457200" lvl="1" indent="0">
              <a:lnSpc>
                <a:spcPct val="130000"/>
              </a:lnSpc>
              <a:buFont typeface="Wingdings" panose="05000000000000000000" charset="0"/>
              <a:buNone/>
            </a:pPr>
            <a:endParaRPr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444817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scalability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9215" y="3309620"/>
            <a:ext cx="4432935" cy="32048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Experiments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sz="2400" b="1"/>
              <a:t>这表明跨host的overlay网络是扩展的主要瓶颈</a:t>
            </a:r>
            <a:endParaRPr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444817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scalability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760" y="2995295"/>
            <a:ext cx="7904480" cy="30086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Experiments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sz="2400" b="1"/>
              <a:t>由VMs和容器网络引入的多层网络虚拟化导致了性能的急剧下降，特别是在</a:t>
            </a:r>
            <a:r>
              <a:rPr lang="en-US" sz="2400" b="1"/>
              <a:t>overlay</a:t>
            </a:r>
            <a:r>
              <a:rPr sz="2400" b="1"/>
              <a:t>网络中</a:t>
            </a:r>
            <a:endParaRPr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594169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impact of </a:t>
            </a: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virtualization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7005" y="3163570"/>
            <a:ext cx="6479540" cy="3155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Contributions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在单个容器网络中，性能和安全隔离是一个困难的权衡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共享网络命名空间可以得到良好的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性能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而使用隔离的命名空间可以加强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安全性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多主机网络在选择网络方案时面临困难的权衡，没有完美的方案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overlay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网络包处理带来较大开销；但在网络管理上更加灵活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安全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NAT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网络性能高，但安全性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低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路由网络（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BGP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协议）性能高但需要额外的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设备支持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307848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Four findings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Contributions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虚拟化会带来吞吐率下降和延迟增加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容器网络和虚拟机网络之间存在复杂的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交互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不同的容器网络方案在启动时间上有一个数量级的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差异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在选择容器网络时，生命周期短且对延迟敏感的工作负载，应该选择启动时间短的方案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307848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Four findings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Why Container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67080" y="162052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VMs limitations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VM</a:t>
            </a:r>
            <a:r>
              <a:rPr lang="zh-CN" altLang="en-US" sz="2000">
                <a:sym typeface="+mn-ea"/>
              </a:rPr>
              <a:t>成熟的操作系统占据了大量内存空间，限制了单台物理机可整合</a:t>
            </a:r>
            <a:r>
              <a:rPr lang="en-US" altLang="zh-CN" sz="2000">
                <a:sym typeface="+mn-ea"/>
              </a:rPr>
              <a:t>VM</a:t>
            </a:r>
            <a:r>
              <a:rPr lang="zh-CN" altLang="en-US" sz="2000">
                <a:sym typeface="+mn-ea"/>
              </a:rPr>
              <a:t>的数量</a:t>
            </a:r>
            <a:endParaRPr lang="zh-CN" altLang="en-US" sz="2000">
              <a:sym typeface="+mn-ea"/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OS</a:t>
            </a:r>
            <a:r>
              <a:rPr lang="zh-CN" altLang="en-US" sz="2000">
                <a:sym typeface="+mn-ea"/>
              </a:rPr>
              <a:t>启动时间长，不利于部署生命周期短的应用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Container advantages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高度整合，即单个机器的容器密度高，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资源利用率高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启动时间短，适用于部署事务驱动的微服务，而且现实场景中很多容器的生命周期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都很短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Challenges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需要根据隔离性、安全性、性能的要求弹性灵活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的选择网络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由于单个服务器上的容器密度很高，因此为了保证性能，在扩展大量链接的同时，也要求单个链接对网络性能的影响降到最小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958977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2">
                    <a:lumMod val="50000"/>
                  </a:schemeClr>
                </a:solidFill>
                <a:sym typeface="+mn-ea"/>
              </a:rPr>
              <a:t>在动态云环境中为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大量短期</a:t>
            </a:r>
            <a:r>
              <a:rPr lang="zh-CN" altLang="en-US" sz="2400" b="1">
                <a:solidFill>
                  <a:schemeClr val="bg2">
                    <a:lumMod val="50000"/>
                  </a:schemeClr>
                </a:solidFill>
                <a:sym typeface="+mn-ea"/>
              </a:rPr>
              <a:t>使用的容器提供网络连接</a:t>
            </a:r>
            <a:endParaRPr lang="zh-CN" altLang="en-US" sz="2400" b="1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Challenges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在建立容器间连接之前，容器不能使用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网络连接建立时延会削弱容器启动快的优势，例如事务触发的无服务器代码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容器安全隔离性比虚拟机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差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因此，大多数云提供商，例如Amazon Web Services，都在虚拟机中运行容器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958977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2">
                    <a:lumMod val="50000"/>
                  </a:schemeClr>
                </a:solidFill>
                <a:sym typeface="+mn-ea"/>
              </a:rPr>
              <a:t>在动态云环境中为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大量短期</a:t>
            </a:r>
            <a:r>
              <a:rPr lang="zh-CN" altLang="en-US" sz="2400" b="1">
                <a:solidFill>
                  <a:schemeClr val="bg2">
                    <a:lumMod val="50000"/>
                  </a:schemeClr>
                </a:solidFill>
                <a:sym typeface="+mn-ea"/>
              </a:rPr>
              <a:t>使用的容器提供网络连接</a:t>
            </a:r>
            <a:endParaRPr lang="zh-CN" altLang="en-US" sz="2400" b="1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Network Mode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none mode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bridge mode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container mode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pod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）、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host mode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924623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Single host network --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through shared memory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59025" y="3020060"/>
            <a:ext cx="7467600" cy="38373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Network Mode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安全隔离性和性能存在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权衡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414401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Single host </a:t>
            </a: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network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4310" y="3120390"/>
            <a:ext cx="1080135" cy="1308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445" y="3074035"/>
            <a:ext cx="3628390" cy="14008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93510" y="3074035"/>
            <a:ext cx="1638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Performance</a:t>
            </a:r>
            <a:endParaRPr lang="en-US" altLang="zh-CN" b="1"/>
          </a:p>
        </p:txBody>
      </p:sp>
      <p:cxnSp>
        <p:nvCxnSpPr>
          <p:cNvPr id="11" name="直接箭头连接符 10"/>
          <p:cNvCxnSpPr>
            <a:stCxn id="8" idx="2"/>
          </p:cNvCxnSpPr>
          <p:nvPr/>
        </p:nvCxnSpPr>
        <p:spPr>
          <a:xfrm>
            <a:off x="7313295" y="3442335"/>
            <a:ext cx="0" cy="974090"/>
          </a:xfrm>
          <a:prstGeom prst="straightConnector1">
            <a:avLst/>
          </a:prstGeom>
          <a:ln w="47625" cmpd="sng">
            <a:solidFill>
              <a:schemeClr val="accent1">
                <a:shade val="50000"/>
              </a:schemeClr>
            </a:solidFill>
            <a:prstDash val="sysDash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UNIT_PLACING_PICTURE_USER_VIEWPORT" val="{&quot;height&quot;:4764,&quot;width&quot;:8928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2774</Words>
  <Application>WPS 演示</Application>
  <PresentationFormat>宽屏</PresentationFormat>
  <Paragraphs>217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Container Network </vt:lpstr>
      <vt:lpstr>Container Network</vt:lpstr>
      <vt:lpstr>Contributions？ </vt:lpstr>
      <vt:lpstr>Contributions？ </vt:lpstr>
      <vt:lpstr>Why Container？ </vt:lpstr>
      <vt:lpstr>Challenges？ </vt:lpstr>
      <vt:lpstr>Challenges？ </vt:lpstr>
      <vt:lpstr>Contributions？ </vt:lpstr>
      <vt:lpstr>Network Mode？ </vt:lpstr>
      <vt:lpstr>Network Mode？ </vt:lpstr>
      <vt:lpstr>Network Mode？ </vt:lpstr>
      <vt:lpstr>Contributions？ </vt:lpstr>
      <vt:lpstr>Experiments？ </vt:lpstr>
      <vt:lpstr>Experiments？ </vt:lpstr>
      <vt:lpstr>Experiments？ </vt:lpstr>
      <vt:lpstr>Network Mode？ </vt:lpstr>
      <vt:lpstr>Experiments？ </vt:lpstr>
      <vt:lpstr>Experiments？ </vt:lpstr>
      <vt:lpstr>Experiments？ </vt:lpstr>
      <vt:lpstr>Experiments？ </vt:lpstr>
      <vt:lpstr>Experiments？ </vt:lpstr>
      <vt:lpstr>Experiments？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青年</cp:lastModifiedBy>
  <cp:revision>174</cp:revision>
  <dcterms:created xsi:type="dcterms:W3CDTF">2019-06-19T02:08:00Z</dcterms:created>
  <dcterms:modified xsi:type="dcterms:W3CDTF">2021-09-10T02:20:06Z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93D7152125914316B0811F20D1CF68DB</vt:lpwstr>
  </property>
</Properties>
</file>