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sldIdLst>
    <p:sldId id="256" r:id="rId2"/>
    <p:sldId id="332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5" r:id="rId13"/>
    <p:sldId id="384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74" r:id="rId26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B7437"/>
    <a:srgbClr val="BFBC3E"/>
    <a:srgbClr val="CCFFCC"/>
    <a:srgbClr val="FFFFCC"/>
    <a:srgbClr val="3366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0" autoAdjust="0"/>
    <p:restoredTop sz="91002" autoAdjust="0"/>
  </p:normalViewPr>
  <p:slideViewPr>
    <p:cSldViewPr>
      <p:cViewPr varScale="1">
        <p:scale>
          <a:sx n="105" d="100"/>
          <a:sy n="105" d="100"/>
        </p:scale>
        <p:origin x="-1290" y="-84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2304D401-800F-4BE9-9EDE-1DEF13D7F3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917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3B89-2344-44D7-84D3-5322D607CA0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随着互联网</a:t>
            </a:r>
            <a:r>
              <a:rPr kumimoji="1" lang="zh-CN" altLang="en-US" dirty="0"/>
              <a:t>的不断普及，如今社交网络变得日益流行，如。。。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4D401-800F-4BE9-9EDE-1DEF13D7F34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8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根据拟合方式的不同，会有不同的目标函数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4D401-800F-4BE9-9EDE-1DEF13D7F34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9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转化为偏序对的好处：正例和负例平衡；同时不会试图拟合我们的预测目标；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4D401-800F-4BE9-9EDE-1DEF13D7F34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8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转化为偏序对的好处：正例和负例平衡；同时不会试图拟合我们的预测目标；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4D401-800F-4BE9-9EDE-1DEF13D7F34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8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使用偏序信号作为整体趋向，辅助以聚类信号进一步细化模型</a:t>
            </a:r>
            <a:endParaRPr lang="en-US" altLang="zh-CN" dirty="0" smtClean="0"/>
          </a:p>
          <a:p>
            <a:r>
              <a:rPr lang="zh-CN" altLang="en-US" dirty="0" smtClean="0"/>
              <a:t>在寻找差异性的基础上寻找相似性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4D401-800F-4BE9-9EDE-1DEF13D7F34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37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动画展示和解释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3E6FF-C739-4B43-BF82-FA4CA51EAE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未来，可以对现有工作进一步的改进。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4D401-800F-4BE9-9EDE-1DEF13D7F34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71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3B89-2344-44D7-84D3-5322D607CA0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3046" y="6284913"/>
            <a:ext cx="933450" cy="457200"/>
          </a:xfrm>
        </p:spPr>
        <p:txBody>
          <a:bodyPr/>
          <a:lstStyle>
            <a:lvl1pPr>
              <a:defRPr/>
            </a:lvl1pPr>
          </a:lstStyle>
          <a:p>
            <a:fld id="{2228E6EC-0CE4-4C79-9F7E-66BF3695A2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2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3046" y="6284913"/>
            <a:ext cx="933450" cy="457200"/>
          </a:xfrm>
        </p:spPr>
        <p:txBody>
          <a:bodyPr/>
          <a:lstStyle>
            <a:lvl1pPr>
              <a:defRPr/>
            </a:lvl1pPr>
          </a:lstStyle>
          <a:p>
            <a:fld id="{996F6ED6-8E9C-40B7-951D-3B305E0CF8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7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3046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DA67CED3-C228-441C-B981-F4E16E7697D6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5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D2CE7F3-0F95-4D7E-B7ED-D6A563F344C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694240" cy="1600200"/>
          </a:xfrm>
        </p:spPr>
        <p:txBody>
          <a:bodyPr/>
          <a:lstStyle/>
          <a:p>
            <a:r>
              <a:rPr lang="zh-CN" altLang="en-US" dirty="0" smtClean="0"/>
              <a:t>基于聚类推荐的移动流媒体缓存优化技术研究</a:t>
            </a:r>
            <a:endParaRPr lang="zh-CN" altLang="zh-CN" dirty="0"/>
          </a:p>
        </p:txBody>
      </p:sp>
      <p:sp>
        <p:nvSpPr>
          <p:cNvPr id="6" name="副标题 8"/>
          <p:cNvSpPr txBox="1">
            <a:spLocks/>
          </p:cNvSpPr>
          <p:nvPr/>
        </p:nvSpPr>
        <p:spPr bwMode="auto">
          <a:xfrm>
            <a:off x="5334000" y="4419600"/>
            <a:ext cx="33178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9BB39B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答</a:t>
            </a:r>
            <a:r>
              <a:rPr lang="en-US" altLang="zh-CN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辩</a:t>
            </a:r>
            <a:r>
              <a:rPr lang="en-US" altLang="zh-CN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人</a:t>
            </a:r>
            <a:r>
              <a:rPr lang="en-US" altLang="zh-CN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: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林  涛</a:t>
            </a:r>
            <a:endParaRPr lang="en-US" altLang="zh-CN" sz="2000" dirty="0">
              <a:solidFill>
                <a:schemeClr val="tx2"/>
              </a:solidFill>
              <a:latin typeface="黑体"/>
              <a:ea typeface="黑体"/>
              <a:cs typeface="黑体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指导老师</a:t>
            </a:r>
            <a:r>
              <a:rPr lang="en-US" altLang="zh-CN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: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叶</a:t>
            </a:r>
            <a:r>
              <a:rPr lang="zh-CN" altLang="en-US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保留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 教  授</a:t>
            </a:r>
            <a:endParaRPr lang="en-US" altLang="zh-CN" sz="2000" dirty="0">
              <a:solidFill>
                <a:schemeClr val="tx2"/>
              </a:solidFill>
              <a:latin typeface="黑体"/>
              <a:ea typeface="黑体"/>
              <a:cs typeface="黑体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	  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陆桑璐 教  授</a:t>
            </a:r>
            <a:endParaRPr lang="en-US" altLang="zh-CN" sz="2000" dirty="0">
              <a:solidFill>
                <a:schemeClr val="tx2"/>
              </a:solidFill>
              <a:latin typeface="黑体"/>
              <a:ea typeface="黑体"/>
              <a:cs typeface="黑体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               </a:t>
            </a:r>
            <a:endParaRPr lang="en-US" altLang="en-US" sz="200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88840"/>
            <a:ext cx="4752528" cy="22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直观解释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假设视频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较冷门，而所有的观看记录均和流行视频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 smtClean="0"/>
                  <a:t>构成聚类对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674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971600" y="2420888"/>
            <a:ext cx="1656184" cy="1512168"/>
            <a:chOff x="971600" y="2865370"/>
            <a:chExt cx="1743662" cy="1545320"/>
          </a:xfrm>
        </p:grpSpPr>
        <p:grpSp>
          <p:nvGrpSpPr>
            <p:cNvPr id="19" name="组合 18"/>
            <p:cNvGrpSpPr/>
            <p:nvPr/>
          </p:nvGrpSpPr>
          <p:grpSpPr>
            <a:xfrm>
              <a:off x="1131086" y="2865370"/>
              <a:ext cx="1584176" cy="1275775"/>
              <a:chOff x="1131086" y="2865370"/>
              <a:chExt cx="1584176" cy="1275775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1131086" y="4141144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31086" y="2865370"/>
                <a:ext cx="0" cy="12757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1419118" y="3683275"/>
                <a:ext cx="144016" cy="457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7150" y="3683275"/>
                <a:ext cx="144016" cy="457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95182" y="3683276"/>
                <a:ext cx="144016" cy="457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71600" y="4149080"/>
              <a:ext cx="1743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/>
                <a:t>视频</a:t>
              </a:r>
              <a:r>
                <a:rPr lang="en-US" altLang="zh-CN" sz="1050" dirty="0" smtClean="0"/>
                <a:t>x</a:t>
              </a:r>
              <a:r>
                <a:rPr lang="zh-CN" altLang="en-US" sz="1050" dirty="0" smtClean="0"/>
                <a:t>的</a:t>
              </a:r>
              <a:r>
                <a:rPr lang="zh-CN" altLang="en-US" sz="1050" dirty="0" smtClean="0">
                  <a:solidFill>
                    <a:srgbClr val="FF0000"/>
                  </a:solidFill>
                </a:rPr>
                <a:t>初始</a:t>
              </a:r>
              <a:r>
                <a:rPr lang="zh-CN" altLang="en-US" sz="1050" dirty="0" smtClean="0"/>
                <a:t>特征向量</a:t>
              </a:r>
              <a:endParaRPr lang="zh-CN" altLang="en-US" sz="105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19118" y="3966208"/>
            <a:ext cx="303502" cy="758936"/>
            <a:chOff x="1419118" y="4410690"/>
            <a:chExt cx="303502" cy="890518"/>
          </a:xfrm>
        </p:grpSpPr>
        <p:sp>
          <p:nvSpPr>
            <p:cNvPr id="16" name="下箭头 15"/>
            <p:cNvSpPr/>
            <p:nvPr/>
          </p:nvSpPr>
          <p:spPr bwMode="auto">
            <a:xfrm>
              <a:off x="1419118" y="4410690"/>
              <a:ext cx="288032" cy="89051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9118" y="4466767"/>
              <a:ext cx="3035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偏序信号</a:t>
              </a:r>
              <a:endParaRPr lang="zh-CN" altLang="en-US" sz="8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71600" y="4277612"/>
            <a:ext cx="1656184" cy="1671668"/>
            <a:chOff x="971600" y="2865370"/>
            <a:chExt cx="1743662" cy="1708317"/>
          </a:xfrm>
        </p:grpSpPr>
        <p:grpSp>
          <p:nvGrpSpPr>
            <p:cNvPr id="31" name="组合 30"/>
            <p:cNvGrpSpPr/>
            <p:nvPr/>
          </p:nvGrpSpPr>
          <p:grpSpPr>
            <a:xfrm>
              <a:off x="1131086" y="2865370"/>
              <a:ext cx="1584176" cy="1275775"/>
              <a:chOff x="1131086" y="2865370"/>
              <a:chExt cx="1584176" cy="1275775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1131086" y="4141144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1131086" y="2865370"/>
                <a:ext cx="0" cy="12757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1419118" y="3594974"/>
                <a:ext cx="144016" cy="5461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7150" y="3815734"/>
                <a:ext cx="144016" cy="325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995182" y="3868058"/>
                <a:ext cx="144016" cy="2730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71600" y="4149080"/>
              <a:ext cx="1743662" cy="424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/>
                <a:t>视频</a:t>
              </a:r>
              <a:r>
                <a:rPr lang="en-US" altLang="zh-CN" sz="1050" dirty="0" smtClean="0"/>
                <a:t>x</a:t>
              </a:r>
              <a:r>
                <a:rPr lang="zh-CN" altLang="en-US" sz="1050" dirty="0" smtClean="0">
                  <a:solidFill>
                    <a:srgbClr val="FF0000"/>
                  </a:solidFill>
                </a:rPr>
                <a:t>经过偏序信号训练</a:t>
              </a:r>
              <a:r>
                <a:rPr lang="zh-CN" altLang="en-US" sz="1050" dirty="0" smtClean="0"/>
                <a:t>的特征向量</a:t>
              </a:r>
              <a:endParaRPr lang="zh-CN" altLang="en-US" sz="105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88224" y="4455742"/>
            <a:ext cx="1656184" cy="1512168"/>
            <a:chOff x="971600" y="2865370"/>
            <a:chExt cx="1743662" cy="1545320"/>
          </a:xfrm>
        </p:grpSpPr>
        <p:grpSp>
          <p:nvGrpSpPr>
            <p:cNvPr id="39" name="组合 38"/>
            <p:cNvGrpSpPr/>
            <p:nvPr/>
          </p:nvGrpSpPr>
          <p:grpSpPr>
            <a:xfrm>
              <a:off x="1131086" y="2865370"/>
              <a:ext cx="1584176" cy="1275774"/>
              <a:chOff x="1131086" y="2865370"/>
              <a:chExt cx="1584176" cy="1275774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131086" y="4141144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1131086" y="2865370"/>
                <a:ext cx="0" cy="12757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1419118" y="3225409"/>
                <a:ext cx="144016" cy="9157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707150" y="4077072"/>
                <a:ext cx="144016" cy="64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995182" y="4077072"/>
                <a:ext cx="144016" cy="64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971600" y="4149080"/>
              <a:ext cx="1743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/>
                <a:t>视频</a:t>
              </a:r>
              <a:r>
                <a:rPr lang="en-US" altLang="zh-CN" sz="1050" dirty="0" smtClean="0"/>
                <a:t>x</a:t>
              </a:r>
              <a:r>
                <a:rPr lang="zh-CN" altLang="en-US" sz="1050" dirty="0" smtClean="0"/>
                <a:t>的</a:t>
              </a:r>
              <a:r>
                <a:rPr lang="zh-CN" altLang="en-US" sz="1050" dirty="0" smtClean="0">
                  <a:solidFill>
                    <a:srgbClr val="FF0000"/>
                  </a:solidFill>
                </a:rPr>
                <a:t>真实</a:t>
              </a:r>
              <a:r>
                <a:rPr lang="zh-CN" altLang="en-US" sz="1050" dirty="0" smtClean="0"/>
                <a:t>特征向量</a:t>
              </a:r>
              <a:endParaRPr lang="zh-CN" altLang="en-US" sz="105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491880" y="4277612"/>
            <a:ext cx="1656184" cy="1671668"/>
            <a:chOff x="971600" y="2865370"/>
            <a:chExt cx="1743662" cy="1708317"/>
          </a:xfrm>
        </p:grpSpPr>
        <p:grpSp>
          <p:nvGrpSpPr>
            <p:cNvPr id="47" name="组合 46"/>
            <p:cNvGrpSpPr/>
            <p:nvPr/>
          </p:nvGrpSpPr>
          <p:grpSpPr>
            <a:xfrm>
              <a:off x="1131086" y="2865370"/>
              <a:ext cx="1584176" cy="1275774"/>
              <a:chOff x="1131086" y="2865370"/>
              <a:chExt cx="1584176" cy="1275774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1131086" y="4141144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1131086" y="2865370"/>
                <a:ext cx="0" cy="12757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1419118" y="3322714"/>
                <a:ext cx="144016" cy="8184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707150" y="3978438"/>
                <a:ext cx="144016" cy="1627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995182" y="3901439"/>
                <a:ext cx="144016" cy="2397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971600" y="4149080"/>
              <a:ext cx="1743662" cy="424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/>
                <a:t>视频</a:t>
              </a:r>
              <a:r>
                <a:rPr lang="en-US" altLang="zh-CN" sz="1050" dirty="0" smtClean="0"/>
                <a:t>x</a:t>
              </a:r>
              <a:r>
                <a:rPr lang="zh-CN" altLang="en-US" sz="1050" dirty="0" smtClean="0">
                  <a:solidFill>
                    <a:srgbClr val="FF0000"/>
                  </a:solidFill>
                </a:rPr>
                <a:t>经过聚类信号训练</a:t>
              </a:r>
              <a:r>
                <a:rPr lang="zh-CN" altLang="en-US" sz="1050" dirty="0" smtClean="0"/>
                <a:t>的特征向量</a:t>
              </a:r>
              <a:endParaRPr lang="zh-CN" altLang="en-US" sz="1050" dirty="0"/>
            </a:p>
          </p:txBody>
        </p:sp>
      </p:grpSp>
      <p:grpSp>
        <p:nvGrpSpPr>
          <p:cNvPr id="54" name="组合 53"/>
          <p:cNvGrpSpPr/>
          <p:nvPr/>
        </p:nvGrpSpPr>
        <p:grpSpPr>
          <a:xfrm rot="16200000">
            <a:off x="2913680" y="4911867"/>
            <a:ext cx="307777" cy="758936"/>
            <a:chOff x="1409364" y="4410690"/>
            <a:chExt cx="307777" cy="890518"/>
          </a:xfrm>
        </p:grpSpPr>
        <p:sp>
          <p:nvSpPr>
            <p:cNvPr id="55" name="下箭头 54"/>
            <p:cNvSpPr/>
            <p:nvPr/>
          </p:nvSpPr>
          <p:spPr bwMode="auto">
            <a:xfrm>
              <a:off x="1419118" y="4410690"/>
              <a:ext cx="288032" cy="89051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09364" y="4498680"/>
              <a:ext cx="307777" cy="6861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800" dirty="0" smtClean="0"/>
                <a:t>聚类信号</a:t>
              </a:r>
              <a:endParaRPr lang="zh-CN" altLang="en-US" sz="800" dirty="0"/>
            </a:p>
          </p:txBody>
        </p:sp>
      </p:grpSp>
      <p:sp>
        <p:nvSpPr>
          <p:cNvPr id="58" name="线形标注 1 57"/>
          <p:cNvSpPr/>
          <p:nvPr/>
        </p:nvSpPr>
        <p:spPr bwMode="auto">
          <a:xfrm>
            <a:off x="1951467" y="4048550"/>
            <a:ext cx="736634" cy="297126"/>
          </a:xfrm>
          <a:prstGeom prst="borderCallout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不可靠的</a:t>
            </a:r>
            <a:endParaRPr kumimoji="0" lang="en-US" altLang="zh-CN" sz="10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rPr>
              <a:t>采样视频</a:t>
            </a:r>
            <a:endParaRPr kumimoji="0" lang="zh-CN" altLang="en-US" sz="10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线形标注 1 59"/>
          <p:cNvSpPr/>
          <p:nvPr/>
        </p:nvSpPr>
        <p:spPr bwMode="auto">
          <a:xfrm>
            <a:off x="2155609" y="4901814"/>
            <a:ext cx="607480" cy="295689"/>
          </a:xfrm>
          <a:prstGeom prst="borderCallout1">
            <a:avLst>
              <a:gd name="adj1" fmla="val 24459"/>
              <a:gd name="adj2" fmla="val 99840"/>
              <a:gd name="adj3" fmla="val 91568"/>
              <a:gd name="adj4" fmla="val 15802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1" u="none" strike="noStrike" cap="none" normalizeH="0" baseline="0" dirty="0" smtClean="0">
                <a:ln>
                  <a:noFill/>
                </a:ln>
                <a:effectLst/>
              </a:rPr>
              <a:t>可靠的</a:t>
            </a:r>
            <a:endParaRPr kumimoji="0" lang="en-US" altLang="zh-CN" sz="1000" b="1" i="1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b="1" i="1" dirty="0" smtClean="0"/>
              <a:t>流行视频</a:t>
            </a:r>
            <a:endParaRPr kumimoji="0" lang="zh-CN" altLang="en-US" sz="1000" b="1" i="1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6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信号融合过程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02842" y="7457782"/>
            <a:ext cx="1427454" cy="1419282"/>
            <a:chOff x="3836449" y="3008696"/>
            <a:chExt cx="2103970" cy="2084004"/>
          </a:xfrm>
        </p:grpSpPr>
        <p:pic>
          <p:nvPicPr>
            <p:cNvPr id="44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449" y="3637642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01" y="368601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449" y="4266588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449" y="4781181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6449" y="3008696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561" y="3684945"/>
              <a:ext cx="240112" cy="216913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51" y="368601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307" y="368601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1542" y="3055999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162" y="3055999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556" y="3055999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311" y="431389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814" y="4320450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12" y="431389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859" y="431389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167" y="482848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148" y="482848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668" y="482848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曲线连接符 61"/>
          <p:cNvCxnSpPr>
            <a:stCxn id="59" idx="2"/>
          </p:cNvCxnSpPr>
          <p:nvPr/>
        </p:nvCxnSpPr>
        <p:spPr>
          <a:xfrm rot="16200000" flipH="1">
            <a:off x="1602856" y="8153524"/>
            <a:ext cx="257812" cy="1640461"/>
          </a:xfrm>
          <a:prstGeom prst="bentConnector2">
            <a:avLst/>
          </a:prstGeom>
          <a:ln w="12700">
            <a:solidFill>
              <a:srgbClr val="33CC3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3308" y="6994096"/>
            <a:ext cx="142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数据集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758167" y="1196752"/>
            <a:ext cx="3625047" cy="1579716"/>
            <a:chOff x="1293562" y="1670029"/>
            <a:chExt cx="3807945" cy="1710521"/>
          </a:xfrm>
        </p:grpSpPr>
        <p:grpSp>
          <p:nvGrpSpPr>
            <p:cNvPr id="31" name="组合 30"/>
            <p:cNvGrpSpPr/>
            <p:nvPr/>
          </p:nvGrpSpPr>
          <p:grpSpPr>
            <a:xfrm>
              <a:off x="1293562" y="2252239"/>
              <a:ext cx="3807945" cy="311519"/>
              <a:chOff x="2444327" y="2492896"/>
              <a:chExt cx="3807945" cy="311519"/>
            </a:xfrm>
          </p:grpSpPr>
          <p:pic>
            <p:nvPicPr>
              <p:cNvPr id="4" name="Picture 2" descr="C:\Users\lin\Desktop\us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4327" y="2492896"/>
                <a:ext cx="344837" cy="311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2540198"/>
                <a:ext cx="240112" cy="216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2540196"/>
                <a:ext cx="240112" cy="216913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2540198"/>
                <a:ext cx="240112" cy="216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2540198"/>
                <a:ext cx="240112" cy="216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2540198"/>
                <a:ext cx="240112" cy="216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2540198"/>
                <a:ext cx="240112" cy="216913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4273" y="2540198"/>
                <a:ext cx="240112" cy="216913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2305" y="2540201"/>
                <a:ext cx="240112" cy="216913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2160" y="2540198"/>
                <a:ext cx="240112" cy="216913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左大括号 17"/>
            <p:cNvSpPr/>
            <p:nvPr/>
          </p:nvSpPr>
          <p:spPr>
            <a:xfrm rot="5400000">
              <a:off x="2480891" y="1431823"/>
              <a:ext cx="248591" cy="12482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8548" y="1670029"/>
              <a:ext cx="11107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Adobe 楷体 Std R" pitchFamily="18" charset="-122"/>
                  <a:ea typeface="Adobe 楷体 Std R" pitchFamily="18" charset="-122"/>
                </a:rPr>
                <a:t>该用户的正例</a:t>
              </a:r>
              <a:endParaRPr lang="zh-CN" altLang="en-US" sz="1100" dirty="0">
                <a:latin typeface="Adobe 楷体 Std R" pitchFamily="18" charset="-122"/>
                <a:ea typeface="Adobe 楷体 Std R" pitchFamily="18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64382" y="3069031"/>
              <a:ext cx="1496965" cy="311519"/>
              <a:chOff x="3315147" y="3309688"/>
              <a:chExt cx="1496965" cy="311519"/>
            </a:xfrm>
          </p:grpSpPr>
          <p:pic>
            <p:nvPicPr>
              <p:cNvPr id="20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9968" y="3356990"/>
                <a:ext cx="240112" cy="216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C:\Users\lin\Desktop\vide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3356990"/>
                <a:ext cx="240112" cy="216913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lin\Desktop\use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147" y="3309688"/>
                <a:ext cx="344837" cy="311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C:\Users\lin\Desktop\gt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0008" y="3378130"/>
                <a:ext cx="218294" cy="174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" name="曲线连接符 25"/>
            <p:cNvCxnSpPr>
              <a:stCxn id="5" idx="2"/>
              <a:endCxn id="20" idx="0"/>
            </p:cNvCxnSpPr>
            <p:nvPr/>
          </p:nvCxnSpPr>
          <p:spPr>
            <a:xfrm rot="16200000" flipH="1">
              <a:off x="2185256" y="2432329"/>
              <a:ext cx="599879" cy="76812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曲线连接符 27"/>
          <p:cNvCxnSpPr>
            <a:stCxn id="8" idx="2"/>
            <a:endCxn id="23" idx="0"/>
          </p:cNvCxnSpPr>
          <p:nvPr/>
        </p:nvCxnSpPr>
        <p:spPr>
          <a:xfrm rot="5400000">
            <a:off x="2792308" y="2084079"/>
            <a:ext cx="554007" cy="3427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1"/>
          <p:cNvSpPr/>
          <p:nvPr/>
        </p:nvSpPr>
        <p:spPr>
          <a:xfrm>
            <a:off x="2467324" y="2799700"/>
            <a:ext cx="195337" cy="288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926029" y="3160325"/>
            <a:ext cx="12446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/>
              <a:t>偏序模型</a:t>
            </a:r>
            <a:r>
              <a:rPr lang="en-US" altLang="zh-CN" sz="900" b="1" dirty="0" smtClean="0"/>
              <a:t>+</a:t>
            </a:r>
            <a:r>
              <a:rPr lang="zh-CN" altLang="en-US" sz="900" b="1" dirty="0" smtClean="0"/>
              <a:t>逻辑回归</a:t>
            </a:r>
            <a:endParaRPr lang="zh-CN" altLang="en-US" sz="900" b="1" dirty="0"/>
          </a:p>
        </p:txBody>
      </p:sp>
      <p:sp>
        <p:nvSpPr>
          <p:cNvPr id="35" name="下箭头 34"/>
          <p:cNvSpPr/>
          <p:nvPr/>
        </p:nvSpPr>
        <p:spPr>
          <a:xfrm>
            <a:off x="2467324" y="3520365"/>
            <a:ext cx="195337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981566" y="3952413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偏序</a:t>
            </a:r>
            <a:r>
              <a:rPr lang="zh-CN" altLang="en-US" sz="1100" b="1" dirty="0" smtClean="0"/>
              <a:t>事件</a:t>
            </a:r>
            <a:r>
              <a:rPr lang="zh-CN" altLang="en-US" sz="1100" b="1" dirty="0" smtClean="0"/>
              <a:t>的概率</a:t>
            </a:r>
            <a:endParaRPr lang="zh-CN" altLang="en-US" sz="1100" b="1" dirty="0"/>
          </a:p>
        </p:txBody>
      </p:sp>
      <p:sp>
        <p:nvSpPr>
          <p:cNvPr id="39" name="圆角矩形 38"/>
          <p:cNvSpPr/>
          <p:nvPr/>
        </p:nvSpPr>
        <p:spPr>
          <a:xfrm>
            <a:off x="1963889" y="4668221"/>
            <a:ext cx="545136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i="1" dirty="0" smtClean="0"/>
              <a:t>独立性假设</a:t>
            </a:r>
            <a:endParaRPr lang="zh-CN" altLang="en-US" sz="1100" b="1" i="1" dirty="0"/>
          </a:p>
        </p:txBody>
      </p:sp>
      <p:sp>
        <p:nvSpPr>
          <p:cNvPr id="42" name="下箭头 41"/>
          <p:cNvSpPr/>
          <p:nvPr/>
        </p:nvSpPr>
        <p:spPr>
          <a:xfrm>
            <a:off x="2467324" y="4324969"/>
            <a:ext cx="195337" cy="273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>
            <a:off x="4591901" y="4972351"/>
            <a:ext cx="195337" cy="273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27296" y="5341834"/>
            <a:ext cx="132454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数据集联合概率</a:t>
            </a:r>
            <a:endParaRPr lang="zh-CN" altLang="en-US" sz="1200" b="1" dirty="0"/>
          </a:p>
        </p:txBody>
      </p:sp>
      <p:grpSp>
        <p:nvGrpSpPr>
          <p:cNvPr id="2049" name="组合 2048"/>
          <p:cNvGrpSpPr/>
          <p:nvPr/>
        </p:nvGrpSpPr>
        <p:grpSpPr>
          <a:xfrm>
            <a:off x="4074205" y="2599545"/>
            <a:ext cx="1584176" cy="1275774"/>
            <a:chOff x="6948264" y="2096473"/>
            <a:chExt cx="1584176" cy="1275774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6948264" y="3372247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6948264" y="2096473"/>
              <a:ext cx="0" cy="12757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7236296" y="2456512"/>
              <a:ext cx="144016" cy="915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7524328" y="2914379"/>
              <a:ext cx="144016" cy="457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7812360" y="2780041"/>
              <a:ext cx="144016" cy="592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52" name="曲线连接符 2051"/>
          <p:cNvCxnSpPr>
            <a:stCxn id="72" idx="2"/>
            <a:endCxn id="34" idx="3"/>
          </p:cNvCxnSpPr>
          <p:nvPr/>
        </p:nvCxnSpPr>
        <p:spPr>
          <a:xfrm rot="5400000">
            <a:off x="3853435" y="3227586"/>
            <a:ext cx="221111" cy="151657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2051"/>
          <p:cNvCxnSpPr>
            <a:stCxn id="73" idx="2"/>
            <a:endCxn id="96" idx="1"/>
          </p:cNvCxnSpPr>
          <p:nvPr/>
        </p:nvCxnSpPr>
        <p:spPr>
          <a:xfrm rot="16200000" flipH="1">
            <a:off x="5561721" y="3323907"/>
            <a:ext cx="166934" cy="126975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024610" y="1264481"/>
            <a:ext cx="3867870" cy="1390390"/>
            <a:chOff x="4170502" y="3099784"/>
            <a:chExt cx="4964238" cy="1784503"/>
          </a:xfrm>
        </p:grpSpPr>
        <p:pic>
          <p:nvPicPr>
            <p:cNvPr id="64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502" y="3684738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直接箭头连接符 64"/>
            <p:cNvCxnSpPr>
              <a:stCxn id="64" idx="3"/>
            </p:cNvCxnSpPr>
            <p:nvPr/>
          </p:nvCxnSpPr>
          <p:spPr>
            <a:xfrm flipV="1">
              <a:off x="4515339" y="3840497"/>
              <a:ext cx="4115345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8270644" y="3767601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 smtClean="0"/>
                <a:t>time</a:t>
              </a:r>
              <a:endParaRPr lang="zh-CN" altLang="en-US" sz="1600" b="1" i="1" dirty="0"/>
            </a:p>
          </p:txBody>
        </p:sp>
        <p:pic>
          <p:nvPicPr>
            <p:cNvPr id="74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863" y="362358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870" y="3622303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292" y="3623585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686" y="3622302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551" y="3623585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439" y="3623585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5973" y="3623585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029" y="3623585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左大括号 82"/>
            <p:cNvSpPr/>
            <p:nvPr/>
          </p:nvSpPr>
          <p:spPr>
            <a:xfrm rot="5400000">
              <a:off x="7513030" y="3037819"/>
              <a:ext cx="224297" cy="8654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48423" y="3099784"/>
              <a:ext cx="1654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solidFill>
                    <a:srgbClr val="FF0000"/>
                  </a:solidFill>
                </a:rPr>
                <a:t> time window</a:t>
              </a:r>
              <a:endParaRPr lang="zh-CN" alt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85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89" y="4620070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268" y="4572768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902" y="4628959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:\Users\lin\Desktop\eq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949" y="4622113"/>
              <a:ext cx="402879" cy="23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9" name="肘形连接符 88"/>
            <p:cNvCxnSpPr>
              <a:stCxn id="80" idx="2"/>
              <a:endCxn id="85" idx="0"/>
            </p:cNvCxnSpPr>
            <p:nvPr/>
          </p:nvCxnSpPr>
          <p:spPr>
            <a:xfrm rot="5400000">
              <a:off x="6366534" y="3674109"/>
              <a:ext cx="779572" cy="11123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/>
            <p:cNvCxnSpPr>
              <a:stCxn id="78" idx="2"/>
              <a:endCxn id="87" idx="0"/>
            </p:cNvCxnSpPr>
            <p:nvPr/>
          </p:nvCxnSpPr>
          <p:spPr>
            <a:xfrm rot="5400000">
              <a:off x="6844553" y="3920904"/>
              <a:ext cx="788461" cy="62764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下箭头 91"/>
          <p:cNvSpPr/>
          <p:nvPr/>
        </p:nvSpPr>
        <p:spPr>
          <a:xfrm>
            <a:off x="6794467" y="2708026"/>
            <a:ext cx="195337" cy="288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6274173" y="3122915"/>
            <a:ext cx="124468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/>
              <a:t>聚类模型</a:t>
            </a:r>
            <a:r>
              <a:rPr lang="en-US" altLang="zh-CN" sz="900" b="1" dirty="0" smtClean="0"/>
              <a:t>+</a:t>
            </a:r>
            <a:r>
              <a:rPr lang="zh-CN" altLang="en-US" sz="900" b="1" dirty="0" smtClean="0"/>
              <a:t>逻辑回归</a:t>
            </a:r>
            <a:endParaRPr lang="zh-CN" altLang="en-US" sz="900" b="1" dirty="0"/>
          </a:p>
        </p:txBody>
      </p:sp>
      <p:sp>
        <p:nvSpPr>
          <p:cNvPr id="94" name="下箭头 93"/>
          <p:cNvSpPr/>
          <p:nvPr/>
        </p:nvSpPr>
        <p:spPr>
          <a:xfrm>
            <a:off x="6798849" y="3500159"/>
            <a:ext cx="195337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280067" y="3898237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聚类</a:t>
            </a:r>
            <a:r>
              <a:rPr lang="zh-CN" altLang="en-US" sz="1100" b="1" dirty="0" smtClean="0"/>
              <a:t>事件</a:t>
            </a:r>
            <a:r>
              <a:rPr lang="zh-CN" altLang="en-US" sz="1100" b="1" dirty="0" smtClean="0"/>
              <a:t>的概率</a:t>
            </a:r>
            <a:endParaRPr lang="zh-CN" altLang="en-US" sz="1100" b="1" dirty="0"/>
          </a:p>
        </p:txBody>
      </p:sp>
      <p:sp>
        <p:nvSpPr>
          <p:cNvPr id="97" name="下箭头 96"/>
          <p:cNvSpPr/>
          <p:nvPr/>
        </p:nvSpPr>
        <p:spPr>
          <a:xfrm>
            <a:off x="6794466" y="4254596"/>
            <a:ext cx="195337" cy="273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142737" y="2599545"/>
            <a:ext cx="142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2060"/>
                </a:solidFill>
              </a:rPr>
              <a:t>模型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91732" y="5272615"/>
            <a:ext cx="3368774" cy="1396745"/>
            <a:chOff x="406830" y="5143193"/>
            <a:chExt cx="3368774" cy="1625445"/>
          </a:xfrm>
        </p:grpSpPr>
        <p:sp>
          <p:nvSpPr>
            <p:cNvPr id="7" name="矩形 6"/>
            <p:cNvSpPr/>
            <p:nvPr/>
          </p:nvSpPr>
          <p:spPr bwMode="auto">
            <a:xfrm>
              <a:off x="519820" y="5143193"/>
              <a:ext cx="3255784" cy="1625445"/>
            </a:xfrm>
            <a:prstGeom prst="rect">
              <a:avLst/>
            </a:prstGeom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100" b="1" i="1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06830" y="5143193"/>
                  <a:ext cx="3368774" cy="1625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𝑟𝑎𝑛𝑘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sz="1400" b="0" i="1" smtClean="0">
                                <a:latin typeface="Cambria Math"/>
                              </a:rPr>
                              <m:t>⁡(1+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14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140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/>
                          </a:rPr>
                          <m:t>	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altLang="zh-CN" sz="14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1400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𝑐𝑙𝑢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altLang="zh-CN" sz="1400" b="0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sz="14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1400" dirty="0" smtClean="0"/>
                </a:p>
                <a:p>
                  <a:r>
                    <a:rPr lang="en-US" altLang="zh-CN" sz="1400" b="0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/>
                        </a:rPr>
                        <m:t>− 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𝑝𝑒𝑛𝑎𝑙𝑖𝑧𝑎𝑡𝑖𝑜𝑛</m:t>
                      </m:r>
                    </m:oMath>
                  </a14:m>
                  <a:endParaRPr lang="en-US" altLang="zh-CN" sz="1400" dirty="0" smtClean="0"/>
                </a:p>
                <a:p>
                  <a:endParaRPr lang="zh-CN" altLang="en-US" sz="14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30" y="5143193"/>
                  <a:ext cx="3368774" cy="16254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51092" b="-563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7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Youku</a:t>
            </a:r>
            <a:r>
              <a:rPr lang="zh-CN" altLang="en-US" dirty="0" smtClean="0"/>
              <a:t>站点爬取流行视频以及所有评论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过滤“不活跃”的用户和视频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10918</a:t>
            </a:r>
            <a:r>
              <a:rPr lang="zh-CN" altLang="en-US" dirty="0" smtClean="0"/>
              <a:t>个用户，</a:t>
            </a:r>
            <a:r>
              <a:rPr lang="en-US" altLang="zh-CN" dirty="0" smtClean="0"/>
              <a:t>3130</a:t>
            </a:r>
            <a:r>
              <a:rPr lang="zh-CN" altLang="en-US" dirty="0" smtClean="0"/>
              <a:t>个视频，稀疏度</a:t>
            </a:r>
            <a:r>
              <a:rPr lang="en-US" altLang="zh-CN" dirty="0" smtClean="0"/>
              <a:t>99.05%</a:t>
            </a:r>
          </a:p>
          <a:p>
            <a:r>
              <a:rPr lang="zh-CN" altLang="en-US" dirty="0" smtClean="0"/>
              <a:t>比较的方法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BPR:</a:t>
            </a:r>
            <a:r>
              <a:rPr lang="zh-CN" altLang="en-US" dirty="0" smtClean="0"/>
              <a:t>仅考虑偏序信号的推荐算法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ClusterRank</a:t>
            </a:r>
            <a:r>
              <a:rPr lang="en-US" altLang="zh-CN" dirty="0" smtClean="0"/>
              <a:t>:</a:t>
            </a:r>
            <a:r>
              <a:rPr lang="zh-CN" altLang="en-US" dirty="0" smtClean="0"/>
              <a:t>融合偏序信号和聚类信号的方法</a:t>
            </a:r>
            <a:endParaRPr lang="en-US" altLang="zh-CN" dirty="0" smtClean="0"/>
          </a:p>
          <a:p>
            <a:r>
              <a:rPr lang="zh-CN" altLang="en-US" dirty="0" smtClean="0"/>
              <a:t>评价指标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Recall, Precision, Mean Average Precision(MAP)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600" y="1628800"/>
            <a:ext cx="7275848" cy="4320480"/>
            <a:chOff x="3608432" y="3558653"/>
            <a:chExt cx="4855348" cy="288316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432" y="3558653"/>
              <a:ext cx="4813028" cy="1437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996015"/>
              <a:ext cx="4827884" cy="1445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76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研究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背景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基于多信号融合的聚类推荐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聚类推荐的移动流媒体缓存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机制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总结与展望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3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视频性质改变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视频时间短，类别数量多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跨视频的缓存成为需求</a:t>
            </a:r>
            <a:endParaRPr lang="en-US" altLang="zh-CN" dirty="0" smtClean="0"/>
          </a:p>
          <a:p>
            <a:r>
              <a:rPr lang="zh-CN" altLang="en-US" dirty="0" smtClean="0"/>
              <a:t>利用无线传播的“广播”特性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传输的无关节点可监听到信道中的内容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在请求之前缓存可能观看的视频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7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系统分为客户端、服务器</a:t>
            </a:r>
            <a:endParaRPr lang="en-US" altLang="zh-CN" dirty="0" smtClean="0"/>
          </a:p>
          <a:p>
            <a:r>
              <a:rPr lang="zh-CN" altLang="en-US" dirty="0" smtClean="0"/>
              <a:t>服务器负责推荐模型训练</a:t>
            </a:r>
            <a:endParaRPr lang="en-US" altLang="zh-CN" dirty="0" smtClean="0"/>
          </a:p>
          <a:p>
            <a:r>
              <a:rPr lang="zh-CN" altLang="en-US" dirty="0" smtClean="0"/>
              <a:t>客户端负责缓存机制实施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114498" y="3609976"/>
            <a:ext cx="6469812" cy="2338258"/>
            <a:chOff x="1691680" y="1268760"/>
            <a:chExt cx="7217599" cy="2682073"/>
          </a:xfrm>
        </p:grpSpPr>
        <p:pic>
          <p:nvPicPr>
            <p:cNvPr id="6" name="Picture 2" descr="C:\Users\lin\Desktop\serv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114877"/>
              <a:ext cx="1163556" cy="1434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lin\Desktop\phon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803" y="1806927"/>
              <a:ext cx="615900" cy="61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lin\Desktop\phon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289" y="3121050"/>
              <a:ext cx="615900" cy="61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lin\Desktop\phon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642" y="3121050"/>
              <a:ext cx="615900" cy="61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曲线连接符 9"/>
            <p:cNvCxnSpPr>
              <a:stCxn id="7" idx="3"/>
              <a:endCxn id="8" idx="3"/>
            </p:cNvCxnSpPr>
            <p:nvPr/>
          </p:nvCxnSpPr>
          <p:spPr>
            <a:xfrm>
              <a:off x="7324703" y="2114877"/>
              <a:ext cx="582486" cy="1314123"/>
            </a:xfrm>
            <a:prstGeom prst="curvedConnector3">
              <a:avLst>
                <a:gd name="adj1" fmla="val 139246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>
              <a:stCxn id="8" idx="2"/>
              <a:endCxn id="9" idx="2"/>
            </p:cNvCxnSpPr>
            <p:nvPr/>
          </p:nvCxnSpPr>
          <p:spPr>
            <a:xfrm rot="5400000">
              <a:off x="6986916" y="3124627"/>
              <a:ext cx="12700" cy="122464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9" idx="1"/>
              <a:endCxn id="7" idx="1"/>
            </p:cNvCxnSpPr>
            <p:nvPr/>
          </p:nvCxnSpPr>
          <p:spPr>
            <a:xfrm rot="10800000" flipH="1">
              <a:off x="6066641" y="2114878"/>
              <a:ext cx="642161" cy="1314123"/>
            </a:xfrm>
            <a:prstGeom prst="curvedConnector3">
              <a:avLst>
                <a:gd name="adj1" fmla="val -35599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7" idx="0"/>
              <a:endCxn id="6" idx="0"/>
            </p:cNvCxnSpPr>
            <p:nvPr/>
          </p:nvCxnSpPr>
          <p:spPr>
            <a:xfrm rot="16200000" flipH="1" flipV="1">
              <a:off x="4707155" y="-194722"/>
              <a:ext cx="307950" cy="4311247"/>
            </a:xfrm>
            <a:prstGeom prst="curvedConnector3">
              <a:avLst>
                <a:gd name="adj1" fmla="val -74233"/>
              </a:avLst>
            </a:prstGeom>
            <a:ln w="19050">
              <a:solidFill>
                <a:srgbClr val="00B050"/>
              </a:solidFill>
              <a:prstDash val="sysDash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9" idx="2"/>
              <a:endCxn id="6" idx="2"/>
            </p:cNvCxnSpPr>
            <p:nvPr/>
          </p:nvCxnSpPr>
          <p:spPr>
            <a:xfrm rot="5400000" flipH="1">
              <a:off x="4446154" y="1808513"/>
              <a:ext cx="187789" cy="3669086"/>
            </a:xfrm>
            <a:prstGeom prst="curvedConnector3">
              <a:avLst>
                <a:gd name="adj1" fmla="val -121732"/>
              </a:avLst>
            </a:prstGeom>
            <a:ln w="19050">
              <a:solidFill>
                <a:srgbClr val="00B050"/>
              </a:solidFill>
              <a:prstDash val="sysDash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7034" y="1268760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请求</a:t>
              </a:r>
              <a:r>
                <a:rPr lang="en-US" altLang="zh-CN" sz="1400" b="1" dirty="0" smtClean="0"/>
                <a:t>-</a:t>
              </a:r>
              <a:r>
                <a:rPr lang="zh-CN" altLang="en-US" sz="1400" b="1" dirty="0" smtClean="0"/>
                <a:t>响应通信</a:t>
              </a:r>
              <a:endParaRPr lang="zh-CN" altLang="en-US" sz="1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 rot="21311860">
              <a:off x="5014152" y="2057914"/>
              <a:ext cx="1583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/>
                <a:t>定时心跳通信</a:t>
              </a:r>
              <a:endParaRPr lang="en-US" altLang="zh-CN" sz="1400" b="1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1680" y="3490783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推荐服务器</a:t>
              </a:r>
              <a:endParaRPr lang="zh-CN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3135" y="3643056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移动客户端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7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职责：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收集客户端行为反馈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维护更新的模型参数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处理客户端的参数查询请求</a:t>
            </a:r>
            <a:endParaRPr lang="en-US" altLang="zh-CN" dirty="0" smtClean="0"/>
          </a:p>
          <a:p>
            <a:r>
              <a:rPr lang="zh-CN" altLang="en-US" dirty="0" smtClean="0"/>
              <a:t>维护数据队列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保证使用新数据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保证足够的更新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数据源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17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3653159" y="3501708"/>
            <a:ext cx="4171279" cy="2663596"/>
            <a:chOff x="2483768" y="999808"/>
            <a:chExt cx="3240360" cy="2069152"/>
          </a:xfrm>
        </p:grpSpPr>
        <p:sp>
          <p:nvSpPr>
            <p:cNvPr id="20" name="圆角矩形 19"/>
            <p:cNvSpPr/>
            <p:nvPr/>
          </p:nvSpPr>
          <p:spPr>
            <a:xfrm>
              <a:off x="2987824" y="2636912"/>
              <a:ext cx="1296144" cy="352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偏序信号队列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355976" y="2636912"/>
              <a:ext cx="1296144" cy="352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聚类信号队列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87824" y="2212380"/>
              <a:ext cx="1296144" cy="352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偏序信号更新模块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355976" y="2215902"/>
              <a:ext cx="1296144" cy="352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聚类信号更新模块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87824" y="1772816"/>
              <a:ext cx="2664296" cy="352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多信号融合聚类推荐模型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987824" y="1340768"/>
              <a:ext cx="2664296" cy="3525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推荐模块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555776" y="1340768"/>
              <a:ext cx="360040" cy="16486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483768" y="999808"/>
              <a:ext cx="3240360" cy="2069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1840" y="99980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推荐服务器架构图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3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客户端缓存模块设计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职责：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对视频的价值进行评分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更新相关模型参数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淘汰不需要的缓存内容</a:t>
            </a:r>
            <a:endParaRPr lang="en-US" altLang="zh-CN" dirty="0" smtClean="0"/>
          </a:p>
          <a:p>
            <a:r>
              <a:rPr lang="zh-CN" altLang="en-US" dirty="0" smtClean="0"/>
              <a:t>细节：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使用时间戳淘汰过时的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特征向量</a:t>
            </a:r>
            <a:endParaRPr lang="en-US" altLang="zh-CN" dirty="0"/>
          </a:p>
          <a:p>
            <a:pPr lvl="1"/>
            <a:r>
              <a:rPr lang="zh-CN" altLang="en-US" dirty="0" smtClean="0"/>
              <a:t>通过心跳消息维护邻居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缓存内容，淘汰冗余内容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保证内容分布均衡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每个缓存设置定时器，过时淘汰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18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716016" y="2924944"/>
            <a:ext cx="4184781" cy="2035970"/>
            <a:chOff x="2475451" y="1753070"/>
            <a:chExt cx="4184781" cy="2035970"/>
          </a:xfrm>
        </p:grpSpPr>
        <p:sp>
          <p:nvSpPr>
            <p:cNvPr id="6" name="圆角矩形 5"/>
            <p:cNvSpPr/>
            <p:nvPr/>
          </p:nvSpPr>
          <p:spPr>
            <a:xfrm>
              <a:off x="2483768" y="3501008"/>
              <a:ext cx="4176464" cy="2880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基本缓存模块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75451" y="1753070"/>
              <a:ext cx="4176464" cy="1675929"/>
            </a:xfrm>
            <a:prstGeom prst="roundRect">
              <a:avLst>
                <a:gd name="adj" fmla="val 443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99792" y="2041102"/>
              <a:ext cx="1728192" cy="13158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16016" y="2041102"/>
              <a:ext cx="1728192" cy="13158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71800" y="2382320"/>
              <a:ext cx="1584176" cy="4346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偏好值计算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71800" y="2924944"/>
              <a:ext cx="1584176" cy="3986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特征更新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788024" y="2382320"/>
              <a:ext cx="1584176" cy="2545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实时监听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788024" y="2708920"/>
              <a:ext cx="1584176" cy="2880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定时淘汰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88024" y="3068960"/>
              <a:ext cx="1584176" cy="2545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分布平衡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7784" y="2041103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 缓存选择</a:t>
              </a:r>
              <a:endParaRPr lang="zh-CN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2041103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缓存更新</a:t>
              </a:r>
              <a:endParaRPr lang="zh-CN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3928" y="1753071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推荐缓存模块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模拟实验设置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使用</a:t>
                </a:r>
                <a:r>
                  <a:rPr lang="en-US" altLang="zh-CN" dirty="0" err="1" smtClean="0"/>
                  <a:t>Youku</a:t>
                </a:r>
                <a:r>
                  <a:rPr lang="zh-CN" altLang="en-US" dirty="0" smtClean="0"/>
                  <a:t>数据的请求模式，过滤出密集子集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每个视频传输开销相同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每个用户观看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个视频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次传输能到达所有用户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评价标准：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𝑐𝑜𝑚𝑚𝑢𝑛𝑖𝑐𝑎𝑡𝑖𝑜𝑛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/>
                      </a:rPr>
                      <m:t>_</m:t>
                    </m:r>
                    <m:r>
                      <a:rPr lang="en-US" altLang="zh-CN" b="0" i="1" smtClean="0">
                        <a:latin typeface="Cambria Math"/>
                      </a:rPr>
                      <m:t>𝑠𝑎𝑣𝑒</m:t>
                    </m:r>
                    <m:r>
                      <a:rPr lang="en-US" altLang="zh-CN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h𝑖𝑡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𝑛𝑢𝑚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𝑑𝑖𝑠𝑡𝑖𝑛𝑐𝑡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𝑣𝑖𝑑𝑒𝑜𝑠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10∗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𝑢𝑠𝑒𝑟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𝑛𝑢𝑚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使用传输次数评价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4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zh-CN" altLang="en-US" dirty="0" smtClean="0"/>
              <a:t>基于多信号融合的聚类推荐模型</a:t>
            </a:r>
            <a:endParaRPr lang="en-US" altLang="zh-CN" dirty="0"/>
          </a:p>
          <a:p>
            <a:r>
              <a:rPr lang="zh-CN" altLang="en-US" dirty="0" smtClean="0"/>
              <a:t>基于聚类推荐的移动流媒体缓存机制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3959671" cy="4392612"/>
          </a:xfrm>
        </p:spPr>
        <p:txBody>
          <a:bodyPr/>
          <a:lstStyle/>
          <a:p>
            <a:r>
              <a:rPr lang="zh-CN" altLang="en-US" dirty="0" smtClean="0"/>
              <a:t>缓存空间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36" y="2276872"/>
            <a:ext cx="6696744" cy="35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52" y="4193808"/>
            <a:ext cx="3476625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8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3959671" cy="4392612"/>
          </a:xfrm>
        </p:spPr>
        <p:txBody>
          <a:bodyPr/>
          <a:lstStyle/>
          <a:p>
            <a:r>
              <a:rPr lang="zh-CN" altLang="en-US" dirty="0" smtClean="0"/>
              <a:t>系统用户数量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2693"/>
            <a:ext cx="6768752" cy="360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2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3959671" cy="4392612"/>
          </a:xfrm>
        </p:spPr>
        <p:txBody>
          <a:bodyPr/>
          <a:lstStyle/>
          <a:p>
            <a:r>
              <a:rPr lang="zh-CN" altLang="en-US" dirty="0" smtClean="0"/>
              <a:t>不同推荐方法比较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266626" cy="378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研究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背景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基于多信号融合的聚类推荐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基于聚类推荐的移动流媒体缓存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机制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与展望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08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提出</a:t>
            </a:r>
            <a:r>
              <a:rPr lang="zh-CN" altLang="en-US" sz="2000" dirty="0" smtClean="0"/>
              <a:t>了基于多信号融合的视频推荐算法，有效利用数据中的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 smtClean="0"/>
              <a:t>多种信号，提高推荐效果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在真实数据中验证了算法的有效性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设计基于聚类推荐的缓存机制，设计模拟实验验证其效果</a:t>
            </a:r>
            <a:endParaRPr lang="en-US" altLang="zh-CN" sz="2000" dirty="0" smtClean="0"/>
          </a:p>
          <a:p>
            <a:r>
              <a:rPr lang="zh-CN" altLang="en-US" dirty="0" smtClean="0"/>
              <a:t>展望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结合偏好在时间轴上的动态性，以及偏好与聚类的相关性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设计偏好与聚类相互加强的算法</a:t>
            </a:r>
            <a:endParaRPr lang="en-US" altLang="zh-CN" sz="20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8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685800" y="6284913"/>
            <a:ext cx="1293813" cy="457200"/>
          </a:xfrm>
          <a:prstGeom prst="rect">
            <a:avLst/>
          </a:prstGeom>
        </p:spPr>
        <p:txBody>
          <a:bodyPr/>
          <a:lstStyle/>
          <a:p>
            <a:fld id="{DC349F63-C628-4D14-89D6-FD463F86A6B6}" type="datetime1">
              <a:rPr lang="zh-CN" altLang="en-US"/>
              <a:pPr/>
              <a:t>2016/5/21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D2CE7F3-0F95-4D7E-B7ED-D6A563F344C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694240" cy="1600200"/>
          </a:xfrm>
        </p:spPr>
        <p:txBody>
          <a:bodyPr/>
          <a:lstStyle/>
          <a:p>
            <a:r>
              <a:rPr lang="zh-CN" altLang="en-US" dirty="0"/>
              <a:t>基于聚类推荐的移动流媒体缓存优化技术研究</a:t>
            </a:r>
            <a:endParaRPr lang="zh-CN" altLang="zh-CN" dirty="0"/>
          </a:p>
        </p:txBody>
      </p:sp>
      <p:sp>
        <p:nvSpPr>
          <p:cNvPr id="6" name="副标题 8"/>
          <p:cNvSpPr txBox="1">
            <a:spLocks/>
          </p:cNvSpPr>
          <p:nvPr/>
        </p:nvSpPr>
        <p:spPr bwMode="auto">
          <a:xfrm>
            <a:off x="5334000" y="4882852"/>
            <a:ext cx="33178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9BB39B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答</a:t>
            </a:r>
            <a:r>
              <a:rPr lang="en-US" altLang="zh-CN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辩</a:t>
            </a:r>
            <a:r>
              <a:rPr lang="en-US" altLang="zh-CN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人</a:t>
            </a:r>
            <a:r>
              <a:rPr lang="en-US" altLang="zh-CN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: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林涛</a:t>
            </a:r>
            <a:endParaRPr lang="en-US" altLang="zh-CN" sz="2000" dirty="0" smtClean="0">
              <a:solidFill>
                <a:schemeClr val="tx2"/>
              </a:solidFill>
              <a:latin typeface="黑体"/>
              <a:ea typeface="黑体"/>
              <a:cs typeface="黑体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指导</a:t>
            </a:r>
            <a:r>
              <a:rPr lang="zh-CN" altLang="en-US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老师</a:t>
            </a:r>
            <a:r>
              <a:rPr lang="en-US" altLang="zh-CN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: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叶</a:t>
            </a:r>
            <a:r>
              <a:rPr lang="zh-CN" altLang="en-US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保留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教  授</a:t>
            </a:r>
            <a:endParaRPr lang="en-US" altLang="zh-CN" sz="2000" dirty="0">
              <a:solidFill>
                <a:schemeClr val="tx2"/>
              </a:solidFill>
              <a:latin typeface="黑体"/>
              <a:ea typeface="黑体"/>
              <a:cs typeface="黑体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	   </a:t>
            </a:r>
            <a:r>
              <a:rPr lang="zh-CN" altLang="en-US" sz="2000" dirty="0" smtClean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陆桑璐 教  授</a:t>
            </a:r>
            <a:endParaRPr lang="en-US" altLang="zh-CN" sz="2000" dirty="0">
              <a:solidFill>
                <a:schemeClr val="tx2"/>
              </a:solidFill>
              <a:latin typeface="黑体"/>
              <a:ea typeface="黑体"/>
              <a:cs typeface="黑体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               </a:t>
            </a:r>
            <a:endParaRPr lang="en-US" altLang="en-US" sz="200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347864" y="3789040"/>
            <a:ext cx="367240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5600" dirty="0" smtClean="0">
                <a:solidFill>
                  <a:srgbClr val="FF0000"/>
                </a:solidFill>
              </a:rPr>
              <a:t>谢谢！</a:t>
            </a:r>
            <a:endParaRPr lang="zh-CN" altLang="en-US" sz="5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个性化服务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“数据稀疏性”和“冷启动”限制现有算法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采用多数据源、跨领域学习成为主流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视频网站拥有大量的附加信息</a:t>
            </a:r>
            <a:endParaRPr lang="en-US" altLang="zh-CN" dirty="0"/>
          </a:p>
          <a:p>
            <a:r>
              <a:rPr lang="zh-CN" altLang="en-US" dirty="0" smtClean="0"/>
              <a:t>视频缓存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视频长短缩短、数量增加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依靠播放顺序缓存不再适用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3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提升视频推荐性能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减少流媒体系统传输开销</a:t>
            </a:r>
            <a:endParaRPr lang="en-US" altLang="zh-CN" dirty="0" smtClean="0"/>
          </a:p>
          <a:p>
            <a:r>
              <a:rPr lang="zh-CN" altLang="en-US" dirty="0" smtClean="0"/>
              <a:t>主要工作</a:t>
            </a:r>
            <a:endParaRPr lang="en-US" altLang="zh-CN" dirty="0" smtClean="0"/>
          </a:p>
          <a:p>
            <a:pPr lvl="1"/>
            <a:r>
              <a:rPr lang="zh-CN" altLang="en-US" dirty="0"/>
              <a:t>基于多信号融合的聚类推荐模型</a:t>
            </a:r>
            <a:endParaRPr lang="en-US" altLang="zh-CN" dirty="0"/>
          </a:p>
          <a:p>
            <a:pPr lvl="2"/>
            <a:r>
              <a:rPr lang="zh-CN" altLang="en-US" dirty="0" smtClean="0"/>
              <a:t>视频聚类现象建模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结合偏序信号构建目标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在真实数据上验证性能</a:t>
            </a:r>
            <a:endParaRPr lang="en-US" altLang="zh-CN" dirty="0" smtClean="0"/>
          </a:p>
          <a:p>
            <a:pPr lvl="1"/>
            <a:r>
              <a:rPr lang="zh-CN" altLang="en-US" dirty="0"/>
              <a:t>基于聚类推荐的移动流媒体缓存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推荐服务器设计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缓存机制设计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6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研究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背景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基于多信号融合的聚类推荐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基于聚类推荐的移动流媒体缓存机制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总结与展望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8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隐含因子特征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每个对象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用户和视频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(D</a:t>
            </a:r>
            <a:r>
              <a:rPr lang="zh-CN" altLang="en-US" dirty="0" smtClean="0"/>
              <a:t>维</a:t>
            </a:r>
            <a:r>
              <a:rPr lang="en-US" altLang="zh-CN" dirty="0"/>
              <a:t>)</a:t>
            </a:r>
            <a:r>
              <a:rPr lang="zh-CN" altLang="en-US" dirty="0" smtClean="0"/>
              <a:t>特征向量</a:t>
            </a:r>
            <a:endParaRPr lang="en-US" altLang="zh-CN" dirty="0" smtClean="0"/>
          </a:p>
          <a:p>
            <a:r>
              <a:rPr lang="zh-CN" altLang="en-US" dirty="0" smtClean="0"/>
              <a:t>一种简单的特征</a:t>
            </a:r>
            <a:endParaRPr lang="en-US" altLang="zh-CN" dirty="0" smtClean="0"/>
          </a:p>
          <a:p>
            <a:r>
              <a:rPr lang="zh-CN" altLang="en-US" dirty="0" smtClean="0"/>
              <a:t>隐含因子假设下的特征</a:t>
            </a:r>
            <a:endParaRPr lang="en-US" altLang="zh-CN" dirty="0" smtClean="0"/>
          </a:p>
          <a:p>
            <a:pPr lvl="1"/>
            <a:r>
              <a:rPr lang="zh-CN" altLang="en-US" dirty="0"/>
              <a:t>维</a:t>
            </a:r>
            <a:r>
              <a:rPr lang="zh-CN" altLang="en-US" dirty="0" smtClean="0"/>
              <a:t>度减少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数据拟合特征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拟合方式</a:t>
            </a:r>
            <a:r>
              <a:rPr lang="zh-CN" altLang="en-US" dirty="0" smtClean="0"/>
              <a:t>与目标函数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Square- loss</a:t>
            </a:r>
          </a:p>
          <a:p>
            <a:pPr lvl="1"/>
            <a:r>
              <a:rPr lang="en-US" altLang="zh-CN" dirty="0" smtClean="0"/>
              <a:t>Log-loss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6F6ED6-8E9C-40B7-951D-3B305E0CF8F4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29" name="表格 28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64240"/>
              </p:ext>
            </p:extLst>
          </p:nvPr>
        </p:nvGraphicFramePr>
        <p:xfrm>
          <a:off x="2780580" y="2057792"/>
          <a:ext cx="324036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2</a:t>
                      </a:r>
                      <a:endParaRPr lang="zh-CN" altLang="en-US" sz="1600" baseline="-25000" dirty="0" smtClean="0"/>
                    </a:p>
                    <a:p>
                      <a:endParaRPr lang="zh-CN" altLang="en-US" sz="18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3</a:t>
                      </a:r>
                      <a:endParaRPr lang="zh-CN" altLang="en-US" sz="16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4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5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6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7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8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</a:t>
                      </a:r>
                      <a:r>
                        <a:rPr lang="en-US" altLang="zh-CN" sz="1600" baseline="-25000" dirty="0" smtClean="0"/>
                        <a:t>9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表格 29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66716"/>
              </p:ext>
            </p:extLst>
          </p:nvPr>
        </p:nvGraphicFramePr>
        <p:xfrm>
          <a:off x="2460104" y="2367372"/>
          <a:ext cx="38370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98086"/>
              </p:ext>
            </p:extLst>
          </p:nvPr>
        </p:nvGraphicFramePr>
        <p:xfrm>
          <a:off x="2460104" y="3248980"/>
          <a:ext cx="38370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7" name="组合 36" hidden="1"/>
          <p:cNvGrpSpPr/>
          <p:nvPr/>
        </p:nvGrpSpPr>
        <p:grpSpPr>
          <a:xfrm>
            <a:off x="2780580" y="2367372"/>
            <a:ext cx="3240360" cy="1241648"/>
            <a:chOff x="2780580" y="2367372"/>
            <a:chExt cx="3240360" cy="1241648"/>
          </a:xfrm>
        </p:grpSpPr>
        <p:grpSp>
          <p:nvGrpSpPr>
            <p:cNvPr id="18" name="组合 17"/>
            <p:cNvGrpSpPr/>
            <p:nvPr/>
          </p:nvGrpSpPr>
          <p:grpSpPr>
            <a:xfrm>
              <a:off x="2780580" y="2367372"/>
              <a:ext cx="3240360" cy="360040"/>
              <a:chOff x="5167610" y="2780928"/>
              <a:chExt cx="3240360" cy="360040"/>
            </a:xfrm>
            <a:solidFill>
              <a:schemeClr val="accent1"/>
            </a:solidFill>
          </p:grpSpPr>
          <p:sp>
            <p:nvSpPr>
              <p:cNvPr id="9" name="矩形 8"/>
              <p:cNvSpPr/>
              <p:nvPr/>
            </p:nvSpPr>
            <p:spPr bwMode="auto">
              <a:xfrm>
                <a:off x="516761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 smtClean="0">
                    <a:latin typeface="Arial" charset="0"/>
                  </a:rPr>
                  <a:t>√</a:t>
                </a:r>
                <a:r>
                  <a:rPr lang="en-US" altLang="zh-CN" dirty="0" smtClean="0">
                    <a:latin typeface="Arial" charset="0"/>
                  </a:rPr>
                  <a:t>	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552765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？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88769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√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624773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√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660777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√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96781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？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32785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？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768789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>
                    <a:latin typeface="Arial" charset="0"/>
                  </a:rPr>
                  <a:t>√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804793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？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780580" y="3248980"/>
              <a:ext cx="3240360" cy="360040"/>
              <a:chOff x="5167610" y="2780928"/>
              <a:chExt cx="3240360" cy="360040"/>
            </a:xfrm>
            <a:solidFill>
              <a:schemeClr val="accent1"/>
            </a:solidFill>
          </p:grpSpPr>
          <p:sp>
            <p:nvSpPr>
              <p:cNvPr id="20" name="矩形 19"/>
              <p:cNvSpPr/>
              <p:nvPr/>
            </p:nvSpPr>
            <p:spPr bwMode="auto">
              <a:xfrm>
                <a:off x="516761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>
                    <a:latin typeface="Arial" charset="0"/>
                  </a:rPr>
                  <a:t>1	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52765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0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588769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1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624773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660777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96781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732785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768789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smtClean="0">
                    <a:latin typeface="Arial" charset="0"/>
                  </a:rPr>
                  <a:t>1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804793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320640" y="2839492"/>
              <a:ext cx="2180610" cy="313928"/>
              <a:chOff x="3320640" y="2839492"/>
              <a:chExt cx="2180610" cy="313928"/>
            </a:xfrm>
          </p:grpSpPr>
          <p:sp>
            <p:nvSpPr>
              <p:cNvPr id="33" name="下箭头 32"/>
              <p:cNvSpPr/>
              <p:nvPr/>
            </p:nvSpPr>
            <p:spPr bwMode="auto">
              <a:xfrm>
                <a:off x="3320640" y="2865388"/>
                <a:ext cx="180020" cy="288032"/>
              </a:xfrm>
              <a:prstGeom prst="downArrow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4" name="下箭头 33"/>
              <p:cNvSpPr/>
              <p:nvPr/>
            </p:nvSpPr>
            <p:spPr bwMode="auto">
              <a:xfrm>
                <a:off x="4310750" y="2839492"/>
                <a:ext cx="180020" cy="288032"/>
              </a:xfrm>
              <a:prstGeom prst="downArrow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" name="下箭头 34"/>
              <p:cNvSpPr/>
              <p:nvPr/>
            </p:nvSpPr>
            <p:spPr bwMode="auto">
              <a:xfrm>
                <a:off x="5321230" y="2839492"/>
                <a:ext cx="180020" cy="288032"/>
              </a:xfrm>
              <a:prstGeom prst="downArrow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38" name="表格 37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06664"/>
              </p:ext>
            </p:extLst>
          </p:nvPr>
        </p:nvGraphicFramePr>
        <p:xfrm>
          <a:off x="3925955" y="3009404"/>
          <a:ext cx="1080120" cy="46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</a:t>
                      </a:r>
                      <a:r>
                        <a:rPr lang="en-US" altLang="zh-CN" sz="1400" baseline="-25000" dirty="0" smtClean="0"/>
                        <a:t>1</a:t>
                      </a:r>
                      <a:endParaRPr lang="zh-CN" altLang="en-US" sz="14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d</a:t>
                      </a:r>
                      <a:r>
                        <a:rPr lang="en-US" altLang="zh-CN" sz="1400" baseline="-25000" dirty="0" smtClean="0"/>
                        <a:t>2</a:t>
                      </a:r>
                      <a:endParaRPr lang="zh-CN" altLang="en-US" sz="1400" baseline="-25000" dirty="0" smtClean="0"/>
                    </a:p>
                    <a:p>
                      <a:endParaRPr lang="zh-CN" altLang="en-US" sz="16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</a:t>
                      </a:r>
                      <a:r>
                        <a:rPr lang="en-US" altLang="zh-CN" sz="1400" baseline="-25000" dirty="0" smtClean="0"/>
                        <a:t>3</a:t>
                      </a:r>
                      <a:endParaRPr lang="zh-CN" altLang="en-US" sz="14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9" name="表格 38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14989"/>
              </p:ext>
            </p:extLst>
          </p:nvPr>
        </p:nvGraphicFramePr>
        <p:xfrm>
          <a:off x="3542251" y="3318984"/>
          <a:ext cx="38370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表格 68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20033"/>
              </p:ext>
            </p:extLst>
          </p:nvPr>
        </p:nvGraphicFramePr>
        <p:xfrm>
          <a:off x="3922924" y="3884900"/>
          <a:ext cx="1080120" cy="46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360040"/>
                <a:gridCol w="360040"/>
              </a:tblGrid>
              <a:tr h="28803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</a:t>
                      </a:r>
                      <a:r>
                        <a:rPr lang="en-US" altLang="zh-CN" sz="1400" baseline="-25000" dirty="0" smtClean="0"/>
                        <a:t>1</a:t>
                      </a:r>
                      <a:endParaRPr lang="zh-CN" altLang="en-US" sz="14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d</a:t>
                      </a:r>
                      <a:r>
                        <a:rPr lang="en-US" altLang="zh-CN" sz="1400" baseline="-25000" dirty="0" smtClean="0"/>
                        <a:t>2</a:t>
                      </a:r>
                      <a:endParaRPr lang="zh-CN" altLang="en-US" sz="1400" baseline="-25000" dirty="0" smtClean="0"/>
                    </a:p>
                    <a:p>
                      <a:endParaRPr lang="zh-CN" altLang="en-US" sz="16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</a:t>
                      </a:r>
                      <a:r>
                        <a:rPr lang="en-US" altLang="zh-CN" sz="1400" baseline="-25000" dirty="0" smtClean="0"/>
                        <a:t>3</a:t>
                      </a:r>
                      <a:endParaRPr lang="zh-CN" altLang="en-US" sz="14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0" name="表格 69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39193"/>
              </p:ext>
            </p:extLst>
          </p:nvPr>
        </p:nvGraphicFramePr>
        <p:xfrm>
          <a:off x="3539220" y="4194480"/>
          <a:ext cx="38370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7" name="组合 76" hidden="1"/>
          <p:cNvGrpSpPr/>
          <p:nvPr/>
        </p:nvGrpSpPr>
        <p:grpSpPr>
          <a:xfrm>
            <a:off x="3410650" y="3009404"/>
            <a:ext cx="5402475" cy="3114787"/>
            <a:chOff x="1960375" y="3609020"/>
            <a:chExt cx="5402475" cy="3114787"/>
          </a:xfrm>
        </p:grpSpPr>
        <p:grpSp>
          <p:nvGrpSpPr>
            <p:cNvPr id="42" name="组合 41"/>
            <p:cNvGrpSpPr/>
            <p:nvPr/>
          </p:nvGrpSpPr>
          <p:grpSpPr>
            <a:xfrm>
              <a:off x="2475680" y="3918600"/>
              <a:ext cx="1080120" cy="360040"/>
              <a:chOff x="5167610" y="2780928"/>
              <a:chExt cx="1080120" cy="360040"/>
            </a:xfrm>
            <a:solidFill>
              <a:schemeClr val="accent1"/>
            </a:solidFill>
          </p:grpSpPr>
          <p:sp>
            <p:nvSpPr>
              <p:cNvPr id="57" name="矩形 56"/>
              <p:cNvSpPr/>
              <p:nvPr/>
            </p:nvSpPr>
            <p:spPr bwMode="auto">
              <a:xfrm>
                <a:off x="516761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>
                    <a:latin typeface="Arial" charset="0"/>
                  </a:rPr>
                  <a:t>？</a:t>
                </a:r>
                <a:r>
                  <a:rPr lang="en-US" altLang="zh-CN" dirty="0" smtClean="0">
                    <a:latin typeface="Arial" charset="0"/>
                  </a:rPr>
                  <a:t>	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552765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？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5887690" y="2780928"/>
                <a:ext cx="360040" cy="36004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？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 descr="C:\Users\lin\Desktop\毕业答辩图片\ui_matri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609020"/>
              <a:ext cx="3222898" cy="194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右箭头 65"/>
            <p:cNvSpPr/>
            <p:nvPr/>
          </p:nvSpPr>
          <p:spPr bwMode="auto">
            <a:xfrm>
              <a:off x="3680680" y="4008610"/>
              <a:ext cx="360040" cy="1800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472649" y="4794096"/>
              <a:ext cx="1080120" cy="270031"/>
              <a:chOff x="5167610" y="2780928"/>
              <a:chExt cx="1080120" cy="270031"/>
            </a:xfrm>
            <a:solidFill>
              <a:schemeClr val="accent1"/>
            </a:solidFill>
          </p:grpSpPr>
          <p:sp>
            <p:nvSpPr>
              <p:cNvPr id="72" name="矩形 71"/>
              <p:cNvSpPr/>
              <p:nvPr/>
            </p:nvSpPr>
            <p:spPr bwMode="auto">
              <a:xfrm>
                <a:off x="5167610" y="2780928"/>
                <a:ext cx="360040" cy="270031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000" dirty="0" smtClean="0">
                    <a:latin typeface="Arial" charset="0"/>
                  </a:rPr>
                  <a:t>0.3	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 bwMode="auto">
              <a:xfrm>
                <a:off x="5527650" y="2780928"/>
                <a:ext cx="360040" cy="270031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1.2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5887690" y="2780928"/>
                <a:ext cx="360040" cy="270031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0.8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5" name="右箭头 74"/>
            <p:cNvSpPr/>
            <p:nvPr/>
          </p:nvSpPr>
          <p:spPr bwMode="auto">
            <a:xfrm rot="10800000">
              <a:off x="3659543" y="4764694"/>
              <a:ext cx="360040" cy="1800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右箭头 75"/>
            <p:cNvSpPr/>
            <p:nvPr/>
          </p:nvSpPr>
          <p:spPr bwMode="auto">
            <a:xfrm rot="5400000">
              <a:off x="2767300" y="5247202"/>
              <a:ext cx="360040" cy="1800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027" name="Picture 3" descr="C:\Users\lin\Desktop\毕业答辩图片\rec_lis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375" y="5553476"/>
              <a:ext cx="2000450" cy="1170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3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拟合方式简介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从数据集中获取偏序信号和聚类信号</a:t>
            </a:r>
            <a:endParaRPr lang="en-US" altLang="zh-CN" dirty="0" smtClean="0"/>
          </a:p>
          <a:p>
            <a:r>
              <a:rPr lang="zh-CN" altLang="en-US" dirty="0" smtClean="0"/>
              <a:t>分布针对两类信号建模</a:t>
            </a:r>
            <a:endParaRPr lang="en-US" altLang="zh-CN" dirty="0" smtClean="0"/>
          </a:p>
          <a:p>
            <a:r>
              <a:rPr lang="zh-CN" altLang="en-US" dirty="0" smtClean="0"/>
              <a:t>构建融合多信号的目标函数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Picture 2" descr="C:\Users\lin\Desktop\毕业答辩图片\ui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286444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 bwMode="auto">
          <a:xfrm rot="19939514">
            <a:off x="3257719" y="3832909"/>
            <a:ext cx="519931" cy="36004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 rot="1422391">
            <a:off x="3261150" y="4759433"/>
            <a:ext cx="519931" cy="36004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050" name="Picture 2" descr="C:\Users\lin\Desktop\thesis\pic\g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50" y="3526064"/>
            <a:ext cx="516744" cy="4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n\Desktop\thesis\pic\e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27" y="4683904"/>
            <a:ext cx="983971" cy="5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62336" y="3974657"/>
            <a:ext cx="11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偏序信号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5109828"/>
            <a:ext cx="11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</a:t>
            </a:r>
            <a:r>
              <a:rPr lang="zh-CN" altLang="en-US" dirty="0" smtClean="0"/>
              <a:t>信号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5580112" y="4200563"/>
            <a:ext cx="1169718" cy="52458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目标函数</a:t>
            </a:r>
            <a:endParaRPr kumimoji="0" lang="zh-CN" altLang="en-US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 rot="1757894">
            <a:off x="4988768" y="3874135"/>
            <a:ext cx="519931" cy="36004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9601706">
            <a:off x="5060200" y="4766316"/>
            <a:ext cx="519931" cy="36004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6859087" y="4293096"/>
            <a:ext cx="809257" cy="29106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377" y="4057327"/>
            <a:ext cx="118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优化</a:t>
            </a:r>
            <a:endParaRPr lang="zh-CN" altLang="en-US" sz="1400" b="1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7791963" y="4200563"/>
            <a:ext cx="1169718" cy="52458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隐含特征</a:t>
            </a:r>
            <a:endParaRPr kumimoji="0" lang="zh-CN" altLang="en-US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4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092" y="1988840"/>
            <a:ext cx="4386436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偏序信号拟合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隐式反馈到偏序对集合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对每个偏序对</a:t>
                </a:r>
                <a:r>
                  <a:rPr lang="en-US" altLang="zh-CN" i="1" dirty="0" smtClean="0"/>
                  <a:t>(u,v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,v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)</a:t>
                </a:r>
                <a:r>
                  <a:rPr lang="zh-CN" altLang="en-US" dirty="0" smtClean="0"/>
                  <a:t>分类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偏序程度计算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偏序差值使用逻辑回归</a:t>
                </a:r>
                <a:r>
                  <a:rPr lang="en-US" altLang="zh-CN" dirty="0" smtClean="0"/>
                  <a:t>: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Θ</m:t>
                    </m:r>
                    <m:r>
                      <a:rPr lang="en-US" altLang="zh-CN" b="0" i="1" smtClean="0">
                        <a:latin typeface="Cambria Math"/>
                      </a:rPr>
                      <m:t>)=</m:t>
                    </m:r>
                    <m:r>
                      <a:rPr lang="en-US" altLang="zh-CN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i="1" dirty="0" smtClean="0"/>
              </a:p>
              <a:p>
                <a:r>
                  <a:rPr lang="zh-CN" altLang="en-US" dirty="0" smtClean="0"/>
                  <a:t>偏序目标：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𝑟𝑎𝑛𝑘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𝑟𝑎𝑛𝑘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Θ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674" t="-1803" b="-1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69" y="7615745"/>
            <a:ext cx="2857156" cy="39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56" y="7965504"/>
            <a:ext cx="1578203" cy="42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89" y="8394601"/>
            <a:ext cx="2523544" cy="2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 hidden="1"/>
          <p:cNvGrpSpPr/>
          <p:nvPr/>
        </p:nvGrpSpPr>
        <p:grpSpPr>
          <a:xfrm>
            <a:off x="2383272" y="2367228"/>
            <a:ext cx="4964238" cy="1459298"/>
            <a:chOff x="2251648" y="5092923"/>
            <a:chExt cx="4964238" cy="1459298"/>
          </a:xfrm>
        </p:grpSpPr>
        <p:pic>
          <p:nvPicPr>
            <p:cNvPr id="13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648" y="6130804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直接箭头连接符 13"/>
            <p:cNvCxnSpPr>
              <a:stCxn id="13" idx="3"/>
            </p:cNvCxnSpPr>
            <p:nvPr/>
          </p:nvCxnSpPr>
          <p:spPr>
            <a:xfrm flipV="1">
              <a:off x="2596485" y="6286563"/>
              <a:ext cx="4115345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51790" y="621366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 smtClean="0"/>
                <a:t>time</a:t>
              </a:r>
              <a:endParaRPr lang="zh-CN" altLang="en-US" sz="1600" b="1" i="1" dirty="0"/>
            </a:p>
          </p:txBody>
        </p:sp>
        <p:pic>
          <p:nvPicPr>
            <p:cNvPr id="16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5009" y="6069650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16" y="6068369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438" y="606965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832" y="6068368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697" y="606965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585" y="606965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119" y="606965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175" y="6069651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左大括号 23"/>
            <p:cNvSpPr/>
            <p:nvPr/>
          </p:nvSpPr>
          <p:spPr>
            <a:xfrm rot="5400000">
              <a:off x="5594176" y="5483885"/>
              <a:ext cx="224297" cy="8654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29569" y="5545850"/>
              <a:ext cx="1654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solidFill>
                    <a:srgbClr val="FF0000"/>
                  </a:solidFill>
                </a:rPr>
                <a:t> time window</a:t>
              </a:r>
              <a:endParaRPr lang="zh-CN" altLang="en-US" sz="1400" i="1" dirty="0">
                <a:solidFill>
                  <a:srgbClr val="FF0000"/>
                </a:solidFill>
              </a:endParaRPr>
            </a:p>
          </p:txBody>
        </p:sp>
        <p:pic>
          <p:nvPicPr>
            <p:cNvPr id="26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179" y="5140225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in\Desktop\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358" y="5092923"/>
              <a:ext cx="344837" cy="31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lin\Desktop\vide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992" y="5149114"/>
              <a:ext cx="240112" cy="216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lin\Desktop\eq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039" y="5142268"/>
              <a:ext cx="402879" cy="23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肘形连接符 29"/>
            <p:cNvCxnSpPr>
              <a:stCxn id="21" idx="0"/>
              <a:endCxn id="26" idx="2"/>
            </p:cNvCxnSpPr>
            <p:nvPr/>
          </p:nvCxnSpPr>
          <p:spPr>
            <a:xfrm rot="16200000" flipV="1">
              <a:off x="4421182" y="5097192"/>
              <a:ext cx="712513" cy="123240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0" idx="0"/>
              <a:endCxn id="28" idx="2"/>
            </p:cNvCxnSpPr>
            <p:nvPr/>
          </p:nvCxnSpPr>
          <p:spPr>
            <a:xfrm rot="16200000" flipV="1">
              <a:off x="4908089" y="5343986"/>
              <a:ext cx="703624" cy="74770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</a:t>
            </a:r>
            <a:r>
              <a:rPr lang="zh-CN" altLang="en-US" dirty="0" smtClean="0"/>
              <a:t>信号拟合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用户观看序列到聚类对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类比偏序信号，对聚类对分类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聚类程度计算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聚类差值使用逻辑回归：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𝑖𝑘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Θ</m:t>
                    </m:r>
                    <m:r>
                      <a:rPr lang="en-US" altLang="zh-CN" i="1">
                        <a:latin typeface="Cambria Math"/>
                      </a:rPr>
                      <m:t>)=</m:t>
                    </m:r>
                    <m:r>
                      <a:rPr lang="en-US" altLang="zh-CN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偏序目标：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𝑐𝑙𝑢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𝑐𝑙𝑢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Θ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674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6ED6-8E9C-40B7-951D-3B305E0CF8F4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44" name="组合 43" hidden="1"/>
          <p:cNvGrpSpPr/>
          <p:nvPr/>
        </p:nvGrpSpPr>
        <p:grpSpPr>
          <a:xfrm>
            <a:off x="2411760" y="2636912"/>
            <a:ext cx="3240360" cy="1161101"/>
            <a:chOff x="2411760" y="2636912"/>
            <a:chExt cx="3240360" cy="1161101"/>
          </a:xfrm>
        </p:grpSpPr>
        <p:grpSp>
          <p:nvGrpSpPr>
            <p:cNvPr id="42" name="组合 41"/>
            <p:cNvGrpSpPr/>
            <p:nvPr/>
          </p:nvGrpSpPr>
          <p:grpSpPr>
            <a:xfrm>
              <a:off x="2411760" y="2647912"/>
              <a:ext cx="1368152" cy="1141128"/>
              <a:chOff x="2051720" y="2945236"/>
              <a:chExt cx="1368152" cy="114112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272447" y="2945236"/>
                <a:ext cx="998705" cy="809308"/>
                <a:chOff x="1907704" y="4941168"/>
                <a:chExt cx="998705" cy="809308"/>
              </a:xfrm>
            </p:grpSpPr>
            <p:pic>
              <p:nvPicPr>
                <p:cNvPr id="32" name="Picture 2" descr="C:\Users\lin\Desktop\use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712" y="5301208"/>
                  <a:ext cx="344837" cy="3115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3" descr="C:\Users\lin\Desktop\vide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4831" y="5083387"/>
                  <a:ext cx="240112" cy="216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3" descr="C:\Users\lin\Desktop\vide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3272" y="5375856"/>
                  <a:ext cx="240112" cy="216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椭圆 4"/>
                <p:cNvSpPr/>
                <p:nvPr/>
              </p:nvSpPr>
              <p:spPr bwMode="auto">
                <a:xfrm>
                  <a:off x="1907704" y="4941168"/>
                  <a:ext cx="864096" cy="80930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00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pic>
              <p:nvPicPr>
                <p:cNvPr id="3074" name="Picture 2" descr="C:\Users\lin\Desktop\check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1504" y="5113750"/>
                  <a:ext cx="344905" cy="3654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051720" y="3717032"/>
                    <a:ext cx="1368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/>
                            </a:rPr>
                            <m:t>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717032"/>
                    <a:ext cx="1368152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组合 40"/>
            <p:cNvGrpSpPr/>
            <p:nvPr/>
          </p:nvGrpSpPr>
          <p:grpSpPr>
            <a:xfrm>
              <a:off x="4283968" y="2636912"/>
              <a:ext cx="1368152" cy="1161101"/>
              <a:chOff x="4033273" y="3004147"/>
              <a:chExt cx="1368152" cy="1161101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291948" y="3004147"/>
                <a:ext cx="954998" cy="778609"/>
                <a:chOff x="3218991" y="5099616"/>
                <a:chExt cx="992652" cy="809308"/>
              </a:xfrm>
            </p:grpSpPr>
            <p:pic>
              <p:nvPicPr>
                <p:cNvPr id="33" name="Picture 3" descr="C:\Users\lin\Desktop\vide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9791" y="5504270"/>
                  <a:ext cx="240112" cy="216913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C:\Users\lin\Desktop\use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4616" y="5438957"/>
                  <a:ext cx="344837" cy="3115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3" descr="C:\Users\lin\Desktop\video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69735" y="5221136"/>
                  <a:ext cx="240112" cy="2169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椭圆 37"/>
                <p:cNvSpPr/>
                <p:nvPr/>
              </p:nvSpPr>
              <p:spPr bwMode="auto">
                <a:xfrm>
                  <a:off x="3218991" y="5099616"/>
                  <a:ext cx="864096" cy="80930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pic>
              <p:nvPicPr>
                <p:cNvPr id="3075" name="Picture 3" descr="C:\Users\lin\Desktop\fals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600" y="5229935"/>
                  <a:ext cx="398043" cy="2981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033273" y="3795916"/>
                    <a:ext cx="1368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/>
                            </a:rPr>
                            <m:t>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273" y="3795916"/>
                    <a:ext cx="1368152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2" descr="C:\Users\lin\Desktop\thesis\pic\gt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314" y="2820155"/>
              <a:ext cx="516744" cy="413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96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cher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</TotalTime>
  <Words>1092</Words>
  <Application>Microsoft Office PowerPoint</Application>
  <PresentationFormat>全屏显示(4:3)</PresentationFormat>
  <Paragraphs>280</Paragraphs>
  <Slides>25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gaocher</vt:lpstr>
      <vt:lpstr>基于聚类推荐的移动流媒体缓存优化技术研究</vt:lpstr>
      <vt:lpstr>提纲</vt:lpstr>
      <vt:lpstr>研究背景</vt:lpstr>
      <vt:lpstr>主要工作</vt:lpstr>
      <vt:lpstr>提纲</vt:lpstr>
      <vt:lpstr>隐含因子特征</vt:lpstr>
      <vt:lpstr>拟合方式简介</vt:lpstr>
      <vt:lpstr>偏序信号拟合</vt:lpstr>
      <vt:lpstr>聚类信号拟合</vt:lpstr>
      <vt:lpstr>直观解释</vt:lpstr>
      <vt:lpstr>多信号融合过程</vt:lpstr>
      <vt:lpstr>实验设置</vt:lpstr>
      <vt:lpstr>实验结果</vt:lpstr>
      <vt:lpstr>提纲</vt:lpstr>
      <vt:lpstr>缓存动机</vt:lpstr>
      <vt:lpstr>系统设计</vt:lpstr>
      <vt:lpstr>服务器设计</vt:lpstr>
      <vt:lpstr>客户端缓存模块设计</vt:lpstr>
      <vt:lpstr>模拟实验设置</vt:lpstr>
      <vt:lpstr>实验分析</vt:lpstr>
      <vt:lpstr>实验分析(续)</vt:lpstr>
      <vt:lpstr>实验分析(续)</vt:lpstr>
      <vt:lpstr>提纲</vt:lpstr>
      <vt:lpstr>总结与展望</vt:lpstr>
      <vt:lpstr>基于聚类推荐的移动流媒体缓存优化技术研究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中期考核报告</dc:title>
  <dc:creator>gaocher</dc:creator>
  <cp:lastModifiedBy>lin</cp:lastModifiedBy>
  <cp:revision>204</cp:revision>
  <dcterms:created xsi:type="dcterms:W3CDTF">2012-12-11T07:00:46Z</dcterms:created>
  <dcterms:modified xsi:type="dcterms:W3CDTF">2016-05-21T12:17:03Z</dcterms:modified>
</cp:coreProperties>
</file>