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>
        <p:scale>
          <a:sx n="69" d="100"/>
          <a:sy n="69" d="100"/>
        </p:scale>
        <p:origin x="24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D6BA-9389-4C5F-AD01-32B5EDEE3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BE9E-C34B-4445-926B-BF814F3C0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8036-07C5-4810-8D47-64C4A8B8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FE5A-D9EE-4C2A-9A9C-9EF8F0E7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06DA-2ADE-4F5B-8F34-1A1F2D4E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8CF6-DD4E-416B-8E70-BA951B68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791A-DF7C-4FCA-85DF-52B5A0BC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CE91-9804-4805-955C-1C851D4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5C7A-4D41-43AC-9015-A6D896BD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0A74-068B-4DB0-858F-9D67DD7A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CA931-9B14-4BF6-BCF9-51F9881A4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7964A-53DD-4C2B-BFCE-325496F9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227B-F204-48CD-BBA5-41E930E0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4679-D267-4C1A-BAA7-65C35A5C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2AB1-2E40-45C9-B1A3-A26477E0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F716-1580-41A1-AB29-0504B262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9080-9DB2-4710-B66E-A21F2D43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5118-3EC5-4D68-80FB-1287D34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8FE2-383E-4FC3-BE45-D3B2D3D4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4690-9A75-4786-99B4-03AA4B8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9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03E3-4BD0-48A8-9556-357D2D0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74999-3992-41EC-BA5D-C730044B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7D5A-734F-45C5-AF86-49B7D53A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FE7-9412-4C9B-9316-B123EF91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CD17-13B0-4579-83A2-CEA86765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CE7D-596F-4A06-B681-6AF07199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EB49-7620-44B2-8720-C1B29C2C7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640DC-58DF-4FCF-8D48-9F72CDB30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3756-538A-46F5-8E45-1487EE71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02E7-8D45-4EA6-8769-5846517F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EC6C-1855-442A-8FBD-85BC42D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019-76FD-4744-9DDB-8177310A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9E88-CC7B-4807-89CB-25D431BA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74CA-DE5A-4FFC-A130-1C14E3A57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2EE1B-2001-4083-86EF-31535927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4C79D-175D-4318-9A46-2B2497209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8423F-44D9-48FB-881F-FD426F13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A978D-AC6F-4E0C-BDD6-F5289B3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BD934-0EC3-40F8-A121-EEEA3A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A1FB-8B19-4B63-82B3-AAD4BC5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F205A-38C1-4F4C-B190-3EAA88AB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20C73-9E5F-4B2E-99C1-678EA4F1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168F-BA9F-46A6-97E0-DE8F3F70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E74F8-6A80-46AB-B6C8-909F25C5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95E48-8E71-4D19-84DB-9186C7E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59D7-030F-4634-BFD1-0F8337E1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E5B-F0A9-43E2-BBE2-3556801A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CAC2-FB90-41F6-A9FB-86AA5026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4772D-23CE-4A8E-9EE3-9B0616B2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027C-FBE9-4657-9240-756A906C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0E59-212A-425C-AC36-F3C9483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AF7B0-EDC5-44F3-9B98-E3691EF3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96A6-50A9-4BA3-96A1-6E1591C2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046F1-93DD-4133-97E7-350B5888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DD03-C158-448A-882F-E6030B94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21AC-1DFD-4647-B93F-E14B69B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24D3-5038-4F10-BEAD-B88797F5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3BD3-4A40-408A-A629-F09FC5FD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8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BDFEA-E4B8-4599-A961-9072619F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B333-3091-4CFA-915A-7E9F62FF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AACE-8D1B-4DD4-B970-65D623096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CA65-396D-4A3B-8F11-525B5466940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1933-922E-412D-BDCD-DE78A2AE9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4120-84DF-4603-BDFE-FD815A8F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486F-DD86-406C-B28E-10FFD04A2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42F1C7-D71E-40AE-BD36-31AF5B4B209A}"/>
              </a:ext>
            </a:extLst>
          </p:cNvPr>
          <p:cNvCxnSpPr>
            <a:cxnSpLocks/>
            <a:stCxn id="111" idx="3"/>
            <a:endCxn id="25" idx="1"/>
          </p:cNvCxnSpPr>
          <p:nvPr/>
        </p:nvCxnSpPr>
        <p:spPr>
          <a:xfrm flipV="1">
            <a:off x="3062374" y="5633392"/>
            <a:ext cx="8786328" cy="22721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3B69689-63F8-4677-B71B-7EC474B231AE}"/>
              </a:ext>
            </a:extLst>
          </p:cNvPr>
          <p:cNvCxnSpPr>
            <a:cxnSpLocks/>
            <a:stCxn id="111" idx="3"/>
            <a:endCxn id="26" idx="1"/>
          </p:cNvCxnSpPr>
          <p:nvPr/>
        </p:nvCxnSpPr>
        <p:spPr>
          <a:xfrm flipV="1">
            <a:off x="3062374" y="3321534"/>
            <a:ext cx="8786328" cy="4584005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522A2B7-EDE9-47A1-AC14-C02AD82B6D09}"/>
              </a:ext>
            </a:extLst>
          </p:cNvPr>
          <p:cNvCxnSpPr>
            <a:cxnSpLocks/>
            <a:stCxn id="111" idx="3"/>
            <a:endCxn id="5" idx="1"/>
          </p:cNvCxnSpPr>
          <p:nvPr/>
        </p:nvCxnSpPr>
        <p:spPr>
          <a:xfrm flipV="1">
            <a:off x="3062374" y="1174845"/>
            <a:ext cx="1007391" cy="6730694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0C2E97-AB15-43FF-9196-418A3D978C33}"/>
              </a:ext>
            </a:extLst>
          </p:cNvPr>
          <p:cNvSpPr/>
          <p:nvPr/>
        </p:nvSpPr>
        <p:spPr>
          <a:xfrm>
            <a:off x="233407" y="5328368"/>
            <a:ext cx="2828966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arental wealth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Parental net worth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FCB60-9E93-4EA2-8545-778A89A208CD}"/>
              </a:ext>
            </a:extLst>
          </p:cNvPr>
          <p:cNvSpPr/>
          <p:nvPr/>
        </p:nvSpPr>
        <p:spPr>
          <a:xfrm>
            <a:off x="4069765" y="851679"/>
            <a:ext cx="2658582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human capital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-Child’s years of schooling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60B16-9EF5-494E-BC67-B17D616C0F51}"/>
              </a:ext>
            </a:extLst>
          </p:cNvPr>
          <p:cNvSpPr/>
          <p:nvPr/>
        </p:nvSpPr>
        <p:spPr>
          <a:xfrm>
            <a:off x="7874758" y="1767033"/>
            <a:ext cx="2961564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labor market return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-Child’s household income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3DAA5-9C81-4FE5-A279-4C8DA7E59EC2}"/>
              </a:ext>
            </a:extLst>
          </p:cNvPr>
          <p:cNvSpPr/>
          <p:nvPr/>
        </p:nvSpPr>
        <p:spPr>
          <a:xfrm>
            <a:off x="-5137484" y="-1308282"/>
            <a:ext cx="3658525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Parental education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Father’s years of schooling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C5D7A-849C-4A0B-AD05-E81E3C834C94}"/>
              </a:ext>
            </a:extLst>
          </p:cNvPr>
          <p:cNvSpPr/>
          <p:nvPr/>
        </p:nvSpPr>
        <p:spPr>
          <a:xfrm>
            <a:off x="-5137484" y="441281"/>
            <a:ext cx="3658525" cy="147732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Parental institutional status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Father’s hukou status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Father’s working unit type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Father’s organizational resources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(party membership, cadre ranking)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D215-E461-442E-B2C1-A17B59C48D34}"/>
              </a:ext>
            </a:extLst>
          </p:cNvPr>
          <p:cNvSpPr/>
          <p:nvPr/>
        </p:nvSpPr>
        <p:spPr>
          <a:xfrm>
            <a:off x="11848702" y="5310226"/>
            <a:ext cx="5275516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wealth with wholly parental support (13%)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-Parents buy home for children upon marriage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20306-8661-4A95-A8B5-FF491EF1D412}"/>
              </a:ext>
            </a:extLst>
          </p:cNvPr>
          <p:cNvSpPr/>
          <p:nvPr/>
        </p:nvSpPr>
        <p:spPr>
          <a:xfrm>
            <a:off x="11848702" y="2998368"/>
            <a:ext cx="5275516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wealth with partial parental support (87%)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-Children purchase home themselves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268075-7FE6-45C4-8EBF-BA5F81C36E3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728347" y="1174845"/>
            <a:ext cx="1146411" cy="10538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DC5C5-43A3-4456-9DE0-9DA16285BC10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10836322" y="2228698"/>
            <a:ext cx="1012380" cy="10928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D57C79-B908-4905-9993-86838FECC25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62373" y="1174845"/>
            <a:ext cx="1007392" cy="447668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45C497-DDC0-43B8-BCFC-4CFE06A8969C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3062373" y="5633392"/>
            <a:ext cx="8786329" cy="18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FB046D-D5C3-4E39-B194-17F810D8E9E4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3062373" y="3321534"/>
            <a:ext cx="8786329" cy="233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75C8BC-5672-4E9E-B013-FFE7CC513D0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062373" y="2228698"/>
            <a:ext cx="4812385" cy="3422836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6350E71-5D2E-43B5-9C8C-13E7AA4B20DF}"/>
              </a:ext>
            </a:extLst>
          </p:cNvPr>
          <p:cNvSpPr/>
          <p:nvPr/>
        </p:nvSpPr>
        <p:spPr>
          <a:xfrm>
            <a:off x="233407" y="2852578"/>
            <a:ext cx="2828966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Child’s institutional status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-Child’s hukou status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Child’s party membership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6E26345-2C36-41FB-A621-A0091AECA85E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>
            <a:off x="-1478959" y="1179945"/>
            <a:ext cx="1712366" cy="44715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1F790F0-3C2B-4A39-B153-4C236945C7B7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-1478959" y="-985116"/>
            <a:ext cx="5548724" cy="21599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9F05910-D1A1-4A73-8ADB-E3578D530E3F}"/>
              </a:ext>
            </a:extLst>
          </p:cNvPr>
          <p:cNvCxnSpPr>
            <a:cxnSpLocks/>
            <a:stCxn id="112" idx="3"/>
            <a:endCxn id="12" idx="1"/>
          </p:cNvCxnSpPr>
          <p:nvPr/>
        </p:nvCxnSpPr>
        <p:spPr>
          <a:xfrm flipV="1">
            <a:off x="3062373" y="2228698"/>
            <a:ext cx="4812385" cy="1085545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A20DFF5-D55B-4339-BBEF-181C560FB284}"/>
              </a:ext>
            </a:extLst>
          </p:cNvPr>
          <p:cNvCxnSpPr>
            <a:cxnSpLocks/>
            <a:stCxn id="112" idx="3"/>
            <a:endCxn id="26" idx="1"/>
          </p:cNvCxnSpPr>
          <p:nvPr/>
        </p:nvCxnSpPr>
        <p:spPr>
          <a:xfrm>
            <a:off x="3062373" y="3314243"/>
            <a:ext cx="8786329" cy="729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A6CA308-4589-4738-9660-EDB77F3FC996}"/>
              </a:ext>
            </a:extLst>
          </p:cNvPr>
          <p:cNvCxnSpPr>
            <a:cxnSpLocks/>
            <a:stCxn id="112" idx="3"/>
            <a:endCxn id="25" idx="1"/>
          </p:cNvCxnSpPr>
          <p:nvPr/>
        </p:nvCxnSpPr>
        <p:spPr>
          <a:xfrm>
            <a:off x="3062373" y="3314243"/>
            <a:ext cx="8786329" cy="2319149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AEF167-CE41-4B1C-81EC-7ADF0FFA9D6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-1478959" y="-985116"/>
            <a:ext cx="1712366" cy="6636650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A5557-C79D-4565-B0D8-21856BAD0FF9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-1478959" y="1174845"/>
            <a:ext cx="5548724" cy="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321D68-232B-4259-8C60-68E303E76283}"/>
              </a:ext>
            </a:extLst>
          </p:cNvPr>
          <p:cNvCxnSpPr>
            <a:cxnSpLocks/>
            <a:stCxn id="17" idx="3"/>
            <a:endCxn id="112" idx="1"/>
          </p:cNvCxnSpPr>
          <p:nvPr/>
        </p:nvCxnSpPr>
        <p:spPr>
          <a:xfrm>
            <a:off x="-1478959" y="1179945"/>
            <a:ext cx="1712366" cy="213429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2F5090-22F5-4A0C-A799-426423834543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-1478959" y="1179945"/>
            <a:ext cx="9353717" cy="1048753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9F618E0-F321-4646-A9D1-0FCDE859ADAD}"/>
              </a:ext>
            </a:extLst>
          </p:cNvPr>
          <p:cNvSpPr/>
          <p:nvPr/>
        </p:nvSpPr>
        <p:spPr>
          <a:xfrm>
            <a:off x="5404668" y="2879267"/>
            <a:ext cx="425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Welfare provision and rent-seeking capacity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1AD6D5-051E-41A8-8042-0312CC6BC219}"/>
              </a:ext>
            </a:extLst>
          </p:cNvPr>
          <p:cNvSpPr/>
          <p:nvPr/>
        </p:nvSpPr>
        <p:spPr>
          <a:xfrm>
            <a:off x="11290162" y="2359328"/>
            <a:ext cx="254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and mortgage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EA446A-64FF-4A09-8B75-9843F926C1AD}"/>
              </a:ext>
            </a:extLst>
          </p:cNvPr>
          <p:cNvSpPr/>
          <p:nvPr/>
        </p:nvSpPr>
        <p:spPr>
          <a:xfrm>
            <a:off x="233408" y="7443874"/>
            <a:ext cx="2828966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structure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Only child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Male child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7BF2061-EF8F-4353-9C1E-225CDE41D221}"/>
              </a:ext>
            </a:extLst>
          </p:cNvPr>
          <p:cNvSpPr/>
          <p:nvPr/>
        </p:nvSpPr>
        <p:spPr>
          <a:xfrm rot="20747900">
            <a:off x="6153242" y="400208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financial assistance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FD2058D-35E7-4083-969F-6717EE2AF9A6}"/>
              </a:ext>
            </a:extLst>
          </p:cNvPr>
          <p:cNvSpPr/>
          <p:nvPr/>
        </p:nvSpPr>
        <p:spPr>
          <a:xfrm>
            <a:off x="1049785" y="-34067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Parenting</a:t>
            </a:r>
            <a:endParaRPr lang="zh-CN" altLang="en-US" dirty="0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5BFA7C1-E912-4786-AB9A-8B7A9EDBF462}"/>
              </a:ext>
            </a:extLst>
          </p:cNvPr>
          <p:cNvSpPr/>
          <p:nvPr/>
        </p:nvSpPr>
        <p:spPr>
          <a:xfrm>
            <a:off x="0" y="740163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school resources</a:t>
            </a:r>
            <a:endParaRPr lang="zh-CN" altLang="en-US" dirty="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F179AD9-72E0-41AF-BC58-CE4FC5F2B26E}"/>
              </a:ext>
            </a:extLst>
          </p:cNvPr>
          <p:cNvSpPr/>
          <p:nvPr/>
        </p:nvSpPr>
        <p:spPr>
          <a:xfrm rot="4110028">
            <a:off x="-2589754" y="3693326"/>
            <a:ext cx="3848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Subsidized public housing purchase</a:t>
            </a:r>
            <a:endParaRPr lang="zh-CN" altLang="en-US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B9404B9C-F53B-4E06-AF04-E711AC8C3E05}"/>
              </a:ext>
            </a:extLst>
          </p:cNvPr>
          <p:cNvSpPr/>
          <p:nvPr/>
        </p:nvSpPr>
        <p:spPr>
          <a:xfrm rot="2955054">
            <a:off x="-1324247" y="1920138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inheritance</a:t>
            </a:r>
            <a:endParaRPr lang="zh-CN" altLang="en-US" dirty="0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D014388-79AF-4D4D-B8D0-D8815469372F}"/>
              </a:ext>
            </a:extLst>
          </p:cNvPr>
          <p:cNvSpPr/>
          <p:nvPr/>
        </p:nvSpPr>
        <p:spPr>
          <a:xfrm>
            <a:off x="6433034" y="5240491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Purchasing home directly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FB578AD8-2DA3-4C35-A37B-75018C944561}"/>
              </a:ext>
            </a:extLst>
          </p:cNvPr>
          <p:cNvSpPr/>
          <p:nvPr/>
        </p:nvSpPr>
        <p:spPr>
          <a:xfrm rot="20676614">
            <a:off x="5623445" y="6275046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investment on male and only child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24ADEA4-EF1E-41C7-B000-9FA834D0A198}"/>
              </a:ext>
            </a:extLst>
          </p:cNvPr>
          <p:cNvSpPr/>
          <p:nvPr/>
        </p:nvSpPr>
        <p:spPr>
          <a:xfrm>
            <a:off x="7185767" y="1287458"/>
            <a:ext cx="986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Langyi Tian</dc:creator>
  <cp:lastModifiedBy>Langyi Tian</cp:lastModifiedBy>
  <cp:revision>22</cp:revision>
  <dcterms:created xsi:type="dcterms:W3CDTF">2019-12-21T17:05:41Z</dcterms:created>
  <dcterms:modified xsi:type="dcterms:W3CDTF">2019-12-22T05:57:41Z</dcterms:modified>
</cp:coreProperties>
</file>