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302" r:id="rId6"/>
    <p:sldId id="277" r:id="rId7"/>
    <p:sldId id="259" r:id="rId8"/>
    <p:sldId id="279" r:id="rId9"/>
    <p:sldId id="280" r:id="rId10"/>
    <p:sldId id="278" r:id="rId11"/>
    <p:sldId id="281" r:id="rId12"/>
    <p:sldId id="282" r:id="rId13"/>
    <p:sldId id="284" r:id="rId14"/>
    <p:sldId id="285" r:id="rId15"/>
    <p:sldId id="287" r:id="rId16"/>
    <p:sldId id="260" r:id="rId17"/>
    <p:sldId id="296" r:id="rId18"/>
    <p:sldId id="288" r:id="rId19"/>
    <p:sldId id="289" r:id="rId20"/>
    <p:sldId id="290" r:id="rId21"/>
    <p:sldId id="291" r:id="rId22"/>
    <p:sldId id="292" r:id="rId23"/>
    <p:sldId id="295" r:id="rId24"/>
    <p:sldId id="293" r:id="rId25"/>
    <p:sldId id="294" r:id="rId26"/>
    <p:sldId id="297" r:id="rId27"/>
    <p:sldId id="298" r:id="rId28"/>
    <p:sldId id="299" r:id="rId29"/>
    <p:sldId id="261" r:id="rId30"/>
    <p:sldId id="300" r:id="rId31"/>
    <p:sldId id="30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97" autoAdjust="0"/>
  </p:normalViewPr>
  <p:slideViewPr>
    <p:cSldViewPr snapToGrid="0" showGuides="1">
      <p:cViewPr varScale="1">
        <p:scale>
          <a:sx n="86" d="100"/>
          <a:sy n="86" d="100"/>
        </p:scale>
        <p:origin x="216" y="7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2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67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0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7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1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5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28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0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16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1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9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1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8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0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0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3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8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5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2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.vsdx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基于深度图卷积网络的结点分类算法的研究与实现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7738" y="4595686"/>
            <a:ext cx="44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指导教师：张伟   黄增峰   答辩人：刘唐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812"/>
    </mc:Choice>
    <mc:Fallback>
      <p:transition advTm="98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4BFB6A-39CD-4AA6-BBD7-1DC96BFA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029" y="1237369"/>
            <a:ext cx="8229940" cy="371479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27E8EC9-A9BF-415F-9E32-937CBBDA6BFF}"/>
              </a:ext>
            </a:extLst>
          </p:cNvPr>
          <p:cNvSpPr/>
          <p:nvPr/>
        </p:nvSpPr>
        <p:spPr>
          <a:xfrm>
            <a:off x="1064871" y="4952168"/>
            <a:ext cx="10081549" cy="165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EC453E-918E-46F8-B26B-6F7CB3F08162}"/>
                  </a:ext>
                </a:extLst>
              </p:cNvPr>
              <p:cNvSpPr txBox="1"/>
              <p:nvPr/>
            </p:nvSpPr>
            <p:spPr>
              <a:xfrm>
                <a:off x="1064871" y="5147168"/>
                <a:ext cx="10062257" cy="130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在神经网络中误差反向传播的迭代公式见公式表述。可以看到，激活函数的导数值以及权重参数的值会引起数值问题，若过小会导致梯度消失，若过大会导致梯度爆炸。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EC453E-918E-46F8-B26B-6F7CB3F08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1" y="5147168"/>
                <a:ext cx="10062257" cy="1304140"/>
              </a:xfrm>
              <a:prstGeom prst="rect">
                <a:avLst/>
              </a:prstGeom>
              <a:blipFill>
                <a:blip r:embed="rId5"/>
                <a:stretch>
                  <a:fillRect l="-667" t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58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359"/>
    </mc:Choice>
    <mc:Fallback>
      <p:transition advTm="143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面向梯度消失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爆炸的算法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047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047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995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dirty="0">
                <a:solidFill>
                  <a:srgbClr val="1C4885"/>
                </a:solidFill>
                <a:effectLst/>
              </a:rPr>
              <a:t>Xavier</a:t>
            </a:r>
            <a:r>
              <a:rPr lang="zh-CN" altLang="en-US" dirty="0">
                <a:solidFill>
                  <a:srgbClr val="1C4885"/>
                </a:solidFill>
                <a:effectLst/>
              </a:rPr>
              <a:t>初始化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1995" y="3700396"/>
            <a:ext cx="3071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初始化一个深度网络时，为了缓解梯度消失或爆炸问题，我们尽可能保持每个神经元的输入和输出的方差一致，根据神经元的连接数量来自适应地调整初始化分布的方差，这类方法称为方差缩放，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Xavier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初始化是其中的一种。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025109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1" y="2197634"/>
            <a:ext cx="762348" cy="762348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A12877-7A47-4BA0-8D5F-CA9AD5CEA9DF}"/>
              </a:ext>
            </a:extLst>
          </p:cNvPr>
          <p:cNvSpPr/>
          <p:nvPr/>
        </p:nvSpPr>
        <p:spPr>
          <a:xfrm>
            <a:off x="4499025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E3D1DD-48F0-4F9F-AAE1-56F9AA917686}"/>
              </a:ext>
            </a:extLst>
          </p:cNvPr>
          <p:cNvSpPr/>
          <p:nvPr/>
        </p:nvSpPr>
        <p:spPr>
          <a:xfrm>
            <a:off x="4499025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86D3F0-DDEC-48CD-8F66-2922851E0D44}"/>
              </a:ext>
            </a:extLst>
          </p:cNvPr>
          <p:cNvSpPr txBox="1"/>
          <p:nvPr/>
        </p:nvSpPr>
        <p:spPr>
          <a:xfrm>
            <a:off x="4650973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梯度修剪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7FAC3-8DCB-4B24-854A-DB6B0D5514FF}"/>
              </a:ext>
            </a:extLst>
          </p:cNvPr>
          <p:cNvSpPr txBox="1"/>
          <p:nvPr/>
        </p:nvSpPr>
        <p:spPr>
          <a:xfrm>
            <a:off x="4650973" y="3700396"/>
            <a:ext cx="3071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修剪主要用于缓解梯度爆炸问题。在梯度下降中，如果梯度骤增，用大梯度更新参数会使得其远离最优点。梯度修剪通过将梯度的模限制在一个区间内来缓解该问题。主要有两类修剪方式，按值修剪和按模修剪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03F27F-D630-41F0-8C2A-698AECBF9F83}"/>
              </a:ext>
            </a:extLst>
          </p:cNvPr>
          <p:cNvCxnSpPr>
            <a:cxnSpLocks/>
          </p:cNvCxnSpPr>
          <p:nvPr/>
        </p:nvCxnSpPr>
        <p:spPr>
          <a:xfrm>
            <a:off x="4754087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A4F6B82-DD41-4048-AAD3-5FAB33AC7FC4}"/>
              </a:ext>
            </a:extLst>
          </p:cNvPr>
          <p:cNvSpPr/>
          <p:nvPr/>
        </p:nvSpPr>
        <p:spPr>
          <a:xfrm>
            <a:off x="8228003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FFB2CE-112B-463C-87C0-EAFE73B3BD11}"/>
              </a:ext>
            </a:extLst>
          </p:cNvPr>
          <p:cNvSpPr/>
          <p:nvPr/>
        </p:nvSpPr>
        <p:spPr>
          <a:xfrm>
            <a:off x="8228003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2A37-6141-43F0-B6FD-797CA669A2A5}"/>
              </a:ext>
            </a:extLst>
          </p:cNvPr>
          <p:cNvSpPr txBox="1"/>
          <p:nvPr/>
        </p:nvSpPr>
        <p:spPr>
          <a:xfrm>
            <a:off x="8379951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批量归一化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C1E358-2D1A-44CD-B2F7-977398A0D2D7}"/>
              </a:ext>
            </a:extLst>
          </p:cNvPr>
          <p:cNvSpPr txBox="1"/>
          <p:nvPr/>
        </p:nvSpPr>
        <p:spPr>
          <a:xfrm>
            <a:off x="8379951" y="3700396"/>
            <a:ext cx="3071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批量归一化是逐层归一化算法的一种，通过保持净输入的分布一致，来提高优化的效率，例如将净输入归一化为正态分布。在实践中，一般在仿射变换后，激活函数前进行归一化操作。在小批量随机梯度下降法中近似估计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74556E-F33F-4681-8120-58AF213D6C23}"/>
              </a:ext>
            </a:extLst>
          </p:cNvPr>
          <p:cNvCxnSpPr>
            <a:cxnSpLocks/>
          </p:cNvCxnSpPr>
          <p:nvPr/>
        </p:nvCxnSpPr>
        <p:spPr>
          <a:xfrm>
            <a:off x="8483065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99F2043-E6CF-42D9-82C0-EC827DDD67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6" y="2171057"/>
            <a:ext cx="762348" cy="76234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CC2D1D0-9A88-4172-93FB-71631E5465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51" y="2133688"/>
            <a:ext cx="762348" cy="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655"/>
    </mc:Choice>
    <mc:Fallback>
      <p:transition advTm="306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过平滑问题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383220F-37AC-4A6A-BC58-E38EAC5E6B17}"/>
              </a:ext>
            </a:extLst>
          </p:cNvPr>
          <p:cNvSpPr/>
          <p:nvPr/>
        </p:nvSpPr>
        <p:spPr>
          <a:xfrm>
            <a:off x="1064871" y="5114218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/>
              <p:nvPr/>
            </p:nvSpPr>
            <p:spPr>
              <a:xfrm>
                <a:off x="1045580" y="5194394"/>
                <a:ext cx="10062257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0" y="5194394"/>
                <a:ext cx="1006225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9DCCF53-6211-4FA7-B0FF-E6508FC9F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3" y="1216582"/>
            <a:ext cx="10295512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8232"/>
    </mc:Choice>
    <mc:Fallback>
      <p:transition advTm="282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6" y="2064773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4546" y="2417720"/>
            <a:ext cx="3007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基于图数据预处理的算法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1362333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19415" y="3314298"/>
            <a:ext cx="42471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根据对过平滑问题的理论分析，只要能够去除不同类簇间的噪声边，就能从根本上解决问题。本文根据经验假设改进了</a:t>
            </a:r>
            <a:r>
              <a:rPr lang="en-US" altLang="zh-CN" sz="1600" spc="300" dirty="0" err="1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DropEdge</a:t>
            </a:r>
            <a:r>
              <a:rPr lang="zh-CN" altLang="en-US" sz="16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，使得被丢弃的边中包含更多噪声边，一类是基于结点相似度的改进，一类是基于结点度数的改进。</a:t>
            </a:r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5540" y="2417720"/>
            <a:ext cx="299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基于控制邻居权重的算法</a:t>
            </a: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6893328" y="311225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50410" y="3314298"/>
            <a:ext cx="4247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我们也可以通过控制结点对邻居结点的聚合权重来缓解过平滑问题。理想情况下，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A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类簇的结点对位于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B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类簇的邻居结点的聚合权重为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0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，不同类簇的结点不会产生混合，过平滑问题得到解决。本文在</a:t>
            </a:r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GAT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上做了一点改动，用余弦相似度直接计算相对重要性。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195B9-ACF2-4BDD-911D-B26A872F13E9}"/>
              </a:ext>
            </a:extLst>
          </p:cNvPr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面向过平滑的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64413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536"/>
    </mc:Choice>
    <mc:Fallback>
      <p:transition advTm="485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297560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/>
              <p:nvPr/>
            </p:nvSpPr>
            <p:spPr>
              <a:xfrm>
                <a:off x="6623255" y="2053002"/>
                <a:ext cx="4191490" cy="4226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近距离的邻居比远距离的邻居更重要，并且远距离的邻居容易导致过平滑。如果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GCN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能够平衡好局部与全局的信息，就能在一定程度上缓解过平滑问题。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我们可以将残差连接应用到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GCN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，从而组合高低层不同范围的邻居信息。进一步可以使用密集连接加强该作用。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我们在残差连接上引入了权重参数，该参数平衡了局部和全局的相对重要性，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α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的值越大，说明局部性越重要。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55" y="2053002"/>
                <a:ext cx="4191490" cy="4226670"/>
              </a:xfrm>
              <a:prstGeom prst="rect">
                <a:avLst/>
              </a:prstGeom>
              <a:blipFill>
                <a:blip r:embed="rId5"/>
                <a:stretch>
                  <a:fillRect l="-1163" t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9552D222-CE83-4615-A21F-1CBEA4B2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265FECA-4420-4A5C-867A-694D8710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89759"/>
              </p:ext>
            </p:extLst>
          </p:nvPr>
        </p:nvGraphicFramePr>
        <p:xfrm>
          <a:off x="796412" y="1769806"/>
          <a:ext cx="4389039" cy="3994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6" imgW="6301705" imgH="5783627" progId="Visio.Drawing.15">
                  <p:embed/>
                </p:oleObj>
              </mc:Choice>
              <mc:Fallback>
                <p:oleObj name="Visio" r:id="rId6" imgW="6301705" imgH="57836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12" y="1769806"/>
                        <a:ext cx="4389039" cy="3994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8570B66-F30F-4654-9C2B-C9DDBFDAC1EA}"/>
              </a:ext>
            </a:extLst>
          </p:cNvPr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基于平衡局部全局的算法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9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273"/>
    </mc:Choice>
    <mc:Fallback>
      <p:transition advTm="292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813664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/>
              <p:nvPr/>
            </p:nvSpPr>
            <p:spPr>
              <a:xfrm>
                <a:off x="6139359" y="2053002"/>
                <a:ext cx="4191490" cy="4203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一个结点的信息主要由两部分组成，自身信息和结构信息。其中自身信息由结点特征体现，结构信息由邻居结点体现。然而，随着层数加深，越来越多的邻居结点被聚合，结点自身的信息越来越匮乏。为了缓解该问题，我们对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GCN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做了一些改进，相当于在每一层引入了输入层的带权重的跳接。从随机游走的角度来看，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α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表示游走过程中回退到出发结点的概率，也起到了平衡局部和全局的作用。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D33979-239F-4C31-B6F6-1D3E7A32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59" y="2053002"/>
                <a:ext cx="4191490" cy="4203715"/>
              </a:xfrm>
              <a:prstGeom prst="rect">
                <a:avLst/>
              </a:prstGeom>
              <a:blipFill>
                <a:blip r:embed="rId5"/>
                <a:stretch>
                  <a:fillRect l="-1163" t="-871" r="-3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9552D222-CE83-4615-A21F-1CBEA4B2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570B66-F30F-4654-9C2B-C9DDBFDAC1EA}"/>
              </a:ext>
            </a:extLst>
          </p:cNvPr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基于增强自身特征的算法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0F2B88-FA54-4FDD-BB6B-606310F0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69" y="18708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A61F52-8693-41ED-86AA-DFDC5D4E3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48354"/>
              </p:ext>
            </p:extLst>
          </p:nvPr>
        </p:nvGraphicFramePr>
        <p:xfrm>
          <a:off x="1535457" y="1875039"/>
          <a:ext cx="2365211" cy="388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6" imgW="3444098" imgH="5638973" progId="Visio.Drawing.15">
                  <p:embed/>
                </p:oleObj>
              </mc:Choice>
              <mc:Fallback>
                <p:oleObj name="Visio" r:id="rId6" imgW="3444098" imgH="56389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457" y="1875039"/>
                        <a:ext cx="2365211" cy="3885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79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5069"/>
    </mc:Choice>
    <mc:Fallback>
      <p:transition advTm="250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实验评估与分析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SGC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GCN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模型上针对每种算法做了详尽的实验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823"/>
    </mc:Choice>
    <mc:Fallback>
      <p:transition advTm="28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526178"/>
            <a:ext cx="253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实验数据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8AE0FEC-0DB6-4744-A8C4-F2F9D78A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09063"/>
              </p:ext>
            </p:extLst>
          </p:nvPr>
        </p:nvGraphicFramePr>
        <p:xfrm>
          <a:off x="796413" y="1769805"/>
          <a:ext cx="4997690" cy="399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38">
                  <a:extLst>
                    <a:ext uri="{9D8B030D-6E8A-4147-A177-3AD203B41FA5}">
                      <a16:colId xmlns:a16="http://schemas.microsoft.com/office/drawing/2014/main" val="2349450694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2764528526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1566652921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3580572987"/>
                    </a:ext>
                  </a:extLst>
                </a:gridCol>
                <a:gridCol w="999538">
                  <a:extLst>
                    <a:ext uri="{9D8B030D-6E8A-4147-A177-3AD203B41FA5}">
                      <a16:colId xmlns:a16="http://schemas.microsoft.com/office/drawing/2014/main" val="661199774"/>
                    </a:ext>
                  </a:extLst>
                </a:gridCol>
              </a:tblGrid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Dataset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Nodes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Edges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Features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Classes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3761625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2708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5429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1433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987250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3327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80988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19717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44338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31947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2277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36101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2325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215853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5201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217073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2089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59586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7600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33544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820480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0770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177872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533471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1F47E0F2-A23C-497A-8BCD-4828B594FD68}"/>
              </a:ext>
            </a:extLst>
          </p:cNvPr>
          <p:cNvSpPr/>
          <p:nvPr/>
        </p:nvSpPr>
        <p:spPr>
          <a:xfrm>
            <a:off x="6596499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E27A72-D55D-4DF0-BF9A-5AA83CD118CD}"/>
              </a:ext>
            </a:extLst>
          </p:cNvPr>
          <p:cNvSpPr txBox="1"/>
          <p:nvPr/>
        </p:nvSpPr>
        <p:spPr>
          <a:xfrm>
            <a:off x="6922194" y="2014902"/>
            <a:ext cx="4191490" cy="420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Citiation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networks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Cora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Citeseer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Pubmed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个标准的引用网络基准数据集。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WebKB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WebKB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是从各大学计算机系收集的网页数据集，我们使用了它的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个子集：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Cornell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Texas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Wisconsin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Actor co-occurrence network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：该数据集是电影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导演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演员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编剧网络的诱导子图，只包含了演员。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Wikipedia network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Chameleon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Squirrel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是维基百科中特定主题下的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page-page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网络。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0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6175"/>
    </mc:Choice>
    <mc:Fallback>
      <p:transition advTm="1617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权重衰减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15542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GCN(WD)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87.55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42.17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GCN(WD)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59.99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GCN(WD)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86.11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84.69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70.59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7" y="1266098"/>
            <a:ext cx="4978400" cy="3703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/>
              <p:nvPr/>
            </p:nvSpPr>
            <p:spPr>
              <a:xfrm>
                <a:off x="914808" y="5461333"/>
                <a:ext cx="10062257" cy="6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实验中采用了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ℒ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正则化，层数为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[1,8]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时正则化系数设置为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，层数为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[9,16]</a:t>
                </a:r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时正则化系数设置为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8" y="5461333"/>
                <a:ext cx="10062257" cy="682238"/>
              </a:xfrm>
              <a:prstGeom prst="rect">
                <a:avLst/>
              </a:prstGeom>
              <a:blipFill>
                <a:blip r:embed="rId5"/>
                <a:stretch>
                  <a:fillRect l="-606" t="-803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79"/>
    </mc:Choice>
    <mc:Fallback>
      <p:transition advTm="47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46212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GCN(ES)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69.81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62.81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GCN(ES)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84.08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40.37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GCN(ES)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59.99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400" cy="370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14808" y="5308933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实验中采用了第三类停止标准，以准确率作为早停指标。在其他算法的实验中，我们用该提前终止作为剪枝算法，以节省不必要的训练开销。不使用提前终止算法时，训练轮数设置为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400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轮。使用提前终止算法时，训练轮数设置为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400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轮，变化窗口设置为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50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F8C659-5279-454E-96E9-06ED815314E0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提前终止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0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20"/>
    </mc:Choice>
    <mc:Fallback>
      <p:transition advTm="3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98166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研究背景与现状</a:t>
            </a: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98166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算法分析与设计</a:t>
            </a: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44630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实验评估与分析</a:t>
            </a: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44630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论文总结与展望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111"/>
    </mc:Choice>
    <mc:Fallback>
      <p:transition advTm="311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92855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GCN(DO)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88.76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33.33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GCN(DO)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74.53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59.99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GCN(DO)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88.44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9" cy="370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04648" y="5611426"/>
            <a:ext cx="1006225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实验中的保留率统一设置为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0.5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14271-4CEB-4DB4-803E-525A23E67672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丢弃法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34"/>
    </mc:Choice>
    <mc:Fallback>
      <p:transition advTm="53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00813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83.13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86.35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GCN(Xa)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89.16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74.06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65.28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GCN(Xa)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79.25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86.56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84.03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44.02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GCN(Xa)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83.37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54.87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9" cy="370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14808" y="5623893"/>
            <a:ext cx="1006225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采用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tanh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激活函数，所以需要将方差乘以一个缩放因子。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FBE2EC-C463-4D77-9B17-C9FF9712ADC9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Xavier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初始化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1719"/>
    </mc:Choice>
    <mc:Fallback>
      <p:transition advTm="117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46815"/>
              </p:ext>
            </p:extLst>
          </p:nvPr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89.16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GCN(GC)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69.08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79.25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GCN(GC)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72.64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71.23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83.37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GCN(GC)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84.43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60.9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8" cy="370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/>
              <p:nvPr/>
            </p:nvSpPr>
            <p:spPr>
              <a:xfrm>
                <a:off x="936020" y="5611426"/>
                <a:ext cx="10062257" cy="38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实验中采用按模修剪，使用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范数，阈值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b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设置为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2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2AC00-DBB9-46B7-BB04-00723B8B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20" y="5611426"/>
                <a:ext cx="10062257" cy="387286"/>
              </a:xfrm>
              <a:prstGeom prst="rect">
                <a:avLst/>
              </a:prstGeom>
              <a:blipFill>
                <a:blip r:embed="rId5"/>
                <a:stretch>
                  <a:fillRect t="-142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0A0DE44-96AC-4374-ACA8-30841DA4D2DE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梯度修剪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2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53"/>
    </mc:Choice>
    <mc:Fallback>
      <p:transition advTm="35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E446CB0-0BF7-4C41-9DE1-96F6426CA7AC}"/>
              </a:ext>
            </a:extLst>
          </p:cNvPr>
          <p:cNvGraphicFramePr>
            <a:graphicFrameLocks noGrp="1"/>
          </p:cNvGraphicFramePr>
          <p:nvPr/>
        </p:nvGraphicFramePr>
        <p:xfrm>
          <a:off x="995819" y="1682481"/>
          <a:ext cx="4971330" cy="28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55">
                  <a:extLst>
                    <a:ext uri="{9D8B030D-6E8A-4147-A177-3AD203B41FA5}">
                      <a16:colId xmlns:a16="http://schemas.microsoft.com/office/drawing/2014/main" val="2655071545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28121139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100776056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3566017160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85506383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1343994213"/>
                    </a:ext>
                  </a:extLst>
                </a:gridCol>
              </a:tblGrid>
              <a:tr h="407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952527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89.16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85.14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09758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GCN(BN)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77.51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81.93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32384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Citeseer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79.25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75.94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98132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GCN(BN)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61.79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70.28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73.58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68495"/>
                  </a:ext>
                </a:extLst>
              </a:tr>
              <a:tr h="407797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Pubmed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86.41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83.37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54.87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36084"/>
                  </a:ext>
                </a:extLst>
              </a:tr>
              <a:tr h="407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GCN(BN)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87.73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85.45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83.92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83.57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5393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7" y="1266733"/>
            <a:ext cx="4978398" cy="37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36020" y="5316202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ε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的值设置为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10^(-5)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，移动平均的动量值设置为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0.1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，缩放和平移变量为可学习参数。由于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的几个基准数据集规模都比较小，所以实际上计算的是整个训练集上的均值和方差。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B8AA14-6C5F-400A-8EDE-7589B7DEA0FF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批量归一化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梯度消失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8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72"/>
    </mc:Choice>
    <mc:Fallback>
      <p:transition advTm="67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39317FD-A117-423B-A85F-679F07B08A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8" y="944903"/>
            <a:ext cx="5428534" cy="4012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22232" y="5118036"/>
            <a:ext cx="4379529" cy="108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1014433" y="5321583"/>
            <a:ext cx="437114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在密集连接图数据集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Chameleon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上对批量归一化进行的实验。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ECD2F-83E3-4BF2-8A36-73863E1771E9}"/>
              </a:ext>
            </a:extLst>
          </p:cNvPr>
          <p:cNvSpPr txBox="1"/>
          <p:nvPr/>
        </p:nvSpPr>
        <p:spPr>
          <a:xfrm>
            <a:off x="904648" y="359127"/>
            <a:ext cx="25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实验验证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过平滑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16" name="图片 15" descr="Figure_1-1">
            <a:extLst>
              <a:ext uri="{FF2B5EF4-FFF2-40B4-BE49-F238E27FC236}">
                <a16:creationId xmlns:a16="http://schemas.microsoft.com/office/drawing/2014/main" id="{14329D5C-D078-4462-9AF1-4EAD784628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47" y="918527"/>
            <a:ext cx="576072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EE4D9D9-0AA5-4E94-B187-256FD4A110D7}"/>
              </a:ext>
            </a:extLst>
          </p:cNvPr>
          <p:cNvSpPr/>
          <p:nvPr/>
        </p:nvSpPr>
        <p:spPr>
          <a:xfrm>
            <a:off x="6622575" y="5118036"/>
            <a:ext cx="4379529" cy="108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A17FBD-0F1C-40B8-867F-3275B36080CA}"/>
              </a:ext>
            </a:extLst>
          </p:cNvPr>
          <p:cNvSpPr txBox="1"/>
          <p:nvPr/>
        </p:nvSpPr>
        <p:spPr>
          <a:xfrm>
            <a:off x="6730016" y="5321583"/>
            <a:ext cx="437114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模型对过平滑理论分析进行验证，排除了其他因素的干扰。</a:t>
            </a:r>
          </a:p>
        </p:txBody>
      </p:sp>
    </p:spTree>
    <p:extLst>
      <p:ext uri="{BB962C8B-B14F-4D97-AF65-F5344CB8AC3E}">
        <p14:creationId xmlns:p14="http://schemas.microsoft.com/office/powerpoint/2010/main" val="141116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3312"/>
    </mc:Choice>
    <mc:Fallback>
      <p:transition advTm="3331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基于图数据预处理的算法（过平滑）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9" y="1258016"/>
            <a:ext cx="4978397" cy="37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471480"/>
            <a:ext cx="10062257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实验中采用基于结点相似度的改进算法，将原算法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DropEdge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作为对照组之一，分别在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模型上进行了实验。我们用网格搜索对丢弃比例超参数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α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进行了优化。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B7FD820-EB42-4996-8D21-6ED53749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3424"/>
              </p:ext>
            </p:extLst>
          </p:nvPr>
        </p:nvGraphicFramePr>
        <p:xfrm>
          <a:off x="796413" y="1547257"/>
          <a:ext cx="57720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75">
                  <a:extLst>
                    <a:ext uri="{9D8B030D-6E8A-4147-A177-3AD203B41FA5}">
                      <a16:colId xmlns:a16="http://schemas.microsoft.com/office/drawing/2014/main" val="145301136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1502454923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685074751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4272122497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146378052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2508710217"/>
                    </a:ext>
                  </a:extLst>
                </a:gridCol>
                <a:gridCol w="824575">
                  <a:extLst>
                    <a:ext uri="{9D8B030D-6E8A-4147-A177-3AD203B41FA5}">
                      <a16:colId xmlns:a16="http://schemas.microsoft.com/office/drawing/2014/main" val="169178699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SGC(DR0)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SGC(DR1)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GCN(DR0)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GCN(DR1)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811943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85.54(2)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86.75(6)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87.35(4)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81233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75.24(1)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77.36(2)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76.65(2)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76.65(2)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70574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82.18(2)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82.3(2)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87.04(2)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309345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42.98(2)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41.01(2)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45.83(2)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46.27(1)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63745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28.28(5)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28.31(2)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29.17(2)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29.08(2)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4140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28.51(1)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28.09(1)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34.93(1)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27.76(2)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33.55(3)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53322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34.21(2)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34.21(4)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63.16(3)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93011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64.91(2)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65.79(1)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73.68(2)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63.16(2)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71.05(3)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21768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60.26(2)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59.62(4)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80.77(4)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82.69(5)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80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4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880"/>
    </mc:Choice>
    <mc:Fallback>
      <p:transition advTm="288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基于控制邻居权重的算法（过平滑）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69" y="1258016"/>
            <a:ext cx="4978397" cy="3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322008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从表格可以看出，整体上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的性能有些许提升。从右图可以看出，该方法并不能缓解过平滑问题，噪声边的权重确实降低了，但是仍然是一个正值，经过多层聚合叠加后，不同类簇的结点特征还是发生了混合。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A5F9722-048F-4810-A343-95AD0386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40658"/>
              </p:ext>
            </p:extLst>
          </p:nvPr>
        </p:nvGraphicFramePr>
        <p:xfrm>
          <a:off x="796413" y="1501303"/>
          <a:ext cx="5498875" cy="32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5">
                  <a:extLst>
                    <a:ext uri="{9D8B030D-6E8A-4147-A177-3AD203B41FA5}">
                      <a16:colId xmlns:a16="http://schemas.microsoft.com/office/drawing/2014/main" val="2528701682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709616585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3911001193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86821826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09683921"/>
                    </a:ext>
                  </a:extLst>
                </a:gridCol>
              </a:tblGrid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SGC(WE)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GCN(WE)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8239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87.55(2)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97121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74.76(1)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5706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82.96(2)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87.22(3)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00956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42.98(2)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45.83(4)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46.49(3)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28054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28.28(5)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28.98(4)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29.17(1)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93734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28.51(1)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33.22(1)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33.03(1)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12293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45170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64.91(2)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70751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60.26(2)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63.46(1)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59.85(3)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2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271"/>
    </mc:Choice>
    <mc:Fallback>
      <p:transition advTm="1327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基于平衡局部全局的算法（过平滑）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70" y="1258016"/>
            <a:ext cx="4978395" cy="3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322008"/>
            <a:ext cx="1006225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我们用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模型实验了残差连接，带权重的改进残差连接和密集连接，分别用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RES0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）、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RES1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）和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）表示。通过网格搜索算法对权重超参数进行了优化。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A5F9722-048F-4810-A343-95AD0386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48720"/>
              </p:ext>
            </p:extLst>
          </p:nvPr>
        </p:nvGraphicFramePr>
        <p:xfrm>
          <a:off x="796413" y="1501303"/>
          <a:ext cx="5498875" cy="32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5">
                  <a:extLst>
                    <a:ext uri="{9D8B030D-6E8A-4147-A177-3AD203B41FA5}">
                      <a16:colId xmlns:a16="http://schemas.microsoft.com/office/drawing/2014/main" val="2528701682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709616585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3911001193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86821826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09683921"/>
                    </a:ext>
                  </a:extLst>
                </a:gridCol>
              </a:tblGrid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GCN(RES0)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GCN(RES1)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GCN(DEN)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8239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87.15(6)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87.55(3)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85.74(2)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97121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78.07(2)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76.65(2)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5706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88.18(5)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88.59(5)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86.82(6)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00956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46.49(1)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49.12(1)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43.64(4)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28054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30.81(8)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30.71(8)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27.83(7)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93734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33.88(1)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34.54(1)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26.71(2)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12293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34.21(2)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60.53(2)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45170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71.05(1)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78.95(4)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68.42(8)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70751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65.38(1)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75.0(2)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59.62(2)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0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68"/>
    </mc:Choice>
    <mc:Fallback>
      <p:transition advTm="2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基于增强自身特征的算法（过平滑）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/>
        </p:nvCxnSpPr>
        <p:spPr>
          <a:xfrm>
            <a:off x="1561740" y="2778376"/>
            <a:ext cx="5986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3FBFDA5-2AB6-4742-AD80-7552EF1D0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670" y="1258016"/>
            <a:ext cx="4978395" cy="370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DA3A4-DCE2-45F6-BF92-EFC7DB9313A6}"/>
              </a:ext>
            </a:extLst>
          </p:cNvPr>
          <p:cNvSpPr/>
          <p:nvPr/>
        </p:nvSpPr>
        <p:spPr>
          <a:xfrm>
            <a:off x="904648" y="514441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2AC00-DBB9-46B7-BB04-00723B8BB128}"/>
              </a:ext>
            </a:extLst>
          </p:cNvPr>
          <p:cNvSpPr txBox="1"/>
          <p:nvPr/>
        </p:nvSpPr>
        <p:spPr>
          <a:xfrm>
            <a:off x="923940" y="5601408"/>
            <a:ext cx="1006225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实验中采用网格搜索进行超参数寻优。可以看到，该算法对过平滑问题的缓解效果最好。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1DD6E56-843B-4161-8813-8BEB6E1C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856"/>
              </p:ext>
            </p:extLst>
          </p:nvPr>
        </p:nvGraphicFramePr>
        <p:xfrm>
          <a:off x="796413" y="1501303"/>
          <a:ext cx="5498875" cy="325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75">
                  <a:extLst>
                    <a:ext uri="{9D8B030D-6E8A-4147-A177-3AD203B41FA5}">
                      <a16:colId xmlns:a16="http://schemas.microsoft.com/office/drawing/2014/main" val="2528701682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709616585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3911001193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86821826"/>
                    </a:ext>
                  </a:extLst>
                </a:gridCol>
                <a:gridCol w="1099775">
                  <a:extLst>
                    <a:ext uri="{9D8B030D-6E8A-4147-A177-3AD203B41FA5}">
                      <a16:colId xmlns:a16="http://schemas.microsoft.com/office/drawing/2014/main" val="409683921"/>
                    </a:ext>
                  </a:extLst>
                </a:gridCol>
              </a:tblGrid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SGC(SE)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GCN(SE)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8239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Cora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84.34(6)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87.95(3)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87.75(3)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497121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Cite.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76.89(2)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78.3(1)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76.18(2)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77.12(2)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5706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Pubm.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82.25(1)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83.22(2)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86.71(2)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00956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Cham.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42.98(2)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48.25(5)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43.86(3)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28054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28.28(5)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30.9(4)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27.83(6)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30.04(2)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93734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Actor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28.51(1)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37.11(1)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27.63(2)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32.43(2)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12293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Corn.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26.32(2)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50.0(1)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451705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Texa.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64.91(2)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68.42(2)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71.05(3)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707510"/>
                  </a:ext>
                </a:extLst>
              </a:tr>
              <a:tr h="32596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Wisc.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60.26(2)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65.38(1)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57.69(2)</a:t>
                      </a:r>
                      <a:endParaRPr lang="zh-CN" sz="100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ˎ̥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65.38(1)</a:t>
                      </a:r>
                      <a:endParaRPr lang="zh-CN" sz="1000" dirty="0">
                        <a:effectLst/>
                        <a:latin typeface="ˎ̥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96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138"/>
    </mc:Choice>
    <mc:Fallback>
      <p:transition advTm="313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论文总结与展望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本文通过理论分析和实验验证相结合的方式进行了研究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309"/>
    </mc:Choice>
    <mc:Fallback>
      <p:transition advTm="33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研究背景与现状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图卷积神经网络是近年来深度学习领域新兴起的方向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927"/>
    </mc:Choice>
    <mc:Fallback>
      <p:transition advTm="192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570" y="4734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论文总结与展望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047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047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995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本文结论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1995" y="3674996"/>
            <a:ext cx="307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过拟合和梯度消失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都不是限制图卷积神经网络加深的主要原因，已有的几种传统算法足以缓解这些问题，但是无法阻止随着层数增加模型性能的骤降。过平滑是限制图卷积神经网络加深的主要原因，本文提出的几种算法大大缓解了该问题，在多个数据集上取得了显著的效果。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025109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1" y="2197634"/>
            <a:ext cx="762348" cy="762348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A12877-7A47-4BA0-8D5F-CA9AD5CEA9DF}"/>
              </a:ext>
            </a:extLst>
          </p:cNvPr>
          <p:cNvSpPr/>
          <p:nvPr/>
        </p:nvSpPr>
        <p:spPr>
          <a:xfrm>
            <a:off x="4499025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E3D1DD-48F0-4F9F-AAE1-56F9AA917686}"/>
              </a:ext>
            </a:extLst>
          </p:cNvPr>
          <p:cNvSpPr/>
          <p:nvPr/>
        </p:nvSpPr>
        <p:spPr>
          <a:xfrm>
            <a:off x="4499025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86D3F0-DDEC-48CD-8F66-2922851E0D44}"/>
              </a:ext>
            </a:extLst>
          </p:cNvPr>
          <p:cNvSpPr txBox="1"/>
          <p:nvPr/>
        </p:nvSpPr>
        <p:spPr>
          <a:xfrm>
            <a:off x="4650973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创新之处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7FAC3-8DCB-4B24-854A-DB6B0D5514FF}"/>
              </a:ext>
            </a:extLst>
          </p:cNvPr>
          <p:cNvSpPr txBox="1"/>
          <p:nvPr/>
        </p:nvSpPr>
        <p:spPr>
          <a:xfrm>
            <a:off x="4650973" y="3700396"/>
            <a:ext cx="307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本文分别系统地对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GCN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中的过拟合、梯度消失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爆炸、过平滑这几个问题进行了研究。针对过平滑问题，设计了验证实验，并采用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SGC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模型进行实验，排除了其他因素的影响，使结果更具说服力。此外，基于对过平滑的分析，以及已有模型的缺点，提出了一些改进的算法。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03F27F-D630-41F0-8C2A-698AECBF9F83}"/>
              </a:ext>
            </a:extLst>
          </p:cNvPr>
          <p:cNvCxnSpPr>
            <a:cxnSpLocks/>
          </p:cNvCxnSpPr>
          <p:nvPr/>
        </p:nvCxnSpPr>
        <p:spPr>
          <a:xfrm>
            <a:off x="4754087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A4F6B82-DD41-4048-AAD3-5FAB33AC7FC4}"/>
              </a:ext>
            </a:extLst>
          </p:cNvPr>
          <p:cNvSpPr/>
          <p:nvPr/>
        </p:nvSpPr>
        <p:spPr>
          <a:xfrm>
            <a:off x="8228003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FFB2CE-112B-463C-87C0-EAFE73B3BD11}"/>
              </a:ext>
            </a:extLst>
          </p:cNvPr>
          <p:cNvSpPr/>
          <p:nvPr/>
        </p:nvSpPr>
        <p:spPr>
          <a:xfrm>
            <a:off x="8228003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2A37-6141-43F0-B6FD-797CA669A2A5}"/>
              </a:ext>
            </a:extLst>
          </p:cNvPr>
          <p:cNvSpPr txBox="1"/>
          <p:nvPr/>
        </p:nvSpPr>
        <p:spPr>
          <a:xfrm>
            <a:off x="8379951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不足之处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C1E358-2D1A-44CD-B2F7-977398A0D2D7}"/>
              </a:ext>
            </a:extLst>
          </p:cNvPr>
          <p:cNvSpPr txBox="1"/>
          <p:nvPr/>
        </p:nvSpPr>
        <p:spPr>
          <a:xfrm>
            <a:off x="8379951" y="3682812"/>
            <a:ext cx="307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尽管本文引入或提出的算法在多个数据集上取得了较好的表现，但是由于图神经网络的基准数据集规模较小，因此实验结果对算法表现的区分度还不够。最近有研究者新提出了几个中等规模的图基准数据集，后续可以在这些数据集上进一步开展实验。此外，个别算法也存在着缺陷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74556E-F33F-4681-8120-58AF213D6C23}"/>
              </a:ext>
            </a:extLst>
          </p:cNvPr>
          <p:cNvCxnSpPr>
            <a:cxnSpLocks/>
          </p:cNvCxnSpPr>
          <p:nvPr/>
        </p:nvCxnSpPr>
        <p:spPr>
          <a:xfrm>
            <a:off x="8483065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99F2043-E6CF-42D9-82C0-EC827DDD67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6" y="2171057"/>
            <a:ext cx="762348" cy="76234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CC2D1D0-9A88-4172-93FB-71631E5465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51" y="2133688"/>
            <a:ext cx="762348" cy="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7264"/>
    </mc:Choice>
    <mc:Fallback>
      <p:transition advTm="6726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感谢老师的指导与评阅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guidance and review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29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264"/>
    </mc:Choice>
    <mc:Fallback>
      <p:transition advTm="82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297560" y="1769806"/>
            <a:ext cx="4842879" cy="3990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211" y="1682311"/>
            <a:ext cx="4083943" cy="407800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D33979-239F-4C31-B6F6-1D3E7A32BDAB}"/>
              </a:ext>
            </a:extLst>
          </p:cNvPr>
          <p:cNvSpPr txBox="1"/>
          <p:nvPr/>
        </p:nvSpPr>
        <p:spPr>
          <a:xfrm>
            <a:off x="6623255" y="2053002"/>
            <a:ext cx="4191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/>
                <a:ea typeface="锐字逼格青春粗黑体简2.0" panose="02010604000000000000" pitchFamily="2" charset="-122"/>
              </a:rPr>
              <a:t>图神经网络是近年来深度学习领域新兴起的方向，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锐字逼格青春粗黑体简2.0" panose="02010604000000000000" pitchFamily="2" charset="-122"/>
              </a:rPr>
              <a:t>该模型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可以很好地处理引用网络、社交网络、蛋白质结构等非欧式图数据。图卷积神经网络是其中一种。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结点分类是图上的学习任务：给定包含结点信息和结构信息的图数据集，带有标签的部分结点作为训练集，预测剩余结点的标签类别。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/>
              <a:ea typeface="FZZhengHeiS-DB-GB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深度学习的成功在于深层网络架构，然而研究表明，随着层数增加，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GCN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/>
                <a:ea typeface="FZZhengHeiS-DB-GB" panose="02000000000000000000" pitchFamily="2" charset="0"/>
              </a:rPr>
              <a:t>的性能会急剧下降。目前对该问题的研究还较少。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/>
              <a:ea typeface="FZZhengHeiS-DB-GB" panose="02000000000000000000" pitchFamily="2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19C27D-BFB7-46AC-921B-8D3B9F630175}"/>
              </a:ext>
            </a:extLst>
          </p:cNvPr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5976"/>
    </mc:Choice>
    <mc:Fallback>
      <p:transition advTm="359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219C27D-BFB7-46AC-921B-8D3B9F630175}"/>
              </a:ext>
            </a:extLst>
          </p:cNvPr>
          <p:cNvSpPr txBox="1"/>
          <p:nvPr/>
        </p:nvSpPr>
        <p:spPr>
          <a:xfrm>
            <a:off x="904648" y="49784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理论基础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E9F770-5923-41B8-92E1-06DF1B665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98" y="1364116"/>
            <a:ext cx="9960203" cy="36198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75880AF-C871-4323-9232-93E9D6279AC9}"/>
              </a:ext>
            </a:extLst>
          </p:cNvPr>
          <p:cNvSpPr/>
          <p:nvPr/>
        </p:nvSpPr>
        <p:spPr>
          <a:xfrm>
            <a:off x="1064871" y="5180773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65E11A-5558-4D02-90E1-8D409DFEA1E6}"/>
                  </a:ext>
                </a:extLst>
              </p:cNvPr>
              <p:cNvSpPr txBox="1"/>
              <p:nvPr/>
            </p:nvSpPr>
            <p:spPr>
              <a:xfrm>
                <a:off x="1064871" y="5375773"/>
                <a:ext cx="10062257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图卷积神经网络是运用近似技巧从谱图卷积推导而来的，可以分解为三部分：邻居聚合、线性变换、非线性变换。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𝑙</m:t>
                              </m:r>
                              <m:r>
                                <a:rPr lang="en-US" altLang="zh-CN" i="1"/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𝜎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/>
                                  </m:ctrlPr>
                                </m:accPr>
                                <m:e>
                                  <m:r>
                                    <a:rPr lang="en-US" altLang="zh-CN" i="1"/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/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/>
                                  </m:ctrlPr>
                                </m:fPr>
                                <m:num>
                                  <m:r>
                                    <a:rPr lang="en-US" altLang="zh-CN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/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zh-CN" altLang="zh-CN" i="1"/>
                              </m:ctrlPr>
                            </m:accPr>
                            <m:e>
                              <m:r>
                                <a:rPr lang="en-US" altLang="zh-CN" i="1"/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/>
                                  </m:ctrlPr>
                                </m:accPr>
                                <m:e>
                                  <m:r>
                                    <a:rPr lang="en-US" altLang="zh-CN" i="1"/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/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/>
                                  </m:ctrlPr>
                                </m:fPr>
                                <m:num>
                                  <m:r>
                                    <a:rPr lang="en-US" altLang="zh-CN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/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65E11A-5558-4D02-90E1-8D409DFEA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1" y="5375773"/>
                <a:ext cx="10062257" cy="977191"/>
              </a:xfrm>
              <a:prstGeom prst="rect">
                <a:avLst/>
              </a:prstGeom>
              <a:blipFill>
                <a:blip r:embed="rId5"/>
                <a:stretch>
                  <a:fillRect l="-667" t="-5000" r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1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671"/>
    </mc:Choice>
    <mc:Fallback>
      <p:transition advTm="106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研究现状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362333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19415" y="3314298"/>
            <a:ext cx="4247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微信支付是集成在微信客户端的支付功能，用户可以通过手机完成快速的支付流程。微信支付向用户提供安全、快捷、高效的支付服务。</a:t>
            </a:r>
            <a:endParaRPr lang="en-US" altLang="zh-CN" sz="1400" spc="3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en-US" altLang="zh-CN" sz="1400" spc="3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用户在支付时只需在自己的智能手机上输入密码，无需任何刷卡步骤即可完成支付，整个过程简便流畅。</a:t>
            </a: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22499D5-85A9-474F-8745-C45E117F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13965"/>
              </p:ext>
            </p:extLst>
          </p:nvPr>
        </p:nvGraphicFramePr>
        <p:xfrm>
          <a:off x="796413" y="1308029"/>
          <a:ext cx="10805650" cy="525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143">
                  <a:extLst>
                    <a:ext uri="{9D8B030D-6E8A-4147-A177-3AD203B41FA5}">
                      <a16:colId xmlns:a16="http://schemas.microsoft.com/office/drawing/2014/main" val="380894603"/>
                    </a:ext>
                  </a:extLst>
                </a:gridCol>
                <a:gridCol w="1543316">
                  <a:extLst>
                    <a:ext uri="{9D8B030D-6E8A-4147-A177-3AD203B41FA5}">
                      <a16:colId xmlns:a16="http://schemas.microsoft.com/office/drawing/2014/main" val="147344042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167770123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1438927053"/>
                    </a:ext>
                  </a:extLst>
                </a:gridCol>
                <a:gridCol w="2482936">
                  <a:extLst>
                    <a:ext uri="{9D8B030D-6E8A-4147-A177-3AD203B41FA5}">
                      <a16:colId xmlns:a16="http://schemas.microsoft.com/office/drawing/2014/main" val="236202308"/>
                    </a:ext>
                  </a:extLst>
                </a:gridCol>
              </a:tblGrid>
              <a:tr h="383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论文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针对问题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相似技术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具体方法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923256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Predict then Propagate Graph Neural Networks meet Personalized PageRank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PPNP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解耦神经网络，改进传播算法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077816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Representation Learning on Graphs with Jumping Knowledge Networks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JK-Net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layer-aggregation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63118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Cluster-GCN: An Efficient Algorithm for Training Deep and Large Graph Convolutional Networks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Cluster-GCN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梯度消失，过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改进对称归一化矩阵同时进行正则化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019517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N-GCN: Multi-scale Graph Convolution for Semi-supervised Node Classification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Inception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组合不同尺度感受野的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6591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Residual or Gate? Towards Deeper Graph Neural Networks for Inductive Graph Representation Learning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RGNN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对各层之间的长期依赖建模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8019612"/>
                  </a:ext>
                </a:extLst>
              </a:tr>
              <a:tr h="3834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DeepGCNs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Can GCNs Go as Deep as CNNs?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ResGCN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梯度消失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爆炸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ResNet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residual connections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30680"/>
                  </a:ext>
                </a:extLst>
              </a:tr>
              <a:tr h="383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DenseNet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 connections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4689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DropEdge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Towards Deep Graph Convolutional Networks on Node Classification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DropEdge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过拟合，过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Dropout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从输入图随机删除一定数量的边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89488"/>
                  </a:ext>
                </a:extLst>
              </a:tr>
              <a:tr h="3834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Break the Ceiling: Stronger Multi-scale Deep Graph Convolutional Networks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Snowball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DenseNet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dense connections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31493"/>
                  </a:ext>
                </a:extLst>
              </a:tr>
              <a:tr h="383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Truncated Krylov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Inception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组合不同尺度感受野的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90163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PairNorm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Tackling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Oversmoothing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GNNs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PairNorm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</a:t>
                      </a: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引入正则化项改进目标函数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23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8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6922"/>
    </mc:Choice>
    <mc:Fallback>
      <p:transition advTm="169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算法分析与设计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    过拟合、梯度消失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爆炸、过平滑是限制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GCN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加深的几个因素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7385" y="764333"/>
            <a:ext cx="816082" cy="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855"/>
    </mc:Choice>
    <mc:Fallback>
      <p:transition advTm="298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过拟合问题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73388F-68E5-4F3E-9345-6485DB08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68" y="1601121"/>
            <a:ext cx="10425063" cy="321591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383220F-37AC-4A6A-BC58-E38EAC5E6B17}"/>
              </a:ext>
            </a:extLst>
          </p:cNvPr>
          <p:cNvSpPr/>
          <p:nvPr/>
        </p:nvSpPr>
        <p:spPr>
          <a:xfrm>
            <a:off x="1064871" y="4952168"/>
            <a:ext cx="10081549" cy="132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/>
              <p:nvPr/>
            </p:nvSpPr>
            <p:spPr>
              <a:xfrm>
                <a:off x="1064871" y="5147168"/>
                <a:ext cx="10062257" cy="125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过拟合可以形式化地定义为：给定一个假设空间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ℱ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，一个假设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ℱ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，如果存在其他的假设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也属于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ℱ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，使得在训练集上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的损失比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′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的损失小，但在整个样本空间上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′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的损失比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的损失小，那么就说假设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ZZhengHeiS-DB-GB" panose="02000000000000000000" pitchFamily="2" charset="0"/>
                      </a:rPr>
                      <m:t>𝑓</m:t>
                    </m:r>
                  </m:oMath>
                </a14:m>
                <a:r>
                  <a:rPr lang="zh-C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过度拟合训练数据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32998C-6F41-4D02-B719-D210838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71" y="5147168"/>
                <a:ext cx="10062257" cy="1254189"/>
              </a:xfrm>
              <a:prstGeom prst="rect">
                <a:avLst/>
              </a:prstGeom>
              <a:blipFill>
                <a:blip r:embed="rId5"/>
                <a:stretch>
                  <a:fillRect l="-667" t="-3398" r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6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157"/>
    </mc:Choice>
    <mc:Fallback>
      <p:transition advTm="81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3570" y="409927"/>
            <a:ext cx="2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面向过拟合的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5985" y="361732"/>
            <a:ext cx="816082" cy="757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0047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047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995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权重衰减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21995" y="3700396"/>
                <a:ext cx="30712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权重衰减通过在每次更新参数时引入一个衰减系数限制模型复杂度，从而缓解过拟合问题，是一种有效的正则化算法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。</a:t>
                </a: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在标准的随机梯度下降中，权重衰减正则化相当于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ℒ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正则化。因此，在一些深度学习框架中权重衰减通过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ℒ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正则化来实现。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95" y="3700396"/>
                <a:ext cx="3071272" cy="2062103"/>
              </a:xfrm>
              <a:prstGeom prst="rect">
                <a:avLst/>
              </a:prstGeom>
              <a:blipFill>
                <a:blip r:embed="rId4"/>
                <a:stretch>
                  <a:fillRect l="-992" t="-888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>
            <a:cxnSpLocks/>
          </p:cNvCxnSpPr>
          <p:nvPr/>
        </p:nvCxnSpPr>
        <p:spPr>
          <a:xfrm>
            <a:off x="1025109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1" y="2197634"/>
            <a:ext cx="762348" cy="762348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A12877-7A47-4BA0-8D5F-CA9AD5CEA9DF}"/>
              </a:ext>
            </a:extLst>
          </p:cNvPr>
          <p:cNvSpPr/>
          <p:nvPr/>
        </p:nvSpPr>
        <p:spPr>
          <a:xfrm>
            <a:off x="4499025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E3D1DD-48F0-4F9F-AAE1-56F9AA917686}"/>
              </a:ext>
            </a:extLst>
          </p:cNvPr>
          <p:cNvSpPr/>
          <p:nvPr/>
        </p:nvSpPr>
        <p:spPr>
          <a:xfrm>
            <a:off x="4499025" y="1941092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786D3F0-DDEC-48CD-8F66-2922851E0D44}"/>
              </a:ext>
            </a:extLst>
          </p:cNvPr>
          <p:cNvSpPr txBox="1"/>
          <p:nvPr/>
        </p:nvSpPr>
        <p:spPr>
          <a:xfrm>
            <a:off x="4650973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提前终止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7FAC3-8DCB-4B24-854A-DB6B0D5514FF}"/>
              </a:ext>
            </a:extLst>
          </p:cNvPr>
          <p:cNvSpPr txBox="1"/>
          <p:nvPr/>
        </p:nvSpPr>
        <p:spPr>
          <a:xfrm>
            <a:off x="4650973" y="3700396"/>
            <a:ext cx="3071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梯度下降优化的过程中，我们可以用验证集上的错误代替期望错误，当验证集的错误率不再下降，就停止模型的迭代。验证集的错误率变化不一定是平缓曲线，可能会在某处先升高再降低，因此，我们需要根据实际任务进行优化，选取恰当的早停窗口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03F27F-D630-41F0-8C2A-698AECBF9F83}"/>
              </a:ext>
            </a:extLst>
          </p:cNvPr>
          <p:cNvCxnSpPr>
            <a:cxnSpLocks/>
          </p:cNvCxnSpPr>
          <p:nvPr/>
        </p:nvCxnSpPr>
        <p:spPr>
          <a:xfrm>
            <a:off x="4754087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A4F6B82-DD41-4048-AAD3-5FAB33AC7FC4}"/>
              </a:ext>
            </a:extLst>
          </p:cNvPr>
          <p:cNvSpPr/>
          <p:nvPr/>
        </p:nvSpPr>
        <p:spPr>
          <a:xfrm>
            <a:off x="8228003" y="1844232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FFB2CE-112B-463C-87C0-EAFE73B3BD11}"/>
              </a:ext>
            </a:extLst>
          </p:cNvPr>
          <p:cNvSpPr/>
          <p:nvPr/>
        </p:nvSpPr>
        <p:spPr>
          <a:xfrm>
            <a:off x="8228003" y="1940649"/>
            <a:ext cx="3350540" cy="4076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2A37-6141-43F0-B6FD-797CA669A2A5}"/>
              </a:ext>
            </a:extLst>
          </p:cNvPr>
          <p:cNvSpPr txBox="1"/>
          <p:nvPr/>
        </p:nvSpPr>
        <p:spPr>
          <a:xfrm>
            <a:off x="8379951" y="3145415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丢弃法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2C1E358-2D1A-44CD-B2F7-977398A0D2D7}"/>
                  </a:ext>
                </a:extLst>
              </p:cNvPr>
              <p:cNvSpPr txBox="1"/>
              <p:nvPr/>
            </p:nvSpPr>
            <p:spPr>
              <a:xfrm>
                <a:off x="8379951" y="3699953"/>
                <a:ext cx="30712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通过随机丢弃一定比例的神经元，从而缓解深度神经网络在训练集上过拟合，这就是丢弃法。每丢弃一次神经元，相当于从原始网络采样一个子网络。对于一个有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个神经元的网络，一共可以采样出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</m:ctrlPr>
                      </m:sSupPr>
                      <m:e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ZZhengHeiS-DB-GB" panose="02000000000000000000" pitchFamily="2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ZZhengHeiS-DB-GB" panose="02000000000000000000" pitchFamily="2" charset="0"/>
                    <a:ea typeface="FZZhengHeiS-DB-GB" panose="02000000000000000000" pitchFamily="2" charset="0"/>
                  </a:rPr>
                  <a:t>个子网络，这些子网络共享原始网络的参数。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2C1E358-2D1A-44CD-B2F7-977398A0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951" y="3699953"/>
                <a:ext cx="3071272" cy="2062103"/>
              </a:xfrm>
              <a:prstGeom prst="rect">
                <a:avLst/>
              </a:prstGeom>
              <a:blipFill>
                <a:blip r:embed="rId6"/>
                <a:stretch>
                  <a:fillRect l="-1193" t="-888" r="-6362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74556E-F33F-4681-8120-58AF213D6C23}"/>
              </a:ext>
            </a:extLst>
          </p:cNvPr>
          <p:cNvCxnSpPr>
            <a:cxnSpLocks/>
          </p:cNvCxnSpPr>
          <p:nvPr/>
        </p:nvCxnSpPr>
        <p:spPr>
          <a:xfrm>
            <a:off x="8483065" y="3585951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199F2043-E6CF-42D9-82C0-EC827DDD67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26" y="2171057"/>
            <a:ext cx="762348" cy="76234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CC2D1D0-9A88-4172-93FB-71631E5465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51" y="2133245"/>
            <a:ext cx="762348" cy="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8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2486"/>
    </mc:Choice>
    <mc:Fallback>
      <p:transition advTm="3248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3190</Words>
  <Application>Microsoft Office PowerPoint</Application>
  <PresentationFormat>宽屏</PresentationFormat>
  <Paragraphs>709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ˎ̥</vt:lpstr>
      <vt:lpstr>FuturaBookC</vt:lpstr>
      <vt:lpstr>FZZhengHeiS-DB-GB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唐</cp:lastModifiedBy>
  <cp:revision>88</cp:revision>
  <dcterms:created xsi:type="dcterms:W3CDTF">2018-02-27T12:12:58Z</dcterms:created>
  <dcterms:modified xsi:type="dcterms:W3CDTF">2020-06-04T15:28:23Z</dcterms:modified>
</cp:coreProperties>
</file>