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58" r:id="rId5"/>
    <p:sldId id="262" r:id="rId6"/>
    <p:sldId id="277" r:id="rId7"/>
    <p:sldId id="259" r:id="rId8"/>
    <p:sldId id="279" r:id="rId9"/>
    <p:sldId id="280" r:id="rId10"/>
    <p:sldId id="278" r:id="rId11"/>
    <p:sldId id="281" r:id="rId12"/>
    <p:sldId id="265" r:id="rId13"/>
    <p:sldId id="266" r:id="rId14"/>
    <p:sldId id="267" r:id="rId15"/>
    <p:sldId id="260" r:id="rId16"/>
    <p:sldId id="268" r:id="rId17"/>
    <p:sldId id="269" r:id="rId18"/>
    <p:sldId id="270" r:id="rId19"/>
    <p:sldId id="261" r:id="rId20"/>
    <p:sldId id="271" r:id="rId21"/>
    <p:sldId id="272" r:id="rId22"/>
    <p:sldId id="273" r:id="rId23"/>
    <p:sldId id="274" r:id="rId24"/>
    <p:sldId id="264" r:id="rId25"/>
    <p:sldId id="263" r:id="rId26"/>
    <p:sldId id="275"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6314" autoAdjust="0"/>
  </p:normalViewPr>
  <p:slideViewPr>
    <p:cSldViewPr snapToGrid="0" showGuides="1">
      <p:cViewPr>
        <p:scale>
          <a:sx n="66" d="100"/>
          <a:sy n="66" d="100"/>
        </p:scale>
        <p:origin x="38" y="350"/>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2020/6/2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178357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20856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3840289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599113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36126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3152649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4187441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extLst>
      <p:ext uri="{BB962C8B-B14F-4D97-AF65-F5344CB8AC3E}">
        <p14:creationId xmlns:p14="http://schemas.microsoft.com/office/powerpoint/2010/main" val="2296106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extLst>
      <p:ext uri="{BB962C8B-B14F-4D97-AF65-F5344CB8AC3E}">
        <p14:creationId xmlns:p14="http://schemas.microsoft.com/office/powerpoint/2010/main" val="1092742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8987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233398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27805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46532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101302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6177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2860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37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129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8847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1929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1708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748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9794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9410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198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2020/6/2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2020/6/2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8816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18927" y="2080651"/>
            <a:ext cx="6754146" cy="1446550"/>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基于深度图卷积网络的结点分类算法的研究与实现</a:t>
            </a:r>
          </a:p>
        </p:txBody>
      </p:sp>
      <p:sp>
        <p:nvSpPr>
          <p:cNvPr id="17" name="文本框 16"/>
          <p:cNvSpPr txBox="1"/>
          <p:nvPr/>
        </p:nvSpPr>
        <p:spPr>
          <a:xfrm>
            <a:off x="3887738" y="4595686"/>
            <a:ext cx="4416523" cy="369332"/>
          </a:xfrm>
          <a:prstGeom prst="rect">
            <a:avLst/>
          </a:prstGeom>
          <a:noFill/>
        </p:spPr>
        <p:txBody>
          <a:bodyPr wrap="square" rtlCol="0">
            <a:sp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指导教师：张伟   黄增峰   答辩人：刘唐</a:t>
            </a:r>
          </a:p>
        </p:txBody>
      </p:sp>
      <p:cxnSp>
        <p:nvCxnSpPr>
          <p:cNvPr id="18" name="直接连接符 17"/>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7385" y="764333"/>
            <a:ext cx="816082" cy="757334"/>
          </a:xfrm>
          <a:prstGeom prst="rect">
            <a:avLst/>
          </a:prstGeom>
        </p:spPr>
      </p:pic>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570" y="409927"/>
            <a:ext cx="2839450"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面向过拟合的</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算法</a:t>
            </a:r>
          </a:p>
        </p:txBody>
      </p:sp>
      <p:cxnSp>
        <p:nvCxnSpPr>
          <p:cNvPr id="6" name="直接连接符 5"/>
          <p:cNvCxnSpPr>
            <a:cxnSpLocks/>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8" name="矩形 7"/>
          <p:cNvSpPr/>
          <p:nvPr/>
        </p:nvSpPr>
        <p:spPr>
          <a:xfrm>
            <a:off x="770047"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70047" y="1941092"/>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21995"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dirty="0">
                <a:solidFill>
                  <a:srgbClr val="1C4885"/>
                </a:solidFill>
                <a:effectLst/>
              </a:rPr>
              <a:t>Xavier</a:t>
            </a:r>
            <a:r>
              <a:rPr lang="zh-CN" altLang="en-US" dirty="0">
                <a:solidFill>
                  <a:srgbClr val="1C4885"/>
                </a:solidFill>
                <a:effectLst/>
              </a:rPr>
              <a:t>初始化</a:t>
            </a:r>
          </a:p>
        </p:txBody>
      </p:sp>
      <p:sp>
        <p:nvSpPr>
          <p:cNvPr id="14" name="文本框 13"/>
          <p:cNvSpPr txBox="1"/>
          <p:nvPr/>
        </p:nvSpPr>
        <p:spPr>
          <a:xfrm>
            <a:off x="921995" y="3700396"/>
            <a:ext cx="3071272" cy="1815882"/>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初始化一个深度网络时，为了缓解梯度消失或爆炸问题，我们尽可能保持每个神经元的输入和输出的方差一致，根据神经元的连接数量来自适应地调整初始化分布的方差，这类方法称为方差缩放，</a:t>
            </a:r>
            <a:r>
              <a:rPr lang="en-US" altLang="zh-CN" sz="1600" dirty="0">
                <a:solidFill>
                  <a:schemeClr val="tx1">
                    <a:lumMod val="75000"/>
                    <a:lumOff val="25000"/>
                  </a:schemeClr>
                </a:solidFill>
                <a:latin typeface="FZZhengHeiS-DB-GB" panose="02000000000000000000" pitchFamily="2" charset="0"/>
                <a:ea typeface="FZZhengHeiS-DB-GB" panose="02000000000000000000" pitchFamily="2" charset="0"/>
              </a:rPr>
              <a:t>Xavier</a:t>
            </a:r>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初始化是其中的一种。</a:t>
            </a:r>
          </a:p>
        </p:txBody>
      </p:sp>
      <p:cxnSp>
        <p:nvCxnSpPr>
          <p:cNvPr id="15" name="直接连接符 14"/>
          <p:cNvCxnSpPr>
            <a:cxnSpLocks/>
          </p:cNvCxnSpPr>
          <p:nvPr/>
        </p:nvCxnSpPr>
        <p:spPr>
          <a:xfrm>
            <a:off x="1025109"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371" y="2197634"/>
            <a:ext cx="762348" cy="762348"/>
          </a:xfrm>
          <a:prstGeom prst="rect">
            <a:avLst/>
          </a:prstGeom>
        </p:spPr>
      </p:pic>
      <p:sp>
        <p:nvSpPr>
          <p:cNvPr id="40" name="矩形 39">
            <a:extLst>
              <a:ext uri="{FF2B5EF4-FFF2-40B4-BE49-F238E27FC236}">
                <a16:creationId xmlns:a16="http://schemas.microsoft.com/office/drawing/2014/main" id="{BEA12877-7A47-4BA0-8D5F-CA9AD5CEA9DF}"/>
              </a:ext>
            </a:extLst>
          </p:cNvPr>
          <p:cNvSpPr/>
          <p:nvPr/>
        </p:nvSpPr>
        <p:spPr>
          <a:xfrm>
            <a:off x="4499025"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40E3D1DD-48F0-4F9F-AAE1-56F9AA917686}"/>
              </a:ext>
            </a:extLst>
          </p:cNvPr>
          <p:cNvSpPr/>
          <p:nvPr/>
        </p:nvSpPr>
        <p:spPr>
          <a:xfrm>
            <a:off x="4499025" y="1941092"/>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786D3F0-DDEC-48CD-8F66-2922851E0D44}"/>
              </a:ext>
            </a:extLst>
          </p:cNvPr>
          <p:cNvSpPr txBox="1"/>
          <p:nvPr/>
        </p:nvSpPr>
        <p:spPr>
          <a:xfrm>
            <a:off x="4650973"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梯度修剪</a:t>
            </a:r>
          </a:p>
        </p:txBody>
      </p:sp>
      <p:sp>
        <p:nvSpPr>
          <p:cNvPr id="43" name="文本框 42">
            <a:extLst>
              <a:ext uri="{FF2B5EF4-FFF2-40B4-BE49-F238E27FC236}">
                <a16:creationId xmlns:a16="http://schemas.microsoft.com/office/drawing/2014/main" id="{86C7FAC3-8DCB-4B24-854A-DB6B0D5514FF}"/>
              </a:ext>
            </a:extLst>
          </p:cNvPr>
          <p:cNvSpPr txBox="1"/>
          <p:nvPr/>
        </p:nvSpPr>
        <p:spPr>
          <a:xfrm>
            <a:off x="4650973" y="3700396"/>
            <a:ext cx="3071272" cy="1815882"/>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梯度修剪主要用于缓解梯度爆炸问题。在梯度下降中，如果梯度骤增，用大梯度更新参数会使得其远离最优点。梯度修剪通过将梯度的模限制在一个区间内来缓解该问题。主要有两类修剪方式，按值修剪和按模修剪。</a:t>
            </a:r>
          </a:p>
        </p:txBody>
      </p:sp>
      <p:cxnSp>
        <p:nvCxnSpPr>
          <p:cNvPr id="44" name="直接连接符 43">
            <a:extLst>
              <a:ext uri="{FF2B5EF4-FFF2-40B4-BE49-F238E27FC236}">
                <a16:creationId xmlns:a16="http://schemas.microsoft.com/office/drawing/2014/main" id="{3E03F27F-D630-41F0-8C2A-698AECBF9F83}"/>
              </a:ext>
            </a:extLst>
          </p:cNvPr>
          <p:cNvCxnSpPr>
            <a:cxnSpLocks/>
          </p:cNvCxnSpPr>
          <p:nvPr/>
        </p:nvCxnSpPr>
        <p:spPr>
          <a:xfrm>
            <a:off x="4754087"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BA4F6B82-DD41-4048-AAD3-5FAB33AC7FC4}"/>
              </a:ext>
            </a:extLst>
          </p:cNvPr>
          <p:cNvSpPr/>
          <p:nvPr/>
        </p:nvSpPr>
        <p:spPr>
          <a:xfrm>
            <a:off x="8228003" y="1908621"/>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0FFB2CE-112B-463C-87C0-EAFE73B3BD11}"/>
              </a:ext>
            </a:extLst>
          </p:cNvPr>
          <p:cNvSpPr/>
          <p:nvPr/>
        </p:nvSpPr>
        <p:spPr>
          <a:xfrm>
            <a:off x="8228003" y="2005038"/>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09912A37-6141-43F0-B6FD-797CA669A2A5}"/>
              </a:ext>
            </a:extLst>
          </p:cNvPr>
          <p:cNvSpPr txBox="1"/>
          <p:nvPr/>
        </p:nvSpPr>
        <p:spPr>
          <a:xfrm>
            <a:off x="8379951" y="3209804"/>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批量归一化</a:t>
            </a:r>
          </a:p>
        </p:txBody>
      </p:sp>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12C1E358-2D1A-44CD-B2F7-977398A0D2D7}"/>
                  </a:ext>
                </a:extLst>
              </p:cNvPr>
              <p:cNvSpPr txBox="1"/>
              <p:nvPr/>
            </p:nvSpPr>
            <p:spPr>
              <a:xfrm>
                <a:off x="8379951" y="3764342"/>
                <a:ext cx="3071272" cy="2062103"/>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通过随机丢弃一定比例的神经元，从而缓解深度神经网络在训练集上过拟合，这就是丢弃法。每丢弃一次神经元，相当于从原始网络采样一个子网络。对于一个有</a:t>
                </a:r>
                <a:r>
                  <a:rPr lang="en-US" altLang="zh-CN" sz="1600" dirty="0">
                    <a:solidFill>
                      <a:schemeClr val="tx1">
                        <a:lumMod val="75000"/>
                        <a:lumOff val="25000"/>
                      </a:schemeClr>
                    </a:solidFill>
                    <a:latin typeface="FZZhengHeiS-DB-GB" panose="02000000000000000000" pitchFamily="2" charset="0"/>
                    <a:ea typeface="FZZhengHeiS-DB-GB" panose="02000000000000000000" pitchFamily="2" charset="0"/>
                  </a:rPr>
                  <a:t>n</a:t>
                </a:r>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个神经元的网络，一共可以采样出</a:t>
                </a:r>
                <a14:m>
                  <m:oMath xmlns:m="http://schemas.openxmlformats.org/officeDocument/2006/math">
                    <m:sSup>
                      <m:sSupPr>
                        <m:ctrlPr>
                          <a:rPr lang="en-US" altLang="zh-CN" sz="1600" b="0" i="1" dirty="0" smtClean="0">
                            <a:solidFill>
                              <a:schemeClr val="tx1">
                                <a:lumMod val="75000"/>
                                <a:lumOff val="25000"/>
                              </a:schemeClr>
                            </a:solidFill>
                            <a:latin typeface="Cambria Math" panose="02040503050406030204" pitchFamily="18" charset="0"/>
                            <a:ea typeface="FZZhengHeiS-DB-GB" panose="02000000000000000000" pitchFamily="2" charset="0"/>
                          </a:rPr>
                        </m:ctrlPr>
                      </m:sSupPr>
                      <m:e>
                        <m:r>
                          <a:rPr lang="en-US" altLang="zh-CN" sz="1600" i="1" dirty="0" smtClean="0">
                            <a:solidFill>
                              <a:schemeClr val="tx1">
                                <a:lumMod val="75000"/>
                                <a:lumOff val="25000"/>
                              </a:schemeClr>
                            </a:solidFill>
                            <a:latin typeface="Cambria Math" panose="02040503050406030204" pitchFamily="18" charset="0"/>
                            <a:ea typeface="FZZhengHeiS-DB-GB" panose="02000000000000000000" pitchFamily="2" charset="0"/>
                          </a:rPr>
                          <m:t>2</m:t>
                        </m:r>
                      </m:e>
                      <m:sup>
                        <m:r>
                          <a:rPr lang="en-US" altLang="zh-CN" sz="1600" b="0" i="1" dirty="0" smtClean="0">
                            <a:solidFill>
                              <a:schemeClr val="tx1">
                                <a:lumMod val="75000"/>
                                <a:lumOff val="25000"/>
                              </a:schemeClr>
                            </a:solidFill>
                            <a:latin typeface="Cambria Math" panose="02040503050406030204" pitchFamily="18" charset="0"/>
                            <a:ea typeface="FZZhengHeiS-DB-GB" panose="02000000000000000000" pitchFamily="2" charset="0"/>
                          </a:rPr>
                          <m:t>𝑛</m:t>
                        </m:r>
                      </m:sup>
                    </m:sSup>
                  </m:oMath>
                </a14:m>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个子网络，这些子网络共享原始网络的参数。</a:t>
                </a:r>
                <a:endParaRPr lang="zh-CN" altLang="en-US" sz="1600" dirty="0">
                  <a:solidFill>
                    <a:schemeClr val="tx1">
                      <a:lumMod val="75000"/>
                      <a:lumOff val="25000"/>
                    </a:schemeClr>
                  </a:solidFill>
                  <a:latin typeface="FZZhengHeiS-DB-GB" panose="02000000000000000000" pitchFamily="2" charset="0"/>
                </a:endParaRPr>
              </a:p>
            </p:txBody>
          </p:sp>
        </mc:Choice>
        <mc:Fallback>
          <p:sp>
            <p:nvSpPr>
              <p:cNvPr id="49" name="文本框 48">
                <a:extLst>
                  <a:ext uri="{FF2B5EF4-FFF2-40B4-BE49-F238E27FC236}">
                    <a16:creationId xmlns:a16="http://schemas.microsoft.com/office/drawing/2014/main" id="{12C1E358-2D1A-44CD-B2F7-977398A0D2D7}"/>
                  </a:ext>
                </a:extLst>
              </p:cNvPr>
              <p:cNvSpPr txBox="1">
                <a:spLocks noRot="1" noChangeAspect="1" noMove="1" noResize="1" noEditPoints="1" noAdjustHandles="1" noChangeArrowheads="1" noChangeShapeType="1" noTextEdit="1"/>
              </p:cNvSpPr>
              <p:nvPr/>
            </p:nvSpPr>
            <p:spPr>
              <a:xfrm>
                <a:off x="8379951" y="3764342"/>
                <a:ext cx="3071272" cy="2062103"/>
              </a:xfrm>
              <a:prstGeom prst="rect">
                <a:avLst/>
              </a:prstGeom>
              <a:blipFill>
                <a:blip r:embed="rId5"/>
                <a:stretch>
                  <a:fillRect l="-1193" t="-888" r="-6362" b="-2663"/>
                </a:stretch>
              </a:blipFill>
            </p:spPr>
            <p:txBody>
              <a:bodyPr/>
              <a:lstStyle/>
              <a:p>
                <a:r>
                  <a:rPr lang="zh-CN" altLang="en-US">
                    <a:noFill/>
                  </a:rPr>
                  <a:t> </a:t>
                </a:r>
              </a:p>
            </p:txBody>
          </p:sp>
        </mc:Fallback>
      </mc:AlternateContent>
      <p:cxnSp>
        <p:nvCxnSpPr>
          <p:cNvPr id="50" name="直接连接符 49">
            <a:extLst>
              <a:ext uri="{FF2B5EF4-FFF2-40B4-BE49-F238E27FC236}">
                <a16:creationId xmlns:a16="http://schemas.microsoft.com/office/drawing/2014/main" id="{C074556E-F33F-4681-8120-58AF213D6C23}"/>
              </a:ext>
            </a:extLst>
          </p:cNvPr>
          <p:cNvCxnSpPr>
            <a:cxnSpLocks/>
          </p:cNvCxnSpPr>
          <p:nvPr/>
        </p:nvCxnSpPr>
        <p:spPr>
          <a:xfrm>
            <a:off x="8483065" y="3650340"/>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3" name="图片 52">
            <a:extLst>
              <a:ext uri="{FF2B5EF4-FFF2-40B4-BE49-F238E27FC236}">
                <a16:creationId xmlns:a16="http://schemas.microsoft.com/office/drawing/2014/main" id="{199F2043-E6CF-42D9-82C0-EC827DDD67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5826" y="2171057"/>
            <a:ext cx="762348" cy="762348"/>
          </a:xfrm>
          <a:prstGeom prst="rect">
            <a:avLst/>
          </a:prstGeom>
        </p:spPr>
      </p:pic>
      <p:pic>
        <p:nvPicPr>
          <p:cNvPr id="54" name="图片 53">
            <a:extLst>
              <a:ext uri="{FF2B5EF4-FFF2-40B4-BE49-F238E27FC236}">
                <a16:creationId xmlns:a16="http://schemas.microsoft.com/office/drawing/2014/main" id="{6CC2D1D0-9A88-4172-93FB-71631E5465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9951" y="2197634"/>
            <a:ext cx="762348" cy="762348"/>
          </a:xfrm>
          <a:prstGeom prst="rect">
            <a:avLst/>
          </a:prstGeom>
        </p:spPr>
      </p:pic>
    </p:spTree>
    <p:extLst>
      <p:ext uri="{BB962C8B-B14F-4D97-AF65-F5344CB8AC3E}">
        <p14:creationId xmlns:p14="http://schemas.microsoft.com/office/powerpoint/2010/main" val="3679033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方法论</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24546" y="2417720"/>
            <a:ext cx="2864928" cy="461665"/>
          </a:xfrm>
          <a:prstGeom prst="rect">
            <a:avLst/>
          </a:prstGeom>
          <a:noFill/>
        </p:spPr>
        <p:txBody>
          <a:bodyPr wrap="square" rtlCol="0">
            <a:spAutoFit/>
          </a:bodyPr>
          <a:lstStyle/>
          <a:p>
            <a:r>
              <a:rPr lang="zh-CN" altLang="en-US" sz="2400" dirty="0">
                <a:solidFill>
                  <a:schemeClr val="bg1"/>
                </a:solidFill>
                <a:latin typeface="FZZhengHeiS-DB-GB" panose="02000000000000000000" pitchFamily="2" charset="0"/>
                <a:ea typeface="FZZhengHeiS-DB-GB" panose="02000000000000000000" pitchFamily="2" charset="0"/>
              </a:rPr>
              <a:t>方法论之一</a:t>
            </a:r>
          </a:p>
        </p:txBody>
      </p:sp>
      <p:cxnSp>
        <p:nvCxnSpPr>
          <p:cNvPr id="10" name="直接连接符 9"/>
          <p:cNvCxnSpPr>
            <a:cxnSpLocks/>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2554545"/>
          </a:xfrm>
          <a:prstGeom prst="rect">
            <a:avLst/>
          </a:prstGeom>
          <a:noFill/>
        </p:spPr>
        <p:txBody>
          <a:bodyPr wrap="square" rtlCol="0">
            <a:spAutoFit/>
          </a:bodyPr>
          <a:lstStyle/>
          <a:p>
            <a:r>
              <a:rPr lang="zh-CN" altLang="en-US" sz="1400" spc="300" dirty="0">
                <a:solidFill>
                  <a:schemeClr val="bg1"/>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bg1"/>
              </a:solidFill>
              <a:latin typeface="FZZhengHeiS-DB-GB" panose="02000000000000000000" pitchFamily="2" charset="0"/>
              <a:ea typeface="FZZhengHeiS-DB-GB" panose="02000000000000000000" pitchFamily="2" charset="0"/>
            </a:endParaRPr>
          </a:p>
          <a:p>
            <a:endParaRPr lang="en-US" altLang="zh-CN" sz="1400" spc="300" dirty="0">
              <a:solidFill>
                <a:schemeClr val="bg1"/>
              </a:solidFill>
              <a:latin typeface="FZZhengHeiS-DB-GB" panose="02000000000000000000" pitchFamily="2" charset="0"/>
              <a:ea typeface="FZZhengHeiS-DB-GB" panose="02000000000000000000" pitchFamily="2" charset="0"/>
            </a:endParaRPr>
          </a:p>
          <a:p>
            <a:r>
              <a:rPr lang="zh-CN" altLang="en-US" sz="1400" spc="300" dirty="0">
                <a:solidFill>
                  <a:schemeClr val="bg1"/>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p:txBody>
      </p:sp>
      <p:sp>
        <p:nvSpPr>
          <p:cNvPr id="12" name="文本框 11"/>
          <p:cNvSpPr txBox="1"/>
          <p:nvPr/>
        </p:nvSpPr>
        <p:spPr>
          <a:xfrm>
            <a:off x="6755541" y="2417720"/>
            <a:ext cx="2864928" cy="461665"/>
          </a:xfrm>
          <a:prstGeom prst="rect">
            <a:avLst/>
          </a:prstGeom>
          <a:noFill/>
        </p:spPr>
        <p:txBody>
          <a:bodyPr wrap="square" rtlCol="0">
            <a:spAutoFit/>
          </a:bodyPr>
          <a:lstStyle/>
          <a:p>
            <a:r>
              <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rPr>
              <a:t>方法论之二</a:t>
            </a:r>
          </a:p>
        </p:txBody>
      </p:sp>
      <p:cxnSp>
        <p:nvCxnSpPr>
          <p:cNvPr id="13" name="直接连接符 12"/>
          <p:cNvCxnSpPr>
            <a:cxnSpLocks/>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2554545"/>
          </a:xfrm>
          <a:prstGeom prst="rect">
            <a:avLst/>
          </a:prstGeom>
          <a:noFill/>
        </p:spPr>
        <p:txBody>
          <a:bodyPr wrap="square" rtlCol="0">
            <a:spAutoFit/>
          </a:bodyPr>
          <a:lstStyle/>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en-US" altLang="zh-CN"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261954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研究方法</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1861699" y="2010482"/>
            <a:ext cx="2225040" cy="369332"/>
          </a:xfrm>
          <a:prstGeom prst="rect">
            <a:avLst/>
          </a:prstGeom>
          <a:noFill/>
          <a:effectLst/>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3" name="文本框 12"/>
          <p:cNvSpPr txBox="1"/>
          <p:nvPr/>
        </p:nvSpPr>
        <p:spPr>
          <a:xfrm>
            <a:off x="1221619" y="2349036"/>
            <a:ext cx="2865120" cy="523220"/>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4" name="文本框 13"/>
          <p:cNvSpPr txBox="1"/>
          <p:nvPr/>
        </p:nvSpPr>
        <p:spPr>
          <a:xfrm>
            <a:off x="1861699" y="3733213"/>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5" name="文本框 14"/>
          <p:cNvSpPr txBox="1"/>
          <p:nvPr/>
        </p:nvSpPr>
        <p:spPr>
          <a:xfrm>
            <a:off x="1221619" y="4071767"/>
            <a:ext cx="2865120" cy="738664"/>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通过为合作伙伴提供“连接一切”的能力，微信正在形成一个全新的“智慧型”生活方式。</a:t>
            </a:r>
          </a:p>
        </p:txBody>
      </p:sp>
      <p:sp>
        <p:nvSpPr>
          <p:cNvPr id="16" name="文本框 15"/>
          <p:cNvSpPr txBox="1"/>
          <p:nvPr/>
        </p:nvSpPr>
        <p:spPr>
          <a:xfrm>
            <a:off x="7885779" y="2010184"/>
            <a:ext cx="2225040" cy="369332"/>
          </a:xfrm>
          <a:prstGeom prst="rect">
            <a:avLst/>
          </a:prstGeom>
          <a:noFill/>
          <a:effectLst/>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7" name="文本框 16"/>
          <p:cNvSpPr txBox="1"/>
          <p:nvPr/>
        </p:nvSpPr>
        <p:spPr>
          <a:xfrm>
            <a:off x="7885779" y="2365624"/>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8" name="文本框 17"/>
          <p:cNvSpPr txBox="1"/>
          <p:nvPr/>
        </p:nvSpPr>
        <p:spPr>
          <a:xfrm>
            <a:off x="7947511" y="3731567"/>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p>
        </p:txBody>
      </p:sp>
      <p:sp>
        <p:nvSpPr>
          <p:cNvPr id="19" name="文本框 18"/>
          <p:cNvSpPr txBox="1"/>
          <p:nvPr/>
        </p:nvSpPr>
        <p:spPr>
          <a:xfrm>
            <a:off x="7947511" y="4087007"/>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4799" y="3863139"/>
            <a:ext cx="510223" cy="510223"/>
          </a:xfrm>
          <a:prstGeom prst="rect">
            <a:avLst/>
          </a:prstGeom>
        </p:spPr>
      </p:pic>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研究方法</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2855169"/>
            <a:ext cx="8206259" cy="16002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130260" y="2149489"/>
            <a:ext cx="3253306"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1" name="文本框 10"/>
          <p:cNvSpPr txBox="1"/>
          <p:nvPr/>
        </p:nvSpPr>
        <p:spPr>
          <a:xfrm>
            <a:off x="2130260" y="3635073"/>
            <a:ext cx="3158022" cy="461665"/>
          </a:xfrm>
          <a:prstGeom prst="rect">
            <a:avLst/>
          </a:prstGeom>
          <a:noFill/>
        </p:spPr>
        <p:txBody>
          <a:bodyPr wrap="square" rtlCol="0">
            <a:spAutoFit/>
          </a:bodyPr>
          <a:lstStyle/>
          <a:p>
            <a:pPr algn="just"/>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sp>
        <p:nvSpPr>
          <p:cNvPr id="12" name="文本框 11"/>
          <p:cNvSpPr txBox="1"/>
          <p:nvPr/>
        </p:nvSpPr>
        <p:spPr>
          <a:xfrm>
            <a:off x="2130260" y="5255660"/>
            <a:ext cx="3165704"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3" name="文本框 12"/>
          <p:cNvSpPr txBox="1"/>
          <p:nvPr/>
        </p:nvSpPr>
        <p:spPr>
          <a:xfrm>
            <a:off x="2130260" y="1780046"/>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在此输入你的标题</a:t>
            </a:r>
          </a:p>
        </p:txBody>
      </p:sp>
      <p:sp>
        <p:nvSpPr>
          <p:cNvPr id="14" name="文本框 13"/>
          <p:cNvSpPr txBox="1"/>
          <p:nvPr/>
        </p:nvSpPr>
        <p:spPr>
          <a:xfrm>
            <a:off x="2130260" y="3227063"/>
            <a:ext cx="2129432" cy="369332"/>
          </a:xfrm>
          <a:prstGeom prst="rect">
            <a:avLst/>
          </a:prstGeom>
          <a:noFill/>
        </p:spPr>
        <p:txBody>
          <a:bodyPr wrap="square" rtlCol="0">
            <a:spAutoFit/>
          </a:bodyPr>
          <a:lstStyle/>
          <a:p>
            <a:r>
              <a:rPr lang="zh-CN" altLang="en-US" dirty="0">
                <a:solidFill>
                  <a:schemeClr val="bg1"/>
                </a:solidFill>
                <a:latin typeface="FZZhengHeiS-DB-GB" panose="02000000000000000000" pitchFamily="2" charset="0"/>
                <a:ea typeface="FZZhengHeiS-DB-GB" panose="02000000000000000000" pitchFamily="2" charset="0"/>
              </a:rPr>
              <a:t>在此输入你的标题</a:t>
            </a:r>
          </a:p>
        </p:txBody>
      </p:sp>
      <p:sp>
        <p:nvSpPr>
          <p:cNvPr id="15" name="文本框 14"/>
          <p:cNvSpPr txBox="1"/>
          <p:nvPr/>
        </p:nvSpPr>
        <p:spPr>
          <a:xfrm>
            <a:off x="2130260" y="4885945"/>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在此输入你的标题</a:t>
            </a:r>
          </a:p>
        </p:txBody>
      </p:sp>
      <p:sp>
        <p:nvSpPr>
          <p:cNvPr id="16" name="文本框 15"/>
          <p:cNvSpPr txBox="1"/>
          <p:nvPr/>
        </p:nvSpPr>
        <p:spPr>
          <a:xfrm>
            <a:off x="1018251" y="1780046"/>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01</a:t>
            </a:r>
            <a:endParaRPr lang="zh-CN" altLang="en-US" sz="4000" dirty="0">
              <a:solidFill>
                <a:schemeClr val="tx1">
                  <a:lumMod val="75000"/>
                  <a:lumOff val="25000"/>
                </a:schemeClr>
              </a:solidFill>
              <a:latin typeface="FuturaBookC" pitchFamily="2" charset="-52"/>
            </a:endParaRPr>
          </a:p>
        </p:txBody>
      </p:sp>
      <p:sp>
        <p:nvSpPr>
          <p:cNvPr id="17" name="文本框 16"/>
          <p:cNvSpPr txBox="1"/>
          <p:nvPr/>
        </p:nvSpPr>
        <p:spPr>
          <a:xfrm>
            <a:off x="1018251" y="3281130"/>
            <a:ext cx="864524" cy="707886"/>
          </a:xfrm>
          <a:prstGeom prst="rect">
            <a:avLst/>
          </a:prstGeom>
          <a:noFill/>
        </p:spPr>
        <p:txBody>
          <a:bodyPr wrap="square" rtlCol="0">
            <a:spAutoFit/>
          </a:bodyPr>
          <a:lstStyle/>
          <a:p>
            <a:r>
              <a:rPr lang="en-US" altLang="zh-CN" sz="4000" dirty="0">
                <a:solidFill>
                  <a:schemeClr val="bg1"/>
                </a:solidFill>
                <a:latin typeface="FuturaBookC" pitchFamily="2" charset="-52"/>
              </a:rPr>
              <a:t>02</a:t>
            </a:r>
            <a:endParaRPr lang="zh-CN" altLang="en-US" sz="4000" dirty="0">
              <a:solidFill>
                <a:schemeClr val="bg1"/>
              </a:solidFill>
              <a:latin typeface="FuturaBookC" pitchFamily="2" charset="-52"/>
            </a:endParaRPr>
          </a:p>
        </p:txBody>
      </p:sp>
      <p:sp>
        <p:nvSpPr>
          <p:cNvPr id="18" name="文本框 17"/>
          <p:cNvSpPr txBox="1"/>
          <p:nvPr/>
        </p:nvSpPr>
        <p:spPr>
          <a:xfrm>
            <a:off x="1018251" y="4881330"/>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03</a:t>
            </a:r>
            <a:endParaRPr lang="zh-CN" altLang="en-US" sz="4000" dirty="0">
              <a:solidFill>
                <a:schemeClr val="tx1">
                  <a:lumMod val="75000"/>
                  <a:lumOff val="25000"/>
                </a:schemeClr>
              </a:solidFill>
              <a:latin typeface="FuturaBookC" pitchFamily="2" charset="-5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rcRect l="36623"/>
          <a:stretch>
            <a:fillRect/>
          </a:stretch>
        </p:blipFill>
        <p:spPr>
          <a:xfrm>
            <a:off x="6065669" y="0"/>
            <a:ext cx="6507331" cy="6858000"/>
          </a:xfrm>
          <a:custGeom>
            <a:avLst/>
            <a:gdLst>
              <a:gd name="connsiteX0" fmla="*/ 1714500 w 6507331"/>
              <a:gd name="connsiteY0" fmla="*/ 0 h 6858000"/>
              <a:gd name="connsiteX1" fmla="*/ 6507331 w 6507331"/>
              <a:gd name="connsiteY1" fmla="*/ 0 h 6858000"/>
              <a:gd name="connsiteX2" fmla="*/ 6507331 w 6507331"/>
              <a:gd name="connsiteY2" fmla="*/ 6858000 h 6858000"/>
              <a:gd name="connsiteX3" fmla="*/ 0 w 65073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07331" h="6858000">
                <a:moveTo>
                  <a:pt x="1714500" y="0"/>
                </a:moveTo>
                <a:lnTo>
                  <a:pt x="6507331" y="0"/>
                </a:lnTo>
                <a:lnTo>
                  <a:pt x="6507331" y="6858000"/>
                </a:lnTo>
                <a:lnTo>
                  <a:pt x="0" y="6858000"/>
                </a:lnTo>
                <a:close/>
              </a:path>
            </a:pathLst>
          </a:custGeom>
        </p:spPr>
      </p:pic>
    </p:spTree>
    <p:extLst>
      <p:ext uri="{BB962C8B-B14F-4D97-AF65-F5344CB8AC3E}">
        <p14:creationId xmlns:p14="http://schemas.microsoft.com/office/powerpoint/2010/main" val="514465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3</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研究内容及假设</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研究内容</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任意多边形 7"/>
          <p:cNvSpPr/>
          <p:nvPr/>
        </p:nvSpPr>
        <p:spPr>
          <a:xfrm>
            <a:off x="1028645" y="1311257"/>
            <a:ext cx="2520733" cy="2445011"/>
          </a:xfrm>
          <a:custGeom>
            <a:avLst/>
            <a:gdLst>
              <a:gd name="connsiteX0" fmla="*/ 1270000 w 2520733"/>
              <a:gd name="connsiteY0" fmla="*/ 0 h 2445011"/>
              <a:gd name="connsiteX1" fmla="*/ 2514198 w 2520733"/>
              <a:gd name="connsiteY1" fmla="*/ 1014051 h 2445011"/>
              <a:gd name="connsiteX2" fmla="*/ 2520733 w 2520733"/>
              <a:gd name="connsiteY2" fmla="*/ 1056868 h 2445011"/>
              <a:gd name="connsiteX3" fmla="*/ 2483803 w 2520733"/>
              <a:gd name="connsiteY3" fmla="*/ 1090431 h 2445011"/>
              <a:gd name="connsiteX4" fmla="*/ 2111829 w 2520733"/>
              <a:gd name="connsiteY4" fmla="*/ 1988457 h 2445011"/>
              <a:gd name="connsiteX5" fmla="*/ 2118386 w 2520733"/>
              <a:gd name="connsiteY5" fmla="*/ 2118307 h 2445011"/>
              <a:gd name="connsiteX6" fmla="*/ 2131096 w 2520733"/>
              <a:gd name="connsiteY6" fmla="*/ 2201890 h 2445011"/>
              <a:gd name="connsiteX7" fmla="*/ 2097177 w 2520733"/>
              <a:gd name="connsiteY7" fmla="*/ 2232418 h 2445011"/>
              <a:gd name="connsiteX8" fmla="*/ 1874293 w 2520733"/>
              <a:gd name="connsiteY8" fmla="*/ 2163231 h 2445011"/>
              <a:gd name="connsiteX9" fmla="*/ 1618343 w 2520733"/>
              <a:gd name="connsiteY9" fmla="*/ 2137429 h 2445011"/>
              <a:gd name="connsiteX10" fmla="*/ 810505 w 2520733"/>
              <a:gd name="connsiteY10" fmla="*/ 2427435 h 2445011"/>
              <a:gd name="connsiteX11" fmla="*/ 791167 w 2520733"/>
              <a:gd name="connsiteY11" fmla="*/ 2445011 h 2445011"/>
              <a:gd name="connsiteX12" fmla="*/ 775659 w 2520733"/>
              <a:gd name="connsiteY12" fmla="*/ 2440197 h 2445011"/>
              <a:gd name="connsiteX13" fmla="*/ 0 w 2520733"/>
              <a:gd name="connsiteY13" fmla="*/ 1270000 h 2445011"/>
              <a:gd name="connsiteX14" fmla="*/ 1270000 w 2520733"/>
              <a:gd name="connsiteY14" fmla="*/ 0 h 244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0733" h="2445011">
                <a:moveTo>
                  <a:pt x="1270000" y="0"/>
                </a:moveTo>
                <a:cubicBezTo>
                  <a:pt x="1883727" y="0"/>
                  <a:pt x="2395776" y="435333"/>
                  <a:pt x="2514198" y="1014051"/>
                </a:cubicBezTo>
                <a:lnTo>
                  <a:pt x="2520733" y="1056868"/>
                </a:lnTo>
                <a:lnTo>
                  <a:pt x="2483803" y="1090431"/>
                </a:lnTo>
                <a:cubicBezTo>
                  <a:pt x="2253979" y="1320256"/>
                  <a:pt x="2111829" y="1637756"/>
                  <a:pt x="2111829" y="1988457"/>
                </a:cubicBezTo>
                <a:cubicBezTo>
                  <a:pt x="2111829" y="2032295"/>
                  <a:pt x="2114050" y="2075614"/>
                  <a:pt x="2118386" y="2118307"/>
                </a:cubicBezTo>
                <a:lnTo>
                  <a:pt x="2131096" y="2201890"/>
                </a:lnTo>
                <a:lnTo>
                  <a:pt x="2097177" y="2232418"/>
                </a:lnTo>
                <a:lnTo>
                  <a:pt x="1874293" y="2163231"/>
                </a:lnTo>
                <a:cubicBezTo>
                  <a:pt x="1791619" y="2146314"/>
                  <a:pt x="1706018" y="2137429"/>
                  <a:pt x="1618343" y="2137429"/>
                </a:cubicBezTo>
                <a:cubicBezTo>
                  <a:pt x="1311480" y="2137429"/>
                  <a:pt x="1030036" y="2246262"/>
                  <a:pt x="810505" y="2427435"/>
                </a:cubicBezTo>
                <a:lnTo>
                  <a:pt x="791167" y="2445011"/>
                </a:lnTo>
                <a:lnTo>
                  <a:pt x="775659" y="2440197"/>
                </a:lnTo>
                <a:cubicBezTo>
                  <a:pt x="319837" y="2247401"/>
                  <a:pt x="0" y="1796052"/>
                  <a:pt x="0" y="1270000"/>
                </a:cubicBezTo>
                <a:cubicBezTo>
                  <a:pt x="0" y="568598"/>
                  <a:pt x="568598" y="0"/>
                  <a:pt x="1270000" y="0"/>
                </a:cubicBezTo>
                <a:close/>
              </a:path>
            </a:pathLst>
          </a:custGeom>
          <a:solidFill>
            <a:schemeClr val="bg1">
              <a:lumMod val="9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9" name="任意多边形 8"/>
          <p:cNvSpPr/>
          <p:nvPr/>
        </p:nvSpPr>
        <p:spPr>
          <a:xfrm>
            <a:off x="1350465" y="3487574"/>
            <a:ext cx="2540000" cy="2540000"/>
          </a:xfrm>
          <a:custGeom>
            <a:avLst/>
            <a:gdLst>
              <a:gd name="connsiteX0" fmla="*/ 1270000 w 2540000"/>
              <a:gd name="connsiteY0" fmla="*/ 0 h 2540000"/>
              <a:gd name="connsiteX1" fmla="*/ 1764342 w 2540000"/>
              <a:gd name="connsiteY1" fmla="*/ 99803 h 2540000"/>
              <a:gd name="connsiteX2" fmla="*/ 1790709 w 2540000"/>
              <a:gd name="connsiteY2" fmla="*/ 112505 h 2540000"/>
              <a:gd name="connsiteX3" fmla="*/ 1820583 w 2540000"/>
              <a:gd name="connsiteY3" fmla="*/ 228687 h 2540000"/>
              <a:gd name="connsiteX4" fmla="*/ 2428128 w 2540000"/>
              <a:gd name="connsiteY4" fmla="*/ 967746 h 2540000"/>
              <a:gd name="connsiteX5" fmla="*/ 2512777 w 2540000"/>
              <a:gd name="connsiteY5" fmla="*/ 1008523 h 2540000"/>
              <a:gd name="connsiteX6" fmla="*/ 2514198 w 2540000"/>
              <a:gd name="connsiteY6" fmla="*/ 1014051 h 2540000"/>
              <a:gd name="connsiteX7" fmla="*/ 2540000 w 2540000"/>
              <a:gd name="connsiteY7" fmla="*/ 1270000 h 2540000"/>
              <a:gd name="connsiteX8" fmla="*/ 1270000 w 2540000"/>
              <a:gd name="connsiteY8" fmla="*/ 2540000 h 2540000"/>
              <a:gd name="connsiteX9" fmla="*/ 0 w 2540000"/>
              <a:gd name="connsiteY9" fmla="*/ 1270000 h 2540000"/>
              <a:gd name="connsiteX10" fmla="*/ 1270000 w 2540000"/>
              <a:gd name="connsiteY10"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0000" h="2540000">
                <a:moveTo>
                  <a:pt x="1270000" y="0"/>
                </a:moveTo>
                <a:cubicBezTo>
                  <a:pt x="1445351" y="0"/>
                  <a:pt x="1612401" y="35538"/>
                  <a:pt x="1764342" y="99803"/>
                </a:cubicBezTo>
                <a:lnTo>
                  <a:pt x="1790709" y="112505"/>
                </a:lnTo>
                <a:lnTo>
                  <a:pt x="1820583" y="228687"/>
                </a:lnTo>
                <a:cubicBezTo>
                  <a:pt x="1919534" y="546827"/>
                  <a:pt x="2140208" y="811338"/>
                  <a:pt x="2428128" y="967746"/>
                </a:cubicBezTo>
                <a:lnTo>
                  <a:pt x="2512777" y="1008523"/>
                </a:lnTo>
                <a:lnTo>
                  <a:pt x="2514198" y="1014051"/>
                </a:lnTo>
                <a:cubicBezTo>
                  <a:pt x="2531116" y="1096725"/>
                  <a:pt x="2540000" y="1182325"/>
                  <a:pt x="2540000" y="1270000"/>
                </a:cubicBezTo>
                <a:cubicBezTo>
                  <a:pt x="2540000" y="1971402"/>
                  <a:pt x="1971402" y="2540000"/>
                  <a:pt x="1270000" y="2540000"/>
                </a:cubicBezTo>
                <a:cubicBezTo>
                  <a:pt x="568598" y="2540000"/>
                  <a:pt x="0" y="1971402"/>
                  <a:pt x="0" y="1270000"/>
                </a:cubicBezTo>
                <a:cubicBezTo>
                  <a:pt x="0" y="568598"/>
                  <a:pt x="568598" y="0"/>
                  <a:pt x="1270000" y="0"/>
                </a:cubicBezTo>
                <a:close/>
              </a:path>
            </a:pathLst>
          </a:custGeom>
          <a:solidFill>
            <a:schemeClr val="tx1">
              <a:lumMod val="75000"/>
              <a:lumOff val="2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10" name="椭圆 9"/>
          <p:cNvSpPr/>
          <p:nvPr/>
        </p:nvSpPr>
        <p:spPr>
          <a:xfrm>
            <a:off x="3121207" y="2068602"/>
            <a:ext cx="2540000" cy="2540000"/>
          </a:xfrm>
          <a:prstGeom prst="ellipse">
            <a:avLst/>
          </a:prstGeom>
          <a:solidFill>
            <a:srgbClr val="1C4885">
              <a:alpha val="9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文本框 10"/>
          <p:cNvSpPr txBox="1"/>
          <p:nvPr/>
        </p:nvSpPr>
        <p:spPr>
          <a:xfrm>
            <a:off x="1171442" y="2014543"/>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solidFill>
                  <a:schemeClr val="tx1">
                    <a:lumMod val="85000"/>
                    <a:lumOff val="15000"/>
                  </a:schemeClr>
                </a:solidFill>
                <a:effectLst/>
              </a:rPr>
              <a:t>输入你的标题</a:t>
            </a:r>
          </a:p>
        </p:txBody>
      </p:sp>
      <p:sp>
        <p:nvSpPr>
          <p:cNvPr id="12" name="文本框 11"/>
          <p:cNvSpPr txBox="1"/>
          <p:nvPr/>
        </p:nvSpPr>
        <p:spPr>
          <a:xfrm>
            <a:off x="1390676" y="2472363"/>
            <a:ext cx="1786572" cy="646331"/>
          </a:xfrm>
          <a:prstGeom prst="rect">
            <a:avLst/>
          </a:prstGeom>
          <a:noFill/>
        </p:spPr>
        <p:txBody>
          <a:bodyPr wrap="square" rtlCol="0">
            <a:spAutoFit/>
          </a:bodyPr>
          <a:lstStyle/>
          <a:p>
            <a:pPr algn="ct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3" name="直接连接符 12"/>
          <p:cNvCxnSpPr/>
          <p:nvPr/>
        </p:nvCxnSpPr>
        <p:spPr>
          <a:xfrm>
            <a:off x="2151379" y="2366817"/>
            <a:ext cx="26516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33051" y="4192331"/>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输入你的标题</a:t>
            </a:r>
          </a:p>
        </p:txBody>
      </p:sp>
      <p:sp>
        <p:nvSpPr>
          <p:cNvPr id="15" name="文本框 14"/>
          <p:cNvSpPr txBox="1"/>
          <p:nvPr/>
        </p:nvSpPr>
        <p:spPr>
          <a:xfrm>
            <a:off x="1752285" y="4650151"/>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6" name="直接连接符 15"/>
          <p:cNvCxnSpPr/>
          <p:nvPr/>
        </p:nvCxnSpPr>
        <p:spPr>
          <a:xfrm>
            <a:off x="2512988" y="4544605"/>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1357" y="2787930"/>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输入你的标题</a:t>
            </a:r>
          </a:p>
        </p:txBody>
      </p:sp>
      <p:sp>
        <p:nvSpPr>
          <p:cNvPr id="18" name="文本框 17"/>
          <p:cNvSpPr txBox="1"/>
          <p:nvPr/>
        </p:nvSpPr>
        <p:spPr>
          <a:xfrm>
            <a:off x="3510591" y="3245750"/>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9" name="直接连接符 18"/>
          <p:cNvCxnSpPr/>
          <p:nvPr/>
        </p:nvCxnSpPr>
        <p:spPr>
          <a:xfrm>
            <a:off x="4271294" y="3140204"/>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69426" y="2203780"/>
            <a:ext cx="4375039" cy="738664"/>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p>
        </p:txBody>
      </p:sp>
      <p:sp>
        <p:nvSpPr>
          <p:cNvPr id="21" name="文本框 20"/>
          <p:cNvSpPr txBox="1"/>
          <p:nvPr/>
        </p:nvSpPr>
        <p:spPr>
          <a:xfrm>
            <a:off x="6469426" y="3677644"/>
            <a:ext cx="4375039"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p:txBody>
      </p:sp>
      <p:sp>
        <p:nvSpPr>
          <p:cNvPr id="22" name="文本框 21"/>
          <p:cNvSpPr txBox="1"/>
          <p:nvPr/>
        </p:nvSpPr>
        <p:spPr>
          <a:xfrm>
            <a:off x="6469427" y="5007133"/>
            <a:ext cx="4375038" cy="738664"/>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p>
        </p:txBody>
      </p:sp>
      <p:sp>
        <p:nvSpPr>
          <p:cNvPr id="23" name="圆角矩形 22"/>
          <p:cNvSpPr/>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p>
        </p:txBody>
      </p:sp>
      <p:sp>
        <p:nvSpPr>
          <p:cNvPr id="24" name="圆角矩形 23"/>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p>
        </p:txBody>
      </p:sp>
      <p:sp>
        <p:nvSpPr>
          <p:cNvPr id="25" name="圆角矩形 24"/>
          <p:cNvSpPr/>
          <p:nvPr/>
        </p:nvSpPr>
        <p:spPr>
          <a:xfrm>
            <a:off x="6545103" y="4652209"/>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p>
        </p:txBody>
      </p:sp>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研究假设</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椭圆 7"/>
          <p:cNvSpPr/>
          <p:nvPr/>
        </p:nvSpPr>
        <p:spPr>
          <a:xfrm>
            <a:off x="1017640" y="1874326"/>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rcRect l="14187" t="3629" r="22469" b="1356"/>
          <a:stretch>
            <a:fillRect/>
          </a:stretch>
        </p:blipFill>
        <p:spPr>
          <a:xfrm>
            <a:off x="1183559" y="2040245"/>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
        <p:nvSpPr>
          <p:cNvPr id="10" name="文本框 9"/>
          <p:cNvSpPr txBox="1"/>
          <p:nvPr/>
        </p:nvSpPr>
        <p:spPr>
          <a:xfrm>
            <a:off x="5086718"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1" name="文本框 10"/>
          <p:cNvSpPr txBox="1"/>
          <p:nvPr/>
        </p:nvSpPr>
        <p:spPr>
          <a:xfrm>
            <a:off x="5086718" y="2254752"/>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2" name="直接连接符 11"/>
          <p:cNvCxnSpPr/>
          <p:nvPr/>
        </p:nvCxnSpPr>
        <p:spPr>
          <a:xfrm>
            <a:off x="5175206"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169131"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4" name="文本框 13"/>
          <p:cNvSpPr txBox="1"/>
          <p:nvPr/>
        </p:nvSpPr>
        <p:spPr>
          <a:xfrm>
            <a:off x="8169131" y="2254752"/>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5" name="直接连接符 14"/>
          <p:cNvCxnSpPr/>
          <p:nvPr/>
        </p:nvCxnSpPr>
        <p:spPr>
          <a:xfrm>
            <a:off x="8257619"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86718"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7" name="文本框 16"/>
          <p:cNvSpPr txBox="1"/>
          <p:nvPr/>
        </p:nvSpPr>
        <p:spPr>
          <a:xfrm>
            <a:off x="5086718" y="4211285"/>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8" name="直接连接符 17"/>
          <p:cNvCxnSpPr/>
          <p:nvPr/>
        </p:nvCxnSpPr>
        <p:spPr>
          <a:xfrm>
            <a:off x="5175206"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69131"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20" name="文本框 19"/>
          <p:cNvSpPr txBox="1"/>
          <p:nvPr/>
        </p:nvSpPr>
        <p:spPr>
          <a:xfrm>
            <a:off x="8169131" y="4211285"/>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21" name="直接连接符 20"/>
          <p:cNvCxnSpPr/>
          <p:nvPr/>
        </p:nvCxnSpPr>
        <p:spPr>
          <a:xfrm>
            <a:off x="8257619"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研究假设</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任意多边形 7"/>
          <p:cNvSpPr/>
          <p:nvPr/>
        </p:nvSpPr>
        <p:spPr>
          <a:xfrm rot="5400000">
            <a:off x="3275465" y="206176"/>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9" name="任意多边形 8"/>
          <p:cNvSpPr/>
          <p:nvPr/>
        </p:nvSpPr>
        <p:spPr>
          <a:xfrm rot="5400000">
            <a:off x="3275465" y="1343552"/>
            <a:ext cx="762001" cy="4439191"/>
          </a:xfrm>
          <a:custGeom>
            <a:avLst/>
            <a:gdLst>
              <a:gd name="connsiteX0" fmla="*/ 55209 w 762001"/>
              <a:gd name="connsiteY0" fmla="*/ 4052106 h 4439191"/>
              <a:gd name="connsiteX1" fmla="*/ 366094 w 762001"/>
              <a:gd name="connsiteY1" fmla="*/ 4362991 h 4439191"/>
              <a:gd name="connsiteX2" fmla="*/ 676979 w 762001"/>
              <a:gd name="connsiteY2" fmla="*/ 4052106 h 4439191"/>
              <a:gd name="connsiteX3" fmla="*/ 366094 w 762001"/>
              <a:gd name="connsiteY3" fmla="*/ 3741221 h 4439191"/>
              <a:gd name="connsiteX4" fmla="*/ 55209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55209" y="4052106"/>
                </a:moveTo>
                <a:cubicBezTo>
                  <a:pt x="55209" y="4223803"/>
                  <a:pt x="194397" y="4362991"/>
                  <a:pt x="366094" y="4362991"/>
                </a:cubicBezTo>
                <a:cubicBezTo>
                  <a:pt x="537791" y="4362991"/>
                  <a:pt x="676979" y="4223803"/>
                  <a:pt x="676979" y="4052106"/>
                </a:cubicBezTo>
                <a:cubicBezTo>
                  <a:pt x="676979" y="3880409"/>
                  <a:pt x="537791" y="3741221"/>
                  <a:pt x="366094" y="3741221"/>
                </a:cubicBezTo>
                <a:cubicBezTo>
                  <a:pt x="194397" y="3741221"/>
                  <a:pt x="55209" y="3880409"/>
                  <a:pt x="55209"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0" name="任意多边形 9"/>
          <p:cNvSpPr/>
          <p:nvPr/>
        </p:nvSpPr>
        <p:spPr>
          <a:xfrm rot="16200000">
            <a:off x="8227558" y="624453"/>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1" name="任意多边形 10"/>
          <p:cNvSpPr/>
          <p:nvPr/>
        </p:nvSpPr>
        <p:spPr>
          <a:xfrm rot="16200000">
            <a:off x="8227558" y="1785607"/>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2" name="文本框 11"/>
          <p:cNvSpPr txBox="1"/>
          <p:nvPr/>
        </p:nvSpPr>
        <p:spPr>
          <a:xfrm>
            <a:off x="2211040" y="2150603"/>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sp>
        <p:nvSpPr>
          <p:cNvPr id="13" name="文本框 12"/>
          <p:cNvSpPr txBox="1"/>
          <p:nvPr/>
        </p:nvSpPr>
        <p:spPr>
          <a:xfrm>
            <a:off x="6985670" y="3743592"/>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sp>
        <p:nvSpPr>
          <p:cNvPr id="14" name="文本框 13"/>
          <p:cNvSpPr txBox="1"/>
          <p:nvPr/>
        </p:nvSpPr>
        <p:spPr>
          <a:xfrm>
            <a:off x="6985670" y="2590424"/>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5" name="文本框 14"/>
          <p:cNvSpPr txBox="1"/>
          <p:nvPr/>
        </p:nvSpPr>
        <p:spPr>
          <a:xfrm>
            <a:off x="2272719" y="3286631"/>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6" name="文本框 15"/>
          <p:cNvSpPr txBox="1"/>
          <p:nvPr/>
        </p:nvSpPr>
        <p:spPr>
          <a:xfrm>
            <a:off x="1436869" y="4854752"/>
            <a:ext cx="9449341" cy="738664"/>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全城搜索志在帮助那些不懂技术的个人或企业建立属于自己的接口程序，让完全不懂技术的个人或企业通过简单的配置，即可拥有强大的功能。全城搜索志在帮助那些不懂技术的个人或企业建立属于自己的接口程序，让完全不懂技术的个人或企业通过简单的配置，即可拥有强大的功能。</a:t>
            </a:r>
          </a:p>
        </p:txBody>
      </p:sp>
    </p:spTree>
    <p:extLst>
      <p:ext uri="{BB962C8B-B14F-4D97-AF65-F5344CB8AC3E}">
        <p14:creationId xmlns:p14="http://schemas.microsoft.com/office/powerpoint/2010/main" val="91943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4</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时间安排规划</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矩形 7"/>
          <p:cNvSpPr/>
          <p:nvPr/>
        </p:nvSpPr>
        <p:spPr>
          <a:xfrm>
            <a:off x="7551058" y="4512375"/>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9" name="矩形 8"/>
          <p:cNvSpPr/>
          <p:nvPr/>
        </p:nvSpPr>
        <p:spPr>
          <a:xfrm>
            <a:off x="7551058" y="1920970"/>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0" name="矩形 9"/>
          <p:cNvSpPr/>
          <p:nvPr/>
        </p:nvSpPr>
        <p:spPr>
          <a:xfrm>
            <a:off x="2497908" y="4733959"/>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1" name="矩形 10"/>
          <p:cNvSpPr/>
          <p:nvPr/>
        </p:nvSpPr>
        <p:spPr>
          <a:xfrm>
            <a:off x="2497908" y="2102035"/>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2" name="直接连接符 11"/>
          <p:cNvCxnSpPr/>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43600" y="1724664"/>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943600" y="5672550"/>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43600" y="304062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6343" y="435658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2020</a:t>
            </a:r>
            <a:endParaRPr lang="zh-CN" altLang="en-US" dirty="0">
              <a:latin typeface="FZZhengHeiS-DB-GB" panose="02000000000000000000" pitchFamily="2" charset="0"/>
              <a:ea typeface="FZZhengHeiS-DB-GB" panose="02000000000000000000" pitchFamily="2" charset="0"/>
            </a:endParaRPr>
          </a:p>
        </p:txBody>
      </p:sp>
      <p:sp>
        <p:nvSpPr>
          <p:cNvPr id="18" name="任意多边形 17"/>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sp>
        <p:nvSpPr>
          <p:cNvPr id="19" name="任意多边形 18"/>
          <p:cNvSpPr/>
          <p:nvPr/>
        </p:nvSpPr>
        <p:spPr>
          <a:xfrm rot="10800000" flipV="1">
            <a:off x="7437120" y="297295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2019</a:t>
            </a:r>
            <a:endParaRPr lang="zh-CN" altLang="en-US" dirty="0">
              <a:latin typeface="FZZhengHeiS-DB-GB" panose="02000000000000000000" pitchFamily="2" charset="0"/>
              <a:ea typeface="FZZhengHeiS-DB-GB" panose="02000000000000000000" pitchFamily="2" charset="0"/>
            </a:endParaRPr>
          </a:p>
        </p:txBody>
      </p:sp>
      <p:sp>
        <p:nvSpPr>
          <p:cNvPr id="20" name="任意多边形 19"/>
          <p:cNvSpPr/>
          <p:nvPr/>
        </p:nvSpPr>
        <p:spPr>
          <a:xfrm rot="10800000" flipV="1">
            <a:off x="7421880" y="5576270"/>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cxnSp>
        <p:nvCxnSpPr>
          <p:cNvPr id="21" name="直接连接符 20"/>
          <p:cNvCxnSpPr>
            <a:endCxn id="13" idx="2"/>
          </p:cNvCxnSpPr>
          <p:nvPr/>
        </p:nvCxnSpPr>
        <p:spPr>
          <a:xfrm>
            <a:off x="4731658" y="1877064"/>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3185891"/>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577862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43269" y="450898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331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672779" y="3198166"/>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研究背景与现状</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259842" y="3198166"/>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算法分析与设计</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2672779" y="4446304"/>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实验评估与分析</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20" name="文本框 19"/>
          <p:cNvSpPr txBox="1"/>
          <p:nvPr/>
        </p:nvSpPr>
        <p:spPr>
          <a:xfrm>
            <a:off x="7259842" y="4446304"/>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论文总结与展望</a:t>
            </a: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7385" y="764333"/>
            <a:ext cx="816082" cy="757334"/>
          </a:xfrm>
          <a:prstGeom prst="rect">
            <a:avLst/>
          </a:prstGeom>
        </p:spPr>
      </p:pic>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任意多边形 7"/>
          <p:cNvSpPr/>
          <p:nvPr/>
        </p:nvSpPr>
        <p:spPr>
          <a:xfrm rot="8100000">
            <a:off x="6435337" y="1402782"/>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rot="8100000">
            <a:off x="4552689" y="2045041"/>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8100000">
            <a:off x="2670040" y="2707457"/>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任意多边形 10"/>
          <p:cNvSpPr/>
          <p:nvPr/>
        </p:nvSpPr>
        <p:spPr>
          <a:xfrm rot="8100000">
            <a:off x="801242" y="336305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709487" y="4767018"/>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01</a:t>
            </a:r>
            <a:endParaRPr lang="zh-CN" altLang="en-US" sz="3200" b="1" dirty="0">
              <a:solidFill>
                <a:schemeClr val="tx1">
                  <a:lumMod val="75000"/>
                  <a:lumOff val="25000"/>
                </a:schemeClr>
              </a:solidFill>
              <a:latin typeface="FuturaBookC" pitchFamily="2" charset="-52"/>
            </a:endParaRPr>
          </a:p>
        </p:txBody>
      </p:sp>
      <p:sp>
        <p:nvSpPr>
          <p:cNvPr id="13" name="文本框 12"/>
          <p:cNvSpPr txBox="1"/>
          <p:nvPr/>
        </p:nvSpPr>
        <p:spPr>
          <a:xfrm>
            <a:off x="4580597" y="4115570"/>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02</a:t>
            </a:r>
            <a:endParaRPr lang="zh-CN" altLang="en-US" sz="3200" b="1" dirty="0">
              <a:solidFill>
                <a:schemeClr val="tx1">
                  <a:lumMod val="75000"/>
                  <a:lumOff val="25000"/>
                </a:schemeClr>
              </a:solidFill>
              <a:latin typeface="FuturaBookC" pitchFamily="2" charset="-52"/>
            </a:endParaRPr>
          </a:p>
        </p:txBody>
      </p:sp>
      <p:sp>
        <p:nvSpPr>
          <p:cNvPr id="14" name="文本框 13"/>
          <p:cNvSpPr txBox="1"/>
          <p:nvPr/>
        </p:nvSpPr>
        <p:spPr>
          <a:xfrm>
            <a:off x="6478975" y="3427885"/>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03</a:t>
            </a:r>
            <a:endParaRPr lang="zh-CN" altLang="en-US" sz="3200" b="1" dirty="0">
              <a:solidFill>
                <a:schemeClr val="tx1">
                  <a:lumMod val="75000"/>
                  <a:lumOff val="25000"/>
                </a:schemeClr>
              </a:solidFill>
              <a:latin typeface="FuturaBookC" pitchFamily="2" charset="-52"/>
            </a:endParaRPr>
          </a:p>
        </p:txBody>
      </p:sp>
      <p:sp>
        <p:nvSpPr>
          <p:cNvPr id="15" name="文本框 14"/>
          <p:cNvSpPr txBox="1"/>
          <p:nvPr/>
        </p:nvSpPr>
        <p:spPr>
          <a:xfrm>
            <a:off x="8364737" y="2788261"/>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04</a:t>
            </a:r>
            <a:endParaRPr lang="zh-CN" altLang="en-US" sz="3200" b="1" dirty="0">
              <a:solidFill>
                <a:schemeClr val="tx1">
                  <a:lumMod val="75000"/>
                  <a:lumOff val="25000"/>
                </a:schemeClr>
              </a:solidFill>
              <a:latin typeface="FuturaBookC" pitchFamily="2" charset="-52"/>
            </a:endParaRPr>
          </a:p>
        </p:txBody>
      </p:sp>
      <p:sp>
        <p:nvSpPr>
          <p:cNvPr id="16" name="文本框 15"/>
          <p:cNvSpPr txBox="1"/>
          <p:nvPr/>
        </p:nvSpPr>
        <p:spPr>
          <a:xfrm>
            <a:off x="8386184" y="3427885"/>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7" name="文本框 16"/>
          <p:cNvSpPr txBox="1"/>
          <p:nvPr/>
        </p:nvSpPr>
        <p:spPr>
          <a:xfrm>
            <a:off x="8386184" y="3783325"/>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8" name="文本框 17"/>
          <p:cNvSpPr txBox="1"/>
          <p:nvPr/>
        </p:nvSpPr>
        <p:spPr>
          <a:xfrm>
            <a:off x="6529138" y="4110446"/>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9" name="文本框 18"/>
          <p:cNvSpPr txBox="1"/>
          <p:nvPr/>
        </p:nvSpPr>
        <p:spPr>
          <a:xfrm>
            <a:off x="6529138" y="4465886"/>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0" name="文本框 19"/>
          <p:cNvSpPr txBox="1"/>
          <p:nvPr/>
        </p:nvSpPr>
        <p:spPr>
          <a:xfrm>
            <a:off x="4612214" y="475196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1" name="文本框 20"/>
          <p:cNvSpPr txBox="1"/>
          <p:nvPr/>
        </p:nvSpPr>
        <p:spPr>
          <a:xfrm>
            <a:off x="4612214" y="510740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2" name="文本框 21"/>
          <p:cNvSpPr txBox="1"/>
          <p:nvPr/>
        </p:nvSpPr>
        <p:spPr>
          <a:xfrm>
            <a:off x="2723493" y="545827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3" name="文本框 22"/>
          <p:cNvSpPr txBox="1"/>
          <p:nvPr/>
        </p:nvSpPr>
        <p:spPr>
          <a:xfrm>
            <a:off x="2723493" y="581371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Tree>
    <p:extLst>
      <p:ext uri="{BB962C8B-B14F-4D97-AF65-F5344CB8AC3E}">
        <p14:creationId xmlns:p14="http://schemas.microsoft.com/office/powerpoint/2010/main" val="314576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19772" y="314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219772" y="197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53850"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53850"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684172"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684172"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12523" y="2074650"/>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1" name="文本框 20"/>
          <p:cNvSpPr txBox="1"/>
          <p:nvPr/>
        </p:nvSpPr>
        <p:spPr>
          <a:xfrm>
            <a:off x="772443" y="2413204"/>
            <a:ext cx="2865120" cy="523220"/>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2" name="文本框 21"/>
          <p:cNvSpPr txBox="1"/>
          <p:nvPr/>
        </p:nvSpPr>
        <p:spPr>
          <a:xfrm>
            <a:off x="1428565" y="4198432"/>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23" name="文本框 22"/>
          <p:cNvSpPr txBox="1"/>
          <p:nvPr/>
        </p:nvSpPr>
        <p:spPr>
          <a:xfrm>
            <a:off x="788485" y="4536986"/>
            <a:ext cx="2865120" cy="738664"/>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通过为合作伙伴提供“连接一切”的能力，微信正在形成一个全新的“智慧型”生活方式。</a:t>
            </a:r>
          </a:p>
        </p:txBody>
      </p:sp>
      <p:sp>
        <p:nvSpPr>
          <p:cNvPr id="24" name="文本框 23"/>
          <p:cNvSpPr txBox="1"/>
          <p:nvPr/>
        </p:nvSpPr>
        <p:spPr>
          <a:xfrm>
            <a:off x="8399126" y="2074352"/>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5" name="文本框 24"/>
          <p:cNvSpPr txBox="1"/>
          <p:nvPr/>
        </p:nvSpPr>
        <p:spPr>
          <a:xfrm>
            <a:off x="8399126" y="2429792"/>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6" name="文本框 25"/>
          <p:cNvSpPr txBox="1"/>
          <p:nvPr/>
        </p:nvSpPr>
        <p:spPr>
          <a:xfrm>
            <a:off x="8444816" y="426095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p>
        </p:txBody>
      </p:sp>
      <p:sp>
        <p:nvSpPr>
          <p:cNvPr id="27" name="文本框 26"/>
          <p:cNvSpPr txBox="1"/>
          <p:nvPr/>
        </p:nvSpPr>
        <p:spPr>
          <a:xfrm>
            <a:off x="8444816" y="4616393"/>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2992" y="2283624"/>
            <a:ext cx="381216" cy="381216"/>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2703" y="4415028"/>
            <a:ext cx="392538" cy="392538"/>
          </a:xfrm>
          <a:prstGeom prst="rect">
            <a:avLst/>
          </a:prstGeom>
        </p:spPr>
      </p:pic>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7752" y="4415028"/>
            <a:ext cx="392538" cy="392538"/>
          </a:xfrm>
          <a:prstGeom prst="rect">
            <a:avLst/>
          </a:prstGeom>
        </p:spPr>
      </p:pic>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98070" y="2283624"/>
            <a:ext cx="392538" cy="392538"/>
          </a:xfrm>
          <a:prstGeom prst="rect">
            <a:avLst/>
          </a:prstGeom>
        </p:spPr>
      </p:pic>
    </p:spTree>
    <p:extLst>
      <p:ext uri="{BB962C8B-B14F-4D97-AF65-F5344CB8AC3E}">
        <p14:creationId xmlns:p14="http://schemas.microsoft.com/office/powerpoint/2010/main" val="2090670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感谢评委的指导</a:t>
            </a: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latin typeface="微软雅黑" panose="020B0503020204020204" pitchFamily="34" charset="-122"/>
                <a:ea typeface="微软雅黑" panose="020B0503020204020204" pitchFamily="34" charset="-122"/>
              </a:rPr>
              <a:t>BLUE THESIS PROPOSAL TEMPLATE</a:t>
            </a:r>
            <a:endParaRPr lang="zh-CN" altLang="en-US"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国内文献综述</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矩形 7"/>
          <p:cNvSpPr/>
          <p:nvPr/>
        </p:nvSpPr>
        <p:spPr>
          <a:xfrm>
            <a:off x="1163586"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92398"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21210" y="1860717"/>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50022"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3586"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315534"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14" name="文本框 13"/>
          <p:cNvSpPr txBox="1"/>
          <p:nvPr/>
        </p:nvSpPr>
        <p:spPr>
          <a:xfrm>
            <a:off x="1315534" y="3700396"/>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5" name="直接连接符 14"/>
          <p:cNvCxnSpPr/>
          <p:nvPr/>
        </p:nvCxnSpPr>
        <p:spPr>
          <a:xfrm>
            <a:off x="1418648"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92398"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844346"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18" name="文本框 17"/>
          <p:cNvSpPr txBox="1"/>
          <p:nvPr/>
        </p:nvSpPr>
        <p:spPr>
          <a:xfrm>
            <a:off x="3844346" y="3700396"/>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9" name="直接连接符 18"/>
          <p:cNvCxnSpPr/>
          <p:nvPr/>
        </p:nvCxnSpPr>
        <p:spPr>
          <a:xfrm>
            <a:off x="3947460"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21210" y="1951404"/>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373158" y="315616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22" name="文本框 21"/>
          <p:cNvSpPr txBox="1"/>
          <p:nvPr/>
        </p:nvSpPr>
        <p:spPr>
          <a:xfrm>
            <a:off x="6373158" y="3710707"/>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23" name="直接连接符 22"/>
          <p:cNvCxnSpPr/>
          <p:nvPr/>
        </p:nvCxnSpPr>
        <p:spPr>
          <a:xfrm>
            <a:off x="6476272" y="3596705"/>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50022" y="1932218"/>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901970" y="313698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26" name="文本框 25"/>
          <p:cNvSpPr txBox="1"/>
          <p:nvPr/>
        </p:nvSpPr>
        <p:spPr>
          <a:xfrm>
            <a:off x="8901970" y="3691521"/>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27" name="直接连接符 26"/>
          <p:cNvCxnSpPr/>
          <p:nvPr/>
        </p:nvCxnSpPr>
        <p:spPr>
          <a:xfrm>
            <a:off x="9005084" y="3577519"/>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7346" y="2197634"/>
            <a:ext cx="762348" cy="762348"/>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8534" y="2197634"/>
            <a:ext cx="762348" cy="762348"/>
          </a:xfrm>
          <a:prstGeom prst="rect">
            <a:avLst/>
          </a:prstGeom>
        </p:spPr>
      </p:pic>
      <p:pic>
        <p:nvPicPr>
          <p:cNvPr id="32" name="图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722" y="2197634"/>
            <a:ext cx="762348" cy="762348"/>
          </a:xfrm>
          <a:prstGeom prst="rect">
            <a:avLst/>
          </a:prstGeom>
        </p:spPr>
      </p:pic>
      <p:pic>
        <p:nvPicPr>
          <p:cNvPr id="33" name="图片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0910" y="2197634"/>
            <a:ext cx="762348" cy="762348"/>
          </a:xfrm>
          <a:prstGeom prst="rect">
            <a:avLst/>
          </a:prstGeom>
        </p:spPr>
      </p:pic>
    </p:spTree>
    <p:extLst>
      <p:ext uri="{BB962C8B-B14F-4D97-AF65-F5344CB8AC3E}">
        <p14:creationId xmlns:p14="http://schemas.microsoft.com/office/powerpoint/2010/main" val="246646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研究目的及意义</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25867" y="1910604"/>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7" name="文本框 16"/>
          <p:cNvSpPr txBox="1"/>
          <p:nvPr/>
        </p:nvSpPr>
        <p:spPr>
          <a:xfrm>
            <a:off x="1106129" y="2249158"/>
            <a:ext cx="3044778" cy="954107"/>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8" name="文本框 17"/>
          <p:cNvSpPr txBox="1"/>
          <p:nvPr/>
        </p:nvSpPr>
        <p:spPr>
          <a:xfrm>
            <a:off x="1925867" y="3633335"/>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9" name="文本框 18"/>
          <p:cNvSpPr txBox="1"/>
          <p:nvPr/>
        </p:nvSpPr>
        <p:spPr>
          <a:xfrm>
            <a:off x="1106129" y="3971889"/>
            <a:ext cx="3044778" cy="954107"/>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0" name="文本框 19"/>
          <p:cNvSpPr txBox="1"/>
          <p:nvPr/>
        </p:nvSpPr>
        <p:spPr>
          <a:xfrm>
            <a:off x="7885779" y="1910306"/>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1" name="文本框 20"/>
          <p:cNvSpPr txBox="1"/>
          <p:nvPr/>
        </p:nvSpPr>
        <p:spPr>
          <a:xfrm>
            <a:off x="7885779" y="2265746"/>
            <a:ext cx="3158024" cy="954107"/>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2" name="文本框 21"/>
          <p:cNvSpPr txBox="1"/>
          <p:nvPr/>
        </p:nvSpPr>
        <p:spPr>
          <a:xfrm>
            <a:off x="7947511" y="363168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p>
        </p:txBody>
      </p:sp>
      <p:sp>
        <p:nvSpPr>
          <p:cNvPr id="23" name="文本框 22"/>
          <p:cNvSpPr txBox="1"/>
          <p:nvPr/>
        </p:nvSpPr>
        <p:spPr>
          <a:xfrm>
            <a:off x="7947511" y="3987129"/>
            <a:ext cx="3158024" cy="954107"/>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Tree>
    <p:extLst>
      <p:ext uri="{BB962C8B-B14F-4D97-AF65-F5344CB8AC3E}">
        <p14:creationId xmlns:p14="http://schemas.microsoft.com/office/powerpoint/2010/main" val="4068681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83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研究背景与现状</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     图卷积神经网络是近年来深度学习领域新兴起的方向</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7385" y="764333"/>
            <a:ext cx="816082" cy="757334"/>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31" name="矩形 30"/>
          <p:cNvSpPr/>
          <p:nvPr/>
        </p:nvSpPr>
        <p:spPr>
          <a:xfrm>
            <a:off x="6297560" y="1769806"/>
            <a:ext cx="4842879" cy="3990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a:extLst>
              <a:ext uri="{28A0092B-C50C-407E-A947-70E740481C1C}">
                <a14:useLocalDpi xmlns:a14="http://schemas.microsoft.com/office/drawing/2010/main" val="0"/>
              </a:ext>
            </a:extLst>
          </a:blip>
          <a:srcRect/>
          <a:stretch/>
        </p:blipFill>
        <p:spPr>
          <a:xfrm>
            <a:off x="1073211" y="1682311"/>
            <a:ext cx="4083943" cy="4078007"/>
          </a:xfrm>
          <a:prstGeom prst="rect">
            <a:avLst/>
          </a:prstGeom>
        </p:spPr>
      </p:pic>
      <p:sp>
        <p:nvSpPr>
          <p:cNvPr id="25" name="文本框 24">
            <a:extLst>
              <a:ext uri="{FF2B5EF4-FFF2-40B4-BE49-F238E27FC236}">
                <a16:creationId xmlns:a16="http://schemas.microsoft.com/office/drawing/2014/main" id="{45D33979-239F-4C31-B6F6-1D3E7A32BDAB}"/>
              </a:ext>
            </a:extLst>
          </p:cNvPr>
          <p:cNvSpPr txBox="1"/>
          <p:nvPr/>
        </p:nvSpPr>
        <p:spPr>
          <a:xfrm>
            <a:off x="6623255" y="2053002"/>
            <a:ext cx="4191490" cy="4185761"/>
          </a:xfrm>
          <a:prstGeom prst="rect">
            <a:avLst/>
          </a:prstGeom>
          <a:noFill/>
        </p:spPr>
        <p:txBody>
          <a:bodyPr wrap="square" rtlCol="0">
            <a:spAutoFit/>
          </a:bodyPr>
          <a:lstStyle/>
          <a:p>
            <a:pPr>
              <a:lnSpc>
                <a:spcPts val="2300"/>
              </a:lnSpc>
            </a:pPr>
            <a:r>
              <a:rPr lang="zh-CN" altLang="en-US" dirty="0">
                <a:solidFill>
                  <a:schemeClr val="tx1">
                    <a:lumMod val="85000"/>
                    <a:lumOff val="15000"/>
                  </a:schemeClr>
                </a:solidFill>
                <a:latin typeface="FuturaBookC" pitchFamily="2" charset="-52"/>
                <a:ea typeface="锐字逼格青春粗黑体简2.0" panose="02010604000000000000" pitchFamily="2" charset="-122"/>
              </a:rPr>
              <a:t>图卷积神经网络是近年来深度学习领域新兴起的方向，</a:t>
            </a:r>
            <a:r>
              <a:rPr lang="zh-CN" altLang="en-US" dirty="0">
                <a:solidFill>
                  <a:schemeClr val="tx1">
                    <a:lumMod val="75000"/>
                    <a:lumOff val="25000"/>
                  </a:schemeClr>
                </a:solidFill>
                <a:latin typeface="FZZhengHeiS-DB-GB" panose="02000000000000000000" pitchFamily="2" charset="0"/>
                <a:ea typeface="锐字逼格青春粗黑体简2.0" panose="02010604000000000000" pitchFamily="2" charset="-122"/>
              </a:rPr>
              <a:t>该模型</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可以很好地处理引用网络、社交网络、蛋白质结构等非欧式图数据。</a:t>
            </a: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ts val="2300"/>
              </a:lnSpc>
            </a:pP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结点分类是图上的学习任务：给定包含结点信息和结构信息的图数据集，带有标签的部分结点作为训练集，预测剩余结点的标签类别。</a:t>
            </a: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ts val="2300"/>
              </a:lnSpc>
            </a:pP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深度学习的成功在于深层网络架构，然而研究表明，随着层数增加，</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GCN</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的性能会急剧下降。目前对该问题的研究还较少。</a:t>
            </a: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6" name="文本框 25">
            <a:extLst>
              <a:ext uri="{FF2B5EF4-FFF2-40B4-BE49-F238E27FC236}">
                <a16:creationId xmlns:a16="http://schemas.microsoft.com/office/drawing/2014/main" id="{4219C27D-BFB7-46AC-921B-8D3B9F630175}"/>
              </a:ext>
            </a:extLst>
          </p:cNvPr>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研究背景</a:t>
            </a:r>
          </a:p>
        </p:txBody>
      </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研究现状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2554545"/>
          </a:xfrm>
          <a:prstGeom prst="rect">
            <a:avLst/>
          </a:prstGeom>
          <a:noFill/>
        </p:spPr>
        <p:txBody>
          <a:bodyPr wrap="square" rtlCol="0">
            <a:spAutoFit/>
          </a:bodyPr>
          <a:lstStyle/>
          <a:p>
            <a:r>
              <a:rPr lang="zh-CN" altLang="en-US" sz="1400" spc="300" dirty="0">
                <a:solidFill>
                  <a:schemeClr val="bg1"/>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bg1"/>
              </a:solidFill>
              <a:latin typeface="FZZhengHeiS-DB-GB" panose="02000000000000000000" pitchFamily="2" charset="0"/>
              <a:ea typeface="FZZhengHeiS-DB-GB" panose="02000000000000000000" pitchFamily="2" charset="0"/>
            </a:endParaRPr>
          </a:p>
          <a:p>
            <a:endParaRPr lang="en-US" altLang="zh-CN" sz="1400" spc="300" dirty="0">
              <a:solidFill>
                <a:schemeClr val="bg1"/>
              </a:solidFill>
              <a:latin typeface="FZZhengHeiS-DB-GB" panose="02000000000000000000" pitchFamily="2" charset="0"/>
              <a:ea typeface="FZZhengHeiS-DB-GB" panose="02000000000000000000" pitchFamily="2" charset="0"/>
            </a:endParaRPr>
          </a:p>
          <a:p>
            <a:r>
              <a:rPr lang="zh-CN" altLang="en-US" sz="1400" spc="300" dirty="0">
                <a:solidFill>
                  <a:schemeClr val="bg1"/>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p:txBody>
      </p:sp>
      <p:graphicFrame>
        <p:nvGraphicFramePr>
          <p:cNvPr id="8" name="表格 8">
            <a:extLst>
              <a:ext uri="{FF2B5EF4-FFF2-40B4-BE49-F238E27FC236}">
                <a16:creationId xmlns:a16="http://schemas.microsoft.com/office/drawing/2014/main" id="{C22499D5-85A9-474F-8745-C45E117F839F}"/>
              </a:ext>
            </a:extLst>
          </p:cNvPr>
          <p:cNvGraphicFramePr>
            <a:graphicFrameLocks noGrp="1"/>
          </p:cNvGraphicFramePr>
          <p:nvPr>
            <p:extLst>
              <p:ext uri="{D42A27DB-BD31-4B8C-83A1-F6EECF244321}">
                <p14:modId xmlns:p14="http://schemas.microsoft.com/office/powerpoint/2010/main" val="2253913965"/>
              </p:ext>
            </p:extLst>
          </p:nvPr>
        </p:nvGraphicFramePr>
        <p:xfrm>
          <a:off x="796413" y="1308029"/>
          <a:ext cx="10805650" cy="5258122"/>
        </p:xfrm>
        <a:graphic>
          <a:graphicData uri="http://schemas.openxmlformats.org/drawingml/2006/table">
            <a:tbl>
              <a:tblPr firstRow="1" bandRow="1">
                <a:tableStyleId>{5C22544A-7EE6-4342-B048-85BDC9FD1C3A}</a:tableStyleId>
              </a:tblPr>
              <a:tblGrid>
                <a:gridCol w="3868143">
                  <a:extLst>
                    <a:ext uri="{9D8B030D-6E8A-4147-A177-3AD203B41FA5}">
                      <a16:colId xmlns:a16="http://schemas.microsoft.com/office/drawing/2014/main" val="380894603"/>
                    </a:ext>
                  </a:extLst>
                </a:gridCol>
                <a:gridCol w="1543316">
                  <a:extLst>
                    <a:ext uri="{9D8B030D-6E8A-4147-A177-3AD203B41FA5}">
                      <a16:colId xmlns:a16="http://schemas.microsoft.com/office/drawing/2014/main" val="147344042"/>
                    </a:ext>
                  </a:extLst>
                </a:gridCol>
                <a:gridCol w="1578391">
                  <a:extLst>
                    <a:ext uri="{9D8B030D-6E8A-4147-A177-3AD203B41FA5}">
                      <a16:colId xmlns:a16="http://schemas.microsoft.com/office/drawing/2014/main" val="3167770123"/>
                    </a:ext>
                  </a:extLst>
                </a:gridCol>
                <a:gridCol w="1332864">
                  <a:extLst>
                    <a:ext uri="{9D8B030D-6E8A-4147-A177-3AD203B41FA5}">
                      <a16:colId xmlns:a16="http://schemas.microsoft.com/office/drawing/2014/main" val="1438927053"/>
                    </a:ext>
                  </a:extLst>
                </a:gridCol>
                <a:gridCol w="2482936">
                  <a:extLst>
                    <a:ext uri="{9D8B030D-6E8A-4147-A177-3AD203B41FA5}">
                      <a16:colId xmlns:a16="http://schemas.microsoft.com/office/drawing/2014/main" val="236202308"/>
                    </a:ext>
                  </a:extLst>
                </a:gridCol>
              </a:tblGrid>
              <a:tr h="383417">
                <a:tc>
                  <a:txBody>
                    <a:bodyPr/>
                    <a:lstStyle/>
                    <a:p>
                      <a:pPr algn="ctr">
                        <a:spcAft>
                          <a:spcPts val="0"/>
                        </a:spcAf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论文</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针对问题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相似技术</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具体方法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9232560"/>
                  </a:ext>
                </a:extLst>
              </a:tr>
              <a:tr h="472705">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Predict then Propagate Graph Neural Networks meet Personalized PageRank</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PPNP</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过光滑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解耦神经网络，改进传播算法</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0077816"/>
                  </a:ext>
                </a:extLst>
              </a:tr>
              <a:tr h="383417">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Representation Learning on Graphs with Jumping Knowledge Networks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JK-Net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过光滑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layer-aggregation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11631181"/>
                  </a:ext>
                </a:extLst>
              </a:tr>
              <a:tr h="472705">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Cluster-GCN: An Efficient Algorithm for Training Deep and Large Graph Convolutional Networks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Cluster-GCN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梯度消失，过光滑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改进对称归一化矩阵同时进行正则化</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5019517"/>
                  </a:ext>
                </a:extLst>
              </a:tr>
              <a:tr h="472705">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N-GCN: Multi-scale Graph Convolution for Semi-supervised Node Classification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N-GCN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过光滑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Inception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组合不同尺度感受野的</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GCN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4659126"/>
                  </a:ext>
                </a:extLst>
              </a:tr>
              <a:tr h="472705">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Residual or Gate? Towards Deeper Graph Neural Networks for Inductive Graph Representation Learning</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RGNN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过光滑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RNN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RNN</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对各层之间的长期依赖建模</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8019612"/>
                  </a:ext>
                </a:extLst>
              </a:tr>
              <a:tr h="383417">
                <a:tc rowSpan="2">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DeepGCNs</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Can GCNs Go as Deep as CNNs?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ResGCN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rowSpan="2">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梯度消失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爆炸</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ResNet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添加</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residual connections</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1930680"/>
                  </a:ext>
                </a:extLst>
              </a:tr>
              <a:tr h="383417">
                <a:tc vMerge="1">
                  <a:txBody>
                    <a:bodyPr/>
                    <a:lstStyle/>
                    <a:p>
                      <a:endParaRPr lang="zh-CN" altLang="en-US"/>
                    </a:p>
                  </a:txBody>
                  <a:tcP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DenseGCN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vMerge="1">
                  <a:txBody>
                    <a:bodyPr/>
                    <a:lstStyle/>
                    <a:p>
                      <a:endParaRPr lang="zh-CN" altLang="en-US"/>
                    </a:p>
                  </a:txBody>
                  <a:tcP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DenseNet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添加</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dense connections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extLst>
                  <a:ext uri="{0D108BD9-81ED-4DB2-BD59-A6C34878D82A}">
                    <a16:rowId xmlns:a16="http://schemas.microsoft.com/office/drawing/2014/main" val="644346890"/>
                  </a:ext>
                </a:extLst>
              </a:tr>
              <a:tr h="472705">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DropEdge</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Towards Deep Graph Convolutional Networks on Node Classification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DropEdge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过拟合，过光滑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Dropout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从输入图随机删除一定数量的边</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extLst>
                  <a:ext uri="{0D108BD9-81ED-4DB2-BD59-A6C34878D82A}">
                    <a16:rowId xmlns:a16="http://schemas.microsoft.com/office/drawing/2014/main" val="2515889488"/>
                  </a:ext>
                </a:extLst>
              </a:tr>
              <a:tr h="383417">
                <a:tc rowSpan="2">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Break the Ceiling: Stronger Multi-scale Deep Graph Convolutional Networks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Snowball</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rowSpan="2">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过光滑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DenseNet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添加</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dense connections</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extLst>
                  <a:ext uri="{0D108BD9-81ED-4DB2-BD59-A6C34878D82A}">
                    <a16:rowId xmlns:a16="http://schemas.microsoft.com/office/drawing/2014/main" val="807431493"/>
                  </a:ext>
                </a:extLst>
              </a:tr>
              <a:tr h="383417">
                <a:tc vMerge="1">
                  <a:txBody>
                    <a:bodyPr/>
                    <a:lstStyle/>
                    <a:p>
                      <a:endParaRPr lang="zh-CN" altLang="en-US"/>
                    </a:p>
                  </a:txBody>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Truncated Krylov</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vMerge="1">
                  <a:txBody>
                    <a:bodyPr/>
                    <a:lstStyle/>
                    <a:p>
                      <a:endParaRPr lang="zh-CN" altLang="en-US"/>
                    </a:p>
                  </a:txBody>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Inception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组合不同尺度感受野的</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GCN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extLst>
                  <a:ext uri="{0D108BD9-81ED-4DB2-BD59-A6C34878D82A}">
                    <a16:rowId xmlns:a16="http://schemas.microsoft.com/office/drawing/2014/main" val="1523790163"/>
                  </a:ext>
                </a:extLst>
              </a:tr>
              <a:tr h="383417">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PairNorm</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Tackling </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Oversmoothing</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in GNNs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PairNorm</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过光滑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引入正则化项改进目标函数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0234998"/>
                  </a:ext>
                </a:extLst>
              </a:tr>
            </a:tbl>
          </a:graphicData>
        </a:graphic>
      </p:graphicFrame>
    </p:spTree>
    <p:extLst>
      <p:ext uri="{BB962C8B-B14F-4D97-AF65-F5344CB8AC3E}">
        <p14:creationId xmlns:p14="http://schemas.microsoft.com/office/powerpoint/2010/main" val="2404288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算法分析与设计</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     过拟合、梯度消失</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a:t>
            </a:r>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爆炸、过平滑是限制</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GCN</a:t>
            </a:r>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加深的几个因素</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7385" y="764333"/>
            <a:ext cx="816082" cy="757334"/>
          </a:xfrm>
          <a:prstGeom prst="rect">
            <a:avLst/>
          </a:prstGeom>
        </p:spPr>
      </p:pic>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过拟合问题</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pic>
        <p:nvPicPr>
          <p:cNvPr id="3" name="图片 2">
            <a:extLst>
              <a:ext uri="{FF2B5EF4-FFF2-40B4-BE49-F238E27FC236}">
                <a16:creationId xmlns:a16="http://schemas.microsoft.com/office/drawing/2014/main" id="{5773388F-68E5-4F3E-9345-6485DB08D23B}"/>
              </a:ext>
            </a:extLst>
          </p:cNvPr>
          <p:cNvPicPr>
            <a:picLocks noChangeAspect="1"/>
          </p:cNvPicPr>
          <p:nvPr/>
        </p:nvPicPr>
        <p:blipFill>
          <a:blip r:embed="rId4"/>
          <a:stretch>
            <a:fillRect/>
          </a:stretch>
        </p:blipFill>
        <p:spPr>
          <a:xfrm>
            <a:off x="883468" y="1601121"/>
            <a:ext cx="10425063" cy="3215919"/>
          </a:xfrm>
          <a:prstGeom prst="rect">
            <a:avLst/>
          </a:prstGeom>
        </p:spPr>
      </p:pic>
      <p:sp>
        <p:nvSpPr>
          <p:cNvPr id="17" name="矩形 16">
            <a:extLst>
              <a:ext uri="{FF2B5EF4-FFF2-40B4-BE49-F238E27FC236}">
                <a16:creationId xmlns:a16="http://schemas.microsoft.com/office/drawing/2014/main" id="{B383220F-37AC-4A6A-BC58-E38EAC5E6B17}"/>
              </a:ext>
            </a:extLst>
          </p:cNvPr>
          <p:cNvSpPr/>
          <p:nvPr/>
        </p:nvSpPr>
        <p:spPr>
          <a:xfrm>
            <a:off x="1064871" y="4952168"/>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F732998C-6F41-4D02-B719-D21083899ACC}"/>
                  </a:ext>
                </a:extLst>
              </p:cNvPr>
              <p:cNvSpPr txBox="1"/>
              <p:nvPr/>
            </p:nvSpPr>
            <p:spPr>
              <a:xfrm>
                <a:off x="1064871" y="5147168"/>
                <a:ext cx="10062257" cy="1254189"/>
              </a:xfrm>
              <a:prstGeom prst="rect">
                <a:avLst/>
              </a:prstGeom>
              <a:noFill/>
            </p:spPr>
            <p:txBody>
              <a:bodyPr wrap="square" rtlCol="0">
                <a:spAutoFit/>
              </a:bodyPr>
              <a:lstStyle/>
              <a:p>
                <a:pPr>
                  <a:lnSpc>
                    <a:spcPts val="2300"/>
                  </a:lnSpc>
                </a:pPr>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过拟合可以形式化地定义为：给定一个假设空间</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ℱ</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，一个假设</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𝑓</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属于</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ℱ</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，如果存在其他的假设</a:t>
                </a:r>
                <a14:m>
                  <m:oMath xmlns:m="http://schemas.openxmlformats.org/officeDocument/2006/math">
                    <m:sSup>
                      <m:sSupPr>
                        <m:ctrlPr>
                          <a:rPr lang="zh-CN" altLang="zh-CN" sz="2000">
                            <a:solidFill>
                              <a:schemeClr val="tx1">
                                <a:lumMod val="75000"/>
                                <a:lumOff val="25000"/>
                              </a:schemeClr>
                            </a:solidFill>
                            <a:latin typeface="FZZhengHeiS-DB-GB" panose="02000000000000000000" pitchFamily="2" charset="0"/>
                            <a:ea typeface="FZZhengHeiS-DB-GB" panose="02000000000000000000" pitchFamily="2" charset="0"/>
                          </a:rPr>
                        </m:ctrlPr>
                      </m:sSupPr>
                      <m:e>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𝑓</m:t>
                        </m:r>
                      </m:e>
                      <m:sup>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m:t>
                        </m:r>
                      </m:sup>
                    </m:sSup>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也属于</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ℱ</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，使得在训练集上</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𝑓</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的损失比</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𝑓</m:t>
                    </m:r>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的损失小，但在整个样本空间上</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𝑓</m:t>
                    </m:r>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的损失比</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𝑓</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的损失小，那么就说假设</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𝑓</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过度拟合训练数据</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a:t>
                </a:r>
                <a:endPar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p:sp>
            <p:nvSpPr>
              <p:cNvPr id="18" name="文本框 17">
                <a:extLst>
                  <a:ext uri="{FF2B5EF4-FFF2-40B4-BE49-F238E27FC236}">
                    <a16:creationId xmlns:a16="http://schemas.microsoft.com/office/drawing/2014/main" id="{F732998C-6F41-4D02-B719-D21083899ACC}"/>
                  </a:ext>
                </a:extLst>
              </p:cNvPr>
              <p:cNvSpPr txBox="1">
                <a:spLocks noRot="1" noChangeAspect="1" noMove="1" noResize="1" noEditPoints="1" noAdjustHandles="1" noChangeArrowheads="1" noChangeShapeType="1" noTextEdit="1"/>
              </p:cNvSpPr>
              <p:nvPr/>
            </p:nvSpPr>
            <p:spPr>
              <a:xfrm>
                <a:off x="1064871" y="5147168"/>
                <a:ext cx="10062257" cy="1254189"/>
              </a:xfrm>
              <a:prstGeom prst="rect">
                <a:avLst/>
              </a:prstGeom>
              <a:blipFill>
                <a:blip r:embed="rId5"/>
                <a:stretch>
                  <a:fillRect l="-667" t="-3398" r="-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5364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570" y="409927"/>
            <a:ext cx="2839450"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面向过拟合的</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算法</a:t>
            </a:r>
          </a:p>
        </p:txBody>
      </p:sp>
      <p:cxnSp>
        <p:nvCxnSpPr>
          <p:cNvPr id="6" name="直接连接符 5"/>
          <p:cNvCxnSpPr>
            <a:cxnSpLocks/>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8" name="矩形 7"/>
          <p:cNvSpPr/>
          <p:nvPr/>
        </p:nvSpPr>
        <p:spPr>
          <a:xfrm>
            <a:off x="770047"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70047" y="1941092"/>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21995"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权重衰减</a:t>
            </a:r>
          </a:p>
        </p:txBody>
      </p:sp>
      <mc:AlternateContent xmlns:mc="http://schemas.openxmlformats.org/markup-compatibility/2006">
        <mc:Choice xmlns:a14="http://schemas.microsoft.com/office/drawing/2010/main" Requires="a14">
          <p:sp>
            <p:nvSpPr>
              <p:cNvPr id="14" name="文本框 13"/>
              <p:cNvSpPr txBox="1"/>
              <p:nvPr/>
            </p:nvSpPr>
            <p:spPr>
              <a:xfrm>
                <a:off x="921995" y="3700396"/>
                <a:ext cx="3071272" cy="2062103"/>
              </a:xfrm>
              <a:prstGeom prst="rect">
                <a:avLst/>
              </a:prstGeom>
              <a:noFill/>
            </p:spPr>
            <p:txBody>
              <a:bodyPr wrap="square" rtlCol="0">
                <a:spAutoFit/>
              </a:bodyPr>
              <a:lstStyle/>
              <a:p>
                <a:r>
                  <a:rPr lang="zh-CN" altLang="zh-CN" sz="1600" dirty="0">
                    <a:solidFill>
                      <a:schemeClr val="tx1">
                        <a:lumMod val="75000"/>
                        <a:lumOff val="25000"/>
                      </a:schemeClr>
                    </a:solidFill>
                    <a:latin typeface="FZZhengHeiS-DB-GB" panose="02000000000000000000" pitchFamily="2" charset="0"/>
                    <a:ea typeface="FZZhengHeiS-DB-GB" panose="02000000000000000000" pitchFamily="2" charset="0"/>
                  </a:rPr>
                  <a:t>权重衰减通过在每次更新参数时引入一个衰减系数限制模型复杂度，从而缓解过拟合问题，是一种有效的正则化算法</a:t>
                </a:r>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zh-CN" sz="1600" dirty="0">
                    <a:solidFill>
                      <a:schemeClr val="tx1">
                        <a:lumMod val="75000"/>
                        <a:lumOff val="25000"/>
                      </a:schemeClr>
                    </a:solidFill>
                    <a:latin typeface="FZZhengHeiS-DB-GB" panose="02000000000000000000" pitchFamily="2" charset="0"/>
                    <a:ea typeface="FZZhengHeiS-DB-GB" panose="02000000000000000000" pitchFamily="2" charset="0"/>
                  </a:rPr>
                  <a:t>在标准的随机梯度下降中，权重衰减正则化相当于</a:t>
                </a:r>
                <a14:m>
                  <m:oMath xmlns:m="http://schemas.openxmlformats.org/officeDocument/2006/math">
                    <m:sSub>
                      <m:sSubPr>
                        <m:ctrlPr>
                          <a:rPr lang="zh-CN" altLang="zh-CN" sz="1600">
                            <a:solidFill>
                              <a:schemeClr val="tx1">
                                <a:lumMod val="75000"/>
                                <a:lumOff val="25000"/>
                              </a:schemeClr>
                            </a:solidFill>
                            <a:latin typeface="FZZhengHeiS-DB-GB" panose="02000000000000000000" pitchFamily="2" charset="0"/>
                            <a:ea typeface="FZZhengHeiS-DB-GB" panose="02000000000000000000" pitchFamily="2" charset="0"/>
                          </a:rPr>
                        </m:ctrlPr>
                      </m:sSubPr>
                      <m:e>
                        <m:r>
                          <a:rPr lang="en-US" altLang="zh-CN" sz="1600">
                            <a:solidFill>
                              <a:schemeClr val="tx1">
                                <a:lumMod val="75000"/>
                                <a:lumOff val="25000"/>
                              </a:schemeClr>
                            </a:solidFill>
                            <a:latin typeface="FZZhengHeiS-DB-GB" panose="02000000000000000000" pitchFamily="2" charset="0"/>
                            <a:ea typeface="FZZhengHeiS-DB-GB" panose="02000000000000000000" pitchFamily="2" charset="0"/>
                          </a:rPr>
                          <m:t>ℒ</m:t>
                        </m:r>
                      </m:e>
                      <m:sub>
                        <m:r>
                          <a:rPr lang="en-US" altLang="zh-CN" sz="1600">
                            <a:solidFill>
                              <a:schemeClr val="tx1">
                                <a:lumMod val="75000"/>
                                <a:lumOff val="25000"/>
                              </a:schemeClr>
                            </a:solidFill>
                            <a:latin typeface="FZZhengHeiS-DB-GB" panose="02000000000000000000" pitchFamily="2" charset="0"/>
                            <a:ea typeface="FZZhengHeiS-DB-GB" panose="02000000000000000000" pitchFamily="2" charset="0"/>
                          </a:rPr>
                          <m:t>2</m:t>
                        </m:r>
                      </m:sub>
                    </m:sSub>
                  </m:oMath>
                </a14:m>
                <a:r>
                  <a:rPr lang="zh-CN" altLang="zh-CN" sz="1600" dirty="0">
                    <a:solidFill>
                      <a:schemeClr val="tx1">
                        <a:lumMod val="75000"/>
                        <a:lumOff val="25000"/>
                      </a:schemeClr>
                    </a:solidFill>
                    <a:latin typeface="FZZhengHeiS-DB-GB" panose="02000000000000000000" pitchFamily="2" charset="0"/>
                    <a:ea typeface="FZZhengHeiS-DB-GB" panose="02000000000000000000" pitchFamily="2" charset="0"/>
                  </a:rPr>
                  <a:t>正则化。因此，在一些深度学习框架中权重衰减通过</a:t>
                </a:r>
                <a14:m>
                  <m:oMath xmlns:m="http://schemas.openxmlformats.org/officeDocument/2006/math">
                    <m:sSub>
                      <m:sSubPr>
                        <m:ctrlPr>
                          <a:rPr lang="zh-CN" altLang="zh-CN" sz="1600">
                            <a:solidFill>
                              <a:schemeClr val="tx1">
                                <a:lumMod val="75000"/>
                                <a:lumOff val="25000"/>
                              </a:schemeClr>
                            </a:solidFill>
                            <a:latin typeface="FZZhengHeiS-DB-GB" panose="02000000000000000000" pitchFamily="2" charset="0"/>
                            <a:ea typeface="FZZhengHeiS-DB-GB" panose="02000000000000000000" pitchFamily="2" charset="0"/>
                          </a:rPr>
                        </m:ctrlPr>
                      </m:sSubPr>
                      <m:e>
                        <m:r>
                          <a:rPr lang="en-US" altLang="zh-CN" sz="1600">
                            <a:solidFill>
                              <a:schemeClr val="tx1">
                                <a:lumMod val="75000"/>
                                <a:lumOff val="25000"/>
                              </a:schemeClr>
                            </a:solidFill>
                            <a:latin typeface="FZZhengHeiS-DB-GB" panose="02000000000000000000" pitchFamily="2" charset="0"/>
                            <a:ea typeface="FZZhengHeiS-DB-GB" panose="02000000000000000000" pitchFamily="2" charset="0"/>
                          </a:rPr>
                          <m:t>ℒ</m:t>
                        </m:r>
                      </m:e>
                      <m:sub>
                        <m:r>
                          <a:rPr lang="en-US" altLang="zh-CN" sz="1600">
                            <a:solidFill>
                              <a:schemeClr val="tx1">
                                <a:lumMod val="75000"/>
                                <a:lumOff val="25000"/>
                              </a:schemeClr>
                            </a:solidFill>
                            <a:latin typeface="FZZhengHeiS-DB-GB" panose="02000000000000000000" pitchFamily="2" charset="0"/>
                            <a:ea typeface="FZZhengHeiS-DB-GB" panose="02000000000000000000" pitchFamily="2" charset="0"/>
                          </a:rPr>
                          <m:t>2</m:t>
                        </m:r>
                      </m:sub>
                    </m:sSub>
                  </m:oMath>
                </a14:m>
                <a:r>
                  <a:rPr lang="zh-CN" altLang="zh-CN" sz="1600" dirty="0">
                    <a:solidFill>
                      <a:schemeClr val="tx1">
                        <a:lumMod val="75000"/>
                        <a:lumOff val="25000"/>
                      </a:schemeClr>
                    </a:solidFill>
                    <a:latin typeface="FZZhengHeiS-DB-GB" panose="02000000000000000000" pitchFamily="2" charset="0"/>
                    <a:ea typeface="FZZhengHeiS-DB-GB" panose="02000000000000000000" pitchFamily="2" charset="0"/>
                  </a:rPr>
                  <a:t>正则化来实现。</a:t>
                </a:r>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921995" y="3700396"/>
                <a:ext cx="3071272" cy="2062103"/>
              </a:xfrm>
              <a:prstGeom prst="rect">
                <a:avLst/>
              </a:prstGeom>
              <a:blipFill>
                <a:blip r:embed="rId4"/>
                <a:stretch>
                  <a:fillRect l="-992" t="-888" b="-2663"/>
                </a:stretch>
              </a:blipFill>
            </p:spPr>
            <p:txBody>
              <a:bodyPr/>
              <a:lstStyle/>
              <a:p>
                <a:r>
                  <a:rPr lang="zh-CN" altLang="en-US">
                    <a:noFill/>
                  </a:rPr>
                  <a:t> </a:t>
                </a:r>
              </a:p>
            </p:txBody>
          </p:sp>
        </mc:Fallback>
      </mc:AlternateContent>
      <p:cxnSp>
        <p:nvCxnSpPr>
          <p:cNvPr id="15" name="直接连接符 14"/>
          <p:cNvCxnSpPr>
            <a:cxnSpLocks/>
          </p:cNvCxnSpPr>
          <p:nvPr/>
        </p:nvCxnSpPr>
        <p:spPr>
          <a:xfrm>
            <a:off x="1025109"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371" y="2197634"/>
            <a:ext cx="762348" cy="762348"/>
          </a:xfrm>
          <a:prstGeom prst="rect">
            <a:avLst/>
          </a:prstGeom>
        </p:spPr>
      </p:pic>
      <p:sp>
        <p:nvSpPr>
          <p:cNvPr id="40" name="矩形 39">
            <a:extLst>
              <a:ext uri="{FF2B5EF4-FFF2-40B4-BE49-F238E27FC236}">
                <a16:creationId xmlns:a16="http://schemas.microsoft.com/office/drawing/2014/main" id="{BEA12877-7A47-4BA0-8D5F-CA9AD5CEA9DF}"/>
              </a:ext>
            </a:extLst>
          </p:cNvPr>
          <p:cNvSpPr/>
          <p:nvPr/>
        </p:nvSpPr>
        <p:spPr>
          <a:xfrm>
            <a:off x="4499025"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40E3D1DD-48F0-4F9F-AAE1-56F9AA917686}"/>
              </a:ext>
            </a:extLst>
          </p:cNvPr>
          <p:cNvSpPr/>
          <p:nvPr/>
        </p:nvSpPr>
        <p:spPr>
          <a:xfrm>
            <a:off x="4499025" y="1941092"/>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786D3F0-DDEC-48CD-8F66-2922851E0D44}"/>
              </a:ext>
            </a:extLst>
          </p:cNvPr>
          <p:cNvSpPr txBox="1"/>
          <p:nvPr/>
        </p:nvSpPr>
        <p:spPr>
          <a:xfrm>
            <a:off x="4650973"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提前终止</a:t>
            </a:r>
          </a:p>
        </p:txBody>
      </p:sp>
      <p:sp>
        <p:nvSpPr>
          <p:cNvPr id="43" name="文本框 42">
            <a:extLst>
              <a:ext uri="{FF2B5EF4-FFF2-40B4-BE49-F238E27FC236}">
                <a16:creationId xmlns:a16="http://schemas.microsoft.com/office/drawing/2014/main" id="{86C7FAC3-8DCB-4B24-854A-DB6B0D5514FF}"/>
              </a:ext>
            </a:extLst>
          </p:cNvPr>
          <p:cNvSpPr txBox="1"/>
          <p:nvPr/>
        </p:nvSpPr>
        <p:spPr>
          <a:xfrm>
            <a:off x="4650973" y="3700396"/>
            <a:ext cx="3071272" cy="2062103"/>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在梯度下降优化的过程中，我们可以用验证集上的错误代替期望错误，当验证集的错误率不再下降，就停止模型的迭代。验证集的错误率变化不一定是平缓曲线，可能会在某处先升高再降低，因此，我们需要根据实际任务进行优化，选取恰当的早停窗口。</a:t>
            </a:r>
          </a:p>
        </p:txBody>
      </p:sp>
      <p:cxnSp>
        <p:nvCxnSpPr>
          <p:cNvPr id="44" name="直接连接符 43">
            <a:extLst>
              <a:ext uri="{FF2B5EF4-FFF2-40B4-BE49-F238E27FC236}">
                <a16:creationId xmlns:a16="http://schemas.microsoft.com/office/drawing/2014/main" id="{3E03F27F-D630-41F0-8C2A-698AECBF9F83}"/>
              </a:ext>
            </a:extLst>
          </p:cNvPr>
          <p:cNvCxnSpPr>
            <a:cxnSpLocks/>
          </p:cNvCxnSpPr>
          <p:nvPr/>
        </p:nvCxnSpPr>
        <p:spPr>
          <a:xfrm>
            <a:off x="4754087"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BA4F6B82-DD41-4048-AAD3-5FAB33AC7FC4}"/>
              </a:ext>
            </a:extLst>
          </p:cNvPr>
          <p:cNvSpPr/>
          <p:nvPr/>
        </p:nvSpPr>
        <p:spPr>
          <a:xfrm>
            <a:off x="8228003" y="1908621"/>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0FFB2CE-112B-463C-87C0-EAFE73B3BD11}"/>
              </a:ext>
            </a:extLst>
          </p:cNvPr>
          <p:cNvSpPr/>
          <p:nvPr/>
        </p:nvSpPr>
        <p:spPr>
          <a:xfrm>
            <a:off x="8228003" y="2005038"/>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09912A37-6141-43F0-B6FD-797CA669A2A5}"/>
              </a:ext>
            </a:extLst>
          </p:cNvPr>
          <p:cNvSpPr txBox="1"/>
          <p:nvPr/>
        </p:nvSpPr>
        <p:spPr>
          <a:xfrm>
            <a:off x="8379951" y="3209804"/>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丢弃法</a:t>
            </a:r>
          </a:p>
        </p:txBody>
      </p:sp>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12C1E358-2D1A-44CD-B2F7-977398A0D2D7}"/>
                  </a:ext>
                </a:extLst>
              </p:cNvPr>
              <p:cNvSpPr txBox="1"/>
              <p:nvPr/>
            </p:nvSpPr>
            <p:spPr>
              <a:xfrm>
                <a:off x="8379951" y="3764342"/>
                <a:ext cx="3071272" cy="2062103"/>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通过随机丢弃一定比例的神经元，从而缓解深度神经网络在训练集上过拟合，这就是丢弃法。每丢弃一次神经元，相当于从原始网络采样一个子网络。对于一个有</a:t>
                </a:r>
                <a:r>
                  <a:rPr lang="en-US" altLang="zh-CN" sz="1600" dirty="0">
                    <a:solidFill>
                      <a:schemeClr val="tx1">
                        <a:lumMod val="75000"/>
                        <a:lumOff val="25000"/>
                      </a:schemeClr>
                    </a:solidFill>
                    <a:latin typeface="FZZhengHeiS-DB-GB" panose="02000000000000000000" pitchFamily="2" charset="0"/>
                    <a:ea typeface="FZZhengHeiS-DB-GB" panose="02000000000000000000" pitchFamily="2" charset="0"/>
                  </a:rPr>
                  <a:t>n</a:t>
                </a:r>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个神经元的网络，一共可以采样出</a:t>
                </a:r>
                <a14:m>
                  <m:oMath xmlns:m="http://schemas.openxmlformats.org/officeDocument/2006/math">
                    <m:sSup>
                      <m:sSupPr>
                        <m:ctrlPr>
                          <a:rPr lang="en-US" altLang="zh-CN" sz="1600" b="0" i="1" dirty="0" smtClean="0">
                            <a:solidFill>
                              <a:schemeClr val="tx1">
                                <a:lumMod val="75000"/>
                                <a:lumOff val="25000"/>
                              </a:schemeClr>
                            </a:solidFill>
                            <a:latin typeface="Cambria Math" panose="02040503050406030204" pitchFamily="18" charset="0"/>
                            <a:ea typeface="FZZhengHeiS-DB-GB" panose="02000000000000000000" pitchFamily="2" charset="0"/>
                          </a:rPr>
                        </m:ctrlPr>
                      </m:sSupPr>
                      <m:e>
                        <m:r>
                          <a:rPr lang="en-US" altLang="zh-CN" sz="1600" i="1" dirty="0" smtClean="0">
                            <a:solidFill>
                              <a:schemeClr val="tx1">
                                <a:lumMod val="75000"/>
                                <a:lumOff val="25000"/>
                              </a:schemeClr>
                            </a:solidFill>
                            <a:latin typeface="Cambria Math" panose="02040503050406030204" pitchFamily="18" charset="0"/>
                            <a:ea typeface="FZZhengHeiS-DB-GB" panose="02000000000000000000" pitchFamily="2" charset="0"/>
                          </a:rPr>
                          <m:t>2</m:t>
                        </m:r>
                      </m:e>
                      <m:sup>
                        <m:r>
                          <a:rPr lang="en-US" altLang="zh-CN" sz="1600" b="0" i="1" dirty="0" smtClean="0">
                            <a:solidFill>
                              <a:schemeClr val="tx1">
                                <a:lumMod val="75000"/>
                                <a:lumOff val="25000"/>
                              </a:schemeClr>
                            </a:solidFill>
                            <a:latin typeface="Cambria Math" panose="02040503050406030204" pitchFamily="18" charset="0"/>
                            <a:ea typeface="FZZhengHeiS-DB-GB" panose="02000000000000000000" pitchFamily="2" charset="0"/>
                          </a:rPr>
                          <m:t>𝑛</m:t>
                        </m:r>
                      </m:sup>
                    </m:sSup>
                  </m:oMath>
                </a14:m>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个子网络，这些子网络共享原始网络的参数。</a:t>
                </a:r>
                <a:endParaRPr lang="zh-CN" altLang="en-US" sz="1600" dirty="0">
                  <a:solidFill>
                    <a:schemeClr val="tx1">
                      <a:lumMod val="75000"/>
                      <a:lumOff val="25000"/>
                    </a:schemeClr>
                  </a:solidFill>
                  <a:latin typeface="FZZhengHeiS-DB-GB" panose="02000000000000000000" pitchFamily="2" charset="0"/>
                </a:endParaRPr>
              </a:p>
            </p:txBody>
          </p:sp>
        </mc:Choice>
        <mc:Fallback>
          <p:sp>
            <p:nvSpPr>
              <p:cNvPr id="49" name="文本框 48">
                <a:extLst>
                  <a:ext uri="{FF2B5EF4-FFF2-40B4-BE49-F238E27FC236}">
                    <a16:creationId xmlns:a16="http://schemas.microsoft.com/office/drawing/2014/main" id="{12C1E358-2D1A-44CD-B2F7-977398A0D2D7}"/>
                  </a:ext>
                </a:extLst>
              </p:cNvPr>
              <p:cNvSpPr txBox="1">
                <a:spLocks noRot="1" noChangeAspect="1" noMove="1" noResize="1" noEditPoints="1" noAdjustHandles="1" noChangeArrowheads="1" noChangeShapeType="1" noTextEdit="1"/>
              </p:cNvSpPr>
              <p:nvPr/>
            </p:nvSpPr>
            <p:spPr>
              <a:xfrm>
                <a:off x="8379951" y="3764342"/>
                <a:ext cx="3071272" cy="2062103"/>
              </a:xfrm>
              <a:prstGeom prst="rect">
                <a:avLst/>
              </a:prstGeom>
              <a:blipFill>
                <a:blip r:embed="rId6"/>
                <a:stretch>
                  <a:fillRect l="-1193" t="-888" r="-6362" b="-2663"/>
                </a:stretch>
              </a:blipFill>
            </p:spPr>
            <p:txBody>
              <a:bodyPr/>
              <a:lstStyle/>
              <a:p>
                <a:r>
                  <a:rPr lang="zh-CN" altLang="en-US">
                    <a:noFill/>
                  </a:rPr>
                  <a:t> </a:t>
                </a:r>
              </a:p>
            </p:txBody>
          </p:sp>
        </mc:Fallback>
      </mc:AlternateContent>
      <p:cxnSp>
        <p:nvCxnSpPr>
          <p:cNvPr id="50" name="直接连接符 49">
            <a:extLst>
              <a:ext uri="{FF2B5EF4-FFF2-40B4-BE49-F238E27FC236}">
                <a16:creationId xmlns:a16="http://schemas.microsoft.com/office/drawing/2014/main" id="{C074556E-F33F-4681-8120-58AF213D6C23}"/>
              </a:ext>
            </a:extLst>
          </p:cNvPr>
          <p:cNvCxnSpPr>
            <a:cxnSpLocks/>
          </p:cNvCxnSpPr>
          <p:nvPr/>
        </p:nvCxnSpPr>
        <p:spPr>
          <a:xfrm>
            <a:off x="8483065" y="3650340"/>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3" name="图片 52">
            <a:extLst>
              <a:ext uri="{FF2B5EF4-FFF2-40B4-BE49-F238E27FC236}">
                <a16:creationId xmlns:a16="http://schemas.microsoft.com/office/drawing/2014/main" id="{199F2043-E6CF-42D9-82C0-EC827DDD67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5826" y="2171057"/>
            <a:ext cx="762348" cy="762348"/>
          </a:xfrm>
          <a:prstGeom prst="rect">
            <a:avLst/>
          </a:prstGeom>
        </p:spPr>
      </p:pic>
      <p:pic>
        <p:nvPicPr>
          <p:cNvPr id="54" name="图片 53">
            <a:extLst>
              <a:ext uri="{FF2B5EF4-FFF2-40B4-BE49-F238E27FC236}">
                <a16:creationId xmlns:a16="http://schemas.microsoft.com/office/drawing/2014/main" id="{6CC2D1D0-9A88-4172-93FB-71631E5465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79951" y="2197634"/>
            <a:ext cx="762348" cy="762348"/>
          </a:xfrm>
          <a:prstGeom prst="rect">
            <a:avLst/>
          </a:prstGeom>
        </p:spPr>
      </p:pic>
    </p:spTree>
    <p:extLst>
      <p:ext uri="{BB962C8B-B14F-4D97-AF65-F5344CB8AC3E}">
        <p14:creationId xmlns:p14="http://schemas.microsoft.com/office/powerpoint/2010/main" val="2311783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梯度消失</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爆炸</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问题</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pic>
        <p:nvPicPr>
          <p:cNvPr id="3" name="图片 2">
            <a:extLst>
              <a:ext uri="{FF2B5EF4-FFF2-40B4-BE49-F238E27FC236}">
                <a16:creationId xmlns:a16="http://schemas.microsoft.com/office/drawing/2014/main" id="{434BFB6A-39CD-4AA6-BBD7-1DC96BFABA9E}"/>
              </a:ext>
            </a:extLst>
          </p:cNvPr>
          <p:cNvPicPr>
            <a:picLocks noChangeAspect="1"/>
          </p:cNvPicPr>
          <p:nvPr/>
        </p:nvPicPr>
        <p:blipFill>
          <a:blip r:embed="rId4"/>
          <a:stretch>
            <a:fillRect/>
          </a:stretch>
        </p:blipFill>
        <p:spPr>
          <a:xfrm>
            <a:off x="1981029" y="1237369"/>
            <a:ext cx="8229940" cy="3714799"/>
          </a:xfrm>
          <a:prstGeom prst="rect">
            <a:avLst/>
          </a:prstGeom>
        </p:spPr>
      </p:pic>
      <p:sp>
        <p:nvSpPr>
          <p:cNvPr id="25" name="矩形 24">
            <a:extLst>
              <a:ext uri="{FF2B5EF4-FFF2-40B4-BE49-F238E27FC236}">
                <a16:creationId xmlns:a16="http://schemas.microsoft.com/office/drawing/2014/main" id="{927E8EC9-A9BF-415F-9E32-937CBBDA6BFF}"/>
              </a:ext>
            </a:extLst>
          </p:cNvPr>
          <p:cNvSpPr/>
          <p:nvPr/>
        </p:nvSpPr>
        <p:spPr>
          <a:xfrm>
            <a:off x="1064871" y="4952168"/>
            <a:ext cx="10081549" cy="16569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ABEC453E-918E-46F8-B26B-6F7CB3F08162}"/>
                  </a:ext>
                </a:extLst>
              </p:cNvPr>
              <p:cNvSpPr txBox="1"/>
              <p:nvPr/>
            </p:nvSpPr>
            <p:spPr>
              <a:xfrm>
                <a:off x="1064871" y="5147168"/>
                <a:ext cx="10062257" cy="1304140"/>
              </a:xfrm>
              <a:prstGeom prst="rect">
                <a:avLst/>
              </a:prstGeom>
              <a:noFill/>
            </p:spPr>
            <p:txBody>
              <a:bodyPr wrap="square" rtlCol="0">
                <a:spAutoFit/>
              </a:bodyPr>
              <a:lstStyle/>
              <a:p>
                <a:pPr>
                  <a:lnSpc>
                    <a:spcPts val="2300"/>
                  </a:lnSpc>
                </a:pP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在神经网络中误差反向传播的迭代公式见公式表述。可以看到，激活函数的导数值以及权重参数的值会引起数值问题，若过小会导致梯度消失，若过大会导致梯度爆炸。</a:t>
                </a:r>
                <a:endPar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ct val="150000"/>
                  </a:lnSpc>
                </a:pPr>
                <a14:m>
                  <m:oMathPara xmlns:m="http://schemas.openxmlformats.org/officeDocument/2006/math">
                    <m:oMathParaPr>
                      <m:jc m:val="centerGroup"/>
                    </m:oMathParaPr>
                    <m:oMath xmlns:m="http://schemas.openxmlformats.org/officeDocument/2006/math">
                      <m:sSup>
                        <m:sSupPr>
                          <m:ctrlPr>
                            <a:rPr lang="zh-CN" altLang="zh-CN" sz="2000" i="1"/>
                          </m:ctrlPr>
                        </m:sSupPr>
                        <m:e>
                          <m:r>
                            <a:rPr lang="en-US" altLang="zh-CN" sz="2000" i="1"/>
                            <m:t>𝛿</m:t>
                          </m:r>
                        </m:e>
                        <m:sup>
                          <m:d>
                            <m:dPr>
                              <m:ctrlPr>
                                <a:rPr lang="zh-CN" altLang="zh-CN" sz="2000" i="1"/>
                              </m:ctrlPr>
                            </m:dPr>
                            <m:e>
                              <m:r>
                                <a:rPr lang="en-US" altLang="zh-CN" sz="2000" i="1"/>
                                <m:t>𝑙</m:t>
                              </m:r>
                            </m:e>
                          </m:d>
                        </m:sup>
                      </m:sSup>
                      <m:r>
                        <a:rPr lang="en-US" altLang="zh-CN" sz="2000" i="1"/>
                        <m:t>=</m:t>
                      </m:r>
                      <m:sSubSup>
                        <m:sSubSupPr>
                          <m:ctrlPr>
                            <a:rPr lang="zh-CN" altLang="zh-CN" sz="2000" i="1"/>
                          </m:ctrlPr>
                        </m:sSubSupPr>
                        <m:e>
                          <m:r>
                            <a:rPr lang="en-US" altLang="zh-CN" sz="2000" i="1"/>
                            <m:t>𝑓</m:t>
                          </m:r>
                        </m:e>
                        <m:sub>
                          <m:r>
                            <a:rPr lang="en-US" altLang="zh-CN" sz="2000" i="1"/>
                            <m:t>𝑙</m:t>
                          </m:r>
                        </m:sub>
                        <m:sup>
                          <m:r>
                            <a:rPr lang="en-US" altLang="zh-CN" sz="2000" i="1"/>
                            <m:t>′</m:t>
                          </m:r>
                        </m:sup>
                      </m:sSubSup>
                      <m:d>
                        <m:dPr>
                          <m:ctrlPr>
                            <a:rPr lang="zh-CN" altLang="zh-CN" sz="2000" i="1"/>
                          </m:ctrlPr>
                        </m:dPr>
                        <m:e>
                          <m:sSup>
                            <m:sSupPr>
                              <m:ctrlPr>
                                <a:rPr lang="zh-CN" altLang="zh-CN" sz="2000" i="1"/>
                              </m:ctrlPr>
                            </m:sSupPr>
                            <m:e>
                              <m:r>
                                <a:rPr lang="en-US" altLang="zh-CN" sz="2000" i="1"/>
                                <m:t>𝑧</m:t>
                              </m:r>
                            </m:e>
                            <m:sup>
                              <m:d>
                                <m:dPr>
                                  <m:ctrlPr>
                                    <a:rPr lang="zh-CN" altLang="zh-CN" sz="2000" i="1"/>
                                  </m:ctrlPr>
                                </m:dPr>
                                <m:e>
                                  <m:r>
                                    <a:rPr lang="en-US" altLang="zh-CN" sz="2000" i="1"/>
                                    <m:t>𝑙</m:t>
                                  </m:r>
                                </m:e>
                              </m:d>
                            </m:sup>
                          </m:sSup>
                        </m:e>
                      </m:d>
                      <m:r>
                        <a:rPr lang="en-US" altLang="zh-CN" sz="2000" i="1"/>
                        <m:t>⊙</m:t>
                      </m:r>
                      <m:sSup>
                        <m:sSupPr>
                          <m:ctrlPr>
                            <a:rPr lang="zh-CN" altLang="zh-CN" sz="2000" i="1"/>
                          </m:ctrlPr>
                        </m:sSupPr>
                        <m:e>
                          <m:d>
                            <m:dPr>
                              <m:ctrlPr>
                                <a:rPr lang="zh-CN" altLang="zh-CN" sz="2000" i="1"/>
                              </m:ctrlPr>
                            </m:dPr>
                            <m:e>
                              <m:sSup>
                                <m:sSupPr>
                                  <m:ctrlPr>
                                    <a:rPr lang="zh-CN" altLang="zh-CN" sz="2000" i="1"/>
                                  </m:ctrlPr>
                                </m:sSupPr>
                                <m:e>
                                  <m:r>
                                    <a:rPr lang="en-US" altLang="zh-CN" sz="2000" i="1"/>
                                    <m:t>𝑊</m:t>
                                  </m:r>
                                </m:e>
                                <m:sup>
                                  <m:r>
                                    <a:rPr lang="en-US" altLang="zh-CN" sz="2000" i="1"/>
                                    <m:t>𝑙</m:t>
                                  </m:r>
                                  <m:r>
                                    <a:rPr lang="en-US" altLang="zh-CN" sz="2000" i="1"/>
                                    <m:t>+1</m:t>
                                  </m:r>
                                </m:sup>
                              </m:sSup>
                            </m:e>
                          </m:d>
                        </m:e>
                        <m:sup>
                          <m:r>
                            <a:rPr lang="en-US" altLang="zh-CN" sz="2000" i="1"/>
                            <m:t>𝑇</m:t>
                          </m:r>
                        </m:sup>
                      </m:sSup>
                      <m:sSup>
                        <m:sSupPr>
                          <m:ctrlPr>
                            <a:rPr lang="zh-CN" altLang="zh-CN" sz="2000" i="1"/>
                          </m:ctrlPr>
                        </m:sSupPr>
                        <m:e>
                          <m:r>
                            <a:rPr lang="en-US" altLang="zh-CN" sz="2000" i="1"/>
                            <m:t>𝛿</m:t>
                          </m:r>
                        </m:e>
                        <m:sup>
                          <m:d>
                            <m:dPr>
                              <m:ctrlPr>
                                <a:rPr lang="zh-CN" altLang="zh-CN" sz="2000" i="1"/>
                              </m:ctrlPr>
                            </m:dPr>
                            <m:e>
                              <m:r>
                                <a:rPr lang="en-US" altLang="zh-CN" sz="2000" i="1"/>
                                <m:t>𝑙</m:t>
                              </m:r>
                              <m:r>
                                <a:rPr lang="en-US" altLang="zh-CN" sz="2000" i="1"/>
                                <m:t>+1</m:t>
                              </m:r>
                            </m:e>
                          </m:d>
                        </m:sup>
                      </m:sSup>
                    </m:oMath>
                  </m:oMathPara>
                </a14:m>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p:sp>
            <p:nvSpPr>
              <p:cNvPr id="26" name="文本框 25">
                <a:extLst>
                  <a:ext uri="{FF2B5EF4-FFF2-40B4-BE49-F238E27FC236}">
                    <a16:creationId xmlns:a16="http://schemas.microsoft.com/office/drawing/2014/main" id="{ABEC453E-918E-46F8-B26B-6F7CB3F08162}"/>
                  </a:ext>
                </a:extLst>
              </p:cNvPr>
              <p:cNvSpPr txBox="1">
                <a:spLocks noRot="1" noChangeAspect="1" noMove="1" noResize="1" noEditPoints="1" noAdjustHandles="1" noChangeArrowheads="1" noChangeShapeType="1" noTextEdit="1"/>
              </p:cNvSpPr>
              <p:nvPr/>
            </p:nvSpPr>
            <p:spPr>
              <a:xfrm>
                <a:off x="1064871" y="5147168"/>
                <a:ext cx="10062257" cy="1304140"/>
              </a:xfrm>
              <a:prstGeom prst="rect">
                <a:avLst/>
              </a:prstGeom>
              <a:blipFill>
                <a:blip r:embed="rId5"/>
                <a:stretch>
                  <a:fillRect l="-667" t="-3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4585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2615</Words>
  <Application>Microsoft Office PowerPoint</Application>
  <PresentationFormat>宽屏</PresentationFormat>
  <Paragraphs>263</Paragraphs>
  <Slides>25</Slides>
  <Notes>25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25</vt:i4>
      </vt:variant>
    </vt:vector>
  </HeadingPairs>
  <TitlesOfParts>
    <vt:vector size="38" baseType="lpstr">
      <vt:lpstr>FuturaBookC</vt:lpstr>
      <vt:lpstr>FZZhengHeiS-DB-GB</vt:lpstr>
      <vt:lpstr>等线</vt:lpstr>
      <vt:lpstr>等线 Light</vt:lpstr>
      <vt:lpstr>锐字逼格青春粗黑体简2.0</vt:lpstr>
      <vt:lpstr>微软雅黑</vt:lpstr>
      <vt:lpstr>Arial</vt:lpstr>
      <vt:lpstr>Calibri</vt:lpstr>
      <vt:lpstr>Calibri Light</vt:lpstr>
      <vt:lpstr>Cambria Math</vt:lpstr>
      <vt:lpstr>Times New Roman</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唐</cp:lastModifiedBy>
  <cp:revision>38</cp:revision>
  <dcterms:created xsi:type="dcterms:W3CDTF">2018-02-27T12:12:58Z</dcterms:created>
  <dcterms:modified xsi:type="dcterms:W3CDTF">2020-06-02T14:12:11Z</dcterms:modified>
</cp:coreProperties>
</file>