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7" r:id="rId4"/>
    <p:sldId id="258" r:id="rId5"/>
    <p:sldId id="262" r:id="rId6"/>
    <p:sldId id="277" r:id="rId7"/>
    <p:sldId id="259" r:id="rId8"/>
    <p:sldId id="279" r:id="rId9"/>
    <p:sldId id="280" r:id="rId10"/>
    <p:sldId id="278" r:id="rId11"/>
    <p:sldId id="281" r:id="rId12"/>
    <p:sldId id="282" r:id="rId13"/>
    <p:sldId id="284" r:id="rId14"/>
    <p:sldId id="285" r:id="rId15"/>
    <p:sldId id="287" r:id="rId16"/>
    <p:sldId id="260" r:id="rId17"/>
    <p:sldId id="288" r:id="rId18"/>
    <p:sldId id="289" r:id="rId19"/>
    <p:sldId id="290" r:id="rId20"/>
    <p:sldId id="291" r:id="rId21"/>
    <p:sldId id="292" r:id="rId22"/>
    <p:sldId id="293" r:id="rId23"/>
    <p:sldId id="294" r:id="rId24"/>
    <p:sldId id="268" r:id="rId25"/>
    <p:sldId id="269" r:id="rId26"/>
    <p:sldId id="270" r:id="rId27"/>
    <p:sldId id="261" r:id="rId28"/>
    <p:sldId id="271" r:id="rId29"/>
    <p:sldId id="272" r:id="rId30"/>
    <p:sldId id="273" r:id="rId31"/>
    <p:sldId id="274" r:id="rId32"/>
    <p:sldId id="264" r:id="rId33"/>
    <p:sldId id="263" r:id="rId34"/>
    <p:sldId id="265" r:id="rId35"/>
    <p:sldId id="266" r:id="rId36"/>
    <p:sldId id="267" r:id="rId37"/>
    <p:sldId id="275"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EEF"/>
    <a:srgbClr val="EAEFF7"/>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96314" autoAdjust="0"/>
  </p:normalViewPr>
  <p:slideViewPr>
    <p:cSldViewPr snapToGrid="0" showGuides="1">
      <p:cViewPr>
        <p:scale>
          <a:sx n="75" d="100"/>
          <a:sy n="75" d="100"/>
        </p:scale>
        <p:origin x="634" y="322"/>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178357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3797280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1883676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1728109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2210178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2389515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3423054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743628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126660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extLst>
      <p:ext uri="{BB962C8B-B14F-4D97-AF65-F5344CB8AC3E}">
        <p14:creationId xmlns:p14="http://schemas.microsoft.com/office/powerpoint/2010/main" val="3688516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extLst>
      <p:ext uri="{BB962C8B-B14F-4D97-AF65-F5344CB8AC3E}">
        <p14:creationId xmlns:p14="http://schemas.microsoft.com/office/powerpoint/2010/main" val="1003792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extLst>
      <p:ext uri="{BB962C8B-B14F-4D97-AF65-F5344CB8AC3E}">
        <p14:creationId xmlns:p14="http://schemas.microsoft.com/office/powerpoint/2010/main" val="324574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23</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24</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25</a:t>
            </a:fld>
            <a:endParaRPr lang="zh-CN" altLang="en-US"/>
          </a:p>
        </p:txBody>
      </p:sp>
    </p:spTree>
    <p:extLst>
      <p:ext uri="{BB962C8B-B14F-4D97-AF65-F5344CB8AC3E}">
        <p14:creationId xmlns:p14="http://schemas.microsoft.com/office/powerpoint/2010/main" val="3599113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26</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27</a:t>
            </a:fld>
            <a:endParaRPr lang="zh-CN" altLang="en-US"/>
          </a:p>
        </p:txBody>
      </p:sp>
    </p:spTree>
    <p:extLst>
      <p:ext uri="{BB962C8B-B14F-4D97-AF65-F5344CB8AC3E}">
        <p14:creationId xmlns:p14="http://schemas.microsoft.com/office/powerpoint/2010/main" val="361260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28</a:t>
            </a:fld>
            <a:endParaRPr lang="zh-CN" altLang="en-US"/>
          </a:p>
        </p:txBody>
      </p:sp>
    </p:spTree>
    <p:extLst>
      <p:ext uri="{BB962C8B-B14F-4D97-AF65-F5344CB8AC3E}">
        <p14:creationId xmlns:p14="http://schemas.microsoft.com/office/powerpoint/2010/main" val="3152649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29</a:t>
            </a:fld>
            <a:endParaRPr lang="zh-CN" altLang="en-US"/>
          </a:p>
        </p:txBody>
      </p:sp>
    </p:spTree>
    <p:extLst>
      <p:ext uri="{BB962C8B-B14F-4D97-AF65-F5344CB8AC3E}">
        <p14:creationId xmlns:p14="http://schemas.microsoft.com/office/powerpoint/2010/main" val="418744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30</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31</a:t>
            </a:fld>
            <a:endParaRPr lang="zh-CN" altLang="en-US"/>
          </a:p>
        </p:txBody>
      </p:sp>
    </p:spTree>
    <p:extLst>
      <p:ext uri="{BB962C8B-B14F-4D97-AF65-F5344CB8AC3E}">
        <p14:creationId xmlns:p14="http://schemas.microsoft.com/office/powerpoint/2010/main" val="2296106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32</a:t>
            </a:fld>
            <a:endParaRPr lang="zh-CN" altLang="en-US"/>
          </a:p>
        </p:txBody>
      </p:sp>
    </p:spTree>
    <p:extLst>
      <p:ext uri="{BB962C8B-B14F-4D97-AF65-F5344CB8AC3E}">
        <p14:creationId xmlns:p14="http://schemas.microsoft.com/office/powerpoint/2010/main" val="1092742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33</a:t>
            </a:fld>
            <a:endParaRPr lang="zh-CN" altLang="en-US"/>
          </a:p>
        </p:txBody>
      </p:sp>
    </p:spTree>
    <p:extLst>
      <p:ext uri="{BB962C8B-B14F-4D97-AF65-F5344CB8AC3E}">
        <p14:creationId xmlns:p14="http://schemas.microsoft.com/office/powerpoint/2010/main" val="6055936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34</a:t>
            </a:fld>
            <a:endParaRPr lang="zh-CN" altLang="en-US"/>
          </a:p>
        </p:txBody>
      </p:sp>
    </p:spTree>
    <p:extLst>
      <p:ext uri="{BB962C8B-B14F-4D97-AF65-F5344CB8AC3E}">
        <p14:creationId xmlns:p14="http://schemas.microsoft.com/office/powerpoint/2010/main" val="1310298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35</a:t>
            </a:fld>
            <a:endParaRPr lang="zh-CN" altLang="en-US"/>
          </a:p>
        </p:txBody>
      </p:sp>
    </p:spTree>
    <p:extLst>
      <p:ext uri="{BB962C8B-B14F-4D97-AF65-F5344CB8AC3E}">
        <p14:creationId xmlns:p14="http://schemas.microsoft.com/office/powerpoint/2010/main" val="808981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36</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8987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2333987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327805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46532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101302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6177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2860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37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1292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8847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1929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1708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748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9794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79410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198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2020/6/3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2020/6/3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2020/6/3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2020/6/3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2020/6/3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2020/6/3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2020/6/3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8816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Drawing.vsdx"/><Relationship Id="rId5" Type="http://schemas.openxmlformats.org/officeDocument/2006/relationships/image" Target="../media/image1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Visio_Drawing1.vsdx"/><Relationship Id="rId5" Type="http://schemas.openxmlformats.org/officeDocument/2006/relationships/image" Target="../media/image1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18927" y="2080651"/>
            <a:ext cx="6754146" cy="1446550"/>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基于深度图卷积网络的结点分类算法的研究与实现</a:t>
            </a:r>
          </a:p>
        </p:txBody>
      </p:sp>
      <p:sp>
        <p:nvSpPr>
          <p:cNvPr id="17" name="文本框 16"/>
          <p:cNvSpPr txBox="1"/>
          <p:nvPr/>
        </p:nvSpPr>
        <p:spPr>
          <a:xfrm>
            <a:off x="3887738" y="4595686"/>
            <a:ext cx="4416523" cy="369332"/>
          </a:xfrm>
          <a:prstGeom prst="rect">
            <a:avLst/>
          </a:prstGeom>
          <a:noFill/>
        </p:spPr>
        <p:txBody>
          <a:bodyPr wrap="square" rtlCol="0">
            <a:sp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指导教师：张伟   黄增峰   答辩人：刘唐</a:t>
            </a:r>
          </a:p>
        </p:txBody>
      </p:sp>
      <p:cxnSp>
        <p:nvCxnSpPr>
          <p:cNvPr id="18" name="直接连接符 17"/>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7385" y="764333"/>
            <a:ext cx="816082" cy="757334"/>
          </a:xfrm>
          <a:prstGeom prst="rect">
            <a:avLst/>
          </a:prstGeom>
        </p:spPr>
      </p:pic>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570" y="409927"/>
            <a:ext cx="2839450"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面向梯度消失</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爆炸的算法</a:t>
            </a:r>
          </a:p>
        </p:txBody>
      </p:sp>
      <p:cxnSp>
        <p:nvCxnSpPr>
          <p:cNvPr id="6" name="直接连接符 5"/>
          <p:cNvCxnSpPr>
            <a:cxnSpLocks/>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sp>
        <p:nvSpPr>
          <p:cNvPr id="8" name="矩形 7"/>
          <p:cNvSpPr/>
          <p:nvPr/>
        </p:nvSpPr>
        <p:spPr>
          <a:xfrm>
            <a:off x="770047"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70047" y="1941092"/>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21995"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en-US" altLang="zh-CN" dirty="0">
                <a:solidFill>
                  <a:srgbClr val="1C4885"/>
                </a:solidFill>
                <a:effectLst/>
              </a:rPr>
              <a:t>Xavier</a:t>
            </a:r>
            <a:r>
              <a:rPr lang="zh-CN" altLang="en-US" dirty="0">
                <a:solidFill>
                  <a:srgbClr val="1C4885"/>
                </a:solidFill>
                <a:effectLst/>
              </a:rPr>
              <a:t>初始化</a:t>
            </a:r>
          </a:p>
        </p:txBody>
      </p:sp>
      <p:sp>
        <p:nvSpPr>
          <p:cNvPr id="14" name="文本框 13"/>
          <p:cNvSpPr txBox="1"/>
          <p:nvPr/>
        </p:nvSpPr>
        <p:spPr>
          <a:xfrm>
            <a:off x="921995" y="3700396"/>
            <a:ext cx="3071272" cy="1815882"/>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初始化一个深度网络时，为了缓解梯度消失或爆炸问题，我们尽可能保持每个神经元的输入和输出的方差一致，根据神经元的连接数量来自适应地调整初始化分布的方差，这类方法称为方差缩放，</a:t>
            </a:r>
            <a:r>
              <a:rPr lang="en-US" altLang="zh-CN" sz="1600" dirty="0">
                <a:solidFill>
                  <a:schemeClr val="tx1">
                    <a:lumMod val="75000"/>
                    <a:lumOff val="25000"/>
                  </a:schemeClr>
                </a:solidFill>
                <a:latin typeface="FZZhengHeiS-DB-GB" panose="02000000000000000000" pitchFamily="2" charset="0"/>
                <a:ea typeface="FZZhengHeiS-DB-GB" panose="02000000000000000000" pitchFamily="2" charset="0"/>
              </a:rPr>
              <a:t>Xavier</a:t>
            </a:r>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初始化是其中的一种。</a:t>
            </a:r>
          </a:p>
        </p:txBody>
      </p:sp>
      <p:cxnSp>
        <p:nvCxnSpPr>
          <p:cNvPr id="15" name="直接连接符 14"/>
          <p:cNvCxnSpPr>
            <a:cxnSpLocks/>
          </p:cNvCxnSpPr>
          <p:nvPr/>
        </p:nvCxnSpPr>
        <p:spPr>
          <a:xfrm>
            <a:off x="1025109"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371" y="2197634"/>
            <a:ext cx="762348" cy="762348"/>
          </a:xfrm>
          <a:prstGeom prst="rect">
            <a:avLst/>
          </a:prstGeom>
        </p:spPr>
      </p:pic>
      <p:sp>
        <p:nvSpPr>
          <p:cNvPr id="40" name="矩形 39">
            <a:extLst>
              <a:ext uri="{FF2B5EF4-FFF2-40B4-BE49-F238E27FC236}">
                <a16:creationId xmlns:a16="http://schemas.microsoft.com/office/drawing/2014/main" id="{BEA12877-7A47-4BA0-8D5F-CA9AD5CEA9DF}"/>
              </a:ext>
            </a:extLst>
          </p:cNvPr>
          <p:cNvSpPr/>
          <p:nvPr/>
        </p:nvSpPr>
        <p:spPr>
          <a:xfrm>
            <a:off x="4499025"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40E3D1DD-48F0-4F9F-AAE1-56F9AA917686}"/>
              </a:ext>
            </a:extLst>
          </p:cNvPr>
          <p:cNvSpPr/>
          <p:nvPr/>
        </p:nvSpPr>
        <p:spPr>
          <a:xfrm>
            <a:off x="4499025" y="1941092"/>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786D3F0-DDEC-48CD-8F66-2922851E0D44}"/>
              </a:ext>
            </a:extLst>
          </p:cNvPr>
          <p:cNvSpPr txBox="1"/>
          <p:nvPr/>
        </p:nvSpPr>
        <p:spPr>
          <a:xfrm>
            <a:off x="4650973"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梯度修剪</a:t>
            </a:r>
          </a:p>
        </p:txBody>
      </p:sp>
      <p:sp>
        <p:nvSpPr>
          <p:cNvPr id="43" name="文本框 42">
            <a:extLst>
              <a:ext uri="{FF2B5EF4-FFF2-40B4-BE49-F238E27FC236}">
                <a16:creationId xmlns:a16="http://schemas.microsoft.com/office/drawing/2014/main" id="{86C7FAC3-8DCB-4B24-854A-DB6B0D5514FF}"/>
              </a:ext>
            </a:extLst>
          </p:cNvPr>
          <p:cNvSpPr txBox="1"/>
          <p:nvPr/>
        </p:nvSpPr>
        <p:spPr>
          <a:xfrm>
            <a:off x="4650973" y="3700396"/>
            <a:ext cx="3071272" cy="1815882"/>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梯度修剪主要用于缓解梯度爆炸问题。在梯度下降中，如果梯度骤增，用大梯度更新参数会使得其远离最优点。梯度修剪通过将梯度的模限制在一个区间内来缓解该问题。主要有两类修剪方式，按值修剪和按模修剪。</a:t>
            </a:r>
          </a:p>
        </p:txBody>
      </p:sp>
      <p:cxnSp>
        <p:nvCxnSpPr>
          <p:cNvPr id="44" name="直接连接符 43">
            <a:extLst>
              <a:ext uri="{FF2B5EF4-FFF2-40B4-BE49-F238E27FC236}">
                <a16:creationId xmlns:a16="http://schemas.microsoft.com/office/drawing/2014/main" id="{3E03F27F-D630-41F0-8C2A-698AECBF9F83}"/>
              </a:ext>
            </a:extLst>
          </p:cNvPr>
          <p:cNvCxnSpPr>
            <a:cxnSpLocks/>
          </p:cNvCxnSpPr>
          <p:nvPr/>
        </p:nvCxnSpPr>
        <p:spPr>
          <a:xfrm>
            <a:off x="4754087"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BA4F6B82-DD41-4048-AAD3-5FAB33AC7FC4}"/>
              </a:ext>
            </a:extLst>
          </p:cNvPr>
          <p:cNvSpPr/>
          <p:nvPr/>
        </p:nvSpPr>
        <p:spPr>
          <a:xfrm>
            <a:off x="8228003"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0FFB2CE-112B-463C-87C0-EAFE73B3BD11}"/>
              </a:ext>
            </a:extLst>
          </p:cNvPr>
          <p:cNvSpPr/>
          <p:nvPr/>
        </p:nvSpPr>
        <p:spPr>
          <a:xfrm>
            <a:off x="8228003" y="1941092"/>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09912A37-6141-43F0-B6FD-797CA669A2A5}"/>
              </a:ext>
            </a:extLst>
          </p:cNvPr>
          <p:cNvSpPr txBox="1"/>
          <p:nvPr/>
        </p:nvSpPr>
        <p:spPr>
          <a:xfrm>
            <a:off x="8379951"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批量归一化</a:t>
            </a:r>
          </a:p>
        </p:txBody>
      </p:sp>
      <p:sp>
        <p:nvSpPr>
          <p:cNvPr id="49" name="文本框 48">
            <a:extLst>
              <a:ext uri="{FF2B5EF4-FFF2-40B4-BE49-F238E27FC236}">
                <a16:creationId xmlns:a16="http://schemas.microsoft.com/office/drawing/2014/main" id="{12C1E358-2D1A-44CD-B2F7-977398A0D2D7}"/>
              </a:ext>
            </a:extLst>
          </p:cNvPr>
          <p:cNvSpPr txBox="1"/>
          <p:nvPr/>
        </p:nvSpPr>
        <p:spPr>
          <a:xfrm>
            <a:off x="8379951" y="3700396"/>
            <a:ext cx="3071272" cy="1815882"/>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批量归一化是逐层归一化算法的一种，通过保持净输入的分布一致，来提高优化的效率，例如将净输入归一化为正态分布。在实践中，一般在仿射变换后，激活函数前进行归一化操作。在小批量随机梯度下降法中近似估计。</a:t>
            </a:r>
            <a:endParaRPr lang="zh-CN" altLang="en-US" sz="1600" dirty="0">
              <a:solidFill>
                <a:schemeClr val="tx1">
                  <a:lumMod val="75000"/>
                  <a:lumOff val="25000"/>
                </a:schemeClr>
              </a:solidFill>
              <a:latin typeface="FZZhengHeiS-DB-GB" panose="02000000000000000000" pitchFamily="2" charset="0"/>
            </a:endParaRPr>
          </a:p>
        </p:txBody>
      </p:sp>
      <p:cxnSp>
        <p:nvCxnSpPr>
          <p:cNvPr id="50" name="直接连接符 49">
            <a:extLst>
              <a:ext uri="{FF2B5EF4-FFF2-40B4-BE49-F238E27FC236}">
                <a16:creationId xmlns:a16="http://schemas.microsoft.com/office/drawing/2014/main" id="{C074556E-F33F-4681-8120-58AF213D6C23}"/>
              </a:ext>
            </a:extLst>
          </p:cNvPr>
          <p:cNvCxnSpPr>
            <a:cxnSpLocks/>
          </p:cNvCxnSpPr>
          <p:nvPr/>
        </p:nvCxnSpPr>
        <p:spPr>
          <a:xfrm>
            <a:off x="8483065"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3" name="图片 52">
            <a:extLst>
              <a:ext uri="{FF2B5EF4-FFF2-40B4-BE49-F238E27FC236}">
                <a16:creationId xmlns:a16="http://schemas.microsoft.com/office/drawing/2014/main" id="{199F2043-E6CF-42D9-82C0-EC827DDD674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5826" y="2171057"/>
            <a:ext cx="762348" cy="762348"/>
          </a:xfrm>
          <a:prstGeom prst="rect">
            <a:avLst/>
          </a:prstGeom>
        </p:spPr>
      </p:pic>
      <p:pic>
        <p:nvPicPr>
          <p:cNvPr id="54" name="图片 53">
            <a:extLst>
              <a:ext uri="{FF2B5EF4-FFF2-40B4-BE49-F238E27FC236}">
                <a16:creationId xmlns:a16="http://schemas.microsoft.com/office/drawing/2014/main" id="{6CC2D1D0-9A88-4172-93FB-71631E54654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79951" y="2133688"/>
            <a:ext cx="762348" cy="762348"/>
          </a:xfrm>
          <a:prstGeom prst="rect">
            <a:avLst/>
          </a:prstGeom>
        </p:spPr>
      </p:pic>
    </p:spTree>
    <p:extLst>
      <p:ext uri="{BB962C8B-B14F-4D97-AF65-F5344CB8AC3E}">
        <p14:creationId xmlns:p14="http://schemas.microsoft.com/office/powerpoint/2010/main" val="3679033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过平滑问题</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sp>
        <p:nvSpPr>
          <p:cNvPr id="17" name="矩形 16">
            <a:extLst>
              <a:ext uri="{FF2B5EF4-FFF2-40B4-BE49-F238E27FC236}">
                <a16:creationId xmlns:a16="http://schemas.microsoft.com/office/drawing/2014/main" id="{B383220F-37AC-4A6A-BC58-E38EAC5E6B17}"/>
              </a:ext>
            </a:extLst>
          </p:cNvPr>
          <p:cNvSpPr/>
          <p:nvPr/>
        </p:nvSpPr>
        <p:spPr>
          <a:xfrm>
            <a:off x="1064871" y="5114218"/>
            <a:ext cx="10081549" cy="1321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F732998C-6F41-4D02-B719-D21083899ACC}"/>
                  </a:ext>
                </a:extLst>
              </p:cNvPr>
              <p:cNvSpPr txBox="1"/>
              <p:nvPr/>
            </p:nvSpPr>
            <p:spPr>
              <a:xfrm>
                <a:off x="1045580" y="5194394"/>
                <a:ext cx="10062257" cy="1160959"/>
              </a:xfrm>
              <a:prstGeom prst="rect">
                <a:avLst/>
              </a:prstGeom>
              <a:noFill/>
            </p:spPr>
            <p:txBody>
              <a:bodyPr wrap="square" rtlCol="0">
                <a:spAutoFit/>
              </a:bodyPr>
              <a:lstStyle/>
              <a:p>
                <a:pPr>
                  <a:lnSpc>
                    <a:spcPct val="120000"/>
                  </a:lnSpc>
                </a:pPr>
                <a14:m>
                  <m:oMathPara xmlns:m="http://schemas.openxmlformats.org/officeDocument/2006/math">
                    <m:oMathParaPr>
                      <m:jc m:val="centerGroup"/>
                    </m:oMathParaPr>
                    <m:oMath xmlns:m="http://schemas.openxmlformats.org/officeDocument/2006/math">
                      <m:func>
                        <m:funcPr>
                          <m:ctrlPr>
                            <a:rPr lang="zh-CN" altLang="zh-CN" i="1"/>
                          </m:ctrlPr>
                        </m:funcPr>
                        <m:fName>
                          <m:limLow>
                            <m:limLowPr>
                              <m:ctrlPr>
                                <a:rPr lang="zh-CN" altLang="zh-CN" i="1"/>
                              </m:ctrlPr>
                            </m:limLowPr>
                            <m:e>
                              <m:r>
                                <m:rPr>
                                  <m:sty m:val="p"/>
                                </m:rPr>
                                <a:rPr lang="en-US" altLang="zh-CN"/>
                                <m:t>lim</m:t>
                              </m:r>
                            </m:e>
                            <m:lim>
                              <m:r>
                                <a:rPr lang="en-US" altLang="zh-CN" i="1"/>
                                <m:t>𝑚</m:t>
                              </m:r>
                              <m:r>
                                <a:rPr lang="en-US" altLang="zh-CN" i="1"/>
                                <m:t>→+∞</m:t>
                              </m:r>
                            </m:lim>
                          </m:limLow>
                        </m:fName>
                        <m:e>
                          <m:sSup>
                            <m:sSupPr>
                              <m:ctrlPr>
                                <a:rPr lang="zh-CN" altLang="zh-CN" i="1"/>
                              </m:ctrlPr>
                            </m:sSupPr>
                            <m:e>
                              <m:d>
                                <m:dPr>
                                  <m:ctrlPr>
                                    <a:rPr lang="zh-CN" altLang="zh-CN" i="1"/>
                                  </m:ctrlPr>
                                </m:dPr>
                                <m:e>
                                  <m:r>
                                    <a:rPr lang="en-US" altLang="zh-CN" i="1"/>
                                    <m:t>𝐼</m:t>
                                  </m:r>
                                  <m:r>
                                    <a:rPr lang="en-US" altLang="zh-CN" i="1"/>
                                    <m:t>−</m:t>
                                  </m:r>
                                  <m:r>
                                    <a:rPr lang="en-US" altLang="zh-CN" i="1"/>
                                    <m:t>𝛼</m:t>
                                  </m:r>
                                  <m:sSub>
                                    <m:sSubPr>
                                      <m:ctrlPr>
                                        <a:rPr lang="zh-CN" altLang="zh-CN" i="1"/>
                                      </m:ctrlPr>
                                    </m:sSubPr>
                                    <m:e>
                                      <m:r>
                                        <a:rPr lang="en-US" altLang="zh-CN" i="1"/>
                                        <m:t>𝐿</m:t>
                                      </m:r>
                                    </m:e>
                                    <m:sub>
                                      <m:r>
                                        <a:rPr lang="en-US" altLang="zh-CN" i="1"/>
                                        <m:t>𝑟𝑤</m:t>
                                      </m:r>
                                    </m:sub>
                                  </m:sSub>
                                </m:e>
                              </m:d>
                            </m:e>
                            <m:sup>
                              <m:r>
                                <a:rPr lang="en-US" altLang="zh-CN" i="1"/>
                                <m:t>𝑚</m:t>
                              </m:r>
                            </m:sup>
                          </m:sSup>
                          <m:r>
                            <a:rPr lang="en-US" altLang="zh-CN" i="1"/>
                            <m:t>𝑤</m:t>
                          </m:r>
                          <m:r>
                            <a:rPr lang="en-US" altLang="zh-CN" i="1"/>
                            <m:t>=</m:t>
                          </m:r>
                          <m:d>
                            <m:dPr>
                              <m:begChr m:val="["/>
                              <m:endChr m:val="]"/>
                              <m:ctrlPr>
                                <a:rPr lang="zh-CN" altLang="zh-CN" i="1"/>
                              </m:ctrlPr>
                            </m:dPr>
                            <m:e>
                              <m:sSup>
                                <m:sSupPr>
                                  <m:ctrlPr>
                                    <a:rPr lang="zh-CN" altLang="zh-CN" i="1"/>
                                  </m:ctrlPr>
                                </m:sSupPr>
                                <m:e>
                                  <m:r>
                                    <a:rPr lang="en-US" altLang="zh-CN" i="1"/>
                                    <m:t>1</m:t>
                                  </m:r>
                                </m:e>
                                <m:sup>
                                  <m:d>
                                    <m:dPr>
                                      <m:ctrlPr>
                                        <a:rPr lang="zh-CN" altLang="zh-CN" i="1"/>
                                      </m:ctrlPr>
                                    </m:dPr>
                                    <m:e>
                                      <m:r>
                                        <a:rPr lang="en-US" altLang="zh-CN" i="1"/>
                                        <m:t>1</m:t>
                                      </m:r>
                                    </m:e>
                                  </m:d>
                                </m:sup>
                              </m:sSup>
                              <m:r>
                                <a:rPr lang="en-US" altLang="zh-CN" i="1"/>
                                <m:t>,</m:t>
                              </m:r>
                              <m:sSup>
                                <m:sSupPr>
                                  <m:ctrlPr>
                                    <a:rPr lang="zh-CN" altLang="zh-CN" i="1"/>
                                  </m:ctrlPr>
                                </m:sSupPr>
                                <m:e>
                                  <m:r>
                                    <a:rPr lang="en-US" altLang="zh-CN" i="1"/>
                                    <m:t>1</m:t>
                                  </m:r>
                                </m:e>
                                <m:sup>
                                  <m:d>
                                    <m:dPr>
                                      <m:ctrlPr>
                                        <a:rPr lang="zh-CN" altLang="zh-CN" i="1"/>
                                      </m:ctrlPr>
                                    </m:dPr>
                                    <m:e>
                                      <m:r>
                                        <a:rPr lang="en-US" altLang="zh-CN" i="1"/>
                                        <m:t>2</m:t>
                                      </m:r>
                                    </m:e>
                                  </m:d>
                                </m:sup>
                              </m:sSup>
                              <m:r>
                                <a:rPr lang="en-US" altLang="zh-CN" i="1"/>
                                <m:t>,…,</m:t>
                              </m:r>
                              <m:sSup>
                                <m:sSupPr>
                                  <m:ctrlPr>
                                    <a:rPr lang="zh-CN" altLang="zh-CN" i="1"/>
                                  </m:ctrlPr>
                                </m:sSupPr>
                                <m:e>
                                  <m:r>
                                    <a:rPr lang="en-US" altLang="zh-CN" i="1"/>
                                    <m:t>1</m:t>
                                  </m:r>
                                </m:e>
                                <m:sup>
                                  <m:d>
                                    <m:dPr>
                                      <m:ctrlPr>
                                        <a:rPr lang="zh-CN" altLang="zh-CN" i="1"/>
                                      </m:ctrlPr>
                                    </m:dPr>
                                    <m:e>
                                      <m:r>
                                        <a:rPr lang="en-US" altLang="zh-CN" i="1"/>
                                        <m:t>𝑘</m:t>
                                      </m:r>
                                    </m:e>
                                  </m:d>
                                </m:sup>
                              </m:sSup>
                            </m:e>
                          </m:d>
                          <m:sSub>
                            <m:sSubPr>
                              <m:ctrlPr>
                                <a:rPr lang="zh-CN" altLang="zh-CN" i="1"/>
                              </m:ctrlPr>
                            </m:sSubPr>
                            <m:e>
                              <m:r>
                                <a:rPr lang="en-US" altLang="zh-CN" i="1"/>
                                <m:t>𝜃</m:t>
                              </m:r>
                            </m:e>
                            <m:sub>
                              <m:r>
                                <a:rPr lang="en-US" altLang="zh-CN" i="1"/>
                                <m:t>1</m:t>
                              </m:r>
                            </m:sub>
                          </m:sSub>
                        </m:e>
                      </m:func>
                    </m:oMath>
                  </m:oMathPara>
                </a14:m>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pPr>
                  <a:lnSpc>
                    <a:spcPct val="120000"/>
                  </a:lnSpc>
                </a:pPr>
                <a14:m>
                  <m:oMathPara xmlns:m="http://schemas.openxmlformats.org/officeDocument/2006/math">
                    <m:oMathParaPr>
                      <m:jc m:val="centerGroup"/>
                    </m:oMathParaPr>
                    <m:oMath xmlns:m="http://schemas.openxmlformats.org/officeDocument/2006/math">
                      <m:func>
                        <m:funcPr>
                          <m:ctrlPr>
                            <a:rPr lang="zh-CN" altLang="zh-CN" i="1"/>
                          </m:ctrlPr>
                        </m:funcPr>
                        <m:fName>
                          <m:limLow>
                            <m:limLowPr>
                              <m:ctrlPr>
                                <a:rPr lang="zh-CN" altLang="zh-CN" i="1"/>
                              </m:ctrlPr>
                            </m:limLowPr>
                            <m:e>
                              <m:r>
                                <m:rPr>
                                  <m:sty m:val="p"/>
                                </m:rPr>
                                <a:rPr lang="en-US" altLang="zh-CN"/>
                                <m:t>lim</m:t>
                              </m:r>
                            </m:e>
                            <m:lim>
                              <m:r>
                                <a:rPr lang="en-US" altLang="zh-CN" i="1"/>
                                <m:t>𝑚</m:t>
                              </m:r>
                              <m:r>
                                <a:rPr lang="en-US" altLang="zh-CN" i="1"/>
                                <m:t>→+∞</m:t>
                              </m:r>
                            </m:lim>
                          </m:limLow>
                        </m:fName>
                        <m:e>
                          <m:sSup>
                            <m:sSupPr>
                              <m:ctrlPr>
                                <a:rPr lang="zh-CN" altLang="zh-CN" i="1"/>
                              </m:ctrlPr>
                            </m:sSupPr>
                            <m:e>
                              <m:d>
                                <m:dPr>
                                  <m:ctrlPr>
                                    <a:rPr lang="zh-CN" altLang="zh-CN" i="1"/>
                                  </m:ctrlPr>
                                </m:dPr>
                                <m:e>
                                  <m:r>
                                    <a:rPr lang="en-US" altLang="zh-CN" i="1"/>
                                    <m:t>𝐼</m:t>
                                  </m:r>
                                  <m:r>
                                    <a:rPr lang="en-US" altLang="zh-CN" i="1"/>
                                    <m:t>−</m:t>
                                  </m:r>
                                  <m:r>
                                    <a:rPr lang="en-US" altLang="zh-CN" i="1"/>
                                    <m:t>𝛼</m:t>
                                  </m:r>
                                  <m:sSub>
                                    <m:sSubPr>
                                      <m:ctrlPr>
                                        <a:rPr lang="zh-CN" altLang="zh-CN" i="1"/>
                                      </m:ctrlPr>
                                    </m:sSubPr>
                                    <m:e>
                                      <m:r>
                                        <a:rPr lang="en-US" altLang="zh-CN" i="1"/>
                                        <m:t>𝐿</m:t>
                                      </m:r>
                                    </m:e>
                                    <m:sub>
                                      <m:r>
                                        <a:rPr lang="en-US" altLang="zh-CN" i="1"/>
                                        <m:t>𝑠𝑦𝑚</m:t>
                                      </m:r>
                                    </m:sub>
                                  </m:sSub>
                                </m:e>
                              </m:d>
                            </m:e>
                            <m:sup>
                              <m:r>
                                <a:rPr lang="en-US" altLang="zh-CN" i="1"/>
                                <m:t>𝑚</m:t>
                              </m:r>
                            </m:sup>
                          </m:sSup>
                          <m:r>
                            <a:rPr lang="en-US" altLang="zh-CN" i="1"/>
                            <m:t>𝑤</m:t>
                          </m:r>
                          <m:r>
                            <a:rPr lang="en-US" altLang="zh-CN" i="1"/>
                            <m:t>=</m:t>
                          </m:r>
                          <m:sSup>
                            <m:sSupPr>
                              <m:ctrlPr>
                                <a:rPr lang="zh-CN" altLang="zh-CN" i="1"/>
                              </m:ctrlPr>
                            </m:sSupPr>
                            <m:e>
                              <m:r>
                                <a:rPr lang="en-US" altLang="zh-CN" i="1"/>
                                <m:t>𝐷</m:t>
                              </m:r>
                            </m:e>
                            <m:sup>
                              <m:r>
                                <a:rPr lang="en-US" altLang="zh-CN" i="1"/>
                                <m:t>−</m:t>
                              </m:r>
                              <m:f>
                                <m:fPr>
                                  <m:ctrlPr>
                                    <a:rPr lang="zh-CN" altLang="zh-CN" i="1"/>
                                  </m:ctrlPr>
                                </m:fPr>
                                <m:num>
                                  <m:r>
                                    <a:rPr lang="en-US" altLang="zh-CN" i="1"/>
                                    <m:t>1</m:t>
                                  </m:r>
                                </m:num>
                                <m:den>
                                  <m:r>
                                    <a:rPr lang="en-US" altLang="zh-CN" i="1"/>
                                    <m:t>2</m:t>
                                  </m:r>
                                </m:den>
                              </m:f>
                            </m:sup>
                          </m:sSup>
                          <m:d>
                            <m:dPr>
                              <m:begChr m:val="["/>
                              <m:endChr m:val="]"/>
                              <m:ctrlPr>
                                <a:rPr lang="zh-CN" altLang="zh-CN" i="1"/>
                              </m:ctrlPr>
                            </m:dPr>
                            <m:e>
                              <m:sSup>
                                <m:sSupPr>
                                  <m:ctrlPr>
                                    <a:rPr lang="zh-CN" altLang="zh-CN" i="1"/>
                                  </m:ctrlPr>
                                </m:sSupPr>
                                <m:e>
                                  <m:r>
                                    <a:rPr lang="en-US" altLang="zh-CN" i="1"/>
                                    <m:t>1</m:t>
                                  </m:r>
                                </m:e>
                                <m:sup>
                                  <m:d>
                                    <m:dPr>
                                      <m:ctrlPr>
                                        <a:rPr lang="zh-CN" altLang="zh-CN" i="1"/>
                                      </m:ctrlPr>
                                    </m:dPr>
                                    <m:e>
                                      <m:r>
                                        <a:rPr lang="en-US" altLang="zh-CN" i="1"/>
                                        <m:t>1</m:t>
                                      </m:r>
                                    </m:e>
                                  </m:d>
                                </m:sup>
                              </m:sSup>
                              <m:r>
                                <a:rPr lang="en-US" altLang="zh-CN" i="1"/>
                                <m:t>,</m:t>
                              </m:r>
                              <m:sSup>
                                <m:sSupPr>
                                  <m:ctrlPr>
                                    <a:rPr lang="zh-CN" altLang="zh-CN" i="1"/>
                                  </m:ctrlPr>
                                </m:sSupPr>
                                <m:e>
                                  <m:r>
                                    <a:rPr lang="en-US" altLang="zh-CN" i="1"/>
                                    <m:t>1</m:t>
                                  </m:r>
                                </m:e>
                                <m:sup>
                                  <m:d>
                                    <m:dPr>
                                      <m:ctrlPr>
                                        <a:rPr lang="zh-CN" altLang="zh-CN" i="1"/>
                                      </m:ctrlPr>
                                    </m:dPr>
                                    <m:e>
                                      <m:r>
                                        <a:rPr lang="en-US" altLang="zh-CN" i="1"/>
                                        <m:t>2</m:t>
                                      </m:r>
                                    </m:e>
                                  </m:d>
                                </m:sup>
                              </m:sSup>
                              <m:r>
                                <a:rPr lang="en-US" altLang="zh-CN" i="1"/>
                                <m:t>,…,</m:t>
                              </m:r>
                              <m:sSup>
                                <m:sSupPr>
                                  <m:ctrlPr>
                                    <a:rPr lang="zh-CN" altLang="zh-CN" i="1"/>
                                  </m:ctrlPr>
                                </m:sSupPr>
                                <m:e>
                                  <m:r>
                                    <a:rPr lang="en-US" altLang="zh-CN" i="1"/>
                                    <m:t>1</m:t>
                                  </m:r>
                                </m:e>
                                <m:sup>
                                  <m:d>
                                    <m:dPr>
                                      <m:ctrlPr>
                                        <a:rPr lang="zh-CN" altLang="zh-CN" i="1"/>
                                      </m:ctrlPr>
                                    </m:dPr>
                                    <m:e>
                                      <m:r>
                                        <a:rPr lang="en-US" altLang="zh-CN" i="1"/>
                                        <m:t>𝑘</m:t>
                                      </m:r>
                                    </m:e>
                                  </m:d>
                                </m:sup>
                              </m:sSup>
                            </m:e>
                          </m:d>
                          <m:sSub>
                            <m:sSubPr>
                              <m:ctrlPr>
                                <a:rPr lang="zh-CN" altLang="zh-CN" i="1"/>
                              </m:ctrlPr>
                            </m:sSubPr>
                            <m:e>
                              <m:r>
                                <a:rPr lang="en-US" altLang="zh-CN" i="1"/>
                                <m:t>𝜃</m:t>
                              </m:r>
                            </m:e>
                            <m:sub>
                              <m:r>
                                <a:rPr lang="en-US" altLang="zh-CN" i="1"/>
                                <m:t>2</m:t>
                              </m:r>
                            </m:sub>
                          </m:sSub>
                        </m:e>
                      </m:func>
                    </m:oMath>
                  </m:oMathPara>
                </a14:m>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mc:Choice>
        <mc:Fallback>
          <p:sp>
            <p:nvSpPr>
              <p:cNvPr id="18" name="文本框 17">
                <a:extLst>
                  <a:ext uri="{FF2B5EF4-FFF2-40B4-BE49-F238E27FC236}">
                    <a16:creationId xmlns:a16="http://schemas.microsoft.com/office/drawing/2014/main" id="{F732998C-6F41-4D02-B719-D21083899ACC}"/>
                  </a:ext>
                </a:extLst>
              </p:cNvPr>
              <p:cNvSpPr txBox="1">
                <a:spLocks noRot="1" noChangeAspect="1" noMove="1" noResize="1" noEditPoints="1" noAdjustHandles="1" noChangeArrowheads="1" noChangeShapeType="1" noTextEdit="1"/>
              </p:cNvSpPr>
              <p:nvPr/>
            </p:nvSpPr>
            <p:spPr>
              <a:xfrm>
                <a:off x="1045580" y="5194394"/>
                <a:ext cx="10062257" cy="1160959"/>
              </a:xfrm>
              <a:prstGeom prst="rect">
                <a:avLst/>
              </a:prstGeom>
              <a:blipFill>
                <a:blip r:embed="rId4"/>
                <a:stretch>
                  <a:fillRect/>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A9DCCF53-6211-4FA7-B0FF-E6508FC9FB7E}"/>
              </a:ext>
            </a:extLst>
          </p:cNvPr>
          <p:cNvPicPr>
            <a:picLocks noChangeAspect="1"/>
          </p:cNvPicPr>
          <p:nvPr/>
        </p:nvPicPr>
        <p:blipFill>
          <a:blip r:embed="rId5"/>
          <a:stretch>
            <a:fillRect/>
          </a:stretch>
        </p:blipFill>
        <p:spPr>
          <a:xfrm>
            <a:off x="948243" y="1216582"/>
            <a:ext cx="10295512" cy="3802710"/>
          </a:xfrm>
          <a:prstGeom prst="rect">
            <a:avLst/>
          </a:prstGeom>
        </p:spPr>
      </p:pic>
    </p:spTree>
    <p:extLst>
      <p:ext uri="{BB962C8B-B14F-4D97-AF65-F5344CB8AC3E}">
        <p14:creationId xmlns:p14="http://schemas.microsoft.com/office/powerpoint/2010/main" val="2475474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24546" y="2417720"/>
            <a:ext cx="3007846" cy="400110"/>
          </a:xfrm>
          <a:prstGeom prst="rect">
            <a:avLst/>
          </a:prstGeom>
          <a:noFill/>
        </p:spPr>
        <p:txBody>
          <a:bodyPr wrap="square" rtlCol="0">
            <a:spAutoFit/>
          </a:bodyPr>
          <a:lstStyle/>
          <a:p>
            <a:r>
              <a:rPr lang="zh-CN" altLang="en-US" sz="2000" dirty="0">
                <a:solidFill>
                  <a:schemeClr val="bg1"/>
                </a:solidFill>
                <a:latin typeface="FZZhengHeiS-DB-GB" panose="02000000000000000000" pitchFamily="2" charset="0"/>
                <a:ea typeface="FZZhengHeiS-DB-GB" panose="02000000000000000000" pitchFamily="2" charset="0"/>
              </a:rPr>
              <a:t>基于图数据预处理的算法</a:t>
            </a:r>
          </a:p>
        </p:txBody>
      </p:sp>
      <p:cxnSp>
        <p:nvCxnSpPr>
          <p:cNvPr id="10" name="直接连接符 9"/>
          <p:cNvCxnSpPr>
            <a:cxnSpLocks/>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9415" y="3314298"/>
            <a:ext cx="4247107" cy="2062103"/>
          </a:xfrm>
          <a:prstGeom prst="rect">
            <a:avLst/>
          </a:prstGeom>
          <a:noFill/>
        </p:spPr>
        <p:txBody>
          <a:bodyPr wrap="square" rtlCol="0">
            <a:spAutoFit/>
          </a:bodyPr>
          <a:lstStyle/>
          <a:p>
            <a:r>
              <a:rPr lang="zh-CN" altLang="en-US" sz="1600" spc="300" dirty="0">
                <a:solidFill>
                  <a:schemeClr val="bg1"/>
                </a:solidFill>
                <a:latin typeface="FZZhengHeiS-DB-GB" panose="02000000000000000000" pitchFamily="2" charset="0"/>
                <a:ea typeface="FZZhengHeiS-DB-GB" panose="02000000000000000000" pitchFamily="2" charset="0"/>
              </a:rPr>
              <a:t>根据对过光滑问题的理论分析，只要能够去除不同类簇间的噪声边，就能从根本上解决问题。本文根据经验假设改进了</a:t>
            </a:r>
            <a:r>
              <a:rPr lang="en-US" altLang="zh-CN" sz="1600" spc="300" dirty="0" err="1">
                <a:solidFill>
                  <a:schemeClr val="bg1"/>
                </a:solidFill>
                <a:latin typeface="FZZhengHeiS-DB-GB" panose="02000000000000000000" pitchFamily="2" charset="0"/>
                <a:ea typeface="FZZhengHeiS-DB-GB" panose="02000000000000000000" pitchFamily="2" charset="0"/>
              </a:rPr>
              <a:t>DropEdge</a:t>
            </a:r>
            <a:r>
              <a:rPr lang="zh-CN" altLang="en-US" sz="1600" spc="300" dirty="0">
                <a:solidFill>
                  <a:schemeClr val="bg1"/>
                </a:solidFill>
                <a:latin typeface="FZZhengHeiS-DB-GB" panose="02000000000000000000" pitchFamily="2" charset="0"/>
                <a:ea typeface="FZZhengHeiS-DB-GB" panose="02000000000000000000" pitchFamily="2" charset="0"/>
              </a:rPr>
              <a:t>，使得被丢弃的边中包含更多噪声边，一类是基于结点相似度的改进，一类是基于结点度数的改进。</a:t>
            </a:r>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p:txBody>
      </p:sp>
      <p:sp>
        <p:nvSpPr>
          <p:cNvPr id="12" name="文本框 11"/>
          <p:cNvSpPr txBox="1"/>
          <p:nvPr/>
        </p:nvSpPr>
        <p:spPr>
          <a:xfrm>
            <a:off x="6755540" y="2417720"/>
            <a:ext cx="2990343" cy="400110"/>
          </a:xfrm>
          <a:prstGeom prst="rect">
            <a:avLst/>
          </a:prstGeom>
          <a:noFill/>
        </p:spPr>
        <p:txBody>
          <a:bodyPr wrap="square" rtlCol="0">
            <a:spAutoFit/>
          </a:bodyPr>
          <a:lstStyle/>
          <a:p>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基于控制邻居权重的算法</a:t>
            </a:r>
          </a:p>
        </p:txBody>
      </p:sp>
      <p:cxnSp>
        <p:nvCxnSpPr>
          <p:cNvPr id="13" name="直接连接符 12"/>
          <p:cNvCxnSpPr>
            <a:cxnSpLocks/>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2308324"/>
          </a:xfrm>
          <a:prstGeom prst="rect">
            <a:avLst/>
          </a:prstGeom>
          <a:noFill/>
        </p:spPr>
        <p:txBody>
          <a:bodyPr wrap="square" rtlCol="0">
            <a:spAutoFit/>
          </a:bodyPr>
          <a:lstStyle/>
          <a:p>
            <a:r>
              <a:rPr lang="zh-CN" altLang="en-US" sz="1600" spc="300" dirty="0">
                <a:solidFill>
                  <a:schemeClr val="tx1">
                    <a:lumMod val="75000"/>
                    <a:lumOff val="25000"/>
                  </a:schemeClr>
                </a:solidFill>
                <a:latin typeface="FZZhengHeiS-DB-GB" panose="02000000000000000000" pitchFamily="2" charset="0"/>
                <a:ea typeface="FZZhengHeiS-DB-GB" panose="02000000000000000000" pitchFamily="2" charset="0"/>
              </a:rPr>
              <a:t>我们也可以通过控制结点对邻居结点的聚合权重来缓解过平滑问题。理想情况下，</a:t>
            </a:r>
            <a:r>
              <a:rPr lang="en-US" altLang="zh-CN" sz="1600" spc="300" dirty="0">
                <a:solidFill>
                  <a:schemeClr val="tx1">
                    <a:lumMod val="75000"/>
                    <a:lumOff val="25000"/>
                  </a:schemeClr>
                </a:solidFill>
                <a:latin typeface="FZZhengHeiS-DB-GB" panose="02000000000000000000" pitchFamily="2" charset="0"/>
                <a:ea typeface="FZZhengHeiS-DB-GB" panose="02000000000000000000" pitchFamily="2" charset="0"/>
              </a:rPr>
              <a:t>A</a:t>
            </a:r>
            <a:r>
              <a:rPr lang="zh-CN" altLang="en-US" sz="1600" spc="300" dirty="0">
                <a:solidFill>
                  <a:schemeClr val="tx1">
                    <a:lumMod val="75000"/>
                    <a:lumOff val="25000"/>
                  </a:schemeClr>
                </a:solidFill>
                <a:latin typeface="FZZhengHeiS-DB-GB" panose="02000000000000000000" pitchFamily="2" charset="0"/>
                <a:ea typeface="FZZhengHeiS-DB-GB" panose="02000000000000000000" pitchFamily="2" charset="0"/>
              </a:rPr>
              <a:t>类簇的结点对位于</a:t>
            </a:r>
            <a:r>
              <a:rPr lang="en-US" altLang="zh-CN" sz="1600" spc="300" dirty="0">
                <a:solidFill>
                  <a:schemeClr val="tx1">
                    <a:lumMod val="75000"/>
                    <a:lumOff val="25000"/>
                  </a:schemeClr>
                </a:solidFill>
                <a:latin typeface="FZZhengHeiS-DB-GB" panose="02000000000000000000" pitchFamily="2" charset="0"/>
                <a:ea typeface="FZZhengHeiS-DB-GB" panose="02000000000000000000" pitchFamily="2" charset="0"/>
              </a:rPr>
              <a:t>B</a:t>
            </a:r>
            <a:r>
              <a:rPr lang="zh-CN" altLang="en-US" sz="1600" spc="300" dirty="0">
                <a:solidFill>
                  <a:schemeClr val="tx1">
                    <a:lumMod val="75000"/>
                    <a:lumOff val="25000"/>
                  </a:schemeClr>
                </a:solidFill>
                <a:latin typeface="FZZhengHeiS-DB-GB" panose="02000000000000000000" pitchFamily="2" charset="0"/>
                <a:ea typeface="FZZhengHeiS-DB-GB" panose="02000000000000000000" pitchFamily="2" charset="0"/>
              </a:rPr>
              <a:t>类簇的邻居结点的聚合权重为</a:t>
            </a:r>
            <a:r>
              <a:rPr lang="en-US" altLang="zh-CN" sz="1600" spc="300" dirty="0">
                <a:solidFill>
                  <a:schemeClr val="tx1">
                    <a:lumMod val="75000"/>
                    <a:lumOff val="25000"/>
                  </a:schemeClr>
                </a:solidFill>
                <a:latin typeface="FZZhengHeiS-DB-GB" panose="02000000000000000000" pitchFamily="2" charset="0"/>
                <a:ea typeface="FZZhengHeiS-DB-GB" panose="02000000000000000000" pitchFamily="2" charset="0"/>
              </a:rPr>
              <a:t>0</a:t>
            </a:r>
            <a:r>
              <a:rPr lang="zh-CN" altLang="en-US" sz="1600" spc="300" dirty="0">
                <a:solidFill>
                  <a:schemeClr val="tx1">
                    <a:lumMod val="75000"/>
                    <a:lumOff val="25000"/>
                  </a:schemeClr>
                </a:solidFill>
                <a:latin typeface="FZZhengHeiS-DB-GB" panose="02000000000000000000" pitchFamily="2" charset="0"/>
                <a:ea typeface="FZZhengHeiS-DB-GB" panose="02000000000000000000" pitchFamily="2" charset="0"/>
              </a:rPr>
              <a:t>，不同类簇的结点不会产生混合，过平滑问题得到解决。本文在</a:t>
            </a:r>
            <a:r>
              <a:rPr lang="en-US" altLang="zh-CN" sz="1600" spc="300" dirty="0">
                <a:solidFill>
                  <a:schemeClr val="tx1">
                    <a:lumMod val="75000"/>
                    <a:lumOff val="25000"/>
                  </a:schemeClr>
                </a:solidFill>
                <a:latin typeface="FZZhengHeiS-DB-GB" panose="02000000000000000000" pitchFamily="2" charset="0"/>
                <a:ea typeface="FZZhengHeiS-DB-GB" panose="02000000000000000000" pitchFamily="2" charset="0"/>
              </a:rPr>
              <a:t>GAT</a:t>
            </a:r>
            <a:r>
              <a:rPr lang="zh-CN" altLang="en-US" sz="1600" spc="300" dirty="0">
                <a:solidFill>
                  <a:schemeClr val="tx1">
                    <a:lumMod val="75000"/>
                    <a:lumOff val="25000"/>
                  </a:schemeClr>
                </a:solidFill>
                <a:latin typeface="FZZhengHeiS-DB-GB" panose="02000000000000000000" pitchFamily="2" charset="0"/>
                <a:ea typeface="FZZhengHeiS-DB-GB" panose="02000000000000000000" pitchFamily="2" charset="0"/>
              </a:rPr>
              <a:t>上做了一点改动，用余弦相似度直接计算相对重要性。</a:t>
            </a:r>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16" name="文本框 15">
            <a:extLst>
              <a:ext uri="{FF2B5EF4-FFF2-40B4-BE49-F238E27FC236}">
                <a16:creationId xmlns:a16="http://schemas.microsoft.com/office/drawing/2014/main" id="{B1C195B9-ACF2-4BDD-911D-B26A872F13E9}"/>
              </a:ext>
            </a:extLst>
          </p:cNvPr>
          <p:cNvSpPr txBox="1"/>
          <p:nvPr/>
        </p:nvSpPr>
        <p:spPr>
          <a:xfrm>
            <a:off x="823570" y="409927"/>
            <a:ext cx="2839450"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面向过平滑的</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算法</a:t>
            </a:r>
          </a:p>
        </p:txBody>
      </p:sp>
    </p:spTree>
    <p:extLst>
      <p:ext uri="{BB962C8B-B14F-4D97-AF65-F5344CB8AC3E}">
        <p14:creationId xmlns:p14="http://schemas.microsoft.com/office/powerpoint/2010/main" val="3644130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sp>
        <p:nvSpPr>
          <p:cNvPr id="31" name="矩形 30"/>
          <p:cNvSpPr/>
          <p:nvPr/>
        </p:nvSpPr>
        <p:spPr>
          <a:xfrm>
            <a:off x="6297560" y="1769806"/>
            <a:ext cx="4842879" cy="3990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45D33979-239F-4C31-B6F6-1D3E7A32BDAB}"/>
                  </a:ext>
                </a:extLst>
              </p:cNvPr>
              <p:cNvSpPr txBox="1"/>
              <p:nvPr/>
            </p:nvSpPr>
            <p:spPr>
              <a:xfrm>
                <a:off x="6623255" y="2053002"/>
                <a:ext cx="4191490" cy="4226670"/>
              </a:xfrm>
              <a:prstGeom prst="rect">
                <a:avLst/>
              </a:prstGeom>
              <a:noFill/>
            </p:spPr>
            <p:txBody>
              <a:bodyPr wrap="square" rtlCol="0">
                <a:spAutoFit/>
              </a:bodyPr>
              <a:lstStyle/>
              <a:p>
                <a:pPr>
                  <a:lnSpc>
                    <a:spcPts val="2300"/>
                  </a:lnSpc>
                </a:pP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近距离的邻居比远距离的邻居更重要，并且远距离的邻居容易导致过平滑。如果</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GCN</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能够平衡好局部与全局的信息，就能在一定程度上缓解过平滑问题。</a:t>
                </a:r>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pPr>
                  <a:lnSpc>
                    <a:spcPts val="2300"/>
                  </a:lnSpc>
                </a:pP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我们可以将残差连接应用到</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GCN</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，从而组合高低层不同范围的邻居信息。进一步可以使用密集连接加强该作用。</a:t>
                </a:r>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pPr>
                  <a:lnSpc>
                    <a:spcPts val="2300"/>
                  </a:lnSpc>
                </a:pP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我们在残差连接上引入了权重参数，该参数平衡了局部和全局的相对重要性，</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α</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的值越大，说明局部性越重要。</a:t>
                </a:r>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i="1"/>
                          </m:ctrlPr>
                        </m:sSupPr>
                        <m:e>
                          <m:r>
                            <a:rPr lang="en-US" altLang="zh-CN" i="1"/>
                            <m:t>𝐻</m:t>
                          </m:r>
                        </m:e>
                        <m:sup>
                          <m:d>
                            <m:dPr>
                              <m:ctrlPr>
                                <a:rPr lang="zh-CN" altLang="zh-CN" i="1"/>
                              </m:ctrlPr>
                            </m:dPr>
                            <m:e>
                              <m:r>
                                <a:rPr lang="en-US" altLang="zh-CN" i="1"/>
                                <m:t>𝑙</m:t>
                              </m:r>
                              <m:r>
                                <a:rPr lang="en-US" altLang="zh-CN" i="1"/>
                                <m:t>+1</m:t>
                              </m:r>
                            </m:e>
                          </m:d>
                        </m:sup>
                      </m:sSup>
                      <m:r>
                        <a:rPr lang="en-US" altLang="zh-CN" i="1"/>
                        <m:t>=</m:t>
                      </m:r>
                      <m:r>
                        <a:rPr lang="en-US" altLang="zh-CN" i="1"/>
                        <m:t>𝜎</m:t>
                      </m:r>
                      <m:d>
                        <m:dPr>
                          <m:ctrlPr>
                            <a:rPr lang="zh-CN" altLang="zh-CN" i="1"/>
                          </m:ctrlPr>
                        </m:dPr>
                        <m:e>
                          <m:sSup>
                            <m:sSupPr>
                              <m:ctrlPr>
                                <a:rPr lang="zh-CN" altLang="zh-CN" i="1"/>
                              </m:ctrlPr>
                            </m:sSupPr>
                            <m:e>
                              <m:acc>
                                <m:accPr>
                                  <m:chr m:val="̃"/>
                                  <m:ctrlPr>
                                    <a:rPr lang="zh-CN" altLang="zh-CN" i="1"/>
                                  </m:ctrlPr>
                                </m:accPr>
                                <m:e>
                                  <m:r>
                                    <a:rPr lang="en-US" altLang="zh-CN" i="1"/>
                                    <m:t>𝐷</m:t>
                                  </m:r>
                                </m:e>
                              </m:acc>
                            </m:e>
                            <m:sup>
                              <m:r>
                                <a:rPr lang="en-US" altLang="zh-CN" i="1"/>
                                <m:t>−</m:t>
                              </m:r>
                              <m:f>
                                <m:fPr>
                                  <m:ctrlPr>
                                    <a:rPr lang="zh-CN" altLang="zh-CN" i="1"/>
                                  </m:ctrlPr>
                                </m:fPr>
                                <m:num>
                                  <m:r>
                                    <a:rPr lang="en-US" altLang="zh-CN" i="1"/>
                                    <m:t>1</m:t>
                                  </m:r>
                                </m:num>
                                <m:den>
                                  <m:r>
                                    <a:rPr lang="en-US" altLang="zh-CN" i="1"/>
                                    <m:t>2</m:t>
                                  </m:r>
                                </m:den>
                              </m:f>
                            </m:sup>
                          </m:sSup>
                          <m:acc>
                            <m:accPr>
                              <m:chr m:val="̃"/>
                              <m:ctrlPr>
                                <a:rPr lang="zh-CN" altLang="zh-CN" i="1"/>
                              </m:ctrlPr>
                            </m:accPr>
                            <m:e>
                              <m:r>
                                <a:rPr lang="en-US" altLang="zh-CN" i="1"/>
                                <m:t>𝐴</m:t>
                              </m:r>
                            </m:e>
                          </m:acc>
                          <m:sSup>
                            <m:sSupPr>
                              <m:ctrlPr>
                                <a:rPr lang="zh-CN" altLang="zh-CN" i="1"/>
                              </m:ctrlPr>
                            </m:sSupPr>
                            <m:e>
                              <m:acc>
                                <m:accPr>
                                  <m:chr m:val="̃"/>
                                  <m:ctrlPr>
                                    <a:rPr lang="zh-CN" altLang="zh-CN" i="1"/>
                                  </m:ctrlPr>
                                </m:accPr>
                                <m:e>
                                  <m:r>
                                    <a:rPr lang="en-US" altLang="zh-CN" i="1"/>
                                    <m:t>𝐷</m:t>
                                  </m:r>
                                </m:e>
                              </m:acc>
                            </m:e>
                            <m:sup>
                              <m:r>
                                <a:rPr lang="en-US" altLang="zh-CN" i="1"/>
                                <m:t>−</m:t>
                              </m:r>
                              <m:f>
                                <m:fPr>
                                  <m:ctrlPr>
                                    <a:rPr lang="zh-CN" altLang="zh-CN" i="1"/>
                                  </m:ctrlPr>
                                </m:fPr>
                                <m:num>
                                  <m:r>
                                    <a:rPr lang="en-US" altLang="zh-CN" i="1"/>
                                    <m:t>1</m:t>
                                  </m:r>
                                </m:num>
                                <m:den>
                                  <m:r>
                                    <a:rPr lang="en-US" altLang="zh-CN" i="1"/>
                                    <m:t>2</m:t>
                                  </m:r>
                                </m:den>
                              </m:f>
                            </m:sup>
                          </m:sSup>
                          <m:sSup>
                            <m:sSupPr>
                              <m:ctrlPr>
                                <a:rPr lang="zh-CN" altLang="zh-CN" i="1"/>
                              </m:ctrlPr>
                            </m:sSupPr>
                            <m:e>
                              <m:r>
                                <a:rPr lang="en-US" altLang="zh-CN" i="1"/>
                                <m:t>𝐻</m:t>
                              </m:r>
                            </m:e>
                            <m:sup>
                              <m:d>
                                <m:dPr>
                                  <m:ctrlPr>
                                    <a:rPr lang="zh-CN" altLang="zh-CN" i="1"/>
                                  </m:ctrlPr>
                                </m:dPr>
                                <m:e>
                                  <m:r>
                                    <a:rPr lang="en-US" altLang="zh-CN" i="1"/>
                                    <m:t>𝑙</m:t>
                                  </m:r>
                                </m:e>
                              </m:d>
                            </m:sup>
                          </m:sSup>
                          <m:sSup>
                            <m:sSupPr>
                              <m:ctrlPr>
                                <a:rPr lang="zh-CN" altLang="zh-CN" i="1"/>
                              </m:ctrlPr>
                            </m:sSupPr>
                            <m:e>
                              <m:r>
                                <a:rPr lang="en-US" altLang="zh-CN" i="1"/>
                                <m:t>𝑊</m:t>
                              </m:r>
                            </m:e>
                            <m:sup>
                              <m:d>
                                <m:dPr>
                                  <m:ctrlPr>
                                    <a:rPr lang="zh-CN" altLang="zh-CN" i="1"/>
                                  </m:ctrlPr>
                                </m:dPr>
                                <m:e>
                                  <m:r>
                                    <a:rPr lang="en-US" altLang="zh-CN" i="1"/>
                                    <m:t>𝑙</m:t>
                                  </m:r>
                                </m:e>
                              </m:d>
                            </m:sup>
                          </m:sSup>
                        </m:e>
                      </m:d>
                      <m:r>
                        <a:rPr lang="en-US" altLang="zh-CN" i="1"/>
                        <m:t>+</m:t>
                      </m:r>
                      <m:r>
                        <a:rPr lang="en-US" altLang="zh-CN" i="1"/>
                        <m:t>𝛼</m:t>
                      </m:r>
                      <m:sSup>
                        <m:sSupPr>
                          <m:ctrlPr>
                            <a:rPr lang="zh-CN" altLang="zh-CN" i="1"/>
                          </m:ctrlPr>
                        </m:sSupPr>
                        <m:e>
                          <m:r>
                            <a:rPr lang="en-US" altLang="zh-CN" i="1"/>
                            <m:t>𝐻</m:t>
                          </m:r>
                        </m:e>
                        <m:sup>
                          <m:d>
                            <m:dPr>
                              <m:ctrlPr>
                                <a:rPr lang="zh-CN" altLang="zh-CN" i="1"/>
                              </m:ctrlPr>
                            </m:dPr>
                            <m:e>
                              <m:r>
                                <a:rPr lang="en-US" altLang="zh-CN" i="1"/>
                                <m:t>𝑙</m:t>
                              </m:r>
                            </m:e>
                          </m:d>
                        </m:sup>
                      </m:sSup>
                    </m:oMath>
                  </m:oMathPara>
                </a14:m>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pPr>
                  <a:lnSpc>
                    <a:spcPts val="2300"/>
                  </a:lnSpc>
                </a:pPr>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mc:Choice>
        <mc:Fallback>
          <p:sp>
            <p:nvSpPr>
              <p:cNvPr id="25" name="文本框 24">
                <a:extLst>
                  <a:ext uri="{FF2B5EF4-FFF2-40B4-BE49-F238E27FC236}">
                    <a16:creationId xmlns:a16="http://schemas.microsoft.com/office/drawing/2014/main" id="{45D33979-239F-4C31-B6F6-1D3E7A32BDAB}"/>
                  </a:ext>
                </a:extLst>
              </p:cNvPr>
              <p:cNvSpPr txBox="1">
                <a:spLocks noRot="1" noChangeAspect="1" noMove="1" noResize="1" noEditPoints="1" noAdjustHandles="1" noChangeArrowheads="1" noChangeShapeType="1" noTextEdit="1"/>
              </p:cNvSpPr>
              <p:nvPr/>
            </p:nvSpPr>
            <p:spPr>
              <a:xfrm>
                <a:off x="6623255" y="2053002"/>
                <a:ext cx="4191490" cy="4226670"/>
              </a:xfrm>
              <a:prstGeom prst="rect">
                <a:avLst/>
              </a:prstGeom>
              <a:blipFill>
                <a:blip r:embed="rId5"/>
                <a:stretch>
                  <a:fillRect l="-1163" t="-866"/>
                </a:stretch>
              </a:blipFill>
            </p:spPr>
            <p:txBody>
              <a:bodyPr/>
              <a:lstStyle/>
              <a:p>
                <a:r>
                  <a:rPr lang="zh-CN" altLang="en-US">
                    <a:noFill/>
                  </a:rPr>
                  <a:t> </a:t>
                </a:r>
              </a:p>
            </p:txBody>
          </p:sp>
        </mc:Fallback>
      </mc:AlternateContent>
      <p:sp>
        <p:nvSpPr>
          <p:cNvPr id="2" name="Rectangle 2">
            <a:extLst>
              <a:ext uri="{FF2B5EF4-FFF2-40B4-BE49-F238E27FC236}">
                <a16:creationId xmlns:a16="http://schemas.microsoft.com/office/drawing/2014/main" id="{9552D222-CE83-4615-A21F-1CBEA4B2E6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E265FECA-4420-4A5C-867A-694D871045E2}"/>
              </a:ext>
            </a:extLst>
          </p:cNvPr>
          <p:cNvGraphicFramePr>
            <a:graphicFrameLocks noChangeAspect="1"/>
          </p:cNvGraphicFramePr>
          <p:nvPr>
            <p:extLst>
              <p:ext uri="{D42A27DB-BD31-4B8C-83A1-F6EECF244321}">
                <p14:modId xmlns:p14="http://schemas.microsoft.com/office/powerpoint/2010/main" val="4076989759"/>
              </p:ext>
            </p:extLst>
          </p:nvPr>
        </p:nvGraphicFramePr>
        <p:xfrm>
          <a:off x="796412" y="1769806"/>
          <a:ext cx="4389039" cy="3994947"/>
        </p:xfrm>
        <a:graphic>
          <a:graphicData uri="http://schemas.openxmlformats.org/presentationml/2006/ole">
            <mc:AlternateContent xmlns:mc="http://schemas.openxmlformats.org/markup-compatibility/2006">
              <mc:Choice xmlns:v="urn:schemas-microsoft-com:vml" Requires="v">
                <p:oleObj spid="_x0000_s1041" name="Visio" r:id="rId6" imgW="6301705" imgH="5783627" progId="Visio.Drawing.15">
                  <p:embed/>
                </p:oleObj>
              </mc:Choice>
              <mc:Fallback>
                <p:oleObj name="Visio" r:id="rId6" imgW="6301705" imgH="5783627"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412" y="1769806"/>
                        <a:ext cx="4389039" cy="3994947"/>
                      </a:xfrm>
                      <a:prstGeom prst="rect">
                        <a:avLst/>
                      </a:prstGeom>
                      <a:noFill/>
                    </p:spPr>
                  </p:pic>
                </p:oleObj>
              </mc:Fallback>
            </mc:AlternateContent>
          </a:graphicData>
        </a:graphic>
      </p:graphicFrame>
      <p:sp>
        <p:nvSpPr>
          <p:cNvPr id="10" name="文本框 9">
            <a:extLst>
              <a:ext uri="{FF2B5EF4-FFF2-40B4-BE49-F238E27FC236}">
                <a16:creationId xmlns:a16="http://schemas.microsoft.com/office/drawing/2014/main" id="{18570B66-F30F-4654-9C2B-C9DDBFDAC1EA}"/>
              </a:ext>
            </a:extLst>
          </p:cNvPr>
          <p:cNvSpPr txBox="1"/>
          <p:nvPr/>
        </p:nvSpPr>
        <p:spPr>
          <a:xfrm>
            <a:off x="823570" y="409927"/>
            <a:ext cx="2839450"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基于平衡局部全局的算法</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532690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sp>
        <p:nvSpPr>
          <p:cNvPr id="31" name="矩形 30"/>
          <p:cNvSpPr/>
          <p:nvPr/>
        </p:nvSpPr>
        <p:spPr>
          <a:xfrm>
            <a:off x="5813664" y="1769806"/>
            <a:ext cx="4842879" cy="3990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45D33979-239F-4C31-B6F6-1D3E7A32BDAB}"/>
                  </a:ext>
                </a:extLst>
              </p:cNvPr>
              <p:cNvSpPr txBox="1"/>
              <p:nvPr/>
            </p:nvSpPr>
            <p:spPr>
              <a:xfrm>
                <a:off x="6139359" y="2053002"/>
                <a:ext cx="4191490" cy="4203715"/>
              </a:xfrm>
              <a:prstGeom prst="rect">
                <a:avLst/>
              </a:prstGeom>
              <a:noFill/>
            </p:spPr>
            <p:txBody>
              <a:bodyPr wrap="square" rtlCol="0">
                <a:spAutoFit/>
              </a:bodyPr>
              <a:lstStyle/>
              <a:p>
                <a:pPr>
                  <a:lnSpc>
                    <a:spcPts val="2300"/>
                  </a:lnSpc>
                </a:pP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一个结点的信息主要由两部分组成，自身信息和结构信息。其中自身信息由结点特征体现，结构信息由邻居结点体现。然而，随着层数加深，越来越多的邻居结点被聚合，结点自身的信息越来越匮乏。为了缓解该问题，我们对</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GCN</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做了一些改进，相当于在每一层引入了输入层的带权重的跳接。从随机游走的角度来看，</a:t>
                </a:r>
                <a:r>
                  <a:rPr lang="en-US" altLang="zh-CN" dirty="0">
                    <a:solidFill>
                      <a:schemeClr val="tx1">
                        <a:lumMod val="75000"/>
                        <a:lumOff val="25000"/>
                      </a:schemeClr>
                    </a:solidFill>
                    <a:latin typeface="FZZhengHeiS-DB-GB" panose="02000000000000000000" pitchFamily="2" charset="0"/>
                    <a:ea typeface="FZZhengHeiS-DB-GB" panose="02000000000000000000" pitchFamily="2" charset="0"/>
                  </a:rPr>
                  <a:t>α</a:t>
                </a: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表示游走过程中回退到出发结点的概率，也起到了平衡局部和全局的作用。</a:t>
                </a:r>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pPr>
                  <a:lnSpc>
                    <a:spcPts val="2300"/>
                  </a:lnSpc>
                </a:pPr>
                <a14:m>
                  <m:oMathPara xmlns:m="http://schemas.openxmlformats.org/officeDocument/2006/math">
                    <m:oMathParaPr>
                      <m:jc m:val="centerGroup"/>
                    </m:oMathParaPr>
                    <m:oMath xmlns:m="http://schemas.openxmlformats.org/officeDocument/2006/math">
                      <m:sSup>
                        <m:sSupPr>
                          <m:ctrlPr>
                            <a:rPr lang="zh-CN" altLang="zh-CN" sz="1400" i="1"/>
                          </m:ctrlPr>
                        </m:sSupPr>
                        <m:e>
                          <m:r>
                            <a:rPr lang="en-US" altLang="zh-CN" sz="1400" i="1"/>
                            <m:t>𝐻</m:t>
                          </m:r>
                        </m:e>
                        <m:sup>
                          <m:d>
                            <m:dPr>
                              <m:ctrlPr>
                                <a:rPr lang="zh-CN" altLang="zh-CN" sz="1400" i="1"/>
                              </m:ctrlPr>
                            </m:dPr>
                            <m:e>
                              <m:r>
                                <a:rPr lang="en-US" altLang="zh-CN" sz="1400" i="1"/>
                                <m:t>𝑙</m:t>
                              </m:r>
                              <m:r>
                                <a:rPr lang="en-US" altLang="zh-CN" sz="1400" i="1"/>
                                <m:t>+1</m:t>
                              </m:r>
                            </m:e>
                          </m:d>
                        </m:sup>
                      </m:sSup>
                      <m:r>
                        <a:rPr lang="en-US" altLang="zh-CN" sz="1400" i="1"/>
                        <m:t>=</m:t>
                      </m:r>
                      <m:r>
                        <a:rPr lang="en-US" altLang="zh-CN" sz="1400" i="1"/>
                        <m:t>𝜎</m:t>
                      </m:r>
                      <m:d>
                        <m:dPr>
                          <m:ctrlPr>
                            <a:rPr lang="zh-CN" altLang="zh-CN" sz="1400" i="1"/>
                          </m:ctrlPr>
                        </m:dPr>
                        <m:e>
                          <m:d>
                            <m:dPr>
                              <m:ctrlPr>
                                <a:rPr lang="zh-CN" altLang="zh-CN" sz="1400" i="1"/>
                              </m:ctrlPr>
                            </m:dPr>
                            <m:e>
                              <m:d>
                                <m:dPr>
                                  <m:ctrlPr>
                                    <a:rPr lang="zh-CN" altLang="zh-CN" sz="1400" i="1"/>
                                  </m:ctrlPr>
                                </m:dPr>
                                <m:e>
                                  <m:r>
                                    <a:rPr lang="en-US" altLang="zh-CN" sz="1400" i="1"/>
                                    <m:t>1−</m:t>
                                  </m:r>
                                  <m:r>
                                    <a:rPr lang="en-US" altLang="zh-CN" sz="1400" i="1"/>
                                    <m:t>𝛼</m:t>
                                  </m:r>
                                </m:e>
                              </m:d>
                              <m:sSup>
                                <m:sSupPr>
                                  <m:ctrlPr>
                                    <a:rPr lang="zh-CN" altLang="zh-CN" sz="1400" i="1"/>
                                  </m:ctrlPr>
                                </m:sSupPr>
                                <m:e>
                                  <m:acc>
                                    <m:accPr>
                                      <m:chr m:val="̃"/>
                                      <m:ctrlPr>
                                        <a:rPr lang="zh-CN" altLang="zh-CN" sz="1400" i="1"/>
                                      </m:ctrlPr>
                                    </m:accPr>
                                    <m:e>
                                      <m:r>
                                        <a:rPr lang="en-US" altLang="zh-CN" sz="1400" i="1"/>
                                        <m:t>𝐷</m:t>
                                      </m:r>
                                    </m:e>
                                  </m:acc>
                                </m:e>
                                <m:sup>
                                  <m:r>
                                    <a:rPr lang="en-US" altLang="zh-CN" sz="1400" i="1"/>
                                    <m:t>−</m:t>
                                  </m:r>
                                  <m:f>
                                    <m:fPr>
                                      <m:ctrlPr>
                                        <a:rPr lang="zh-CN" altLang="zh-CN" sz="1400" i="1"/>
                                      </m:ctrlPr>
                                    </m:fPr>
                                    <m:num>
                                      <m:r>
                                        <a:rPr lang="en-US" altLang="zh-CN" sz="1400" i="1"/>
                                        <m:t>1</m:t>
                                      </m:r>
                                    </m:num>
                                    <m:den>
                                      <m:r>
                                        <a:rPr lang="en-US" altLang="zh-CN" sz="1400" i="1"/>
                                        <m:t>2</m:t>
                                      </m:r>
                                    </m:den>
                                  </m:f>
                                </m:sup>
                              </m:sSup>
                              <m:acc>
                                <m:accPr>
                                  <m:chr m:val="̃"/>
                                  <m:ctrlPr>
                                    <a:rPr lang="zh-CN" altLang="zh-CN" sz="1400" i="1"/>
                                  </m:ctrlPr>
                                </m:accPr>
                                <m:e>
                                  <m:r>
                                    <a:rPr lang="en-US" altLang="zh-CN" sz="1400" i="1"/>
                                    <m:t>𝐴</m:t>
                                  </m:r>
                                </m:e>
                              </m:acc>
                              <m:sSup>
                                <m:sSupPr>
                                  <m:ctrlPr>
                                    <a:rPr lang="zh-CN" altLang="zh-CN" sz="1400" i="1"/>
                                  </m:ctrlPr>
                                </m:sSupPr>
                                <m:e>
                                  <m:acc>
                                    <m:accPr>
                                      <m:chr m:val="̃"/>
                                      <m:ctrlPr>
                                        <a:rPr lang="zh-CN" altLang="zh-CN" sz="1400" i="1"/>
                                      </m:ctrlPr>
                                    </m:accPr>
                                    <m:e>
                                      <m:r>
                                        <a:rPr lang="en-US" altLang="zh-CN" sz="1400" i="1"/>
                                        <m:t>𝐷</m:t>
                                      </m:r>
                                    </m:e>
                                  </m:acc>
                                </m:e>
                                <m:sup>
                                  <m:r>
                                    <a:rPr lang="en-US" altLang="zh-CN" sz="1400" i="1"/>
                                    <m:t>−</m:t>
                                  </m:r>
                                  <m:f>
                                    <m:fPr>
                                      <m:ctrlPr>
                                        <a:rPr lang="zh-CN" altLang="zh-CN" sz="1400" i="1"/>
                                      </m:ctrlPr>
                                    </m:fPr>
                                    <m:num>
                                      <m:r>
                                        <a:rPr lang="en-US" altLang="zh-CN" sz="1400" i="1"/>
                                        <m:t>1</m:t>
                                      </m:r>
                                    </m:num>
                                    <m:den>
                                      <m:r>
                                        <a:rPr lang="en-US" altLang="zh-CN" sz="1400" i="1"/>
                                        <m:t>2</m:t>
                                      </m:r>
                                    </m:den>
                                  </m:f>
                                </m:sup>
                              </m:sSup>
                              <m:sSup>
                                <m:sSupPr>
                                  <m:ctrlPr>
                                    <a:rPr lang="zh-CN" altLang="zh-CN" sz="1400" i="1"/>
                                  </m:ctrlPr>
                                </m:sSupPr>
                                <m:e>
                                  <m:r>
                                    <a:rPr lang="en-US" altLang="zh-CN" sz="1400" i="1"/>
                                    <m:t>𝐻</m:t>
                                  </m:r>
                                </m:e>
                                <m:sup>
                                  <m:d>
                                    <m:dPr>
                                      <m:ctrlPr>
                                        <a:rPr lang="zh-CN" altLang="zh-CN" sz="1400" i="1"/>
                                      </m:ctrlPr>
                                    </m:dPr>
                                    <m:e>
                                      <m:r>
                                        <a:rPr lang="en-US" altLang="zh-CN" sz="1400" i="1"/>
                                        <m:t>𝑙</m:t>
                                      </m:r>
                                    </m:e>
                                  </m:d>
                                </m:sup>
                              </m:sSup>
                              <m:r>
                                <a:rPr lang="en-US" altLang="zh-CN" sz="1400" i="1"/>
                                <m:t>++</m:t>
                              </m:r>
                              <m:r>
                                <a:rPr lang="en-US" altLang="zh-CN" sz="1400" i="1"/>
                                <m:t>𝛼</m:t>
                              </m:r>
                              <m:sSup>
                                <m:sSupPr>
                                  <m:ctrlPr>
                                    <a:rPr lang="zh-CN" altLang="zh-CN" sz="1400" i="1"/>
                                  </m:ctrlPr>
                                </m:sSupPr>
                                <m:e>
                                  <m:r>
                                    <a:rPr lang="en-US" altLang="zh-CN" sz="1400" i="1"/>
                                    <m:t>𝐻</m:t>
                                  </m:r>
                                </m:e>
                                <m:sup>
                                  <m:d>
                                    <m:dPr>
                                      <m:ctrlPr>
                                        <a:rPr lang="zh-CN" altLang="zh-CN" sz="1400" i="1"/>
                                      </m:ctrlPr>
                                    </m:dPr>
                                    <m:e>
                                      <m:r>
                                        <a:rPr lang="en-US" altLang="zh-CN" sz="1400" i="1"/>
                                        <m:t>0</m:t>
                                      </m:r>
                                    </m:e>
                                  </m:d>
                                </m:sup>
                              </m:sSup>
                            </m:e>
                          </m:d>
                          <m:sSup>
                            <m:sSupPr>
                              <m:ctrlPr>
                                <a:rPr lang="zh-CN" altLang="zh-CN" sz="1400" i="1"/>
                              </m:ctrlPr>
                            </m:sSupPr>
                            <m:e>
                              <m:r>
                                <a:rPr lang="en-US" altLang="zh-CN" sz="1400" i="1"/>
                                <m:t>𝑊</m:t>
                              </m:r>
                            </m:e>
                            <m:sup>
                              <m:d>
                                <m:dPr>
                                  <m:ctrlPr>
                                    <a:rPr lang="zh-CN" altLang="zh-CN" sz="1400" i="1"/>
                                  </m:ctrlPr>
                                </m:dPr>
                                <m:e>
                                  <m:r>
                                    <a:rPr lang="en-US" altLang="zh-CN" sz="1400" i="1"/>
                                    <m:t>𝑙</m:t>
                                  </m:r>
                                </m:e>
                              </m:d>
                            </m:sup>
                          </m:sSup>
                        </m:e>
                      </m:d>
                    </m:oMath>
                  </m:oMathPara>
                </a14:m>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pPr>
                  <a:lnSpc>
                    <a:spcPts val="2300"/>
                  </a:lnSpc>
                </a:pPr>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mc:Choice>
        <mc:Fallback>
          <p:sp>
            <p:nvSpPr>
              <p:cNvPr id="25" name="文本框 24">
                <a:extLst>
                  <a:ext uri="{FF2B5EF4-FFF2-40B4-BE49-F238E27FC236}">
                    <a16:creationId xmlns:a16="http://schemas.microsoft.com/office/drawing/2014/main" id="{45D33979-239F-4C31-B6F6-1D3E7A32BDAB}"/>
                  </a:ext>
                </a:extLst>
              </p:cNvPr>
              <p:cNvSpPr txBox="1">
                <a:spLocks noRot="1" noChangeAspect="1" noMove="1" noResize="1" noEditPoints="1" noAdjustHandles="1" noChangeArrowheads="1" noChangeShapeType="1" noTextEdit="1"/>
              </p:cNvSpPr>
              <p:nvPr/>
            </p:nvSpPr>
            <p:spPr>
              <a:xfrm>
                <a:off x="6139359" y="2053002"/>
                <a:ext cx="4191490" cy="4203715"/>
              </a:xfrm>
              <a:prstGeom prst="rect">
                <a:avLst/>
              </a:prstGeom>
              <a:blipFill>
                <a:blip r:embed="rId5"/>
                <a:stretch>
                  <a:fillRect l="-1163" t="-871" r="-3779"/>
                </a:stretch>
              </a:blipFill>
            </p:spPr>
            <p:txBody>
              <a:bodyPr/>
              <a:lstStyle/>
              <a:p>
                <a:r>
                  <a:rPr lang="zh-CN" altLang="en-US">
                    <a:noFill/>
                  </a:rPr>
                  <a:t> </a:t>
                </a:r>
              </a:p>
            </p:txBody>
          </p:sp>
        </mc:Fallback>
      </mc:AlternateContent>
      <p:sp>
        <p:nvSpPr>
          <p:cNvPr id="2" name="Rectangle 2">
            <a:extLst>
              <a:ext uri="{FF2B5EF4-FFF2-40B4-BE49-F238E27FC236}">
                <a16:creationId xmlns:a16="http://schemas.microsoft.com/office/drawing/2014/main" id="{9552D222-CE83-4615-A21F-1CBEA4B2E6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18570B66-F30F-4654-9C2B-C9DDBFDAC1EA}"/>
              </a:ext>
            </a:extLst>
          </p:cNvPr>
          <p:cNvSpPr txBox="1"/>
          <p:nvPr/>
        </p:nvSpPr>
        <p:spPr>
          <a:xfrm>
            <a:off x="823570" y="409927"/>
            <a:ext cx="2839450"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基于增强自身特征的算法</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4" name="Rectangle 2">
            <a:extLst>
              <a:ext uri="{FF2B5EF4-FFF2-40B4-BE49-F238E27FC236}">
                <a16:creationId xmlns:a16="http://schemas.microsoft.com/office/drawing/2014/main" id="{5E0F2B88-FA54-4FDD-BB6B-606310F0FD3F}"/>
              </a:ext>
            </a:extLst>
          </p:cNvPr>
          <p:cNvSpPr>
            <a:spLocks noChangeArrowheads="1"/>
          </p:cNvSpPr>
          <p:nvPr/>
        </p:nvSpPr>
        <p:spPr bwMode="auto">
          <a:xfrm>
            <a:off x="1118769" y="18708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7AA61F52-8693-41ED-86AA-DFDC5D4E3146}"/>
              </a:ext>
            </a:extLst>
          </p:cNvPr>
          <p:cNvGraphicFramePr>
            <a:graphicFrameLocks noChangeAspect="1"/>
          </p:cNvGraphicFramePr>
          <p:nvPr>
            <p:extLst>
              <p:ext uri="{D42A27DB-BD31-4B8C-83A1-F6EECF244321}">
                <p14:modId xmlns:p14="http://schemas.microsoft.com/office/powerpoint/2010/main" val="662948354"/>
              </p:ext>
            </p:extLst>
          </p:nvPr>
        </p:nvGraphicFramePr>
        <p:xfrm>
          <a:off x="1535457" y="1875039"/>
          <a:ext cx="2365211" cy="3885279"/>
        </p:xfrm>
        <a:graphic>
          <a:graphicData uri="http://schemas.openxmlformats.org/presentationml/2006/ole">
            <mc:AlternateContent xmlns:mc="http://schemas.openxmlformats.org/markup-compatibility/2006">
              <mc:Choice xmlns:v="urn:schemas-microsoft-com:vml" Requires="v">
                <p:oleObj spid="_x0000_s2063" name="Visio" r:id="rId6" imgW="3444098" imgH="5638973" progId="Visio.Drawing.15">
                  <p:embed/>
                </p:oleObj>
              </mc:Choice>
              <mc:Fallback>
                <p:oleObj name="Visio" r:id="rId6" imgW="3444098" imgH="5638973"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5457" y="1875039"/>
                        <a:ext cx="2365211" cy="3885279"/>
                      </a:xfrm>
                      <a:prstGeom prst="rect">
                        <a:avLst/>
                      </a:prstGeom>
                      <a:noFill/>
                    </p:spPr>
                  </p:pic>
                </p:oleObj>
              </mc:Fallback>
            </mc:AlternateContent>
          </a:graphicData>
        </a:graphic>
      </p:graphicFrame>
    </p:spTree>
    <p:extLst>
      <p:ext uri="{BB962C8B-B14F-4D97-AF65-F5344CB8AC3E}">
        <p14:creationId xmlns:p14="http://schemas.microsoft.com/office/powerpoint/2010/main" val="689790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3</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实验评估与分析</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r>
              <a:rPr lang="zh-CN" altLang="en-US" sz="1600" dirty="0">
                <a:solidFill>
                  <a:schemeClr val="tx1">
                    <a:lumMod val="85000"/>
                    <a:lumOff val="15000"/>
                  </a:schemeClr>
                </a:solidFill>
                <a:latin typeface="FuturaBookC" pitchFamily="2" charset="-52"/>
                <a:ea typeface="锐字逼格青春粗黑体简2.0" panose="02010604000000000000" pitchFamily="2" charset="-122"/>
              </a:rPr>
              <a:t>     在</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SGC</a:t>
            </a:r>
            <a:r>
              <a:rPr lang="zh-CN" altLang="en-US" sz="1600" dirty="0">
                <a:solidFill>
                  <a:schemeClr val="tx1">
                    <a:lumMod val="85000"/>
                    <a:lumOff val="15000"/>
                  </a:schemeClr>
                </a:solidFill>
                <a:latin typeface="FuturaBookC" pitchFamily="2" charset="-52"/>
                <a:ea typeface="锐字逼格青春粗黑体简2.0" panose="02010604000000000000" pitchFamily="2" charset="-122"/>
              </a:rPr>
              <a:t>和</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GCN</a:t>
            </a:r>
            <a:r>
              <a:rPr lang="zh-CN" altLang="en-US" sz="1600" dirty="0">
                <a:solidFill>
                  <a:schemeClr val="tx1">
                    <a:lumMod val="85000"/>
                    <a:lumOff val="15000"/>
                  </a:schemeClr>
                </a:solidFill>
                <a:latin typeface="FuturaBookC" pitchFamily="2" charset="-52"/>
                <a:ea typeface="锐字逼格青春粗黑体简2.0" panose="02010604000000000000" pitchFamily="2" charset="-122"/>
              </a:rPr>
              <a:t>模型上针对每种算法做了详尽的实验</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7385" y="764333"/>
            <a:ext cx="816082" cy="757334"/>
          </a:xfrm>
          <a:prstGeom prst="rect">
            <a:avLst/>
          </a:prstGeom>
        </p:spPr>
      </p:pic>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59127"/>
            <a:ext cx="2538453"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权重衰减</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过拟合</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endPar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cxnSp>
        <p:nvCxnSpPr>
          <p:cNvPr id="10" name="直接连接符 9"/>
          <p:cNvCxnSpPr>
            <a:cxnSpLocks/>
          </p:cNvCxnSpPr>
          <p:nvPr/>
        </p:nvCxnSpPr>
        <p:spPr>
          <a:xfrm>
            <a:off x="1561740" y="2778376"/>
            <a:ext cx="59862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表格 4">
            <a:extLst>
              <a:ext uri="{FF2B5EF4-FFF2-40B4-BE49-F238E27FC236}">
                <a16:creationId xmlns:a16="http://schemas.microsoft.com/office/drawing/2014/main" id="{DE446CB0-0BF7-4C41-9DE1-96F6426CA7AC}"/>
              </a:ext>
            </a:extLst>
          </p:cNvPr>
          <p:cNvGraphicFramePr>
            <a:graphicFrameLocks noGrp="1"/>
          </p:cNvGraphicFramePr>
          <p:nvPr>
            <p:extLst>
              <p:ext uri="{D42A27DB-BD31-4B8C-83A1-F6EECF244321}">
                <p14:modId xmlns:p14="http://schemas.microsoft.com/office/powerpoint/2010/main" val="1420315542"/>
              </p:ext>
            </p:extLst>
          </p:nvPr>
        </p:nvGraphicFramePr>
        <p:xfrm>
          <a:off x="995819" y="1682481"/>
          <a:ext cx="4971330" cy="2854579"/>
        </p:xfrm>
        <a:graphic>
          <a:graphicData uri="http://schemas.openxmlformats.org/drawingml/2006/table">
            <a:tbl>
              <a:tblPr firstRow="1" bandRow="1">
                <a:tableStyleId>{5C22544A-7EE6-4342-B048-85BDC9FD1C3A}</a:tableStyleId>
              </a:tblPr>
              <a:tblGrid>
                <a:gridCol w="828555">
                  <a:extLst>
                    <a:ext uri="{9D8B030D-6E8A-4147-A177-3AD203B41FA5}">
                      <a16:colId xmlns:a16="http://schemas.microsoft.com/office/drawing/2014/main" val="2655071545"/>
                    </a:ext>
                  </a:extLst>
                </a:gridCol>
                <a:gridCol w="828555">
                  <a:extLst>
                    <a:ext uri="{9D8B030D-6E8A-4147-A177-3AD203B41FA5}">
                      <a16:colId xmlns:a16="http://schemas.microsoft.com/office/drawing/2014/main" val="4281211390"/>
                    </a:ext>
                  </a:extLst>
                </a:gridCol>
                <a:gridCol w="828555">
                  <a:extLst>
                    <a:ext uri="{9D8B030D-6E8A-4147-A177-3AD203B41FA5}">
                      <a16:colId xmlns:a16="http://schemas.microsoft.com/office/drawing/2014/main" val="4100776056"/>
                    </a:ext>
                  </a:extLst>
                </a:gridCol>
                <a:gridCol w="828555">
                  <a:extLst>
                    <a:ext uri="{9D8B030D-6E8A-4147-A177-3AD203B41FA5}">
                      <a16:colId xmlns:a16="http://schemas.microsoft.com/office/drawing/2014/main" val="3566017160"/>
                    </a:ext>
                  </a:extLst>
                </a:gridCol>
                <a:gridCol w="828555">
                  <a:extLst>
                    <a:ext uri="{9D8B030D-6E8A-4147-A177-3AD203B41FA5}">
                      <a16:colId xmlns:a16="http://schemas.microsoft.com/office/drawing/2014/main" val="485506383"/>
                    </a:ext>
                  </a:extLst>
                </a:gridCol>
                <a:gridCol w="828555">
                  <a:extLst>
                    <a:ext uri="{9D8B030D-6E8A-4147-A177-3AD203B41FA5}">
                      <a16:colId xmlns:a16="http://schemas.microsoft.com/office/drawing/2014/main" val="1343994213"/>
                    </a:ext>
                  </a:extLst>
                </a:gridCol>
              </a:tblGrid>
              <a:tr h="407797">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数据集</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2</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4</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8</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16</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61952527"/>
                  </a:ext>
                </a:extLst>
              </a:tr>
              <a:tr h="407797">
                <a:tc rowSpan="2">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Cora</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GCN</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87.15</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85.94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86.35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26.51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89709758"/>
                  </a:ext>
                </a:extLst>
              </a:tr>
              <a:tr h="407797">
                <a:tc vMerge="1">
                  <a:txBody>
                    <a:bodyPr/>
                    <a:lstStyle/>
                    <a:p>
                      <a:endParaRPr lang="zh-CN" altLang="en-US"/>
                    </a:p>
                  </a:txBody>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GCN(WD)</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85.94</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87.55</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85.94</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42.17</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163532384"/>
                  </a:ext>
                </a:extLst>
              </a:tr>
              <a:tr h="407797">
                <a:tc rowSpan="2">
                  <a:txBody>
                    <a:bodyPr/>
                    <a:lstStyle/>
                    <a:p>
                      <a:pPr algn="ctr">
                        <a:lnSpc>
                          <a:spcPts val="1600"/>
                        </a:lnSpc>
                        <a:spcAft>
                          <a:spcPts val="0"/>
                        </a:spcAft>
                      </a:pPr>
                      <a:r>
                        <a:rPr lang="en-US" sz="1000" dirty="0" err="1">
                          <a:effectLst/>
                          <a:latin typeface="Times New Roman" panose="02020603050405020304" pitchFamily="18" charset="0"/>
                          <a:ea typeface="宋体" panose="02010600030101010101" pitchFamily="2" charset="-122"/>
                          <a:cs typeface="宋体" panose="02010600030101010101" pitchFamily="2" charset="-122"/>
                        </a:rPr>
                        <a:t>Citeseer</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GCN</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76.42</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75.94</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72.64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63.21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2864098132"/>
                  </a:ext>
                </a:extLst>
              </a:tr>
              <a:tr h="407797">
                <a:tc vMerge="1">
                  <a:txBody>
                    <a:bodyPr/>
                    <a:lstStyle/>
                    <a:p>
                      <a:endParaRPr lang="zh-CN" altLang="en-US"/>
                    </a:p>
                  </a:txBody>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GCN(WD)</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76.42</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75</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75</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72.64</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3159568495"/>
                  </a:ext>
                </a:extLst>
              </a:tr>
              <a:tr h="407797">
                <a:tc rowSpan="2">
                  <a:txBody>
                    <a:bodyPr/>
                    <a:lstStyle/>
                    <a:p>
                      <a:pPr algn="ctr">
                        <a:lnSpc>
                          <a:spcPts val="1600"/>
                        </a:lnSpc>
                        <a:spcAft>
                          <a:spcPts val="0"/>
                        </a:spcAft>
                      </a:pPr>
                      <a:r>
                        <a:rPr lang="en-US" sz="1000" dirty="0" err="1">
                          <a:effectLst/>
                          <a:latin typeface="Times New Roman" panose="02020603050405020304" pitchFamily="18" charset="0"/>
                          <a:ea typeface="宋体" panose="02010600030101010101" pitchFamily="2" charset="-122"/>
                          <a:cs typeface="宋体" panose="02010600030101010101" pitchFamily="2" charset="-122"/>
                        </a:rPr>
                        <a:t>Pubmed</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GCN</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86.87</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85.6</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84.43</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59.99</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19136084"/>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GCN(WD)</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85.55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86.11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84.69</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70.59</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2344953936"/>
                  </a:ext>
                </a:extLst>
              </a:tr>
            </a:tbl>
          </a:graphicData>
        </a:graphic>
      </p:graphicFrame>
      <p:pic>
        <p:nvPicPr>
          <p:cNvPr id="13" name="图片 12">
            <a:extLst>
              <a:ext uri="{FF2B5EF4-FFF2-40B4-BE49-F238E27FC236}">
                <a16:creationId xmlns:a16="http://schemas.microsoft.com/office/drawing/2014/main" id="{A3FBFDA5-2AB6-4742-AD80-7552EF1D06D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23667" y="1266098"/>
            <a:ext cx="4978400" cy="3703955"/>
          </a:xfrm>
          <a:prstGeom prst="rect">
            <a:avLst/>
          </a:prstGeom>
          <a:noFill/>
          <a:ln>
            <a:noFill/>
          </a:ln>
        </p:spPr>
      </p:pic>
      <p:sp>
        <p:nvSpPr>
          <p:cNvPr id="14" name="矩形 13">
            <a:extLst>
              <a:ext uri="{FF2B5EF4-FFF2-40B4-BE49-F238E27FC236}">
                <a16:creationId xmlns:a16="http://schemas.microsoft.com/office/drawing/2014/main" id="{30BDA3A4-DCE2-45F6-BF92-EFC7DB9313A6}"/>
              </a:ext>
            </a:extLst>
          </p:cNvPr>
          <p:cNvSpPr/>
          <p:nvPr/>
        </p:nvSpPr>
        <p:spPr>
          <a:xfrm>
            <a:off x="904648" y="5144413"/>
            <a:ext cx="10081549" cy="1321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D512AC00-DBB9-46B7-BB04-00723B8BB128}"/>
                  </a:ext>
                </a:extLst>
              </p:cNvPr>
              <p:cNvSpPr txBox="1"/>
              <p:nvPr/>
            </p:nvSpPr>
            <p:spPr>
              <a:xfrm>
                <a:off x="914808" y="5461333"/>
                <a:ext cx="10062257" cy="682238"/>
              </a:xfrm>
              <a:prstGeom prst="rect">
                <a:avLst/>
              </a:prstGeom>
              <a:noFill/>
            </p:spPr>
            <p:txBody>
              <a:bodyPr wrap="square" rtlCol="0">
                <a:spAutoFit/>
              </a:bodyPr>
              <a:lstStyle/>
              <a:p>
                <a:pPr>
                  <a:lnSpc>
                    <a:spcPts val="2300"/>
                  </a:lnSpc>
                </a:pPr>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实验中采用了</a:t>
                </a:r>
                <a14:m>
                  <m:oMath xmlns:m="http://schemas.openxmlformats.org/officeDocument/2006/math">
                    <m:sSub>
                      <m:sSubPr>
                        <m:ctrlPr>
                          <a:rPr lang="zh-CN" altLang="zh-CN" sz="2000">
                            <a:solidFill>
                              <a:schemeClr val="tx1">
                                <a:lumMod val="75000"/>
                                <a:lumOff val="25000"/>
                              </a:schemeClr>
                            </a:solidFill>
                            <a:latin typeface="FZZhengHeiS-DB-GB" panose="02000000000000000000" pitchFamily="2" charset="0"/>
                            <a:ea typeface="FZZhengHeiS-DB-GB" panose="02000000000000000000" pitchFamily="2" charset="0"/>
                          </a:rPr>
                        </m:ctrlPr>
                      </m:sSubPr>
                      <m:e>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ℒ</m:t>
                        </m:r>
                      </m:e>
                      <m:sub>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2</m:t>
                        </m:r>
                      </m:sub>
                    </m:sSub>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正则化，层数为</a:t>
                </a:r>
                <a14:m>
                  <m:oMath xmlns:m="http://schemas.openxmlformats.org/officeDocument/2006/math">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[1,8]</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时正则化系数设置为</a:t>
                </a:r>
                <a14:m>
                  <m:oMath xmlns:m="http://schemas.openxmlformats.org/officeDocument/2006/math">
                    <m:sSup>
                      <m:sSupPr>
                        <m:ctrlPr>
                          <a:rPr lang="zh-CN" altLang="zh-CN" sz="2000">
                            <a:solidFill>
                              <a:schemeClr val="tx1">
                                <a:lumMod val="75000"/>
                                <a:lumOff val="25000"/>
                              </a:schemeClr>
                            </a:solidFill>
                            <a:latin typeface="FZZhengHeiS-DB-GB" panose="02000000000000000000" pitchFamily="2" charset="0"/>
                            <a:ea typeface="FZZhengHeiS-DB-GB" panose="02000000000000000000" pitchFamily="2" charset="0"/>
                          </a:rPr>
                        </m:ctrlPr>
                      </m:sSupPr>
                      <m:e>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10</m:t>
                        </m:r>
                      </m:e>
                      <m:sup>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−3</m:t>
                        </m:r>
                      </m:sup>
                    </m:sSup>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，层数为</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[9,16]</a:t>
                </a:r>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时正则化系数设置为</a:t>
                </a:r>
                <a14:m>
                  <m:oMath xmlns:m="http://schemas.openxmlformats.org/officeDocument/2006/math">
                    <m:sSup>
                      <m:sSupPr>
                        <m:ctrlPr>
                          <a:rPr lang="zh-CN" altLang="zh-CN" sz="2000">
                            <a:solidFill>
                              <a:schemeClr val="tx1">
                                <a:lumMod val="75000"/>
                                <a:lumOff val="25000"/>
                              </a:schemeClr>
                            </a:solidFill>
                            <a:latin typeface="FZZhengHeiS-DB-GB" panose="02000000000000000000" pitchFamily="2" charset="0"/>
                            <a:ea typeface="FZZhengHeiS-DB-GB" panose="02000000000000000000" pitchFamily="2" charset="0"/>
                          </a:rPr>
                        </m:ctrlPr>
                      </m:sSupPr>
                      <m:e>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10</m:t>
                        </m:r>
                      </m:e>
                      <m:sup>
                        <m:r>
                          <a:rPr lang="en-US" altLang="zh-CN" sz="2000">
                            <a:solidFill>
                              <a:schemeClr val="tx1">
                                <a:lumMod val="75000"/>
                                <a:lumOff val="25000"/>
                              </a:schemeClr>
                            </a:solidFill>
                            <a:latin typeface="FZZhengHeiS-DB-GB" panose="02000000000000000000" pitchFamily="2" charset="0"/>
                            <a:ea typeface="FZZhengHeiS-DB-GB" panose="02000000000000000000" pitchFamily="2" charset="0"/>
                          </a:rPr>
                          <m:t>−2</m:t>
                        </m:r>
                      </m:sup>
                    </m:sSup>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a:t>
                </a:r>
                <a:endPar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endParaRPr>
              </a:p>
            </p:txBody>
          </p:sp>
        </mc:Choice>
        <mc:Fallback>
          <p:sp>
            <p:nvSpPr>
              <p:cNvPr id="15" name="文本框 14">
                <a:extLst>
                  <a:ext uri="{FF2B5EF4-FFF2-40B4-BE49-F238E27FC236}">
                    <a16:creationId xmlns:a16="http://schemas.microsoft.com/office/drawing/2014/main" id="{D512AC00-DBB9-46B7-BB04-00723B8BB128}"/>
                  </a:ext>
                </a:extLst>
              </p:cNvPr>
              <p:cNvSpPr txBox="1">
                <a:spLocks noRot="1" noChangeAspect="1" noMove="1" noResize="1" noEditPoints="1" noAdjustHandles="1" noChangeArrowheads="1" noChangeShapeType="1" noTextEdit="1"/>
              </p:cNvSpPr>
              <p:nvPr/>
            </p:nvSpPr>
            <p:spPr>
              <a:xfrm>
                <a:off x="914808" y="5461333"/>
                <a:ext cx="10062257" cy="682238"/>
              </a:xfrm>
              <a:prstGeom prst="rect">
                <a:avLst/>
              </a:prstGeom>
              <a:blipFill>
                <a:blip r:embed="rId5"/>
                <a:stretch>
                  <a:fillRect l="-606" t="-8036" b="-142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379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cxnSp>
        <p:nvCxnSpPr>
          <p:cNvPr id="10" name="直接连接符 9"/>
          <p:cNvCxnSpPr>
            <a:cxnSpLocks/>
          </p:cNvCxnSpPr>
          <p:nvPr/>
        </p:nvCxnSpPr>
        <p:spPr>
          <a:xfrm>
            <a:off x="1561740" y="2778376"/>
            <a:ext cx="59862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表格 4">
            <a:extLst>
              <a:ext uri="{FF2B5EF4-FFF2-40B4-BE49-F238E27FC236}">
                <a16:creationId xmlns:a16="http://schemas.microsoft.com/office/drawing/2014/main" id="{DE446CB0-0BF7-4C41-9DE1-96F6426CA7AC}"/>
              </a:ext>
            </a:extLst>
          </p:cNvPr>
          <p:cNvGraphicFramePr>
            <a:graphicFrameLocks noGrp="1"/>
          </p:cNvGraphicFramePr>
          <p:nvPr>
            <p:extLst>
              <p:ext uri="{D42A27DB-BD31-4B8C-83A1-F6EECF244321}">
                <p14:modId xmlns:p14="http://schemas.microsoft.com/office/powerpoint/2010/main" val="3195546212"/>
              </p:ext>
            </p:extLst>
          </p:nvPr>
        </p:nvGraphicFramePr>
        <p:xfrm>
          <a:off x="995819" y="1682481"/>
          <a:ext cx="4971330" cy="2854579"/>
        </p:xfrm>
        <a:graphic>
          <a:graphicData uri="http://schemas.openxmlformats.org/drawingml/2006/table">
            <a:tbl>
              <a:tblPr firstRow="1" bandRow="1">
                <a:tableStyleId>{5C22544A-7EE6-4342-B048-85BDC9FD1C3A}</a:tableStyleId>
              </a:tblPr>
              <a:tblGrid>
                <a:gridCol w="828555">
                  <a:extLst>
                    <a:ext uri="{9D8B030D-6E8A-4147-A177-3AD203B41FA5}">
                      <a16:colId xmlns:a16="http://schemas.microsoft.com/office/drawing/2014/main" val="2655071545"/>
                    </a:ext>
                  </a:extLst>
                </a:gridCol>
                <a:gridCol w="828555">
                  <a:extLst>
                    <a:ext uri="{9D8B030D-6E8A-4147-A177-3AD203B41FA5}">
                      <a16:colId xmlns:a16="http://schemas.microsoft.com/office/drawing/2014/main" val="4281211390"/>
                    </a:ext>
                  </a:extLst>
                </a:gridCol>
                <a:gridCol w="828555">
                  <a:extLst>
                    <a:ext uri="{9D8B030D-6E8A-4147-A177-3AD203B41FA5}">
                      <a16:colId xmlns:a16="http://schemas.microsoft.com/office/drawing/2014/main" val="4100776056"/>
                    </a:ext>
                  </a:extLst>
                </a:gridCol>
                <a:gridCol w="828555">
                  <a:extLst>
                    <a:ext uri="{9D8B030D-6E8A-4147-A177-3AD203B41FA5}">
                      <a16:colId xmlns:a16="http://schemas.microsoft.com/office/drawing/2014/main" val="3566017160"/>
                    </a:ext>
                  </a:extLst>
                </a:gridCol>
                <a:gridCol w="828555">
                  <a:extLst>
                    <a:ext uri="{9D8B030D-6E8A-4147-A177-3AD203B41FA5}">
                      <a16:colId xmlns:a16="http://schemas.microsoft.com/office/drawing/2014/main" val="485506383"/>
                    </a:ext>
                  </a:extLst>
                </a:gridCol>
                <a:gridCol w="828555">
                  <a:extLst>
                    <a:ext uri="{9D8B030D-6E8A-4147-A177-3AD203B41FA5}">
                      <a16:colId xmlns:a16="http://schemas.microsoft.com/office/drawing/2014/main" val="1343994213"/>
                    </a:ext>
                  </a:extLst>
                </a:gridCol>
              </a:tblGrid>
              <a:tr h="407797">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数据集</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2</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4</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8</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16</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61952527"/>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Cora</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85.14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83.94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85.14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26.51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89709758"/>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GCN(ES)</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87.15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86.35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26.51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163532384"/>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Citeseer</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69.81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67.92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68.4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62.81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2864098132"/>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GCN(ES)</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76.42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72.64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63.21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3159568495"/>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Pubmed</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86.46</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84.94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84.08</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40.37</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19136084"/>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GCN(ES)</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86.87</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85.6</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84.43</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59.99</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2344953936"/>
                  </a:ext>
                </a:extLst>
              </a:tr>
            </a:tbl>
          </a:graphicData>
        </a:graphic>
      </p:graphicFrame>
      <p:pic>
        <p:nvPicPr>
          <p:cNvPr id="13" name="图片 12">
            <a:extLst>
              <a:ext uri="{FF2B5EF4-FFF2-40B4-BE49-F238E27FC236}">
                <a16:creationId xmlns:a16="http://schemas.microsoft.com/office/drawing/2014/main" id="{A3FBFDA5-2AB6-4742-AD80-7552EF1D06DA}"/>
              </a:ext>
            </a:extLst>
          </p:cNvPr>
          <p:cNvPicPr/>
          <p:nvPr/>
        </p:nvPicPr>
        <p:blipFill>
          <a:blip r:embed="rId4">
            <a:extLst>
              <a:ext uri="{28A0092B-C50C-407E-A947-70E740481C1C}">
                <a14:useLocalDpi xmlns:a14="http://schemas.microsoft.com/office/drawing/2010/main" val="0"/>
              </a:ext>
            </a:extLst>
          </a:blip>
          <a:srcRect/>
          <a:stretch/>
        </p:blipFill>
        <p:spPr bwMode="auto">
          <a:xfrm>
            <a:off x="6623667" y="1266733"/>
            <a:ext cx="4978400" cy="3702685"/>
          </a:xfrm>
          <a:prstGeom prst="rect">
            <a:avLst/>
          </a:prstGeom>
          <a:noFill/>
          <a:ln>
            <a:noFill/>
          </a:ln>
        </p:spPr>
      </p:pic>
      <p:sp>
        <p:nvSpPr>
          <p:cNvPr id="14" name="矩形 13">
            <a:extLst>
              <a:ext uri="{FF2B5EF4-FFF2-40B4-BE49-F238E27FC236}">
                <a16:creationId xmlns:a16="http://schemas.microsoft.com/office/drawing/2014/main" id="{30BDA3A4-DCE2-45F6-BF92-EFC7DB9313A6}"/>
              </a:ext>
            </a:extLst>
          </p:cNvPr>
          <p:cNvSpPr/>
          <p:nvPr/>
        </p:nvSpPr>
        <p:spPr>
          <a:xfrm>
            <a:off x="904648" y="5144413"/>
            <a:ext cx="10081549" cy="1321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512AC00-DBB9-46B7-BB04-00723B8BB128}"/>
              </a:ext>
            </a:extLst>
          </p:cNvPr>
          <p:cNvSpPr txBox="1"/>
          <p:nvPr/>
        </p:nvSpPr>
        <p:spPr>
          <a:xfrm>
            <a:off x="914808" y="5308933"/>
            <a:ext cx="10062257" cy="977191"/>
          </a:xfrm>
          <a:prstGeom prst="rect">
            <a:avLst/>
          </a:prstGeom>
          <a:noFill/>
        </p:spPr>
        <p:txBody>
          <a:bodyPr wrap="square" rtlCol="0">
            <a:spAutoFit/>
          </a:bodyPr>
          <a:lstStyle/>
          <a:p>
            <a:pPr>
              <a:lnSpc>
                <a:spcPts val="2300"/>
              </a:lnSpc>
            </a:pP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实验中采用了第三类停止标准，以准确率作为早停指标。在其他算法的实验中，我们用该提前终止作为剪枝算法，以节省不必要的训练开销。不使用提前终止算法时，训练轮数设置为</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400</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轮。使用提前终止算法时，训练轮数设置为</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400</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轮，变化窗口设置为</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50</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轮。</a:t>
            </a:r>
          </a:p>
        </p:txBody>
      </p:sp>
      <p:sp>
        <p:nvSpPr>
          <p:cNvPr id="12" name="文本框 11">
            <a:extLst>
              <a:ext uri="{FF2B5EF4-FFF2-40B4-BE49-F238E27FC236}">
                <a16:creationId xmlns:a16="http://schemas.microsoft.com/office/drawing/2014/main" id="{26F8C659-5279-454E-96E9-06ED815314E0}"/>
              </a:ext>
            </a:extLst>
          </p:cNvPr>
          <p:cNvSpPr txBox="1"/>
          <p:nvPr/>
        </p:nvSpPr>
        <p:spPr>
          <a:xfrm>
            <a:off x="904648" y="359127"/>
            <a:ext cx="2538453"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提前终止</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过拟合</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endPar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2929006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cxnSp>
        <p:nvCxnSpPr>
          <p:cNvPr id="10" name="直接连接符 9"/>
          <p:cNvCxnSpPr>
            <a:cxnSpLocks/>
          </p:cNvCxnSpPr>
          <p:nvPr/>
        </p:nvCxnSpPr>
        <p:spPr>
          <a:xfrm>
            <a:off x="1561740" y="2778376"/>
            <a:ext cx="59862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表格 4">
            <a:extLst>
              <a:ext uri="{FF2B5EF4-FFF2-40B4-BE49-F238E27FC236}">
                <a16:creationId xmlns:a16="http://schemas.microsoft.com/office/drawing/2014/main" id="{DE446CB0-0BF7-4C41-9DE1-96F6426CA7AC}"/>
              </a:ext>
            </a:extLst>
          </p:cNvPr>
          <p:cNvGraphicFramePr>
            <a:graphicFrameLocks noGrp="1"/>
          </p:cNvGraphicFramePr>
          <p:nvPr>
            <p:extLst>
              <p:ext uri="{D42A27DB-BD31-4B8C-83A1-F6EECF244321}">
                <p14:modId xmlns:p14="http://schemas.microsoft.com/office/powerpoint/2010/main" val="1076792855"/>
              </p:ext>
            </p:extLst>
          </p:nvPr>
        </p:nvGraphicFramePr>
        <p:xfrm>
          <a:off x="995819" y="1682481"/>
          <a:ext cx="4971330" cy="2854579"/>
        </p:xfrm>
        <a:graphic>
          <a:graphicData uri="http://schemas.openxmlformats.org/drawingml/2006/table">
            <a:tbl>
              <a:tblPr firstRow="1" bandRow="1">
                <a:tableStyleId>{5C22544A-7EE6-4342-B048-85BDC9FD1C3A}</a:tableStyleId>
              </a:tblPr>
              <a:tblGrid>
                <a:gridCol w="828555">
                  <a:extLst>
                    <a:ext uri="{9D8B030D-6E8A-4147-A177-3AD203B41FA5}">
                      <a16:colId xmlns:a16="http://schemas.microsoft.com/office/drawing/2014/main" val="2655071545"/>
                    </a:ext>
                  </a:extLst>
                </a:gridCol>
                <a:gridCol w="828555">
                  <a:extLst>
                    <a:ext uri="{9D8B030D-6E8A-4147-A177-3AD203B41FA5}">
                      <a16:colId xmlns:a16="http://schemas.microsoft.com/office/drawing/2014/main" val="4281211390"/>
                    </a:ext>
                  </a:extLst>
                </a:gridCol>
                <a:gridCol w="828555">
                  <a:extLst>
                    <a:ext uri="{9D8B030D-6E8A-4147-A177-3AD203B41FA5}">
                      <a16:colId xmlns:a16="http://schemas.microsoft.com/office/drawing/2014/main" val="4100776056"/>
                    </a:ext>
                  </a:extLst>
                </a:gridCol>
                <a:gridCol w="828555">
                  <a:extLst>
                    <a:ext uri="{9D8B030D-6E8A-4147-A177-3AD203B41FA5}">
                      <a16:colId xmlns:a16="http://schemas.microsoft.com/office/drawing/2014/main" val="3566017160"/>
                    </a:ext>
                  </a:extLst>
                </a:gridCol>
                <a:gridCol w="828555">
                  <a:extLst>
                    <a:ext uri="{9D8B030D-6E8A-4147-A177-3AD203B41FA5}">
                      <a16:colId xmlns:a16="http://schemas.microsoft.com/office/drawing/2014/main" val="485506383"/>
                    </a:ext>
                  </a:extLst>
                </a:gridCol>
                <a:gridCol w="828555">
                  <a:extLst>
                    <a:ext uri="{9D8B030D-6E8A-4147-A177-3AD203B41FA5}">
                      <a16:colId xmlns:a16="http://schemas.microsoft.com/office/drawing/2014/main" val="1343994213"/>
                    </a:ext>
                  </a:extLst>
                </a:gridCol>
              </a:tblGrid>
              <a:tr h="407797">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数据集</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2</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4</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8</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16</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61952527"/>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Cora</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87.15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86.35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26.51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89709758"/>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GCN(DO)</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88.76</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87.15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87.95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33.33</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163532384"/>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Citeseer</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76.42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72.64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63.21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2864098132"/>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GCN(DO)</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74.53</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76.42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3159568495"/>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Pubmed</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86.87</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85.6</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84.43</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59.99</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19136084"/>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GCN(DO)</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88.44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85.85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84.94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82.25</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2344953936"/>
                  </a:ext>
                </a:extLst>
              </a:tr>
            </a:tbl>
          </a:graphicData>
        </a:graphic>
      </p:graphicFrame>
      <p:pic>
        <p:nvPicPr>
          <p:cNvPr id="13" name="图片 12">
            <a:extLst>
              <a:ext uri="{FF2B5EF4-FFF2-40B4-BE49-F238E27FC236}">
                <a16:creationId xmlns:a16="http://schemas.microsoft.com/office/drawing/2014/main" id="{A3FBFDA5-2AB6-4742-AD80-7552EF1D06DA}"/>
              </a:ext>
            </a:extLst>
          </p:cNvPr>
          <p:cNvPicPr/>
          <p:nvPr/>
        </p:nvPicPr>
        <p:blipFill>
          <a:blip r:embed="rId4">
            <a:extLst>
              <a:ext uri="{28A0092B-C50C-407E-A947-70E740481C1C}">
                <a14:useLocalDpi xmlns:a14="http://schemas.microsoft.com/office/drawing/2010/main" val="0"/>
              </a:ext>
            </a:extLst>
          </a:blip>
          <a:srcRect/>
          <a:stretch/>
        </p:blipFill>
        <p:spPr bwMode="auto">
          <a:xfrm>
            <a:off x="6623667" y="1266733"/>
            <a:ext cx="4978399" cy="3702685"/>
          </a:xfrm>
          <a:prstGeom prst="rect">
            <a:avLst/>
          </a:prstGeom>
          <a:noFill/>
          <a:ln>
            <a:noFill/>
          </a:ln>
        </p:spPr>
      </p:pic>
      <p:sp>
        <p:nvSpPr>
          <p:cNvPr id="14" name="矩形 13">
            <a:extLst>
              <a:ext uri="{FF2B5EF4-FFF2-40B4-BE49-F238E27FC236}">
                <a16:creationId xmlns:a16="http://schemas.microsoft.com/office/drawing/2014/main" id="{30BDA3A4-DCE2-45F6-BF92-EFC7DB9313A6}"/>
              </a:ext>
            </a:extLst>
          </p:cNvPr>
          <p:cNvSpPr/>
          <p:nvPr/>
        </p:nvSpPr>
        <p:spPr>
          <a:xfrm>
            <a:off x="904648" y="5144413"/>
            <a:ext cx="10081549" cy="1321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512AC00-DBB9-46B7-BB04-00723B8BB128}"/>
              </a:ext>
            </a:extLst>
          </p:cNvPr>
          <p:cNvSpPr txBox="1"/>
          <p:nvPr/>
        </p:nvSpPr>
        <p:spPr>
          <a:xfrm>
            <a:off x="904648" y="5611426"/>
            <a:ext cx="10062257" cy="387286"/>
          </a:xfrm>
          <a:prstGeom prst="rect">
            <a:avLst/>
          </a:prstGeom>
          <a:noFill/>
        </p:spPr>
        <p:txBody>
          <a:bodyPr wrap="square" rtlCol="0">
            <a:spAutoFit/>
          </a:bodyPr>
          <a:lstStyle/>
          <a:p>
            <a:pPr algn="ctr">
              <a:lnSpc>
                <a:spcPts val="2300"/>
              </a:lnSpc>
            </a:pP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实验中的保留率统一设置为</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0.5</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a:t>
            </a:r>
          </a:p>
        </p:txBody>
      </p:sp>
      <p:sp>
        <p:nvSpPr>
          <p:cNvPr id="11" name="文本框 10">
            <a:extLst>
              <a:ext uri="{FF2B5EF4-FFF2-40B4-BE49-F238E27FC236}">
                <a16:creationId xmlns:a16="http://schemas.microsoft.com/office/drawing/2014/main" id="{45114271-4CEB-4DB4-803E-525A23E67672}"/>
              </a:ext>
            </a:extLst>
          </p:cNvPr>
          <p:cNvSpPr txBox="1"/>
          <p:nvPr/>
        </p:nvSpPr>
        <p:spPr>
          <a:xfrm>
            <a:off x="904648" y="359127"/>
            <a:ext cx="2538453"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丢弃法</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过拟合</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endPar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3538319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cxnSp>
        <p:nvCxnSpPr>
          <p:cNvPr id="10" name="直接连接符 9"/>
          <p:cNvCxnSpPr>
            <a:cxnSpLocks/>
          </p:cNvCxnSpPr>
          <p:nvPr/>
        </p:nvCxnSpPr>
        <p:spPr>
          <a:xfrm>
            <a:off x="1561740" y="2778376"/>
            <a:ext cx="59862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表格 4">
            <a:extLst>
              <a:ext uri="{FF2B5EF4-FFF2-40B4-BE49-F238E27FC236}">
                <a16:creationId xmlns:a16="http://schemas.microsoft.com/office/drawing/2014/main" id="{DE446CB0-0BF7-4C41-9DE1-96F6426CA7AC}"/>
              </a:ext>
            </a:extLst>
          </p:cNvPr>
          <p:cNvGraphicFramePr>
            <a:graphicFrameLocks noGrp="1"/>
          </p:cNvGraphicFramePr>
          <p:nvPr>
            <p:extLst>
              <p:ext uri="{D42A27DB-BD31-4B8C-83A1-F6EECF244321}">
                <p14:modId xmlns:p14="http://schemas.microsoft.com/office/powerpoint/2010/main" val="2425100813"/>
              </p:ext>
            </p:extLst>
          </p:nvPr>
        </p:nvGraphicFramePr>
        <p:xfrm>
          <a:off x="995819" y="1682481"/>
          <a:ext cx="4971330" cy="2854579"/>
        </p:xfrm>
        <a:graphic>
          <a:graphicData uri="http://schemas.openxmlformats.org/drawingml/2006/table">
            <a:tbl>
              <a:tblPr firstRow="1" bandRow="1">
                <a:tableStyleId>{5C22544A-7EE6-4342-B048-85BDC9FD1C3A}</a:tableStyleId>
              </a:tblPr>
              <a:tblGrid>
                <a:gridCol w="828555">
                  <a:extLst>
                    <a:ext uri="{9D8B030D-6E8A-4147-A177-3AD203B41FA5}">
                      <a16:colId xmlns:a16="http://schemas.microsoft.com/office/drawing/2014/main" val="2655071545"/>
                    </a:ext>
                  </a:extLst>
                </a:gridCol>
                <a:gridCol w="828555">
                  <a:extLst>
                    <a:ext uri="{9D8B030D-6E8A-4147-A177-3AD203B41FA5}">
                      <a16:colId xmlns:a16="http://schemas.microsoft.com/office/drawing/2014/main" val="4281211390"/>
                    </a:ext>
                  </a:extLst>
                </a:gridCol>
                <a:gridCol w="828555">
                  <a:extLst>
                    <a:ext uri="{9D8B030D-6E8A-4147-A177-3AD203B41FA5}">
                      <a16:colId xmlns:a16="http://schemas.microsoft.com/office/drawing/2014/main" val="4100776056"/>
                    </a:ext>
                  </a:extLst>
                </a:gridCol>
                <a:gridCol w="828555">
                  <a:extLst>
                    <a:ext uri="{9D8B030D-6E8A-4147-A177-3AD203B41FA5}">
                      <a16:colId xmlns:a16="http://schemas.microsoft.com/office/drawing/2014/main" val="3566017160"/>
                    </a:ext>
                  </a:extLst>
                </a:gridCol>
                <a:gridCol w="828555">
                  <a:extLst>
                    <a:ext uri="{9D8B030D-6E8A-4147-A177-3AD203B41FA5}">
                      <a16:colId xmlns:a16="http://schemas.microsoft.com/office/drawing/2014/main" val="485506383"/>
                    </a:ext>
                  </a:extLst>
                </a:gridCol>
                <a:gridCol w="828555">
                  <a:extLst>
                    <a:ext uri="{9D8B030D-6E8A-4147-A177-3AD203B41FA5}">
                      <a16:colId xmlns:a16="http://schemas.microsoft.com/office/drawing/2014/main" val="1343994213"/>
                    </a:ext>
                  </a:extLst>
                </a:gridCol>
              </a:tblGrid>
              <a:tr h="407797">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数据集</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2</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4</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8</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16</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61952527"/>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Cora</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86.35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83.13</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86.35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30.92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89709758"/>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GCN(Xa)</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87.15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89.16</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85.14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30.92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163532384"/>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Citeseer</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76.89</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74.06</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71.7</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65.28</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2864098132"/>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GCN(Xa)</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79.25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76.89</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64.32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3159568495"/>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Pubmed</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86.56</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84.03</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44.02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19136084"/>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GCN(Xa)</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86.41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85.8</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83.37</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54.87</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2344953936"/>
                  </a:ext>
                </a:extLst>
              </a:tr>
            </a:tbl>
          </a:graphicData>
        </a:graphic>
      </p:graphicFrame>
      <p:pic>
        <p:nvPicPr>
          <p:cNvPr id="13" name="图片 12">
            <a:extLst>
              <a:ext uri="{FF2B5EF4-FFF2-40B4-BE49-F238E27FC236}">
                <a16:creationId xmlns:a16="http://schemas.microsoft.com/office/drawing/2014/main" id="{A3FBFDA5-2AB6-4742-AD80-7552EF1D06DA}"/>
              </a:ext>
            </a:extLst>
          </p:cNvPr>
          <p:cNvPicPr/>
          <p:nvPr/>
        </p:nvPicPr>
        <p:blipFill>
          <a:blip r:embed="rId4">
            <a:extLst>
              <a:ext uri="{28A0092B-C50C-407E-A947-70E740481C1C}">
                <a14:useLocalDpi xmlns:a14="http://schemas.microsoft.com/office/drawing/2010/main" val="0"/>
              </a:ext>
            </a:extLst>
          </a:blip>
          <a:srcRect/>
          <a:stretch/>
        </p:blipFill>
        <p:spPr bwMode="auto">
          <a:xfrm>
            <a:off x="6623667" y="1266733"/>
            <a:ext cx="4978399" cy="3702684"/>
          </a:xfrm>
          <a:prstGeom prst="rect">
            <a:avLst/>
          </a:prstGeom>
          <a:noFill/>
          <a:ln>
            <a:noFill/>
          </a:ln>
        </p:spPr>
      </p:pic>
      <p:sp>
        <p:nvSpPr>
          <p:cNvPr id="14" name="矩形 13">
            <a:extLst>
              <a:ext uri="{FF2B5EF4-FFF2-40B4-BE49-F238E27FC236}">
                <a16:creationId xmlns:a16="http://schemas.microsoft.com/office/drawing/2014/main" id="{30BDA3A4-DCE2-45F6-BF92-EFC7DB9313A6}"/>
              </a:ext>
            </a:extLst>
          </p:cNvPr>
          <p:cNvSpPr/>
          <p:nvPr/>
        </p:nvSpPr>
        <p:spPr>
          <a:xfrm>
            <a:off x="904648" y="5144413"/>
            <a:ext cx="10081549" cy="1321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512AC00-DBB9-46B7-BB04-00723B8BB128}"/>
              </a:ext>
            </a:extLst>
          </p:cNvPr>
          <p:cNvSpPr txBox="1"/>
          <p:nvPr/>
        </p:nvSpPr>
        <p:spPr>
          <a:xfrm>
            <a:off x="914808" y="5623893"/>
            <a:ext cx="10062257" cy="387286"/>
          </a:xfrm>
          <a:prstGeom prst="rect">
            <a:avLst/>
          </a:prstGeom>
          <a:noFill/>
        </p:spPr>
        <p:txBody>
          <a:bodyPr wrap="square" rtlCol="0">
            <a:spAutoFit/>
          </a:bodyPr>
          <a:lstStyle/>
          <a:p>
            <a:pPr algn="ctr">
              <a:lnSpc>
                <a:spcPts val="2300"/>
              </a:lnSpc>
            </a:pP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实验中</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GCN</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采用</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tanh</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激活函数，所以需要将方差乘以一个缩放因子。</a:t>
            </a:r>
          </a:p>
        </p:txBody>
      </p:sp>
      <p:sp>
        <p:nvSpPr>
          <p:cNvPr id="11" name="文本框 10">
            <a:extLst>
              <a:ext uri="{FF2B5EF4-FFF2-40B4-BE49-F238E27FC236}">
                <a16:creationId xmlns:a16="http://schemas.microsoft.com/office/drawing/2014/main" id="{DDFBE2EC-C463-4D77-9B17-C9FF9712ADC9}"/>
              </a:ext>
            </a:extLst>
          </p:cNvPr>
          <p:cNvSpPr txBox="1"/>
          <p:nvPr/>
        </p:nvSpPr>
        <p:spPr>
          <a:xfrm>
            <a:off x="904648" y="359127"/>
            <a:ext cx="2538453" cy="830997"/>
          </a:xfrm>
          <a:prstGeom prst="rect">
            <a:avLst/>
          </a:prstGeom>
          <a:noFill/>
        </p:spPr>
        <p:txBody>
          <a:bodyPr wrap="square" rtlCol="0">
            <a:spAutoFit/>
          </a:bodyPr>
          <a:lstStyle/>
          <a:p>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Xavier</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初始化</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梯度消失</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爆炸</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endPar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142843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2672779" y="3198166"/>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研究背景与现状</a:t>
            </a: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7259842" y="3198166"/>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算法分析与设计</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nvSpPr>
        <p:spPr>
          <a:xfrm>
            <a:off x="2672779" y="4446304"/>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实验评估与分析</a:t>
            </a: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20" name="文本框 19"/>
          <p:cNvSpPr txBox="1"/>
          <p:nvPr/>
        </p:nvSpPr>
        <p:spPr>
          <a:xfrm>
            <a:off x="7259842" y="4446304"/>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论文总结与展望</a:t>
            </a: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7385" y="764333"/>
            <a:ext cx="816082" cy="757334"/>
          </a:xfrm>
          <a:prstGeom prst="rect">
            <a:avLst/>
          </a:prstGeom>
        </p:spPr>
      </p:pic>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cxnSp>
        <p:nvCxnSpPr>
          <p:cNvPr id="10" name="直接连接符 9"/>
          <p:cNvCxnSpPr>
            <a:cxnSpLocks/>
          </p:cNvCxnSpPr>
          <p:nvPr/>
        </p:nvCxnSpPr>
        <p:spPr>
          <a:xfrm>
            <a:off x="1561740" y="2778376"/>
            <a:ext cx="59862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表格 4">
            <a:extLst>
              <a:ext uri="{FF2B5EF4-FFF2-40B4-BE49-F238E27FC236}">
                <a16:creationId xmlns:a16="http://schemas.microsoft.com/office/drawing/2014/main" id="{DE446CB0-0BF7-4C41-9DE1-96F6426CA7AC}"/>
              </a:ext>
            </a:extLst>
          </p:cNvPr>
          <p:cNvGraphicFramePr>
            <a:graphicFrameLocks noGrp="1"/>
          </p:cNvGraphicFramePr>
          <p:nvPr>
            <p:extLst>
              <p:ext uri="{D42A27DB-BD31-4B8C-83A1-F6EECF244321}">
                <p14:modId xmlns:p14="http://schemas.microsoft.com/office/powerpoint/2010/main" val="4027146815"/>
              </p:ext>
            </p:extLst>
          </p:nvPr>
        </p:nvGraphicFramePr>
        <p:xfrm>
          <a:off x="995819" y="1682481"/>
          <a:ext cx="4971330" cy="2854579"/>
        </p:xfrm>
        <a:graphic>
          <a:graphicData uri="http://schemas.openxmlformats.org/drawingml/2006/table">
            <a:tbl>
              <a:tblPr firstRow="1" bandRow="1">
                <a:tableStyleId>{5C22544A-7EE6-4342-B048-85BDC9FD1C3A}</a:tableStyleId>
              </a:tblPr>
              <a:tblGrid>
                <a:gridCol w="828555">
                  <a:extLst>
                    <a:ext uri="{9D8B030D-6E8A-4147-A177-3AD203B41FA5}">
                      <a16:colId xmlns:a16="http://schemas.microsoft.com/office/drawing/2014/main" val="2655071545"/>
                    </a:ext>
                  </a:extLst>
                </a:gridCol>
                <a:gridCol w="828555">
                  <a:extLst>
                    <a:ext uri="{9D8B030D-6E8A-4147-A177-3AD203B41FA5}">
                      <a16:colId xmlns:a16="http://schemas.microsoft.com/office/drawing/2014/main" val="4281211390"/>
                    </a:ext>
                  </a:extLst>
                </a:gridCol>
                <a:gridCol w="828555">
                  <a:extLst>
                    <a:ext uri="{9D8B030D-6E8A-4147-A177-3AD203B41FA5}">
                      <a16:colId xmlns:a16="http://schemas.microsoft.com/office/drawing/2014/main" val="4100776056"/>
                    </a:ext>
                  </a:extLst>
                </a:gridCol>
                <a:gridCol w="828555">
                  <a:extLst>
                    <a:ext uri="{9D8B030D-6E8A-4147-A177-3AD203B41FA5}">
                      <a16:colId xmlns:a16="http://schemas.microsoft.com/office/drawing/2014/main" val="3566017160"/>
                    </a:ext>
                  </a:extLst>
                </a:gridCol>
                <a:gridCol w="828555">
                  <a:extLst>
                    <a:ext uri="{9D8B030D-6E8A-4147-A177-3AD203B41FA5}">
                      <a16:colId xmlns:a16="http://schemas.microsoft.com/office/drawing/2014/main" val="485506383"/>
                    </a:ext>
                  </a:extLst>
                </a:gridCol>
                <a:gridCol w="828555">
                  <a:extLst>
                    <a:ext uri="{9D8B030D-6E8A-4147-A177-3AD203B41FA5}">
                      <a16:colId xmlns:a16="http://schemas.microsoft.com/office/drawing/2014/main" val="1343994213"/>
                    </a:ext>
                  </a:extLst>
                </a:gridCol>
              </a:tblGrid>
              <a:tr h="407797">
                <a:tc>
                  <a:txBody>
                    <a:bodyPr/>
                    <a:lstStyle/>
                    <a:p>
                      <a:pPr algn="ctr">
                        <a:lnSpc>
                          <a:spcPts val="1600"/>
                        </a:lnSpc>
                        <a:spcAft>
                          <a:spcPts val="0"/>
                        </a:spcAft>
                      </a:pPr>
                      <a:r>
                        <a:rPr lang="zh-CN" sz="1000" b="1" dirty="0">
                          <a:effectLst/>
                          <a:latin typeface="Times New Roman" panose="02020603050405020304" pitchFamily="18" charset="0"/>
                          <a:ea typeface="宋体" panose="02010600030101010101" pitchFamily="2" charset="-122"/>
                          <a:cs typeface="Times New Roman" panose="02020603050405020304" pitchFamily="18" charset="0"/>
                        </a:rPr>
                        <a:t>数据集</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zh-CN" sz="1000" b="1" dirty="0">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2</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4</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8</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16</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61952527"/>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Cora</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GCN</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87.15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89.16</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85.14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30.92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89709758"/>
                  </a:ext>
                </a:extLst>
              </a:tr>
              <a:tr h="407797">
                <a:tc vMerge="1">
                  <a:txBody>
                    <a:bodyPr/>
                    <a:lstStyle/>
                    <a:p>
                      <a:endParaRPr lang="zh-CN" altLang="en-US"/>
                    </a:p>
                  </a:txBody>
                  <a:tcPr/>
                </a:tc>
                <a:tc>
                  <a:txBody>
                    <a:bodyPr/>
                    <a:lstStyle/>
                    <a:p>
                      <a:pPr algn="ctr">
                        <a:lnSpc>
                          <a:spcPts val="1600"/>
                        </a:lnSpc>
                        <a:spcAft>
                          <a:spcPts val="0"/>
                        </a:spcAft>
                      </a:pPr>
                      <a:r>
                        <a:rPr lang="en-US" sz="1000" dirty="0">
                          <a:effectLst/>
                          <a:latin typeface="Times New Roman" panose="02020603050405020304" pitchFamily="18" charset="0"/>
                          <a:ea typeface="宋体" panose="02010600030101010101" pitchFamily="2" charset="-122"/>
                          <a:cs typeface="宋体" panose="02010600030101010101" pitchFamily="2" charset="-122"/>
                        </a:rPr>
                        <a:t>GCN(GC)</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87.15</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85.54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69.08</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163532384"/>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Citeseer</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79.25</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76.89</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64.32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2864098132"/>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GCN(GC)</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76.42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75.94</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72.64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71.23</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3159568495"/>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Pubmed</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86.41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85.8</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83.37</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54.87</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19136084"/>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GCN(GC)</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86.87</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85.6</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84.43</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60.9</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2344953936"/>
                  </a:ext>
                </a:extLst>
              </a:tr>
            </a:tbl>
          </a:graphicData>
        </a:graphic>
      </p:graphicFrame>
      <p:pic>
        <p:nvPicPr>
          <p:cNvPr id="13" name="图片 12">
            <a:extLst>
              <a:ext uri="{FF2B5EF4-FFF2-40B4-BE49-F238E27FC236}">
                <a16:creationId xmlns:a16="http://schemas.microsoft.com/office/drawing/2014/main" id="{A3FBFDA5-2AB6-4742-AD80-7552EF1D06DA}"/>
              </a:ext>
            </a:extLst>
          </p:cNvPr>
          <p:cNvPicPr/>
          <p:nvPr/>
        </p:nvPicPr>
        <p:blipFill>
          <a:blip r:embed="rId4">
            <a:extLst>
              <a:ext uri="{28A0092B-C50C-407E-A947-70E740481C1C}">
                <a14:useLocalDpi xmlns:a14="http://schemas.microsoft.com/office/drawing/2010/main" val="0"/>
              </a:ext>
            </a:extLst>
          </a:blip>
          <a:srcRect/>
          <a:stretch/>
        </p:blipFill>
        <p:spPr bwMode="auto">
          <a:xfrm>
            <a:off x="6623667" y="1266733"/>
            <a:ext cx="4978398" cy="3702684"/>
          </a:xfrm>
          <a:prstGeom prst="rect">
            <a:avLst/>
          </a:prstGeom>
          <a:noFill/>
          <a:ln>
            <a:noFill/>
          </a:ln>
        </p:spPr>
      </p:pic>
      <p:sp>
        <p:nvSpPr>
          <p:cNvPr id="14" name="矩形 13">
            <a:extLst>
              <a:ext uri="{FF2B5EF4-FFF2-40B4-BE49-F238E27FC236}">
                <a16:creationId xmlns:a16="http://schemas.microsoft.com/office/drawing/2014/main" id="{30BDA3A4-DCE2-45F6-BF92-EFC7DB9313A6}"/>
              </a:ext>
            </a:extLst>
          </p:cNvPr>
          <p:cNvSpPr/>
          <p:nvPr/>
        </p:nvSpPr>
        <p:spPr>
          <a:xfrm>
            <a:off x="904648" y="5144413"/>
            <a:ext cx="10081549" cy="1321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512AC00-DBB9-46B7-BB04-00723B8BB128}"/>
              </a:ext>
            </a:extLst>
          </p:cNvPr>
          <p:cNvSpPr txBox="1"/>
          <p:nvPr/>
        </p:nvSpPr>
        <p:spPr>
          <a:xfrm>
            <a:off x="936020" y="5319523"/>
            <a:ext cx="10062257" cy="977191"/>
          </a:xfrm>
          <a:prstGeom prst="rect">
            <a:avLst/>
          </a:prstGeom>
          <a:noFill/>
        </p:spPr>
        <p:txBody>
          <a:bodyPr wrap="square" rtlCol="0">
            <a:spAutoFit/>
          </a:bodyPr>
          <a:lstStyle/>
          <a:p>
            <a:pPr>
              <a:lnSpc>
                <a:spcPts val="2300"/>
              </a:lnSpc>
            </a:pP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实验中，</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ε</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的值设置为</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10^(-5)</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，移动平均的动量值设置为</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0.1</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，缩放和平移变量为可学习参数。由于</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GCN</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的几个基准数据集规模都比较小，所以实际上计算的是整个训练集上的均值和方差。</a:t>
            </a:r>
          </a:p>
        </p:txBody>
      </p:sp>
      <p:sp>
        <p:nvSpPr>
          <p:cNvPr id="11" name="文本框 10">
            <a:extLst>
              <a:ext uri="{FF2B5EF4-FFF2-40B4-BE49-F238E27FC236}">
                <a16:creationId xmlns:a16="http://schemas.microsoft.com/office/drawing/2014/main" id="{70A0DE44-96AC-4374-ACA8-30841DA4D2DE}"/>
              </a:ext>
            </a:extLst>
          </p:cNvPr>
          <p:cNvSpPr txBox="1"/>
          <p:nvPr/>
        </p:nvSpPr>
        <p:spPr>
          <a:xfrm>
            <a:off x="904648" y="359127"/>
            <a:ext cx="2538453"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梯度修剪</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梯度消失</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爆炸</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endPar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3931722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cxnSp>
        <p:nvCxnSpPr>
          <p:cNvPr id="10" name="直接连接符 9"/>
          <p:cNvCxnSpPr>
            <a:cxnSpLocks/>
          </p:cNvCxnSpPr>
          <p:nvPr/>
        </p:nvCxnSpPr>
        <p:spPr>
          <a:xfrm>
            <a:off x="1561740" y="2778376"/>
            <a:ext cx="59862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表格 4">
            <a:extLst>
              <a:ext uri="{FF2B5EF4-FFF2-40B4-BE49-F238E27FC236}">
                <a16:creationId xmlns:a16="http://schemas.microsoft.com/office/drawing/2014/main" id="{DE446CB0-0BF7-4C41-9DE1-96F6426CA7AC}"/>
              </a:ext>
            </a:extLst>
          </p:cNvPr>
          <p:cNvGraphicFramePr>
            <a:graphicFrameLocks noGrp="1"/>
          </p:cNvGraphicFramePr>
          <p:nvPr>
            <p:extLst>
              <p:ext uri="{D42A27DB-BD31-4B8C-83A1-F6EECF244321}">
                <p14:modId xmlns:p14="http://schemas.microsoft.com/office/powerpoint/2010/main" val="543607967"/>
              </p:ext>
            </p:extLst>
          </p:nvPr>
        </p:nvGraphicFramePr>
        <p:xfrm>
          <a:off x="995819" y="1682481"/>
          <a:ext cx="4971330" cy="2854579"/>
        </p:xfrm>
        <a:graphic>
          <a:graphicData uri="http://schemas.openxmlformats.org/drawingml/2006/table">
            <a:tbl>
              <a:tblPr firstRow="1" bandRow="1">
                <a:tableStyleId>{5C22544A-7EE6-4342-B048-85BDC9FD1C3A}</a:tableStyleId>
              </a:tblPr>
              <a:tblGrid>
                <a:gridCol w="828555">
                  <a:extLst>
                    <a:ext uri="{9D8B030D-6E8A-4147-A177-3AD203B41FA5}">
                      <a16:colId xmlns:a16="http://schemas.microsoft.com/office/drawing/2014/main" val="2655071545"/>
                    </a:ext>
                  </a:extLst>
                </a:gridCol>
                <a:gridCol w="828555">
                  <a:extLst>
                    <a:ext uri="{9D8B030D-6E8A-4147-A177-3AD203B41FA5}">
                      <a16:colId xmlns:a16="http://schemas.microsoft.com/office/drawing/2014/main" val="4281211390"/>
                    </a:ext>
                  </a:extLst>
                </a:gridCol>
                <a:gridCol w="828555">
                  <a:extLst>
                    <a:ext uri="{9D8B030D-6E8A-4147-A177-3AD203B41FA5}">
                      <a16:colId xmlns:a16="http://schemas.microsoft.com/office/drawing/2014/main" val="4100776056"/>
                    </a:ext>
                  </a:extLst>
                </a:gridCol>
                <a:gridCol w="828555">
                  <a:extLst>
                    <a:ext uri="{9D8B030D-6E8A-4147-A177-3AD203B41FA5}">
                      <a16:colId xmlns:a16="http://schemas.microsoft.com/office/drawing/2014/main" val="3566017160"/>
                    </a:ext>
                  </a:extLst>
                </a:gridCol>
                <a:gridCol w="828555">
                  <a:extLst>
                    <a:ext uri="{9D8B030D-6E8A-4147-A177-3AD203B41FA5}">
                      <a16:colId xmlns:a16="http://schemas.microsoft.com/office/drawing/2014/main" val="485506383"/>
                    </a:ext>
                  </a:extLst>
                </a:gridCol>
                <a:gridCol w="828555">
                  <a:extLst>
                    <a:ext uri="{9D8B030D-6E8A-4147-A177-3AD203B41FA5}">
                      <a16:colId xmlns:a16="http://schemas.microsoft.com/office/drawing/2014/main" val="1343994213"/>
                    </a:ext>
                  </a:extLst>
                </a:gridCol>
              </a:tblGrid>
              <a:tr h="407797">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数据集</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2</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4</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8</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16</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61952527"/>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Cora</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87.15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89.16</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85.14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30.92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89709758"/>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GCN(BN)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77.51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77.51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81.93</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85.54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163532384"/>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Citeseer</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79.25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76.89</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64.32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2864098132"/>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GCN(BN)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67.92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61.79</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70.28</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73.58</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3159568495"/>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Pubmed</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86.41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85.8</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83.37</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54.87</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19136084"/>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GCN(BN)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87.73</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85.45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83.92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83.57</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2344953936"/>
                  </a:ext>
                </a:extLst>
              </a:tr>
            </a:tbl>
          </a:graphicData>
        </a:graphic>
      </p:graphicFrame>
      <p:pic>
        <p:nvPicPr>
          <p:cNvPr id="13" name="图片 12">
            <a:extLst>
              <a:ext uri="{FF2B5EF4-FFF2-40B4-BE49-F238E27FC236}">
                <a16:creationId xmlns:a16="http://schemas.microsoft.com/office/drawing/2014/main" id="{A3FBFDA5-2AB6-4742-AD80-7552EF1D06DA}"/>
              </a:ext>
            </a:extLst>
          </p:cNvPr>
          <p:cNvPicPr/>
          <p:nvPr/>
        </p:nvPicPr>
        <p:blipFill>
          <a:blip r:embed="rId4">
            <a:extLst>
              <a:ext uri="{28A0092B-C50C-407E-A947-70E740481C1C}">
                <a14:useLocalDpi xmlns:a14="http://schemas.microsoft.com/office/drawing/2010/main" val="0"/>
              </a:ext>
            </a:extLst>
          </a:blip>
          <a:srcRect/>
          <a:stretch/>
        </p:blipFill>
        <p:spPr bwMode="auto">
          <a:xfrm>
            <a:off x="6623667" y="1266733"/>
            <a:ext cx="4978398" cy="3702683"/>
          </a:xfrm>
          <a:prstGeom prst="rect">
            <a:avLst/>
          </a:prstGeom>
          <a:noFill/>
          <a:ln>
            <a:noFill/>
          </a:ln>
        </p:spPr>
      </p:pic>
      <p:sp>
        <p:nvSpPr>
          <p:cNvPr id="14" name="矩形 13">
            <a:extLst>
              <a:ext uri="{FF2B5EF4-FFF2-40B4-BE49-F238E27FC236}">
                <a16:creationId xmlns:a16="http://schemas.microsoft.com/office/drawing/2014/main" id="{30BDA3A4-DCE2-45F6-BF92-EFC7DB9313A6}"/>
              </a:ext>
            </a:extLst>
          </p:cNvPr>
          <p:cNvSpPr/>
          <p:nvPr/>
        </p:nvSpPr>
        <p:spPr>
          <a:xfrm>
            <a:off x="904648" y="5144413"/>
            <a:ext cx="10081549" cy="1321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D512AC00-DBB9-46B7-BB04-00723B8BB128}"/>
                  </a:ext>
                </a:extLst>
              </p:cNvPr>
              <p:cNvSpPr txBox="1"/>
              <p:nvPr/>
            </p:nvSpPr>
            <p:spPr>
              <a:xfrm>
                <a:off x="914808" y="5623893"/>
                <a:ext cx="10062257" cy="387286"/>
              </a:xfrm>
              <a:prstGeom prst="rect">
                <a:avLst/>
              </a:prstGeom>
              <a:noFill/>
            </p:spPr>
            <p:txBody>
              <a:bodyPr wrap="square" rtlCol="0">
                <a:spAutoFit/>
              </a:bodyPr>
              <a:lstStyle/>
              <a:p>
                <a:pPr algn="ctr">
                  <a:lnSpc>
                    <a:spcPts val="2300"/>
                  </a:lnSpc>
                </a:pP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实验中采用按模修剪，使用</a:t>
                </a:r>
                <a14:m>
                  <m:oMath xmlns:m="http://schemas.openxmlformats.org/officeDocument/2006/math">
                    <m:sSub>
                      <m:sSubPr>
                        <m:ctrlPr>
                          <a:rPr lang="en-US" altLang="zh-CN" sz="2000" i="1" dirty="0" smtClean="0">
                            <a:solidFill>
                              <a:schemeClr val="tx1">
                                <a:lumMod val="75000"/>
                                <a:lumOff val="25000"/>
                              </a:schemeClr>
                            </a:solidFill>
                            <a:latin typeface="Cambria Math" panose="02040503050406030204" pitchFamily="18" charset="0"/>
                            <a:ea typeface="FZZhengHeiS-DB-GB" panose="02000000000000000000" pitchFamily="2" charset="0"/>
                          </a:rPr>
                        </m:ctrlPr>
                      </m:sSubPr>
                      <m:e>
                        <m:r>
                          <a:rPr lang="en-US" altLang="zh-CN" sz="2000" i="1" dirty="0" smtClean="0">
                            <a:solidFill>
                              <a:schemeClr val="tx1">
                                <a:lumMod val="75000"/>
                                <a:lumOff val="25000"/>
                              </a:schemeClr>
                            </a:solidFill>
                            <a:latin typeface="Cambria Math" panose="02040503050406030204" pitchFamily="18" charset="0"/>
                            <a:ea typeface="FZZhengHeiS-DB-GB" panose="02000000000000000000" pitchFamily="2" charset="0"/>
                          </a:rPr>
                          <m:t>𝐿</m:t>
                        </m:r>
                      </m:e>
                      <m:sub>
                        <m:r>
                          <a:rPr lang="en-US" altLang="zh-CN" sz="2000" i="1" dirty="0" smtClean="0">
                            <a:solidFill>
                              <a:schemeClr val="tx1">
                                <a:lumMod val="75000"/>
                                <a:lumOff val="25000"/>
                              </a:schemeClr>
                            </a:solidFill>
                            <a:latin typeface="Cambria Math" panose="02040503050406030204" pitchFamily="18" charset="0"/>
                            <a:ea typeface="FZZhengHeiS-DB-GB" panose="02000000000000000000" pitchFamily="2" charset="0"/>
                          </a:rPr>
                          <m:t>2</m:t>
                        </m:r>
                      </m:sub>
                    </m:sSub>
                  </m:oMath>
                </a14:m>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范数，阈值</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b</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设置为</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2</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a:t>
                </a:r>
              </a:p>
            </p:txBody>
          </p:sp>
        </mc:Choice>
        <mc:Fallback>
          <p:sp>
            <p:nvSpPr>
              <p:cNvPr id="15" name="文本框 14">
                <a:extLst>
                  <a:ext uri="{FF2B5EF4-FFF2-40B4-BE49-F238E27FC236}">
                    <a16:creationId xmlns:a16="http://schemas.microsoft.com/office/drawing/2014/main" id="{D512AC00-DBB9-46B7-BB04-00723B8BB128}"/>
                  </a:ext>
                </a:extLst>
              </p:cNvPr>
              <p:cNvSpPr txBox="1">
                <a:spLocks noRot="1" noChangeAspect="1" noMove="1" noResize="1" noEditPoints="1" noAdjustHandles="1" noChangeArrowheads="1" noChangeShapeType="1" noTextEdit="1"/>
              </p:cNvSpPr>
              <p:nvPr/>
            </p:nvSpPr>
            <p:spPr>
              <a:xfrm>
                <a:off x="914808" y="5623893"/>
                <a:ext cx="10062257" cy="387286"/>
              </a:xfrm>
              <a:prstGeom prst="rect">
                <a:avLst/>
              </a:prstGeom>
              <a:blipFill>
                <a:blip r:embed="rId5"/>
                <a:stretch>
                  <a:fillRect t="-14286" b="-2857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8D7ECD2F-83E3-4BF2-8A36-73863E1771E9}"/>
              </a:ext>
            </a:extLst>
          </p:cNvPr>
          <p:cNvSpPr txBox="1"/>
          <p:nvPr/>
        </p:nvSpPr>
        <p:spPr>
          <a:xfrm>
            <a:off x="904648" y="359127"/>
            <a:ext cx="2538453"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批量归一化</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梯度消失</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爆炸</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endPar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1411163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批量归一化</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cxnSp>
        <p:nvCxnSpPr>
          <p:cNvPr id="10" name="直接连接符 9"/>
          <p:cNvCxnSpPr>
            <a:cxnSpLocks/>
          </p:cNvCxnSpPr>
          <p:nvPr/>
        </p:nvCxnSpPr>
        <p:spPr>
          <a:xfrm>
            <a:off x="1561740" y="2778376"/>
            <a:ext cx="59862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3" name="表格 4">
            <a:extLst>
              <a:ext uri="{FF2B5EF4-FFF2-40B4-BE49-F238E27FC236}">
                <a16:creationId xmlns:a16="http://schemas.microsoft.com/office/drawing/2014/main" id="{DE446CB0-0BF7-4C41-9DE1-96F6426CA7AC}"/>
              </a:ext>
            </a:extLst>
          </p:cNvPr>
          <p:cNvGraphicFramePr>
            <a:graphicFrameLocks noGrp="1"/>
          </p:cNvGraphicFramePr>
          <p:nvPr/>
        </p:nvGraphicFramePr>
        <p:xfrm>
          <a:off x="995819" y="1682481"/>
          <a:ext cx="4971330" cy="2854579"/>
        </p:xfrm>
        <a:graphic>
          <a:graphicData uri="http://schemas.openxmlformats.org/drawingml/2006/table">
            <a:tbl>
              <a:tblPr firstRow="1" bandRow="1">
                <a:tableStyleId>{5C22544A-7EE6-4342-B048-85BDC9FD1C3A}</a:tableStyleId>
              </a:tblPr>
              <a:tblGrid>
                <a:gridCol w="828555">
                  <a:extLst>
                    <a:ext uri="{9D8B030D-6E8A-4147-A177-3AD203B41FA5}">
                      <a16:colId xmlns:a16="http://schemas.microsoft.com/office/drawing/2014/main" val="2655071545"/>
                    </a:ext>
                  </a:extLst>
                </a:gridCol>
                <a:gridCol w="828555">
                  <a:extLst>
                    <a:ext uri="{9D8B030D-6E8A-4147-A177-3AD203B41FA5}">
                      <a16:colId xmlns:a16="http://schemas.microsoft.com/office/drawing/2014/main" val="4281211390"/>
                    </a:ext>
                  </a:extLst>
                </a:gridCol>
                <a:gridCol w="828555">
                  <a:extLst>
                    <a:ext uri="{9D8B030D-6E8A-4147-A177-3AD203B41FA5}">
                      <a16:colId xmlns:a16="http://schemas.microsoft.com/office/drawing/2014/main" val="4100776056"/>
                    </a:ext>
                  </a:extLst>
                </a:gridCol>
                <a:gridCol w="828555">
                  <a:extLst>
                    <a:ext uri="{9D8B030D-6E8A-4147-A177-3AD203B41FA5}">
                      <a16:colId xmlns:a16="http://schemas.microsoft.com/office/drawing/2014/main" val="3566017160"/>
                    </a:ext>
                  </a:extLst>
                </a:gridCol>
                <a:gridCol w="828555">
                  <a:extLst>
                    <a:ext uri="{9D8B030D-6E8A-4147-A177-3AD203B41FA5}">
                      <a16:colId xmlns:a16="http://schemas.microsoft.com/office/drawing/2014/main" val="485506383"/>
                    </a:ext>
                  </a:extLst>
                </a:gridCol>
                <a:gridCol w="828555">
                  <a:extLst>
                    <a:ext uri="{9D8B030D-6E8A-4147-A177-3AD203B41FA5}">
                      <a16:colId xmlns:a16="http://schemas.microsoft.com/office/drawing/2014/main" val="1343994213"/>
                    </a:ext>
                  </a:extLst>
                </a:gridCol>
              </a:tblGrid>
              <a:tr h="407797">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数据集</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zh-CN" sz="1000" b="1">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2</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4</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8</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tc>
                  <a:txBody>
                    <a:bodyPr/>
                    <a:lstStyle/>
                    <a:p>
                      <a:pPr algn="ctr">
                        <a:lnSpc>
                          <a:spcPts val="1600"/>
                        </a:lnSpc>
                        <a:spcAft>
                          <a:spcPts val="0"/>
                        </a:spcAft>
                      </a:pPr>
                      <a:r>
                        <a:rPr lang="en-US" sz="1000" b="1">
                          <a:effectLst/>
                          <a:latin typeface="Times New Roman" panose="02020603050405020304" pitchFamily="18" charset="0"/>
                          <a:ea typeface="宋体" panose="02010600030101010101" pitchFamily="2" charset="-122"/>
                          <a:cs typeface="宋体" panose="02010600030101010101" pitchFamily="2" charset="-122"/>
                        </a:rPr>
                        <a:t>16</a:t>
                      </a:r>
                      <a:r>
                        <a:rPr lang="zh-CN" sz="1000" b="1">
                          <a:effectLst/>
                          <a:latin typeface="Times New Roman" panose="02020603050405020304" pitchFamily="18" charset="0"/>
                          <a:ea typeface="宋体" panose="02010600030101010101" pitchFamily="2" charset="-122"/>
                          <a:cs typeface="Times New Roman" panose="02020603050405020304" pitchFamily="18" charset="0"/>
                        </a:rPr>
                        <a:t>层</a:t>
                      </a:r>
                      <a:endParaRPr lang="zh-CN" sz="1000">
                        <a:effectLst/>
                        <a:latin typeface="ˎ̥"/>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661952527"/>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Cora</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87.15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89.16</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85.14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30.92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89709758"/>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GCN(BN)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77.51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77.51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81.93</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85.54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163532384"/>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Citeseer</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79.25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76.89</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75.94</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64.32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2864098132"/>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GCN(BN)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67.92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61.79</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70.28</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73.58</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EAEFF7"/>
                    </a:solidFill>
                  </a:tcPr>
                </a:tc>
                <a:extLst>
                  <a:ext uri="{0D108BD9-81ED-4DB2-BD59-A6C34878D82A}">
                    <a16:rowId xmlns:a16="http://schemas.microsoft.com/office/drawing/2014/main" val="3159568495"/>
                  </a:ext>
                </a:extLst>
              </a:tr>
              <a:tr h="407797">
                <a:tc rowSpan="2">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Pubmed</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86.41</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85.8</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83.37</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54.87</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1519136084"/>
                  </a:ext>
                </a:extLst>
              </a:tr>
              <a:tr h="407797">
                <a:tc vMerge="1">
                  <a:txBody>
                    <a:bodyPr/>
                    <a:lstStyle/>
                    <a:p>
                      <a:endParaRPr lang="zh-CN" altLang="en-US"/>
                    </a:p>
                  </a:txBody>
                  <a:tcPr/>
                </a:tc>
                <a:tc>
                  <a:txBody>
                    <a:bodyPr/>
                    <a:lstStyle/>
                    <a:p>
                      <a:pPr algn="ctr">
                        <a:lnSpc>
                          <a:spcPts val="1600"/>
                        </a:lnSpc>
                        <a:spcAft>
                          <a:spcPts val="0"/>
                        </a:spcAft>
                      </a:pPr>
                      <a:r>
                        <a:rPr lang="en-US" sz="1000">
                          <a:effectLst/>
                          <a:latin typeface="Times New Roman" panose="02020603050405020304" pitchFamily="18" charset="0"/>
                          <a:ea typeface="宋体" panose="02010600030101010101" pitchFamily="2" charset="-122"/>
                          <a:cs typeface="宋体" panose="02010600030101010101" pitchFamily="2" charset="-122"/>
                        </a:rPr>
                        <a:t>GCN(BN)</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87.73</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85.45</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a:effectLst/>
                          <a:latin typeface="ˎ̥"/>
                          <a:ea typeface="宋体" panose="02010600030101010101" pitchFamily="2" charset="-122"/>
                          <a:cs typeface="宋体" panose="02010600030101010101" pitchFamily="2" charset="-122"/>
                        </a:rPr>
                        <a:t>83.92</a:t>
                      </a:r>
                      <a:endParaRPr lang="zh-CN" sz="100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tc>
                  <a:txBody>
                    <a:bodyPr/>
                    <a:lstStyle/>
                    <a:p>
                      <a:pPr algn="ctr">
                        <a:lnSpc>
                          <a:spcPts val="1600"/>
                        </a:lnSpc>
                        <a:spcAft>
                          <a:spcPts val="0"/>
                        </a:spcAft>
                      </a:pPr>
                      <a:r>
                        <a:rPr lang="en-US" sz="1000" dirty="0">
                          <a:effectLst/>
                          <a:latin typeface="ˎ̥"/>
                          <a:ea typeface="宋体" panose="02010600030101010101" pitchFamily="2" charset="-122"/>
                          <a:cs typeface="宋体" panose="02010600030101010101" pitchFamily="2" charset="-122"/>
                        </a:rPr>
                        <a:t>83.57</a:t>
                      </a:r>
                      <a:endParaRPr lang="zh-CN" sz="1000" dirty="0">
                        <a:effectLst/>
                        <a:latin typeface="ˎ̥"/>
                        <a:ea typeface="宋体" panose="02010600030101010101" pitchFamily="2" charset="-122"/>
                        <a:cs typeface="宋体" panose="02010600030101010101" pitchFamily="2" charset="-122"/>
                      </a:endParaRPr>
                    </a:p>
                  </a:txBody>
                  <a:tcPr marL="68580" marR="68580" marT="0" marB="0" anchor="ctr">
                    <a:solidFill>
                      <a:srgbClr val="D2DEEF"/>
                    </a:solidFill>
                  </a:tcPr>
                </a:tc>
                <a:extLst>
                  <a:ext uri="{0D108BD9-81ED-4DB2-BD59-A6C34878D82A}">
                    <a16:rowId xmlns:a16="http://schemas.microsoft.com/office/drawing/2014/main" val="2344953936"/>
                  </a:ext>
                </a:extLst>
              </a:tr>
            </a:tbl>
          </a:graphicData>
        </a:graphic>
      </p:graphicFrame>
      <p:pic>
        <p:nvPicPr>
          <p:cNvPr id="13" name="图片 12">
            <a:extLst>
              <a:ext uri="{FF2B5EF4-FFF2-40B4-BE49-F238E27FC236}">
                <a16:creationId xmlns:a16="http://schemas.microsoft.com/office/drawing/2014/main" id="{A3FBFDA5-2AB6-4742-AD80-7552EF1D06DA}"/>
              </a:ext>
            </a:extLst>
          </p:cNvPr>
          <p:cNvPicPr/>
          <p:nvPr/>
        </p:nvPicPr>
        <p:blipFill>
          <a:blip r:embed="rId4">
            <a:extLst>
              <a:ext uri="{28A0092B-C50C-407E-A947-70E740481C1C}">
                <a14:useLocalDpi xmlns:a14="http://schemas.microsoft.com/office/drawing/2010/main" val="0"/>
              </a:ext>
            </a:extLst>
          </a:blip>
          <a:srcRect/>
          <a:stretch/>
        </p:blipFill>
        <p:spPr bwMode="auto">
          <a:xfrm>
            <a:off x="6623667" y="1266733"/>
            <a:ext cx="4978398" cy="3702683"/>
          </a:xfrm>
          <a:prstGeom prst="rect">
            <a:avLst/>
          </a:prstGeom>
          <a:noFill/>
          <a:ln>
            <a:noFill/>
          </a:ln>
        </p:spPr>
      </p:pic>
      <p:sp>
        <p:nvSpPr>
          <p:cNvPr id="14" name="矩形 13">
            <a:extLst>
              <a:ext uri="{FF2B5EF4-FFF2-40B4-BE49-F238E27FC236}">
                <a16:creationId xmlns:a16="http://schemas.microsoft.com/office/drawing/2014/main" id="{30BDA3A4-DCE2-45F6-BF92-EFC7DB9313A6}"/>
              </a:ext>
            </a:extLst>
          </p:cNvPr>
          <p:cNvSpPr/>
          <p:nvPr/>
        </p:nvSpPr>
        <p:spPr>
          <a:xfrm>
            <a:off x="904648" y="5144413"/>
            <a:ext cx="10081549" cy="1321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D512AC00-DBB9-46B7-BB04-00723B8BB128}"/>
                  </a:ext>
                </a:extLst>
              </p:cNvPr>
              <p:cNvSpPr txBox="1"/>
              <p:nvPr/>
            </p:nvSpPr>
            <p:spPr>
              <a:xfrm>
                <a:off x="914808" y="5623893"/>
                <a:ext cx="10062257" cy="387286"/>
              </a:xfrm>
              <a:prstGeom prst="rect">
                <a:avLst/>
              </a:prstGeom>
              <a:noFill/>
            </p:spPr>
            <p:txBody>
              <a:bodyPr wrap="square" rtlCol="0">
                <a:spAutoFit/>
              </a:bodyPr>
              <a:lstStyle/>
              <a:p>
                <a:pPr algn="ctr">
                  <a:lnSpc>
                    <a:spcPts val="2300"/>
                  </a:lnSpc>
                </a:pP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实验中采用按模修剪，使用</a:t>
                </a:r>
                <a14:m>
                  <m:oMath xmlns:m="http://schemas.openxmlformats.org/officeDocument/2006/math">
                    <m:sSub>
                      <m:sSubPr>
                        <m:ctrlPr>
                          <a:rPr lang="en-US" altLang="zh-CN" sz="2000" i="1" dirty="0" smtClean="0">
                            <a:solidFill>
                              <a:schemeClr val="tx1">
                                <a:lumMod val="75000"/>
                                <a:lumOff val="25000"/>
                              </a:schemeClr>
                            </a:solidFill>
                            <a:latin typeface="Cambria Math" panose="02040503050406030204" pitchFamily="18" charset="0"/>
                            <a:ea typeface="FZZhengHeiS-DB-GB" panose="02000000000000000000" pitchFamily="2" charset="0"/>
                          </a:rPr>
                        </m:ctrlPr>
                      </m:sSubPr>
                      <m:e>
                        <m:r>
                          <a:rPr lang="en-US" altLang="zh-CN" sz="2000" i="1" dirty="0" smtClean="0">
                            <a:solidFill>
                              <a:schemeClr val="tx1">
                                <a:lumMod val="75000"/>
                                <a:lumOff val="25000"/>
                              </a:schemeClr>
                            </a:solidFill>
                            <a:latin typeface="Cambria Math" panose="02040503050406030204" pitchFamily="18" charset="0"/>
                            <a:ea typeface="FZZhengHeiS-DB-GB" panose="02000000000000000000" pitchFamily="2" charset="0"/>
                          </a:rPr>
                          <m:t>𝐿</m:t>
                        </m:r>
                      </m:e>
                      <m:sub>
                        <m:r>
                          <a:rPr lang="en-US" altLang="zh-CN" sz="2000" i="1" dirty="0" smtClean="0">
                            <a:solidFill>
                              <a:schemeClr val="tx1">
                                <a:lumMod val="75000"/>
                                <a:lumOff val="25000"/>
                              </a:schemeClr>
                            </a:solidFill>
                            <a:latin typeface="Cambria Math" panose="02040503050406030204" pitchFamily="18" charset="0"/>
                            <a:ea typeface="FZZhengHeiS-DB-GB" panose="02000000000000000000" pitchFamily="2" charset="0"/>
                          </a:rPr>
                          <m:t>2</m:t>
                        </m:r>
                      </m:sub>
                    </m:sSub>
                  </m:oMath>
                </a14:m>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范数，阈值</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b</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设置为</a:t>
                </a:r>
                <a:r>
                  <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rPr>
                  <a:t>2</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a:t>
                </a:r>
              </a:p>
            </p:txBody>
          </p:sp>
        </mc:Choice>
        <mc:Fallback>
          <p:sp>
            <p:nvSpPr>
              <p:cNvPr id="15" name="文本框 14">
                <a:extLst>
                  <a:ext uri="{FF2B5EF4-FFF2-40B4-BE49-F238E27FC236}">
                    <a16:creationId xmlns:a16="http://schemas.microsoft.com/office/drawing/2014/main" id="{D512AC00-DBB9-46B7-BB04-00723B8BB128}"/>
                  </a:ext>
                </a:extLst>
              </p:cNvPr>
              <p:cNvSpPr txBox="1">
                <a:spLocks noRot="1" noChangeAspect="1" noMove="1" noResize="1" noEditPoints="1" noAdjustHandles="1" noChangeArrowheads="1" noChangeShapeType="1" noTextEdit="1"/>
              </p:cNvSpPr>
              <p:nvPr/>
            </p:nvSpPr>
            <p:spPr>
              <a:xfrm>
                <a:off x="914808" y="5623893"/>
                <a:ext cx="10062257" cy="387286"/>
              </a:xfrm>
              <a:prstGeom prst="rect">
                <a:avLst/>
              </a:prstGeom>
              <a:blipFill>
                <a:blip r:embed="rId5"/>
                <a:stretch>
                  <a:fillRect t="-14286" b="-28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1847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研究内容</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任意多边形 7"/>
          <p:cNvSpPr/>
          <p:nvPr/>
        </p:nvSpPr>
        <p:spPr>
          <a:xfrm>
            <a:off x="1028645" y="1311257"/>
            <a:ext cx="2520733" cy="2445011"/>
          </a:xfrm>
          <a:custGeom>
            <a:avLst/>
            <a:gdLst>
              <a:gd name="connsiteX0" fmla="*/ 1270000 w 2520733"/>
              <a:gd name="connsiteY0" fmla="*/ 0 h 2445011"/>
              <a:gd name="connsiteX1" fmla="*/ 2514198 w 2520733"/>
              <a:gd name="connsiteY1" fmla="*/ 1014051 h 2445011"/>
              <a:gd name="connsiteX2" fmla="*/ 2520733 w 2520733"/>
              <a:gd name="connsiteY2" fmla="*/ 1056868 h 2445011"/>
              <a:gd name="connsiteX3" fmla="*/ 2483803 w 2520733"/>
              <a:gd name="connsiteY3" fmla="*/ 1090431 h 2445011"/>
              <a:gd name="connsiteX4" fmla="*/ 2111829 w 2520733"/>
              <a:gd name="connsiteY4" fmla="*/ 1988457 h 2445011"/>
              <a:gd name="connsiteX5" fmla="*/ 2118386 w 2520733"/>
              <a:gd name="connsiteY5" fmla="*/ 2118307 h 2445011"/>
              <a:gd name="connsiteX6" fmla="*/ 2131096 w 2520733"/>
              <a:gd name="connsiteY6" fmla="*/ 2201890 h 2445011"/>
              <a:gd name="connsiteX7" fmla="*/ 2097177 w 2520733"/>
              <a:gd name="connsiteY7" fmla="*/ 2232418 h 2445011"/>
              <a:gd name="connsiteX8" fmla="*/ 1874293 w 2520733"/>
              <a:gd name="connsiteY8" fmla="*/ 2163231 h 2445011"/>
              <a:gd name="connsiteX9" fmla="*/ 1618343 w 2520733"/>
              <a:gd name="connsiteY9" fmla="*/ 2137429 h 2445011"/>
              <a:gd name="connsiteX10" fmla="*/ 810505 w 2520733"/>
              <a:gd name="connsiteY10" fmla="*/ 2427435 h 2445011"/>
              <a:gd name="connsiteX11" fmla="*/ 791167 w 2520733"/>
              <a:gd name="connsiteY11" fmla="*/ 2445011 h 2445011"/>
              <a:gd name="connsiteX12" fmla="*/ 775659 w 2520733"/>
              <a:gd name="connsiteY12" fmla="*/ 2440197 h 2445011"/>
              <a:gd name="connsiteX13" fmla="*/ 0 w 2520733"/>
              <a:gd name="connsiteY13" fmla="*/ 1270000 h 2445011"/>
              <a:gd name="connsiteX14" fmla="*/ 1270000 w 2520733"/>
              <a:gd name="connsiteY14" fmla="*/ 0 h 2445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0733" h="2445011">
                <a:moveTo>
                  <a:pt x="1270000" y="0"/>
                </a:moveTo>
                <a:cubicBezTo>
                  <a:pt x="1883727" y="0"/>
                  <a:pt x="2395776" y="435333"/>
                  <a:pt x="2514198" y="1014051"/>
                </a:cubicBezTo>
                <a:lnTo>
                  <a:pt x="2520733" y="1056868"/>
                </a:lnTo>
                <a:lnTo>
                  <a:pt x="2483803" y="1090431"/>
                </a:lnTo>
                <a:cubicBezTo>
                  <a:pt x="2253979" y="1320256"/>
                  <a:pt x="2111829" y="1637756"/>
                  <a:pt x="2111829" y="1988457"/>
                </a:cubicBezTo>
                <a:cubicBezTo>
                  <a:pt x="2111829" y="2032295"/>
                  <a:pt x="2114050" y="2075614"/>
                  <a:pt x="2118386" y="2118307"/>
                </a:cubicBezTo>
                <a:lnTo>
                  <a:pt x="2131096" y="2201890"/>
                </a:lnTo>
                <a:lnTo>
                  <a:pt x="2097177" y="2232418"/>
                </a:lnTo>
                <a:lnTo>
                  <a:pt x="1874293" y="2163231"/>
                </a:lnTo>
                <a:cubicBezTo>
                  <a:pt x="1791619" y="2146314"/>
                  <a:pt x="1706018" y="2137429"/>
                  <a:pt x="1618343" y="2137429"/>
                </a:cubicBezTo>
                <a:cubicBezTo>
                  <a:pt x="1311480" y="2137429"/>
                  <a:pt x="1030036" y="2246262"/>
                  <a:pt x="810505" y="2427435"/>
                </a:cubicBezTo>
                <a:lnTo>
                  <a:pt x="791167" y="2445011"/>
                </a:lnTo>
                <a:lnTo>
                  <a:pt x="775659" y="2440197"/>
                </a:lnTo>
                <a:cubicBezTo>
                  <a:pt x="319837" y="2247401"/>
                  <a:pt x="0" y="1796052"/>
                  <a:pt x="0" y="1270000"/>
                </a:cubicBezTo>
                <a:cubicBezTo>
                  <a:pt x="0" y="568598"/>
                  <a:pt x="568598" y="0"/>
                  <a:pt x="1270000" y="0"/>
                </a:cubicBezTo>
                <a:close/>
              </a:path>
            </a:pathLst>
          </a:custGeom>
          <a:solidFill>
            <a:schemeClr val="bg1">
              <a:lumMod val="9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9" name="任意多边形 8"/>
          <p:cNvSpPr/>
          <p:nvPr/>
        </p:nvSpPr>
        <p:spPr>
          <a:xfrm>
            <a:off x="1350465" y="3487574"/>
            <a:ext cx="2540000" cy="2540000"/>
          </a:xfrm>
          <a:custGeom>
            <a:avLst/>
            <a:gdLst>
              <a:gd name="connsiteX0" fmla="*/ 1270000 w 2540000"/>
              <a:gd name="connsiteY0" fmla="*/ 0 h 2540000"/>
              <a:gd name="connsiteX1" fmla="*/ 1764342 w 2540000"/>
              <a:gd name="connsiteY1" fmla="*/ 99803 h 2540000"/>
              <a:gd name="connsiteX2" fmla="*/ 1790709 w 2540000"/>
              <a:gd name="connsiteY2" fmla="*/ 112505 h 2540000"/>
              <a:gd name="connsiteX3" fmla="*/ 1820583 w 2540000"/>
              <a:gd name="connsiteY3" fmla="*/ 228687 h 2540000"/>
              <a:gd name="connsiteX4" fmla="*/ 2428128 w 2540000"/>
              <a:gd name="connsiteY4" fmla="*/ 967746 h 2540000"/>
              <a:gd name="connsiteX5" fmla="*/ 2512777 w 2540000"/>
              <a:gd name="connsiteY5" fmla="*/ 1008523 h 2540000"/>
              <a:gd name="connsiteX6" fmla="*/ 2514198 w 2540000"/>
              <a:gd name="connsiteY6" fmla="*/ 1014051 h 2540000"/>
              <a:gd name="connsiteX7" fmla="*/ 2540000 w 2540000"/>
              <a:gd name="connsiteY7" fmla="*/ 1270000 h 2540000"/>
              <a:gd name="connsiteX8" fmla="*/ 1270000 w 2540000"/>
              <a:gd name="connsiteY8" fmla="*/ 2540000 h 2540000"/>
              <a:gd name="connsiteX9" fmla="*/ 0 w 2540000"/>
              <a:gd name="connsiteY9" fmla="*/ 1270000 h 2540000"/>
              <a:gd name="connsiteX10" fmla="*/ 1270000 w 2540000"/>
              <a:gd name="connsiteY10" fmla="*/ 0 h 2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40000" h="2540000">
                <a:moveTo>
                  <a:pt x="1270000" y="0"/>
                </a:moveTo>
                <a:cubicBezTo>
                  <a:pt x="1445351" y="0"/>
                  <a:pt x="1612401" y="35538"/>
                  <a:pt x="1764342" y="99803"/>
                </a:cubicBezTo>
                <a:lnTo>
                  <a:pt x="1790709" y="112505"/>
                </a:lnTo>
                <a:lnTo>
                  <a:pt x="1820583" y="228687"/>
                </a:lnTo>
                <a:cubicBezTo>
                  <a:pt x="1919534" y="546827"/>
                  <a:pt x="2140208" y="811338"/>
                  <a:pt x="2428128" y="967746"/>
                </a:cubicBezTo>
                <a:lnTo>
                  <a:pt x="2512777" y="1008523"/>
                </a:lnTo>
                <a:lnTo>
                  <a:pt x="2514198" y="1014051"/>
                </a:lnTo>
                <a:cubicBezTo>
                  <a:pt x="2531116" y="1096725"/>
                  <a:pt x="2540000" y="1182325"/>
                  <a:pt x="2540000" y="1270000"/>
                </a:cubicBezTo>
                <a:cubicBezTo>
                  <a:pt x="2540000" y="1971402"/>
                  <a:pt x="1971402" y="2540000"/>
                  <a:pt x="1270000" y="2540000"/>
                </a:cubicBezTo>
                <a:cubicBezTo>
                  <a:pt x="568598" y="2540000"/>
                  <a:pt x="0" y="1971402"/>
                  <a:pt x="0" y="1270000"/>
                </a:cubicBezTo>
                <a:cubicBezTo>
                  <a:pt x="0" y="568598"/>
                  <a:pt x="568598" y="0"/>
                  <a:pt x="1270000" y="0"/>
                </a:cubicBezTo>
                <a:close/>
              </a:path>
            </a:pathLst>
          </a:custGeom>
          <a:solidFill>
            <a:schemeClr val="tx1">
              <a:lumMod val="75000"/>
              <a:lumOff val="25000"/>
              <a:alpha val="8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p>
        </p:txBody>
      </p:sp>
      <p:sp>
        <p:nvSpPr>
          <p:cNvPr id="10" name="椭圆 9"/>
          <p:cNvSpPr/>
          <p:nvPr/>
        </p:nvSpPr>
        <p:spPr>
          <a:xfrm>
            <a:off x="3121207" y="2068602"/>
            <a:ext cx="2540000" cy="2540000"/>
          </a:xfrm>
          <a:prstGeom prst="ellipse">
            <a:avLst/>
          </a:prstGeom>
          <a:solidFill>
            <a:srgbClr val="1C4885">
              <a:alpha val="90000"/>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文本框 10"/>
          <p:cNvSpPr txBox="1"/>
          <p:nvPr/>
        </p:nvSpPr>
        <p:spPr>
          <a:xfrm>
            <a:off x="1171442" y="2014543"/>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solidFill>
                  <a:schemeClr val="tx1">
                    <a:lumMod val="85000"/>
                    <a:lumOff val="15000"/>
                  </a:schemeClr>
                </a:solidFill>
                <a:effectLst/>
              </a:rPr>
              <a:t>输入你的标题</a:t>
            </a:r>
          </a:p>
        </p:txBody>
      </p:sp>
      <p:sp>
        <p:nvSpPr>
          <p:cNvPr id="12" name="文本框 11"/>
          <p:cNvSpPr txBox="1"/>
          <p:nvPr/>
        </p:nvSpPr>
        <p:spPr>
          <a:xfrm>
            <a:off x="1390676" y="2472363"/>
            <a:ext cx="1786572" cy="646331"/>
          </a:xfrm>
          <a:prstGeom prst="rect">
            <a:avLst/>
          </a:prstGeom>
          <a:noFill/>
        </p:spPr>
        <p:txBody>
          <a:bodyPr wrap="square" rtlCol="0">
            <a:spAutoFit/>
          </a:bodyPr>
          <a:lstStyle/>
          <a:p>
            <a:pPr algn="ct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3" name="直接连接符 12"/>
          <p:cNvCxnSpPr/>
          <p:nvPr/>
        </p:nvCxnSpPr>
        <p:spPr>
          <a:xfrm>
            <a:off x="2151379" y="2366817"/>
            <a:ext cx="265167"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33051" y="4192331"/>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rPr>
              <a:t>输入你的标题</a:t>
            </a:r>
          </a:p>
        </p:txBody>
      </p:sp>
      <p:sp>
        <p:nvSpPr>
          <p:cNvPr id="15" name="文本框 14"/>
          <p:cNvSpPr txBox="1"/>
          <p:nvPr/>
        </p:nvSpPr>
        <p:spPr>
          <a:xfrm>
            <a:off x="1752285" y="4650151"/>
            <a:ext cx="1786572" cy="646331"/>
          </a:xfrm>
          <a:prstGeom prst="rect">
            <a:avLst/>
          </a:prstGeom>
          <a:noFill/>
        </p:spPr>
        <p:txBody>
          <a:bodyPr wrap="square" rtlCol="0">
            <a:spAutoFit/>
          </a:bodyPr>
          <a:lstStyle/>
          <a:p>
            <a:pPr algn="ctr"/>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6" name="直接连接符 15"/>
          <p:cNvCxnSpPr/>
          <p:nvPr/>
        </p:nvCxnSpPr>
        <p:spPr>
          <a:xfrm>
            <a:off x="2512988" y="4544605"/>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291357" y="2787930"/>
            <a:ext cx="2225040" cy="338554"/>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ctr"/>
            <a:r>
              <a:rPr lang="zh-CN" altLang="en-US" sz="1600" dirty="0">
                <a:effectLst/>
              </a:rPr>
              <a:t>输入你的标题</a:t>
            </a:r>
          </a:p>
        </p:txBody>
      </p:sp>
      <p:sp>
        <p:nvSpPr>
          <p:cNvPr id="18" name="文本框 17"/>
          <p:cNvSpPr txBox="1"/>
          <p:nvPr/>
        </p:nvSpPr>
        <p:spPr>
          <a:xfrm>
            <a:off x="3510591" y="3245750"/>
            <a:ext cx="1786572" cy="646331"/>
          </a:xfrm>
          <a:prstGeom prst="rect">
            <a:avLst/>
          </a:prstGeom>
          <a:noFill/>
        </p:spPr>
        <p:txBody>
          <a:bodyPr wrap="square" rtlCol="0">
            <a:spAutoFit/>
          </a:bodyPr>
          <a:lstStyle/>
          <a:p>
            <a:pPr algn="ctr"/>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9" name="直接连接符 18"/>
          <p:cNvCxnSpPr/>
          <p:nvPr/>
        </p:nvCxnSpPr>
        <p:spPr>
          <a:xfrm>
            <a:off x="4271294" y="3140204"/>
            <a:ext cx="2651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69426" y="2203780"/>
            <a:ext cx="4375039" cy="738664"/>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p>
        </p:txBody>
      </p:sp>
      <p:sp>
        <p:nvSpPr>
          <p:cNvPr id="21" name="文本框 20"/>
          <p:cNvSpPr txBox="1"/>
          <p:nvPr/>
        </p:nvSpPr>
        <p:spPr>
          <a:xfrm>
            <a:off x="6469426" y="3677644"/>
            <a:ext cx="4375039" cy="523220"/>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p>
        </p:txBody>
      </p:sp>
      <p:sp>
        <p:nvSpPr>
          <p:cNvPr id="22" name="文本框 21"/>
          <p:cNvSpPr txBox="1"/>
          <p:nvPr/>
        </p:nvSpPr>
        <p:spPr>
          <a:xfrm>
            <a:off x="6469427" y="5007133"/>
            <a:ext cx="4375038" cy="738664"/>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p>
        </p:txBody>
      </p:sp>
      <p:sp>
        <p:nvSpPr>
          <p:cNvPr id="23" name="圆角矩形 22"/>
          <p:cNvSpPr/>
          <p:nvPr/>
        </p:nvSpPr>
        <p:spPr>
          <a:xfrm>
            <a:off x="6545103" y="1848856"/>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p>
        </p:txBody>
      </p:sp>
      <p:sp>
        <p:nvSpPr>
          <p:cNvPr id="24" name="圆角矩形 23"/>
          <p:cNvSpPr/>
          <p:nvPr/>
        </p:nvSpPr>
        <p:spPr>
          <a:xfrm>
            <a:off x="6545103" y="3324620"/>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p>
        </p:txBody>
      </p:sp>
      <p:sp>
        <p:nvSpPr>
          <p:cNvPr id="25" name="圆角矩形 24"/>
          <p:cNvSpPr/>
          <p:nvPr/>
        </p:nvSpPr>
        <p:spPr>
          <a:xfrm>
            <a:off x="6545103" y="4652209"/>
            <a:ext cx="2294021" cy="354924"/>
          </a:xfrm>
          <a:prstGeom prst="roundRect">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dirty="0">
                <a:latin typeface="FZZhengHeiS-DB-GB" panose="02000000000000000000" pitchFamily="2" charset="0"/>
                <a:ea typeface="FZZhengHeiS-DB-GB" panose="02000000000000000000" pitchFamily="2" charset="0"/>
              </a:rPr>
              <a:t>在此输入你的标题</a:t>
            </a:r>
          </a:p>
        </p:txBody>
      </p:sp>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研究假设</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椭圆 7"/>
          <p:cNvSpPr/>
          <p:nvPr/>
        </p:nvSpPr>
        <p:spPr>
          <a:xfrm>
            <a:off x="1017640" y="1874326"/>
            <a:ext cx="3377381" cy="3377381"/>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rcRect l="14187" t="3629" r="22469" b="1356"/>
          <a:stretch>
            <a:fillRect/>
          </a:stretch>
        </p:blipFill>
        <p:spPr>
          <a:xfrm>
            <a:off x="1183559" y="2040245"/>
            <a:ext cx="3045542" cy="3045542"/>
          </a:xfrm>
          <a:custGeom>
            <a:avLst/>
            <a:gdLst>
              <a:gd name="connsiteX0" fmla="*/ 3185652 w 6371304"/>
              <a:gd name="connsiteY0" fmla="*/ 0 h 6371304"/>
              <a:gd name="connsiteX1" fmla="*/ 6371304 w 6371304"/>
              <a:gd name="connsiteY1" fmla="*/ 3185652 h 6371304"/>
              <a:gd name="connsiteX2" fmla="*/ 3185652 w 6371304"/>
              <a:gd name="connsiteY2" fmla="*/ 6371304 h 6371304"/>
              <a:gd name="connsiteX3" fmla="*/ 0 w 6371304"/>
              <a:gd name="connsiteY3" fmla="*/ 3185652 h 6371304"/>
              <a:gd name="connsiteX4" fmla="*/ 3185652 w 6371304"/>
              <a:gd name="connsiteY4" fmla="*/ 0 h 6371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304" h="6371304">
                <a:moveTo>
                  <a:pt x="3185652" y="0"/>
                </a:moveTo>
                <a:cubicBezTo>
                  <a:pt x="4945039" y="0"/>
                  <a:pt x="6371304" y="1426265"/>
                  <a:pt x="6371304" y="3185652"/>
                </a:cubicBezTo>
                <a:cubicBezTo>
                  <a:pt x="6371304" y="4945039"/>
                  <a:pt x="4945039" y="6371304"/>
                  <a:pt x="3185652" y="6371304"/>
                </a:cubicBezTo>
                <a:cubicBezTo>
                  <a:pt x="1426265" y="6371304"/>
                  <a:pt x="0" y="4945039"/>
                  <a:pt x="0" y="3185652"/>
                </a:cubicBezTo>
                <a:cubicBezTo>
                  <a:pt x="0" y="1426265"/>
                  <a:pt x="1426265" y="0"/>
                  <a:pt x="3185652" y="0"/>
                </a:cubicBezTo>
                <a:close/>
              </a:path>
            </a:pathLst>
          </a:custGeom>
        </p:spPr>
      </p:pic>
      <p:sp>
        <p:nvSpPr>
          <p:cNvPr id="10" name="文本框 9"/>
          <p:cNvSpPr txBox="1"/>
          <p:nvPr/>
        </p:nvSpPr>
        <p:spPr>
          <a:xfrm>
            <a:off x="5086718"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1" name="文本框 10"/>
          <p:cNvSpPr txBox="1"/>
          <p:nvPr/>
        </p:nvSpPr>
        <p:spPr>
          <a:xfrm>
            <a:off x="5086718" y="2254752"/>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2" name="直接连接符 11"/>
          <p:cNvCxnSpPr/>
          <p:nvPr/>
        </p:nvCxnSpPr>
        <p:spPr>
          <a:xfrm>
            <a:off x="5175206"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169131" y="179693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4" name="文本框 13"/>
          <p:cNvSpPr txBox="1"/>
          <p:nvPr/>
        </p:nvSpPr>
        <p:spPr>
          <a:xfrm>
            <a:off x="8169131" y="2254752"/>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5" name="直接连接符 14"/>
          <p:cNvCxnSpPr/>
          <p:nvPr/>
        </p:nvCxnSpPr>
        <p:spPr>
          <a:xfrm>
            <a:off x="8257619" y="2149206"/>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86718"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7" name="文本框 16"/>
          <p:cNvSpPr txBox="1"/>
          <p:nvPr/>
        </p:nvSpPr>
        <p:spPr>
          <a:xfrm>
            <a:off x="5086718" y="4211285"/>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8" name="直接连接符 17"/>
          <p:cNvCxnSpPr/>
          <p:nvPr/>
        </p:nvCxnSpPr>
        <p:spPr>
          <a:xfrm>
            <a:off x="5175206"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169131" y="3753465"/>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20" name="文本框 19"/>
          <p:cNvSpPr txBox="1"/>
          <p:nvPr/>
        </p:nvSpPr>
        <p:spPr>
          <a:xfrm>
            <a:off x="8169131" y="4211285"/>
            <a:ext cx="2626688"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21" name="直接连接符 20"/>
          <p:cNvCxnSpPr/>
          <p:nvPr/>
        </p:nvCxnSpPr>
        <p:spPr>
          <a:xfrm>
            <a:off x="8257619" y="4105739"/>
            <a:ext cx="265167" cy="0"/>
          </a:xfrm>
          <a:prstGeom prst="line">
            <a:avLst/>
          </a:prstGeom>
          <a:ln w="25400">
            <a:solidFill>
              <a:srgbClr val="1C488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研究假设</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任意多边形 7"/>
          <p:cNvSpPr/>
          <p:nvPr/>
        </p:nvSpPr>
        <p:spPr>
          <a:xfrm rot="5400000">
            <a:off x="3275465" y="206176"/>
            <a:ext cx="762001" cy="4439191"/>
          </a:xfrm>
          <a:custGeom>
            <a:avLst/>
            <a:gdLst>
              <a:gd name="connsiteX0" fmla="*/ 70116 w 762001"/>
              <a:gd name="connsiteY0" fmla="*/ 4052106 h 4439191"/>
              <a:gd name="connsiteX1" fmla="*/ 381001 w 762001"/>
              <a:gd name="connsiteY1" fmla="*/ 4362991 h 4439191"/>
              <a:gd name="connsiteX2" fmla="*/ 691886 w 762001"/>
              <a:gd name="connsiteY2" fmla="*/ 4052106 h 4439191"/>
              <a:gd name="connsiteX3" fmla="*/ 381001 w 762001"/>
              <a:gd name="connsiteY3" fmla="*/ 3741221 h 4439191"/>
              <a:gd name="connsiteX4" fmla="*/ 70116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70116" y="4052106"/>
                </a:moveTo>
                <a:cubicBezTo>
                  <a:pt x="70116" y="4223803"/>
                  <a:pt x="209304" y="4362991"/>
                  <a:pt x="381001" y="4362991"/>
                </a:cubicBezTo>
                <a:cubicBezTo>
                  <a:pt x="552698" y="4362991"/>
                  <a:pt x="691886" y="4223803"/>
                  <a:pt x="691886" y="4052106"/>
                </a:cubicBezTo>
                <a:cubicBezTo>
                  <a:pt x="691886" y="3880409"/>
                  <a:pt x="552698" y="3741221"/>
                  <a:pt x="381001" y="3741221"/>
                </a:cubicBezTo>
                <a:cubicBezTo>
                  <a:pt x="209304" y="3741221"/>
                  <a:pt x="70116" y="3880409"/>
                  <a:pt x="70116"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9" name="任意多边形 8"/>
          <p:cNvSpPr/>
          <p:nvPr/>
        </p:nvSpPr>
        <p:spPr>
          <a:xfrm rot="5400000">
            <a:off x="3275465" y="1343552"/>
            <a:ext cx="762001" cy="4439191"/>
          </a:xfrm>
          <a:custGeom>
            <a:avLst/>
            <a:gdLst>
              <a:gd name="connsiteX0" fmla="*/ 55209 w 762001"/>
              <a:gd name="connsiteY0" fmla="*/ 4052106 h 4439191"/>
              <a:gd name="connsiteX1" fmla="*/ 366094 w 762001"/>
              <a:gd name="connsiteY1" fmla="*/ 4362991 h 4439191"/>
              <a:gd name="connsiteX2" fmla="*/ 676979 w 762001"/>
              <a:gd name="connsiteY2" fmla="*/ 4052106 h 4439191"/>
              <a:gd name="connsiteX3" fmla="*/ 366094 w 762001"/>
              <a:gd name="connsiteY3" fmla="*/ 3741221 h 4439191"/>
              <a:gd name="connsiteX4" fmla="*/ 55209 w 762001"/>
              <a:gd name="connsiteY4" fmla="*/ 4052106 h 4439191"/>
              <a:gd name="connsiteX5" fmla="*/ 0 w 762001"/>
              <a:gd name="connsiteY5" fmla="*/ 4058191 h 4439191"/>
              <a:gd name="connsiteX6" fmla="*/ 0 w 762001"/>
              <a:gd name="connsiteY6" fmla="*/ 514891 h 4439191"/>
              <a:gd name="connsiteX7" fmla="*/ 232698 w 762001"/>
              <a:gd name="connsiteY7" fmla="*/ 163832 h 4439191"/>
              <a:gd name="connsiteX8" fmla="*/ 293045 w 762001"/>
              <a:gd name="connsiteY8" fmla="*/ 151648 h 4439191"/>
              <a:gd name="connsiteX9" fmla="*/ 381001 w 762001"/>
              <a:gd name="connsiteY9" fmla="*/ 0 h 4439191"/>
              <a:gd name="connsiteX10" fmla="*/ 468957 w 762001"/>
              <a:gd name="connsiteY10" fmla="*/ 151648 h 4439191"/>
              <a:gd name="connsiteX11" fmla="*/ 529303 w 762001"/>
              <a:gd name="connsiteY11" fmla="*/ 163832 h 4439191"/>
              <a:gd name="connsiteX12" fmla="*/ 762001 w 762001"/>
              <a:gd name="connsiteY12" fmla="*/ 514891 h 4439191"/>
              <a:gd name="connsiteX13" fmla="*/ 762001 w 762001"/>
              <a:gd name="connsiteY13" fmla="*/ 4058191 h 4439191"/>
              <a:gd name="connsiteX14" fmla="*/ 381001 w 762001"/>
              <a:gd name="connsiteY14" fmla="*/ 4439191 h 4439191"/>
              <a:gd name="connsiteX15" fmla="*/ 0 w 762001"/>
              <a:gd name="connsiteY15" fmla="*/ 40581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55209" y="4052106"/>
                </a:moveTo>
                <a:cubicBezTo>
                  <a:pt x="55209" y="4223803"/>
                  <a:pt x="194397" y="4362991"/>
                  <a:pt x="366094" y="4362991"/>
                </a:cubicBezTo>
                <a:cubicBezTo>
                  <a:pt x="537791" y="4362991"/>
                  <a:pt x="676979" y="4223803"/>
                  <a:pt x="676979" y="4052106"/>
                </a:cubicBezTo>
                <a:cubicBezTo>
                  <a:pt x="676979" y="3880409"/>
                  <a:pt x="537791" y="3741221"/>
                  <a:pt x="366094" y="3741221"/>
                </a:cubicBezTo>
                <a:cubicBezTo>
                  <a:pt x="194397" y="3741221"/>
                  <a:pt x="55209" y="3880409"/>
                  <a:pt x="55209" y="4052106"/>
                </a:cubicBezTo>
                <a:close/>
                <a:moveTo>
                  <a:pt x="0" y="4058191"/>
                </a:move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lnTo>
                  <a:pt x="762001" y="4058191"/>
                </a:lnTo>
                <a:cubicBezTo>
                  <a:pt x="762001" y="4268611"/>
                  <a:pt x="591421" y="4439191"/>
                  <a:pt x="381001" y="4439191"/>
                </a:cubicBezTo>
                <a:cubicBezTo>
                  <a:pt x="170580" y="4439191"/>
                  <a:pt x="0" y="4268611"/>
                  <a:pt x="0" y="40581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0" name="任意多边形 9"/>
          <p:cNvSpPr/>
          <p:nvPr/>
        </p:nvSpPr>
        <p:spPr>
          <a:xfrm rot="16200000">
            <a:off x="8227558" y="624453"/>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1" name="任意多边形 10"/>
          <p:cNvSpPr/>
          <p:nvPr/>
        </p:nvSpPr>
        <p:spPr>
          <a:xfrm rot="16200000">
            <a:off x="8227558" y="1785607"/>
            <a:ext cx="762001" cy="4439191"/>
          </a:xfrm>
          <a:custGeom>
            <a:avLst/>
            <a:gdLst>
              <a:gd name="connsiteX0" fmla="*/ 691886 w 762001"/>
              <a:gd name="connsiteY0" fmla="*/ 4058191 h 4439191"/>
              <a:gd name="connsiteX1" fmla="*/ 381001 w 762001"/>
              <a:gd name="connsiteY1" fmla="*/ 3747306 h 4439191"/>
              <a:gd name="connsiteX2" fmla="*/ 70116 w 762001"/>
              <a:gd name="connsiteY2" fmla="*/ 4058191 h 4439191"/>
              <a:gd name="connsiteX3" fmla="*/ 381001 w 762001"/>
              <a:gd name="connsiteY3" fmla="*/ 4369076 h 4439191"/>
              <a:gd name="connsiteX4" fmla="*/ 691886 w 762001"/>
              <a:gd name="connsiteY4" fmla="*/ 4058191 h 4439191"/>
              <a:gd name="connsiteX5" fmla="*/ 762001 w 762001"/>
              <a:gd name="connsiteY5" fmla="*/ 514891 h 4439191"/>
              <a:gd name="connsiteX6" fmla="*/ 762001 w 762001"/>
              <a:gd name="connsiteY6" fmla="*/ 4058191 h 4439191"/>
              <a:gd name="connsiteX7" fmla="*/ 381001 w 762001"/>
              <a:gd name="connsiteY7" fmla="*/ 4439191 h 4439191"/>
              <a:gd name="connsiteX8" fmla="*/ 0 w 762001"/>
              <a:gd name="connsiteY8" fmla="*/ 4058191 h 4439191"/>
              <a:gd name="connsiteX9" fmla="*/ 0 w 762001"/>
              <a:gd name="connsiteY9" fmla="*/ 514891 h 4439191"/>
              <a:gd name="connsiteX10" fmla="*/ 232698 w 762001"/>
              <a:gd name="connsiteY10" fmla="*/ 163832 h 4439191"/>
              <a:gd name="connsiteX11" fmla="*/ 293045 w 762001"/>
              <a:gd name="connsiteY11" fmla="*/ 151648 h 4439191"/>
              <a:gd name="connsiteX12" fmla="*/ 381001 w 762001"/>
              <a:gd name="connsiteY12" fmla="*/ 0 h 4439191"/>
              <a:gd name="connsiteX13" fmla="*/ 468957 w 762001"/>
              <a:gd name="connsiteY13" fmla="*/ 151648 h 4439191"/>
              <a:gd name="connsiteX14" fmla="*/ 529303 w 762001"/>
              <a:gd name="connsiteY14" fmla="*/ 163832 h 4439191"/>
              <a:gd name="connsiteX15" fmla="*/ 762001 w 762001"/>
              <a:gd name="connsiteY15" fmla="*/ 514891 h 4439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1" h="4439191">
                <a:moveTo>
                  <a:pt x="691886" y="4058191"/>
                </a:moveTo>
                <a:cubicBezTo>
                  <a:pt x="691886" y="3886494"/>
                  <a:pt x="552698" y="3747306"/>
                  <a:pt x="381001" y="3747306"/>
                </a:cubicBezTo>
                <a:cubicBezTo>
                  <a:pt x="209304" y="3747306"/>
                  <a:pt x="70116" y="3886494"/>
                  <a:pt x="70116" y="4058191"/>
                </a:cubicBezTo>
                <a:cubicBezTo>
                  <a:pt x="70116" y="4229888"/>
                  <a:pt x="209304" y="4369076"/>
                  <a:pt x="381001" y="4369076"/>
                </a:cubicBezTo>
                <a:cubicBezTo>
                  <a:pt x="552698" y="4369076"/>
                  <a:pt x="691886" y="4229888"/>
                  <a:pt x="691886" y="4058191"/>
                </a:cubicBezTo>
                <a:close/>
                <a:moveTo>
                  <a:pt x="762001" y="514891"/>
                </a:moveTo>
                <a:lnTo>
                  <a:pt x="762001" y="4058191"/>
                </a:lnTo>
                <a:cubicBezTo>
                  <a:pt x="762001" y="4268611"/>
                  <a:pt x="591421" y="4439191"/>
                  <a:pt x="381001" y="4439191"/>
                </a:cubicBezTo>
                <a:cubicBezTo>
                  <a:pt x="170580" y="4439191"/>
                  <a:pt x="0" y="4268611"/>
                  <a:pt x="0" y="4058191"/>
                </a:cubicBezTo>
                <a:lnTo>
                  <a:pt x="0" y="514891"/>
                </a:lnTo>
                <a:cubicBezTo>
                  <a:pt x="0" y="357076"/>
                  <a:pt x="95952" y="221671"/>
                  <a:pt x="232698" y="163832"/>
                </a:cubicBezTo>
                <a:lnTo>
                  <a:pt x="293045" y="151648"/>
                </a:lnTo>
                <a:lnTo>
                  <a:pt x="381001" y="0"/>
                </a:lnTo>
                <a:lnTo>
                  <a:pt x="468957" y="151648"/>
                </a:lnTo>
                <a:lnTo>
                  <a:pt x="529303" y="163832"/>
                </a:lnTo>
                <a:cubicBezTo>
                  <a:pt x="666049" y="221671"/>
                  <a:pt x="762001" y="357076"/>
                  <a:pt x="762001" y="514891"/>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12" name="文本框 11"/>
          <p:cNvSpPr txBox="1"/>
          <p:nvPr/>
        </p:nvSpPr>
        <p:spPr>
          <a:xfrm>
            <a:off x="2211040" y="2150603"/>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sp>
        <p:nvSpPr>
          <p:cNvPr id="13" name="文本框 12"/>
          <p:cNvSpPr txBox="1"/>
          <p:nvPr/>
        </p:nvSpPr>
        <p:spPr>
          <a:xfrm>
            <a:off x="6985670" y="3743592"/>
            <a:ext cx="2865120" cy="523220"/>
          </a:xfrm>
          <a:prstGeom prst="rect">
            <a:avLst/>
          </a:prstGeom>
          <a:noFill/>
        </p:spPr>
        <p:txBody>
          <a:bodyPr wrap="square" rtlCol="0">
            <a:spAutoFit/>
          </a:bodyPr>
          <a:lstStyle/>
          <a:p>
            <a:pPr algn="r"/>
            <a:r>
              <a:rPr lang="zh-CN" altLang="en-US" sz="1400" dirty="0">
                <a:solidFill>
                  <a:schemeClr val="bg1"/>
                </a:solidFill>
                <a:latin typeface="FZZhengHeiS-DB-GB" panose="02000000000000000000" pitchFamily="2" charset="0"/>
                <a:ea typeface="FZZhengHeiS-DB-GB" panose="02000000000000000000" pitchFamily="2" charset="0"/>
              </a:rPr>
              <a:t>微信由于</a:t>
            </a:r>
            <a:r>
              <a:rPr lang="en-US" altLang="zh-CN" sz="1400" dirty="0">
                <a:solidFill>
                  <a:schemeClr val="bg1"/>
                </a:solidFill>
                <a:latin typeface="FZZhengHeiS-DB-GB" panose="02000000000000000000" pitchFamily="2" charset="0"/>
                <a:ea typeface="FZZhengHeiS-DB-GB" panose="02000000000000000000" pitchFamily="2" charset="0"/>
              </a:rPr>
              <a:t>2010</a:t>
            </a:r>
            <a:r>
              <a:rPr lang="zh-CN" altLang="en-US" sz="1400" dirty="0">
                <a:solidFill>
                  <a:schemeClr val="bg1"/>
                </a:solidFill>
                <a:latin typeface="FZZhengHeiS-DB-GB" panose="02000000000000000000" pitchFamily="2" charset="0"/>
                <a:ea typeface="FZZhengHeiS-DB-GB" panose="02000000000000000000" pitchFamily="2" charset="0"/>
              </a:rPr>
              <a:t>年</a:t>
            </a:r>
            <a:r>
              <a:rPr lang="en-US" altLang="zh-CN" sz="1400" dirty="0">
                <a:solidFill>
                  <a:schemeClr val="bg1"/>
                </a:solidFill>
                <a:latin typeface="FZZhengHeiS-DB-GB" panose="02000000000000000000" pitchFamily="2" charset="0"/>
                <a:ea typeface="FZZhengHeiS-DB-GB" panose="02000000000000000000" pitchFamily="2" charset="0"/>
              </a:rPr>
              <a:t>10</a:t>
            </a:r>
            <a:r>
              <a:rPr lang="zh-CN" altLang="en-US" sz="14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sp>
        <p:nvSpPr>
          <p:cNvPr id="14" name="文本框 13"/>
          <p:cNvSpPr txBox="1"/>
          <p:nvPr/>
        </p:nvSpPr>
        <p:spPr>
          <a:xfrm>
            <a:off x="6985670" y="2590424"/>
            <a:ext cx="2865120" cy="523220"/>
          </a:xfrm>
          <a:prstGeom prst="rect">
            <a:avLst/>
          </a:prstGeom>
          <a:noFill/>
        </p:spPr>
        <p:txBody>
          <a:bodyPr wrap="square" rtlCol="0">
            <a:spAutoFit/>
          </a:bodyPr>
          <a:lstStyle/>
          <a:p>
            <a:pPr algn="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5" name="文本框 14"/>
          <p:cNvSpPr txBox="1"/>
          <p:nvPr/>
        </p:nvSpPr>
        <p:spPr>
          <a:xfrm>
            <a:off x="2272719" y="3286631"/>
            <a:ext cx="2865120" cy="523220"/>
          </a:xfrm>
          <a:prstGeom prst="rect">
            <a:avLst/>
          </a:prstGeom>
          <a:noFill/>
        </p:spPr>
        <p:txBody>
          <a:bodyPr wrap="square" rtlCol="0">
            <a:spAutoFit/>
          </a:bodyPr>
          <a:lstStyle/>
          <a:p>
            <a:pPr algn="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85000"/>
                    <a:lumOff val="1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85000"/>
                    <a:lumOff val="1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6" name="文本框 15"/>
          <p:cNvSpPr txBox="1"/>
          <p:nvPr/>
        </p:nvSpPr>
        <p:spPr>
          <a:xfrm>
            <a:off x="1436869" y="4854752"/>
            <a:ext cx="9449341" cy="738664"/>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全城搜索志在帮助那些不懂技术的个人或企业建立属于自己的接口程序，让完全不懂技术的个人或企业通过简单的配置，即可拥有强大的功能。全城搜索志在帮助那些不懂技术的个人或企业建立属于自己的接口程序，让完全不懂技术的个人或企业通过简单的配置，即可拥有强大的功能。</a:t>
            </a:r>
          </a:p>
        </p:txBody>
      </p:sp>
    </p:spTree>
    <p:extLst>
      <p:ext uri="{BB962C8B-B14F-4D97-AF65-F5344CB8AC3E}">
        <p14:creationId xmlns:p14="http://schemas.microsoft.com/office/powerpoint/2010/main" val="919431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4</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时间安排规划</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pPr algn="ct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85000"/>
                  <a:lumOff val="15000"/>
                </a:schemeClr>
              </a:solidFill>
              <a:latin typeface="FuturaBookC" pitchFamily="2" charset="-52"/>
              <a:ea typeface="锐字逼格青春粗黑体简2.0" panose="02010604000000000000" pitchFamily="2"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矩形 7"/>
          <p:cNvSpPr/>
          <p:nvPr/>
        </p:nvSpPr>
        <p:spPr>
          <a:xfrm>
            <a:off x="7551058" y="4512375"/>
            <a:ext cx="2135052" cy="106389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9" name="矩形 8"/>
          <p:cNvSpPr/>
          <p:nvPr/>
        </p:nvSpPr>
        <p:spPr>
          <a:xfrm>
            <a:off x="7551058" y="1920970"/>
            <a:ext cx="2135052" cy="1051984"/>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0" name="矩形 9"/>
          <p:cNvSpPr/>
          <p:nvPr/>
        </p:nvSpPr>
        <p:spPr>
          <a:xfrm>
            <a:off x="2497908" y="4733959"/>
            <a:ext cx="2135052" cy="1052286"/>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1" name="矩形 10"/>
          <p:cNvSpPr/>
          <p:nvPr/>
        </p:nvSpPr>
        <p:spPr>
          <a:xfrm>
            <a:off x="2497908" y="2102035"/>
            <a:ext cx="2135052" cy="1031845"/>
          </a:xfrm>
          <a:prstGeom prst="rect">
            <a:avLst/>
          </a:prstGeom>
          <a:solidFill>
            <a:srgbClr val="EDE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2" name="直接连接符 11"/>
          <p:cNvCxnSpPr/>
          <p:nvPr/>
        </p:nvCxnSpPr>
        <p:spPr>
          <a:xfrm>
            <a:off x="6096000" y="1724664"/>
            <a:ext cx="0" cy="4252686"/>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943600" y="1724664"/>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943600" y="5672550"/>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943600" y="3040626"/>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36343" y="4356588"/>
            <a:ext cx="304800" cy="304800"/>
          </a:xfrm>
          <a:prstGeom prst="ellipse">
            <a:avLst/>
          </a:prstGeom>
          <a:solidFill>
            <a:schemeClr val="bg1"/>
          </a:solidFill>
          <a:ln w="76200">
            <a:solidFill>
              <a:srgbClr val="1C48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2482668" y="1652092"/>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2020</a:t>
            </a:r>
            <a:endParaRPr lang="zh-CN" altLang="en-US" dirty="0">
              <a:latin typeface="FZZhengHeiS-DB-GB" panose="02000000000000000000" pitchFamily="2" charset="0"/>
              <a:ea typeface="FZZhengHeiS-DB-GB" panose="02000000000000000000" pitchFamily="2" charset="0"/>
            </a:endParaRPr>
          </a:p>
        </p:txBody>
      </p:sp>
      <p:sp>
        <p:nvSpPr>
          <p:cNvPr id="18" name="任意多边形 17"/>
          <p:cNvSpPr/>
          <p:nvPr/>
        </p:nvSpPr>
        <p:spPr>
          <a:xfrm>
            <a:off x="2494279" y="4284016"/>
            <a:ext cx="2264230" cy="449943"/>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2018</a:t>
            </a:r>
            <a:endParaRPr lang="zh-CN" altLang="en-US" dirty="0">
              <a:latin typeface="FZZhengHeiS-DB-GB" panose="02000000000000000000" pitchFamily="2" charset="0"/>
              <a:ea typeface="FZZhengHeiS-DB-GB" panose="02000000000000000000" pitchFamily="2" charset="0"/>
            </a:endParaRPr>
          </a:p>
        </p:txBody>
      </p:sp>
      <p:sp>
        <p:nvSpPr>
          <p:cNvPr id="19" name="任意多边形 18"/>
          <p:cNvSpPr/>
          <p:nvPr/>
        </p:nvSpPr>
        <p:spPr>
          <a:xfrm rot="10800000" flipV="1">
            <a:off x="7437120" y="2972953"/>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2019</a:t>
            </a:r>
            <a:endParaRPr lang="zh-CN" altLang="en-US" dirty="0">
              <a:latin typeface="FZZhengHeiS-DB-GB" panose="02000000000000000000" pitchFamily="2" charset="0"/>
              <a:ea typeface="FZZhengHeiS-DB-GB" panose="02000000000000000000" pitchFamily="2" charset="0"/>
            </a:endParaRPr>
          </a:p>
        </p:txBody>
      </p:sp>
      <p:sp>
        <p:nvSpPr>
          <p:cNvPr id="20" name="任意多边形 19"/>
          <p:cNvSpPr/>
          <p:nvPr/>
        </p:nvSpPr>
        <p:spPr>
          <a:xfrm rot="10800000" flipV="1">
            <a:off x="7421880" y="5576270"/>
            <a:ext cx="2264230" cy="440146"/>
          </a:xfrm>
          <a:custGeom>
            <a:avLst/>
            <a:gdLst>
              <a:gd name="connsiteX0" fmla="*/ 74992 w 2264230"/>
              <a:gd name="connsiteY0" fmla="*/ 0 h 449943"/>
              <a:gd name="connsiteX1" fmla="*/ 2087637 w 2264230"/>
              <a:gd name="connsiteY1" fmla="*/ 0 h 449943"/>
              <a:gd name="connsiteX2" fmla="*/ 2162629 w 2264230"/>
              <a:gd name="connsiteY2" fmla="*/ 74992 h 449943"/>
              <a:gd name="connsiteX3" fmla="*/ 2162629 w 2264230"/>
              <a:gd name="connsiteY3" fmla="*/ 166043 h 449943"/>
              <a:gd name="connsiteX4" fmla="*/ 2264230 w 2264230"/>
              <a:gd name="connsiteY4" fmla="*/ 224971 h 449943"/>
              <a:gd name="connsiteX5" fmla="*/ 2162629 w 2264230"/>
              <a:gd name="connsiteY5" fmla="*/ 283900 h 449943"/>
              <a:gd name="connsiteX6" fmla="*/ 2162629 w 2264230"/>
              <a:gd name="connsiteY6" fmla="*/ 374951 h 449943"/>
              <a:gd name="connsiteX7" fmla="*/ 2087637 w 2264230"/>
              <a:gd name="connsiteY7" fmla="*/ 449943 h 449943"/>
              <a:gd name="connsiteX8" fmla="*/ 74992 w 2264230"/>
              <a:gd name="connsiteY8" fmla="*/ 449943 h 449943"/>
              <a:gd name="connsiteX9" fmla="*/ 0 w 2264230"/>
              <a:gd name="connsiteY9" fmla="*/ 374951 h 449943"/>
              <a:gd name="connsiteX10" fmla="*/ 0 w 2264230"/>
              <a:gd name="connsiteY10" fmla="*/ 74992 h 449943"/>
              <a:gd name="connsiteX11" fmla="*/ 74992 w 2264230"/>
              <a:gd name="connsiteY11" fmla="*/ 0 h 4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4230" h="449943">
                <a:moveTo>
                  <a:pt x="74992" y="0"/>
                </a:moveTo>
                <a:lnTo>
                  <a:pt x="2087637" y="0"/>
                </a:lnTo>
                <a:cubicBezTo>
                  <a:pt x="2129054" y="0"/>
                  <a:pt x="2162629" y="33575"/>
                  <a:pt x="2162629" y="74992"/>
                </a:cubicBezTo>
                <a:lnTo>
                  <a:pt x="2162629" y="166043"/>
                </a:lnTo>
                <a:lnTo>
                  <a:pt x="2264230" y="224971"/>
                </a:lnTo>
                <a:lnTo>
                  <a:pt x="2162629" y="283900"/>
                </a:lnTo>
                <a:lnTo>
                  <a:pt x="2162629" y="374951"/>
                </a:lnTo>
                <a:cubicBezTo>
                  <a:pt x="2162629" y="416368"/>
                  <a:pt x="2129054" y="449943"/>
                  <a:pt x="2087637" y="449943"/>
                </a:cubicBezTo>
                <a:lnTo>
                  <a:pt x="74992" y="449943"/>
                </a:lnTo>
                <a:cubicBezTo>
                  <a:pt x="33575" y="449943"/>
                  <a:pt x="0" y="416368"/>
                  <a:pt x="0" y="374951"/>
                </a:cubicBezTo>
                <a:lnTo>
                  <a:pt x="0" y="74992"/>
                </a:lnTo>
                <a:cubicBezTo>
                  <a:pt x="0" y="33575"/>
                  <a:pt x="33575" y="0"/>
                  <a:pt x="74992" y="0"/>
                </a:cubicBez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FZZhengHeiS-DB-GB" panose="02000000000000000000" pitchFamily="2" charset="0"/>
                <a:ea typeface="FZZhengHeiS-DB-GB" panose="02000000000000000000" pitchFamily="2" charset="0"/>
              </a:rPr>
              <a:t>2018</a:t>
            </a:r>
            <a:endParaRPr lang="zh-CN" altLang="en-US" dirty="0">
              <a:latin typeface="FZZhengHeiS-DB-GB" panose="02000000000000000000" pitchFamily="2" charset="0"/>
              <a:ea typeface="FZZhengHeiS-DB-GB" panose="02000000000000000000" pitchFamily="2" charset="0"/>
            </a:endParaRPr>
          </a:p>
        </p:txBody>
      </p:sp>
      <p:cxnSp>
        <p:nvCxnSpPr>
          <p:cNvPr id="21" name="直接连接符 20"/>
          <p:cNvCxnSpPr>
            <a:endCxn id="13" idx="2"/>
          </p:cNvCxnSpPr>
          <p:nvPr/>
        </p:nvCxnSpPr>
        <p:spPr>
          <a:xfrm>
            <a:off x="4731658" y="1877064"/>
            <a:ext cx="1211942" cy="0"/>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282510" y="3185891"/>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297749" y="5778625"/>
            <a:ext cx="1166222"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6" idx="2"/>
          </p:cNvCxnSpPr>
          <p:nvPr/>
        </p:nvCxnSpPr>
        <p:spPr>
          <a:xfrm flipV="1">
            <a:off x="4743269" y="4508988"/>
            <a:ext cx="1193074" cy="15239"/>
          </a:xfrm>
          <a:prstGeom prst="line">
            <a:avLst/>
          </a:prstGeom>
          <a:ln w="25400">
            <a:solidFill>
              <a:srgbClr val="1C488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331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任意多边形 7"/>
          <p:cNvSpPr/>
          <p:nvPr/>
        </p:nvSpPr>
        <p:spPr>
          <a:xfrm rot="8100000">
            <a:off x="6435337" y="1402782"/>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rot="8100000">
            <a:off x="4552689" y="2045041"/>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8100000">
            <a:off x="2670040" y="2707457"/>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任意多边形 10"/>
          <p:cNvSpPr/>
          <p:nvPr/>
        </p:nvSpPr>
        <p:spPr>
          <a:xfrm rot="8100000">
            <a:off x="801242" y="336305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709487" y="4767018"/>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01</a:t>
            </a:r>
            <a:endParaRPr lang="zh-CN" altLang="en-US" sz="3200" b="1" dirty="0">
              <a:solidFill>
                <a:schemeClr val="tx1">
                  <a:lumMod val="75000"/>
                  <a:lumOff val="25000"/>
                </a:schemeClr>
              </a:solidFill>
              <a:latin typeface="FuturaBookC" pitchFamily="2" charset="-52"/>
            </a:endParaRPr>
          </a:p>
        </p:txBody>
      </p:sp>
      <p:sp>
        <p:nvSpPr>
          <p:cNvPr id="13" name="文本框 12"/>
          <p:cNvSpPr txBox="1"/>
          <p:nvPr/>
        </p:nvSpPr>
        <p:spPr>
          <a:xfrm>
            <a:off x="4580597" y="4115570"/>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02</a:t>
            </a:r>
            <a:endParaRPr lang="zh-CN" altLang="en-US" sz="3200" b="1" dirty="0">
              <a:solidFill>
                <a:schemeClr val="tx1">
                  <a:lumMod val="75000"/>
                  <a:lumOff val="25000"/>
                </a:schemeClr>
              </a:solidFill>
              <a:latin typeface="FuturaBookC" pitchFamily="2" charset="-52"/>
            </a:endParaRPr>
          </a:p>
        </p:txBody>
      </p:sp>
      <p:sp>
        <p:nvSpPr>
          <p:cNvPr id="14" name="文本框 13"/>
          <p:cNvSpPr txBox="1"/>
          <p:nvPr/>
        </p:nvSpPr>
        <p:spPr>
          <a:xfrm>
            <a:off x="6478975" y="3427885"/>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03</a:t>
            </a:r>
            <a:endParaRPr lang="zh-CN" altLang="en-US" sz="3200" b="1" dirty="0">
              <a:solidFill>
                <a:schemeClr val="tx1">
                  <a:lumMod val="75000"/>
                  <a:lumOff val="25000"/>
                </a:schemeClr>
              </a:solidFill>
              <a:latin typeface="FuturaBookC" pitchFamily="2" charset="-52"/>
            </a:endParaRPr>
          </a:p>
        </p:txBody>
      </p:sp>
      <p:sp>
        <p:nvSpPr>
          <p:cNvPr id="15" name="文本框 14"/>
          <p:cNvSpPr txBox="1"/>
          <p:nvPr/>
        </p:nvSpPr>
        <p:spPr>
          <a:xfrm>
            <a:off x="8364737" y="2788261"/>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04</a:t>
            </a:r>
            <a:endParaRPr lang="zh-CN" altLang="en-US" sz="3200" b="1" dirty="0">
              <a:solidFill>
                <a:schemeClr val="tx1">
                  <a:lumMod val="75000"/>
                  <a:lumOff val="25000"/>
                </a:schemeClr>
              </a:solidFill>
              <a:latin typeface="FuturaBookC" pitchFamily="2" charset="-52"/>
            </a:endParaRPr>
          </a:p>
        </p:txBody>
      </p:sp>
      <p:sp>
        <p:nvSpPr>
          <p:cNvPr id="16" name="文本框 15"/>
          <p:cNvSpPr txBox="1"/>
          <p:nvPr/>
        </p:nvSpPr>
        <p:spPr>
          <a:xfrm>
            <a:off x="8386184" y="3427885"/>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7" name="文本框 16"/>
          <p:cNvSpPr txBox="1"/>
          <p:nvPr/>
        </p:nvSpPr>
        <p:spPr>
          <a:xfrm>
            <a:off x="8386184" y="3783325"/>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8" name="文本框 17"/>
          <p:cNvSpPr txBox="1"/>
          <p:nvPr/>
        </p:nvSpPr>
        <p:spPr>
          <a:xfrm>
            <a:off x="6529138" y="4110446"/>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9" name="文本框 18"/>
          <p:cNvSpPr txBox="1"/>
          <p:nvPr/>
        </p:nvSpPr>
        <p:spPr>
          <a:xfrm>
            <a:off x="6529138" y="4465886"/>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0" name="文本框 19"/>
          <p:cNvSpPr txBox="1"/>
          <p:nvPr/>
        </p:nvSpPr>
        <p:spPr>
          <a:xfrm>
            <a:off x="4612214" y="475196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1" name="文本框 20"/>
          <p:cNvSpPr txBox="1"/>
          <p:nvPr/>
        </p:nvSpPr>
        <p:spPr>
          <a:xfrm>
            <a:off x="4612214" y="510740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2" name="文本框 21"/>
          <p:cNvSpPr txBox="1"/>
          <p:nvPr/>
        </p:nvSpPr>
        <p:spPr>
          <a:xfrm>
            <a:off x="2723493" y="5458274"/>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3" name="文本框 22"/>
          <p:cNvSpPr txBox="1"/>
          <p:nvPr/>
        </p:nvSpPr>
        <p:spPr>
          <a:xfrm>
            <a:off x="2723493" y="5813714"/>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Tree>
    <p:extLst>
      <p:ext uri="{BB962C8B-B14F-4D97-AF65-F5344CB8AC3E}">
        <p14:creationId xmlns:p14="http://schemas.microsoft.com/office/powerpoint/2010/main" val="3145760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时间安排</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圆角矩形 7"/>
          <p:cNvSpPr/>
          <p:nvPr/>
        </p:nvSpPr>
        <p:spPr>
          <a:xfrm>
            <a:off x="5219772" y="3733798"/>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219772" y="314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19772" y="2563799"/>
            <a:ext cx="1752456" cy="1754999"/>
          </a:xfrm>
          <a:prstGeom prst="roundRect">
            <a:avLst>
              <a:gd name="adj" fmla="val 9951"/>
            </a:avLst>
          </a:prstGeom>
          <a:solidFill>
            <a:schemeClr val="bg1">
              <a:lumMod val="85000"/>
            </a:schemeClr>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5219772" y="1978799"/>
            <a:ext cx="1752456" cy="1754999"/>
          </a:xfrm>
          <a:prstGeom prst="roundRect">
            <a:avLst>
              <a:gd name="adj" fmla="val 9951"/>
            </a:avLst>
          </a:prstGeom>
          <a:solidFill>
            <a:srgbClr val="1C4885"/>
          </a:solidFill>
          <a:ln>
            <a:noFill/>
          </a:ln>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53850"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53850"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684172" y="4318798"/>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684172" y="2165682"/>
            <a:ext cx="609600" cy="609600"/>
          </a:xfrm>
          <a:prstGeom prst="ellipse">
            <a:avLst/>
          </a:prstGeom>
          <a:solidFill>
            <a:srgbClr val="1C488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412523" y="2074650"/>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1" name="文本框 20"/>
          <p:cNvSpPr txBox="1"/>
          <p:nvPr/>
        </p:nvSpPr>
        <p:spPr>
          <a:xfrm>
            <a:off x="772443" y="2413204"/>
            <a:ext cx="2865120" cy="523220"/>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2" name="文本框 21"/>
          <p:cNvSpPr txBox="1"/>
          <p:nvPr/>
        </p:nvSpPr>
        <p:spPr>
          <a:xfrm>
            <a:off x="1428565" y="4198432"/>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23" name="文本框 22"/>
          <p:cNvSpPr txBox="1"/>
          <p:nvPr/>
        </p:nvSpPr>
        <p:spPr>
          <a:xfrm>
            <a:off x="788485" y="4536986"/>
            <a:ext cx="2865120" cy="738664"/>
          </a:xfrm>
          <a:prstGeom prst="rect">
            <a:avLst/>
          </a:prstGeom>
          <a:noFill/>
        </p:spPr>
        <p:txBody>
          <a:bodyPr wrap="square" rtlCol="0">
            <a:spAutoFit/>
          </a:bodyPr>
          <a:lstStyle/>
          <a:p>
            <a:pPr algn="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通过为合作伙伴提供“连接一切”的能力，微信正在形成一个全新的“智慧型”生活方式。</a:t>
            </a:r>
          </a:p>
        </p:txBody>
      </p:sp>
      <p:sp>
        <p:nvSpPr>
          <p:cNvPr id="24" name="文本框 23"/>
          <p:cNvSpPr txBox="1"/>
          <p:nvPr/>
        </p:nvSpPr>
        <p:spPr>
          <a:xfrm>
            <a:off x="8399126" y="2074352"/>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5" name="文本框 24"/>
          <p:cNvSpPr txBox="1"/>
          <p:nvPr/>
        </p:nvSpPr>
        <p:spPr>
          <a:xfrm>
            <a:off x="8399126" y="2429792"/>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6" name="文本框 25"/>
          <p:cNvSpPr txBox="1"/>
          <p:nvPr/>
        </p:nvSpPr>
        <p:spPr>
          <a:xfrm>
            <a:off x="8444816" y="426095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p>
        </p:txBody>
      </p:sp>
      <p:sp>
        <p:nvSpPr>
          <p:cNvPr id="27" name="文本框 26"/>
          <p:cNvSpPr txBox="1"/>
          <p:nvPr/>
        </p:nvSpPr>
        <p:spPr>
          <a:xfrm>
            <a:off x="8444816" y="4616393"/>
            <a:ext cx="2865120" cy="523220"/>
          </a:xfrm>
          <a:prstGeom prst="rect">
            <a:avLst/>
          </a:prstGeom>
          <a:noFill/>
        </p:spPr>
        <p:txBody>
          <a:bodyPr wrap="square" rtlCol="0">
            <a:spAutoFit/>
          </a:bodyPr>
          <a:lstStyle/>
          <a:p>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65000"/>
                    <a:lumOff val="3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65000"/>
                    <a:lumOff val="35000"/>
                  </a:schemeClr>
                </a:solidFill>
                <a:latin typeface="FZZhengHeiS-DB-GB" panose="02000000000000000000" pitchFamily="2" charset="0"/>
                <a:ea typeface="FZZhengHeiS-DB-GB" panose="02000000000000000000" pitchFamily="2" charset="0"/>
              </a:rPr>
              <a:t>月筹划启动，由腾讯广州研发中心产品团队打造</a:t>
            </a: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2992" y="2283624"/>
            <a:ext cx="381216" cy="381216"/>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2703" y="4415028"/>
            <a:ext cx="392538" cy="392538"/>
          </a:xfrm>
          <a:prstGeom prst="rect">
            <a:avLst/>
          </a:prstGeom>
        </p:spPr>
      </p:pic>
      <p:pic>
        <p:nvPicPr>
          <p:cNvPr id="28"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7752" y="4415028"/>
            <a:ext cx="392538" cy="392538"/>
          </a:xfrm>
          <a:prstGeom prst="rect">
            <a:avLst/>
          </a:prstGeom>
        </p:spPr>
      </p:pic>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98070" y="2283624"/>
            <a:ext cx="392538" cy="392538"/>
          </a:xfrm>
          <a:prstGeom prst="rect">
            <a:avLst/>
          </a:prstGeom>
        </p:spPr>
      </p:pic>
    </p:spTree>
    <p:extLst>
      <p:ext uri="{BB962C8B-B14F-4D97-AF65-F5344CB8AC3E}">
        <p14:creationId xmlns:p14="http://schemas.microsoft.com/office/powerpoint/2010/main" val="2090670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1</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研究背景与现状</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r>
              <a:rPr lang="zh-CN" altLang="en-US" sz="1600" dirty="0">
                <a:solidFill>
                  <a:schemeClr val="tx1">
                    <a:lumMod val="85000"/>
                    <a:lumOff val="15000"/>
                  </a:schemeClr>
                </a:solidFill>
                <a:latin typeface="FuturaBookC" pitchFamily="2" charset="-52"/>
                <a:ea typeface="锐字逼格青春粗黑体简2.0" panose="02010604000000000000" pitchFamily="2" charset="-122"/>
              </a:rPr>
              <a:t>     图卷积神经网络是近年来深度学习领域新兴起的方向</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7385" y="764333"/>
            <a:ext cx="816082" cy="757334"/>
          </a:xfrm>
          <a:prstGeom prst="rect">
            <a:avLst/>
          </a:prstGeom>
        </p:spPr>
      </p:pic>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感谢评委的指导</a:t>
            </a: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7385" y="734960"/>
            <a:ext cx="816082" cy="816080"/>
          </a:xfrm>
          <a:prstGeom prst="rect">
            <a:avLst/>
          </a:prstGeom>
        </p:spPr>
      </p:pic>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latin typeface="微软雅黑" panose="020B0503020204020204" pitchFamily="34" charset="-122"/>
                <a:ea typeface="微软雅黑" panose="020B0503020204020204" pitchFamily="34" charset="-122"/>
              </a:rPr>
              <a:t>BLUE THESIS PROPOSAL TEMPLATE</a:t>
            </a:r>
            <a:endParaRPr lang="zh-CN" altLang="en-US"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国内文献综述</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矩形 7"/>
          <p:cNvSpPr/>
          <p:nvPr/>
        </p:nvSpPr>
        <p:spPr>
          <a:xfrm>
            <a:off x="1163586"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692398"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21210" y="1860717"/>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750022"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3586"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315534"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14" name="文本框 13"/>
          <p:cNvSpPr txBox="1"/>
          <p:nvPr/>
        </p:nvSpPr>
        <p:spPr>
          <a:xfrm>
            <a:off x="1315534" y="3700396"/>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5" name="直接连接符 14"/>
          <p:cNvCxnSpPr/>
          <p:nvPr/>
        </p:nvCxnSpPr>
        <p:spPr>
          <a:xfrm>
            <a:off x="1418648"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92398" y="1941093"/>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844346"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18" name="文本框 17"/>
          <p:cNvSpPr txBox="1"/>
          <p:nvPr/>
        </p:nvSpPr>
        <p:spPr>
          <a:xfrm>
            <a:off x="3844346" y="3700396"/>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19" name="直接连接符 18"/>
          <p:cNvCxnSpPr/>
          <p:nvPr/>
        </p:nvCxnSpPr>
        <p:spPr>
          <a:xfrm>
            <a:off x="3947460"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21210" y="1951404"/>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373158" y="315616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22" name="文本框 21"/>
          <p:cNvSpPr txBox="1"/>
          <p:nvPr/>
        </p:nvSpPr>
        <p:spPr>
          <a:xfrm>
            <a:off x="6373158" y="3710707"/>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23" name="直接连接符 22"/>
          <p:cNvCxnSpPr/>
          <p:nvPr/>
        </p:nvCxnSpPr>
        <p:spPr>
          <a:xfrm>
            <a:off x="6476272" y="3596705"/>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750022" y="1932218"/>
            <a:ext cx="2273750" cy="35538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901970" y="3136983"/>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输入你的标题</a:t>
            </a:r>
          </a:p>
        </p:txBody>
      </p:sp>
      <p:sp>
        <p:nvSpPr>
          <p:cNvPr id="26" name="文本框 25"/>
          <p:cNvSpPr txBox="1"/>
          <p:nvPr/>
        </p:nvSpPr>
        <p:spPr>
          <a:xfrm>
            <a:off x="8901970" y="3691521"/>
            <a:ext cx="1944660" cy="1600438"/>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cxnSp>
        <p:nvCxnSpPr>
          <p:cNvPr id="27" name="直接连接符 26"/>
          <p:cNvCxnSpPr/>
          <p:nvPr/>
        </p:nvCxnSpPr>
        <p:spPr>
          <a:xfrm>
            <a:off x="9005084" y="3577519"/>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7346" y="2197634"/>
            <a:ext cx="762348" cy="762348"/>
          </a:xfrm>
          <a:prstGeom prst="rect">
            <a:avLst/>
          </a:prstGeom>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8534" y="2197634"/>
            <a:ext cx="762348" cy="762348"/>
          </a:xfrm>
          <a:prstGeom prst="rect">
            <a:avLst/>
          </a:prstGeom>
        </p:spPr>
      </p:pic>
      <p:pic>
        <p:nvPicPr>
          <p:cNvPr id="32" name="图片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722" y="2197634"/>
            <a:ext cx="762348" cy="762348"/>
          </a:xfrm>
          <a:prstGeom prst="rect">
            <a:avLst/>
          </a:prstGeom>
        </p:spPr>
      </p:pic>
      <p:pic>
        <p:nvPicPr>
          <p:cNvPr id="33" name="图片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0910" y="2197634"/>
            <a:ext cx="762348" cy="762348"/>
          </a:xfrm>
          <a:prstGeom prst="rect">
            <a:avLst/>
          </a:prstGeom>
        </p:spPr>
      </p:pic>
    </p:spTree>
    <p:extLst>
      <p:ext uri="{BB962C8B-B14F-4D97-AF65-F5344CB8AC3E}">
        <p14:creationId xmlns:p14="http://schemas.microsoft.com/office/powerpoint/2010/main" val="2466468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24125"/>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研究目的及意义</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上箭头 7"/>
          <p:cNvSpPr/>
          <p:nvPr/>
        </p:nvSpPr>
        <p:spPr>
          <a:xfrm>
            <a:off x="4796515" y="2699655"/>
            <a:ext cx="820057" cy="3367314"/>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9" name="上箭头 8"/>
          <p:cNvSpPr/>
          <p:nvPr/>
        </p:nvSpPr>
        <p:spPr>
          <a:xfrm>
            <a:off x="6642094" y="3207656"/>
            <a:ext cx="820057" cy="287382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0" name="上箭头 9"/>
          <p:cNvSpPr/>
          <p:nvPr/>
        </p:nvSpPr>
        <p:spPr>
          <a:xfrm>
            <a:off x="6068781" y="3715655"/>
            <a:ext cx="820057" cy="2365829"/>
          </a:xfrm>
          <a:prstGeom prst="upArrow">
            <a:avLst>
              <a:gd name="adj1" fmla="val 50000"/>
              <a:gd name="adj2" fmla="val 180974"/>
            </a:avLst>
          </a:pr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1" name="上箭头 10"/>
          <p:cNvSpPr/>
          <p:nvPr/>
        </p:nvSpPr>
        <p:spPr>
          <a:xfrm>
            <a:off x="5359629" y="2169887"/>
            <a:ext cx="820057" cy="3911598"/>
          </a:xfrm>
          <a:prstGeom prst="upArrow">
            <a:avLst>
              <a:gd name="adj1" fmla="val 50000"/>
              <a:gd name="adj2" fmla="val 180974"/>
            </a:avLst>
          </a:prstGeom>
          <a:solidFill>
            <a:srgbClr val="1C48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锐字逼格青春粗黑体简2.0" panose="02010604000000000000" pitchFamily="2" charset="-122"/>
              <a:ea typeface="锐字逼格青春粗黑体简2.0" panose="02010604000000000000" pitchFamily="2" charset="-122"/>
            </a:endParaRPr>
          </a:p>
        </p:txBody>
      </p:sp>
      <p:sp>
        <p:nvSpPr>
          <p:cNvPr id="12" name="任意多边形 11"/>
          <p:cNvSpPr/>
          <p:nvPr/>
        </p:nvSpPr>
        <p:spPr>
          <a:xfrm>
            <a:off x="3964754" y="6066969"/>
            <a:ext cx="1446804" cy="791031"/>
          </a:xfrm>
          <a:custGeom>
            <a:avLst/>
            <a:gdLst>
              <a:gd name="connsiteX0" fmla="*/ 1031189 w 1446804"/>
              <a:gd name="connsiteY0" fmla="*/ 0 h 791031"/>
              <a:gd name="connsiteX1" fmla="*/ 1446804 w 1446804"/>
              <a:gd name="connsiteY1" fmla="*/ 0 h 791031"/>
              <a:gd name="connsiteX2" fmla="*/ 415615 w 1446804"/>
              <a:gd name="connsiteY2" fmla="*/ 791031 h 791031"/>
              <a:gd name="connsiteX3" fmla="*/ 0 w 1446804"/>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1446804" h="791031">
                <a:moveTo>
                  <a:pt x="1031189" y="0"/>
                </a:moveTo>
                <a:lnTo>
                  <a:pt x="1446804" y="0"/>
                </a:lnTo>
                <a:lnTo>
                  <a:pt x="415615" y="791031"/>
                </a:lnTo>
                <a:lnTo>
                  <a:pt x="0"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任意多边形 12"/>
          <p:cNvSpPr/>
          <p:nvPr/>
        </p:nvSpPr>
        <p:spPr>
          <a:xfrm flipH="1">
            <a:off x="6848116" y="6081484"/>
            <a:ext cx="1381828" cy="776516"/>
          </a:xfrm>
          <a:custGeom>
            <a:avLst/>
            <a:gdLst>
              <a:gd name="connsiteX0" fmla="*/ 1381828 w 1381828"/>
              <a:gd name="connsiteY0" fmla="*/ 0 h 776516"/>
              <a:gd name="connsiteX1" fmla="*/ 979618 w 1381828"/>
              <a:gd name="connsiteY1" fmla="*/ 0 h 776516"/>
              <a:gd name="connsiteX2" fmla="*/ 0 w 1381828"/>
              <a:gd name="connsiteY2" fmla="*/ 776516 h 776516"/>
              <a:gd name="connsiteX3" fmla="*/ 402210 w 1381828"/>
              <a:gd name="connsiteY3" fmla="*/ 776516 h 776516"/>
            </a:gdLst>
            <a:ahLst/>
            <a:cxnLst>
              <a:cxn ang="0">
                <a:pos x="connsiteX0" y="connsiteY0"/>
              </a:cxn>
              <a:cxn ang="0">
                <a:pos x="connsiteX1" y="connsiteY1"/>
              </a:cxn>
              <a:cxn ang="0">
                <a:pos x="connsiteX2" y="connsiteY2"/>
              </a:cxn>
              <a:cxn ang="0">
                <a:pos x="connsiteX3" y="connsiteY3"/>
              </a:cxn>
            </a:cxnLst>
            <a:rect l="l" t="t" r="r" b="b"/>
            <a:pathLst>
              <a:path w="1381828" h="776516">
                <a:moveTo>
                  <a:pt x="1381828" y="0"/>
                </a:moveTo>
                <a:lnTo>
                  <a:pt x="979618" y="0"/>
                </a:lnTo>
                <a:lnTo>
                  <a:pt x="0" y="776516"/>
                </a:lnTo>
                <a:lnTo>
                  <a:pt x="402210" y="776516"/>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任意多边形 13"/>
          <p:cNvSpPr/>
          <p:nvPr/>
        </p:nvSpPr>
        <p:spPr>
          <a:xfrm>
            <a:off x="5444302" y="6022726"/>
            <a:ext cx="650084" cy="835275"/>
          </a:xfrm>
          <a:custGeom>
            <a:avLst/>
            <a:gdLst>
              <a:gd name="connsiteX0" fmla="*/ 129013 w 650084"/>
              <a:gd name="connsiteY0" fmla="*/ 0 h 835275"/>
              <a:gd name="connsiteX1" fmla="*/ 521070 w 650084"/>
              <a:gd name="connsiteY1" fmla="*/ 0 h 835275"/>
              <a:gd name="connsiteX2" fmla="*/ 650084 w 650084"/>
              <a:gd name="connsiteY2" fmla="*/ 835275 h 835275"/>
              <a:gd name="connsiteX3" fmla="*/ 0 w 650084"/>
              <a:gd name="connsiteY3" fmla="*/ 835275 h 835275"/>
            </a:gdLst>
            <a:ahLst/>
            <a:cxnLst>
              <a:cxn ang="0">
                <a:pos x="connsiteX0" y="connsiteY0"/>
              </a:cxn>
              <a:cxn ang="0">
                <a:pos x="connsiteX1" y="connsiteY1"/>
              </a:cxn>
              <a:cxn ang="0">
                <a:pos x="connsiteX2" y="connsiteY2"/>
              </a:cxn>
              <a:cxn ang="0">
                <a:pos x="connsiteX3" y="connsiteY3"/>
              </a:cxn>
            </a:cxnLst>
            <a:rect l="l" t="t" r="r" b="b"/>
            <a:pathLst>
              <a:path w="650084" h="835275">
                <a:moveTo>
                  <a:pt x="129013" y="0"/>
                </a:moveTo>
                <a:lnTo>
                  <a:pt x="521070" y="0"/>
                </a:lnTo>
                <a:lnTo>
                  <a:pt x="650084" y="835275"/>
                </a:lnTo>
                <a:lnTo>
                  <a:pt x="0" y="835275"/>
                </a:lnTo>
                <a:close/>
              </a:path>
            </a:pathLst>
          </a:cu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4"/>
          <p:cNvSpPr/>
          <p:nvPr/>
        </p:nvSpPr>
        <p:spPr>
          <a:xfrm flipH="1">
            <a:off x="6262620" y="6066969"/>
            <a:ext cx="858228" cy="791031"/>
          </a:xfrm>
          <a:custGeom>
            <a:avLst/>
            <a:gdLst>
              <a:gd name="connsiteX0" fmla="*/ 858228 w 858228"/>
              <a:gd name="connsiteY0" fmla="*/ 0 h 791031"/>
              <a:gd name="connsiteX1" fmla="*/ 448189 w 858228"/>
              <a:gd name="connsiteY1" fmla="*/ 0 h 791031"/>
              <a:gd name="connsiteX2" fmla="*/ 0 w 858228"/>
              <a:gd name="connsiteY2" fmla="*/ 791031 h 791031"/>
              <a:gd name="connsiteX3" fmla="*/ 410039 w 858228"/>
              <a:gd name="connsiteY3" fmla="*/ 791031 h 791031"/>
            </a:gdLst>
            <a:ahLst/>
            <a:cxnLst>
              <a:cxn ang="0">
                <a:pos x="connsiteX0" y="connsiteY0"/>
              </a:cxn>
              <a:cxn ang="0">
                <a:pos x="connsiteX1" y="connsiteY1"/>
              </a:cxn>
              <a:cxn ang="0">
                <a:pos x="connsiteX2" y="connsiteY2"/>
              </a:cxn>
              <a:cxn ang="0">
                <a:pos x="connsiteX3" y="connsiteY3"/>
              </a:cxn>
            </a:cxnLst>
            <a:rect l="l" t="t" r="r" b="b"/>
            <a:pathLst>
              <a:path w="858228" h="791031">
                <a:moveTo>
                  <a:pt x="858228" y="0"/>
                </a:moveTo>
                <a:lnTo>
                  <a:pt x="448189" y="0"/>
                </a:lnTo>
                <a:lnTo>
                  <a:pt x="0" y="791031"/>
                </a:lnTo>
                <a:lnTo>
                  <a:pt x="410039" y="791031"/>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25867" y="1910604"/>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7" name="文本框 16"/>
          <p:cNvSpPr txBox="1"/>
          <p:nvPr/>
        </p:nvSpPr>
        <p:spPr>
          <a:xfrm>
            <a:off x="1106129" y="2249158"/>
            <a:ext cx="3044778" cy="954107"/>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8" name="文本框 17"/>
          <p:cNvSpPr txBox="1"/>
          <p:nvPr/>
        </p:nvSpPr>
        <p:spPr>
          <a:xfrm>
            <a:off x="1925867" y="3633335"/>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9" name="文本框 18"/>
          <p:cNvSpPr txBox="1"/>
          <p:nvPr/>
        </p:nvSpPr>
        <p:spPr>
          <a:xfrm>
            <a:off x="1106129" y="3971889"/>
            <a:ext cx="3044778" cy="954107"/>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0" name="文本框 19"/>
          <p:cNvSpPr txBox="1"/>
          <p:nvPr/>
        </p:nvSpPr>
        <p:spPr>
          <a:xfrm>
            <a:off x="7885779" y="1910306"/>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21" name="文本框 20"/>
          <p:cNvSpPr txBox="1"/>
          <p:nvPr/>
        </p:nvSpPr>
        <p:spPr>
          <a:xfrm>
            <a:off x="7885779" y="2265746"/>
            <a:ext cx="3158024" cy="954107"/>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22" name="文本框 21"/>
          <p:cNvSpPr txBox="1"/>
          <p:nvPr/>
        </p:nvSpPr>
        <p:spPr>
          <a:xfrm>
            <a:off x="7947511" y="363168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p>
        </p:txBody>
      </p:sp>
      <p:sp>
        <p:nvSpPr>
          <p:cNvPr id="23" name="文本框 22"/>
          <p:cNvSpPr txBox="1"/>
          <p:nvPr/>
        </p:nvSpPr>
        <p:spPr>
          <a:xfrm>
            <a:off x="7947511" y="3987129"/>
            <a:ext cx="3158024" cy="954107"/>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Tree>
    <p:extLst>
      <p:ext uri="{BB962C8B-B14F-4D97-AF65-F5344CB8AC3E}">
        <p14:creationId xmlns:p14="http://schemas.microsoft.com/office/powerpoint/2010/main" val="4068681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方法论</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224546" y="2417720"/>
            <a:ext cx="2864928" cy="461665"/>
          </a:xfrm>
          <a:prstGeom prst="rect">
            <a:avLst/>
          </a:prstGeom>
          <a:noFill/>
        </p:spPr>
        <p:txBody>
          <a:bodyPr wrap="square" rtlCol="0">
            <a:spAutoFit/>
          </a:bodyPr>
          <a:lstStyle/>
          <a:p>
            <a:r>
              <a:rPr lang="zh-CN" altLang="en-US" sz="2400" dirty="0">
                <a:solidFill>
                  <a:schemeClr val="bg1"/>
                </a:solidFill>
                <a:latin typeface="FZZhengHeiS-DB-GB" panose="02000000000000000000" pitchFamily="2" charset="0"/>
                <a:ea typeface="FZZhengHeiS-DB-GB" panose="02000000000000000000" pitchFamily="2" charset="0"/>
              </a:rPr>
              <a:t>方法论之一</a:t>
            </a:r>
          </a:p>
        </p:txBody>
      </p:sp>
      <p:cxnSp>
        <p:nvCxnSpPr>
          <p:cNvPr id="10" name="直接连接符 9"/>
          <p:cNvCxnSpPr>
            <a:cxnSpLocks/>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9415" y="3314298"/>
            <a:ext cx="4247107" cy="2554545"/>
          </a:xfrm>
          <a:prstGeom prst="rect">
            <a:avLst/>
          </a:prstGeom>
          <a:noFill/>
        </p:spPr>
        <p:txBody>
          <a:bodyPr wrap="square" rtlCol="0">
            <a:spAutoFit/>
          </a:bodyPr>
          <a:lstStyle/>
          <a:p>
            <a:r>
              <a:rPr lang="zh-CN" altLang="en-US" sz="1400" spc="300" dirty="0">
                <a:solidFill>
                  <a:schemeClr val="bg1"/>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en-US" altLang="zh-CN" sz="1400" spc="300" dirty="0">
              <a:solidFill>
                <a:schemeClr val="bg1"/>
              </a:solidFill>
              <a:latin typeface="FZZhengHeiS-DB-GB" panose="02000000000000000000" pitchFamily="2" charset="0"/>
              <a:ea typeface="FZZhengHeiS-DB-GB" panose="02000000000000000000" pitchFamily="2" charset="0"/>
            </a:endParaRPr>
          </a:p>
          <a:p>
            <a:endParaRPr lang="en-US" altLang="zh-CN" sz="1400" spc="300" dirty="0">
              <a:solidFill>
                <a:schemeClr val="bg1"/>
              </a:solidFill>
              <a:latin typeface="FZZhengHeiS-DB-GB" panose="02000000000000000000" pitchFamily="2" charset="0"/>
              <a:ea typeface="FZZhengHeiS-DB-GB" panose="02000000000000000000" pitchFamily="2" charset="0"/>
            </a:endParaRPr>
          </a:p>
          <a:p>
            <a:r>
              <a:rPr lang="zh-CN" altLang="en-US" sz="1400" spc="300" dirty="0">
                <a:solidFill>
                  <a:schemeClr val="bg1"/>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p:txBody>
      </p:sp>
      <p:sp>
        <p:nvSpPr>
          <p:cNvPr id="12" name="文本框 11"/>
          <p:cNvSpPr txBox="1"/>
          <p:nvPr/>
        </p:nvSpPr>
        <p:spPr>
          <a:xfrm>
            <a:off x="6755541" y="2417720"/>
            <a:ext cx="2864928" cy="461665"/>
          </a:xfrm>
          <a:prstGeom prst="rect">
            <a:avLst/>
          </a:prstGeom>
          <a:noFill/>
        </p:spPr>
        <p:txBody>
          <a:bodyPr wrap="square" rtlCol="0">
            <a:spAutoFit/>
          </a:bodyPr>
          <a:lstStyle/>
          <a:p>
            <a:r>
              <a:rPr lang="zh-CN" altLang="en-US" sz="2400" dirty="0">
                <a:solidFill>
                  <a:schemeClr val="tx1">
                    <a:lumMod val="75000"/>
                    <a:lumOff val="25000"/>
                  </a:schemeClr>
                </a:solidFill>
                <a:latin typeface="FZZhengHeiS-DB-GB" panose="02000000000000000000" pitchFamily="2" charset="0"/>
                <a:ea typeface="FZZhengHeiS-DB-GB" panose="02000000000000000000" pitchFamily="2" charset="0"/>
              </a:rPr>
              <a:t>方法论之二</a:t>
            </a:r>
          </a:p>
        </p:txBody>
      </p:sp>
      <p:cxnSp>
        <p:nvCxnSpPr>
          <p:cNvPr id="13" name="直接连接符 12"/>
          <p:cNvCxnSpPr>
            <a:cxnSpLocks/>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2554545"/>
          </a:xfrm>
          <a:prstGeom prst="rect">
            <a:avLst/>
          </a:prstGeom>
          <a:noFill/>
        </p:spPr>
        <p:txBody>
          <a:bodyPr wrap="square" rtlCol="0">
            <a:spAutoFit/>
          </a:bodyPr>
          <a:lstStyle/>
          <a:p>
            <a:r>
              <a:rPr lang="zh-CN" altLang="en-US" sz="1400" spc="300" dirty="0">
                <a:solidFill>
                  <a:schemeClr val="tx1">
                    <a:lumMod val="75000"/>
                    <a:lumOff val="25000"/>
                  </a:schemeClr>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en-US" altLang="zh-CN" sz="1400" spc="3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en-US" altLang="zh-CN" sz="1400" spc="300" dirty="0">
              <a:solidFill>
                <a:schemeClr val="tx1">
                  <a:lumMod val="75000"/>
                  <a:lumOff val="25000"/>
                </a:schemeClr>
              </a:solidFill>
              <a:latin typeface="FZZhengHeiS-DB-GB" panose="02000000000000000000" pitchFamily="2" charset="0"/>
              <a:ea typeface="FZZhengHeiS-DB-GB" panose="02000000000000000000" pitchFamily="2" charset="0"/>
            </a:endParaRPr>
          </a:p>
          <a:p>
            <a:r>
              <a:rPr lang="zh-CN" altLang="en-US" sz="1400" spc="300" dirty="0">
                <a:solidFill>
                  <a:schemeClr val="tx1">
                    <a:lumMod val="75000"/>
                    <a:lumOff val="25000"/>
                  </a:schemeClr>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Tree>
    <p:extLst>
      <p:ext uri="{BB962C8B-B14F-4D97-AF65-F5344CB8AC3E}">
        <p14:creationId xmlns:p14="http://schemas.microsoft.com/office/powerpoint/2010/main" val="1002939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研究方法</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5985" y="332359"/>
            <a:ext cx="816082" cy="816080"/>
          </a:xfrm>
          <a:prstGeom prst="rect">
            <a:avLst/>
          </a:prstGeom>
        </p:spPr>
      </p:pic>
      <p:sp>
        <p:nvSpPr>
          <p:cNvPr id="8" name="椭圆 7"/>
          <p:cNvSpPr/>
          <p:nvPr/>
        </p:nvSpPr>
        <p:spPr>
          <a:xfrm rot="2700000">
            <a:off x="4633834" y="1982174"/>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endParaRPr>
          </a:p>
        </p:txBody>
      </p:sp>
      <p:sp>
        <p:nvSpPr>
          <p:cNvPr id="9" name="椭圆 8"/>
          <p:cNvSpPr/>
          <p:nvPr/>
        </p:nvSpPr>
        <p:spPr>
          <a:xfrm rot="2700000">
            <a:off x="4633834" y="3329212"/>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任意多边形 9"/>
          <p:cNvSpPr/>
          <p:nvPr/>
        </p:nvSpPr>
        <p:spPr>
          <a:xfrm rot="2700000">
            <a:off x="5980871" y="3329211"/>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1" name="任意多边形 10"/>
          <p:cNvSpPr/>
          <p:nvPr/>
        </p:nvSpPr>
        <p:spPr>
          <a:xfrm rot="2700000">
            <a:off x="5980871" y="1982173"/>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文本框 11"/>
          <p:cNvSpPr txBox="1"/>
          <p:nvPr/>
        </p:nvSpPr>
        <p:spPr>
          <a:xfrm>
            <a:off x="1861699" y="2010482"/>
            <a:ext cx="2225040" cy="369332"/>
          </a:xfrm>
          <a:prstGeom prst="rect">
            <a:avLst/>
          </a:prstGeom>
          <a:noFill/>
          <a:effectLst/>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3" name="文本框 12"/>
          <p:cNvSpPr txBox="1"/>
          <p:nvPr/>
        </p:nvSpPr>
        <p:spPr>
          <a:xfrm>
            <a:off x="1221619" y="2349036"/>
            <a:ext cx="2865120" cy="523220"/>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4" name="文本框 13"/>
          <p:cNvSpPr txBox="1"/>
          <p:nvPr/>
        </p:nvSpPr>
        <p:spPr>
          <a:xfrm>
            <a:off x="1861699" y="3733213"/>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r>
              <a:rPr lang="zh-CN" altLang="en-US" dirty="0">
                <a:solidFill>
                  <a:schemeClr val="tx1">
                    <a:lumMod val="75000"/>
                    <a:lumOff val="25000"/>
                  </a:schemeClr>
                </a:solidFill>
                <a:effectLst/>
              </a:rPr>
              <a:t>输入你的标题</a:t>
            </a:r>
          </a:p>
        </p:txBody>
      </p:sp>
      <p:sp>
        <p:nvSpPr>
          <p:cNvPr id="15" name="文本框 14"/>
          <p:cNvSpPr txBox="1"/>
          <p:nvPr/>
        </p:nvSpPr>
        <p:spPr>
          <a:xfrm>
            <a:off x="1221619" y="4071767"/>
            <a:ext cx="2865120" cy="738664"/>
          </a:xfrm>
          <a:prstGeom prst="rect">
            <a:avLst/>
          </a:prstGeom>
          <a:noFill/>
          <a:effectLst/>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通过为合作伙伴提供“连接一切”的能力，微信正在形成一个全新的“智慧型”生活方式。</a:t>
            </a:r>
          </a:p>
        </p:txBody>
      </p:sp>
      <p:sp>
        <p:nvSpPr>
          <p:cNvPr id="16" name="文本框 15"/>
          <p:cNvSpPr txBox="1"/>
          <p:nvPr/>
        </p:nvSpPr>
        <p:spPr>
          <a:xfrm>
            <a:off x="7885779" y="2010184"/>
            <a:ext cx="2225040" cy="369332"/>
          </a:xfrm>
          <a:prstGeom prst="rect">
            <a:avLst/>
          </a:prstGeom>
          <a:noFill/>
          <a:effectLst/>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输入你的标题</a:t>
            </a:r>
          </a:p>
        </p:txBody>
      </p:sp>
      <p:sp>
        <p:nvSpPr>
          <p:cNvPr id="17" name="文本框 16"/>
          <p:cNvSpPr txBox="1"/>
          <p:nvPr/>
        </p:nvSpPr>
        <p:spPr>
          <a:xfrm>
            <a:off x="7885779" y="2365624"/>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8" name="文本框 17"/>
          <p:cNvSpPr txBox="1"/>
          <p:nvPr/>
        </p:nvSpPr>
        <p:spPr>
          <a:xfrm>
            <a:off x="7947511" y="3731567"/>
            <a:ext cx="2225040" cy="369332"/>
          </a:xfrm>
          <a:prstGeom prst="rect">
            <a:avLst/>
          </a:prstGeom>
          <a:noFill/>
          <a:effectLst/>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chemeClr val="tx1">
                    <a:lumMod val="75000"/>
                    <a:lumOff val="25000"/>
                  </a:schemeClr>
                </a:solidFill>
                <a:effectLst/>
              </a:rPr>
              <a:t>输入你的标题</a:t>
            </a:r>
          </a:p>
        </p:txBody>
      </p:sp>
      <p:sp>
        <p:nvSpPr>
          <p:cNvPr id="19" name="文本框 18"/>
          <p:cNvSpPr txBox="1"/>
          <p:nvPr/>
        </p:nvSpPr>
        <p:spPr>
          <a:xfrm>
            <a:off x="7947511" y="4087007"/>
            <a:ext cx="2865120" cy="523220"/>
          </a:xfrm>
          <a:prstGeom prst="rect">
            <a:avLst/>
          </a:prstGeom>
          <a:noFill/>
          <a:effectLst/>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4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4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7761" y="2516101"/>
            <a:ext cx="510223" cy="510223"/>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4799" y="2516101"/>
            <a:ext cx="510223" cy="510223"/>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7761" y="3863139"/>
            <a:ext cx="510223" cy="510223"/>
          </a:xfrm>
          <a:prstGeom prst="rect">
            <a:avLst/>
          </a:prstGeom>
        </p:spPr>
      </p:pic>
      <p:pic>
        <p:nvPicPr>
          <p:cNvPr id="23" name="图片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4799" y="3863139"/>
            <a:ext cx="510223" cy="510223"/>
          </a:xfrm>
          <a:prstGeom prst="rect">
            <a:avLst/>
          </a:prstGeom>
        </p:spPr>
      </p:pic>
    </p:spTree>
    <p:extLst>
      <p:ext uri="{BB962C8B-B14F-4D97-AF65-F5344CB8AC3E}">
        <p14:creationId xmlns:p14="http://schemas.microsoft.com/office/powerpoint/2010/main" val="3145116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研究方法</a:t>
            </a:r>
          </a:p>
        </p:txBody>
      </p:sp>
      <p:sp>
        <p:nvSpPr>
          <p:cNvPr id="5" name="文本框 4"/>
          <p:cNvSpPr txBox="1"/>
          <p:nvPr/>
        </p:nvSpPr>
        <p:spPr>
          <a:xfrm>
            <a:off x="904649" y="840662"/>
            <a:ext cx="2251507" cy="307777"/>
          </a:xfrm>
          <a:prstGeom prst="rect">
            <a:avLst/>
          </a:prstGeom>
          <a:noFill/>
        </p:spPr>
        <p:txBody>
          <a:bodyPr wrap="square" rtlCol="0">
            <a:spAutoFit/>
          </a:bodyPr>
          <a:lstStyle/>
          <a:p>
            <a:pPr algn="dist"/>
            <a:r>
              <a:rPr lang="en-US" altLang="zh-CN" sz="1400" dirty="0">
                <a:solidFill>
                  <a:schemeClr val="tx1">
                    <a:lumMod val="85000"/>
                    <a:lumOff val="15000"/>
                  </a:schemeClr>
                </a:solidFill>
                <a:latin typeface="FuturaBookC" charset="-52"/>
                <a:ea typeface="微软雅黑" panose="020B0503020204020204" pitchFamily="34" charset="-122"/>
              </a:rPr>
              <a:t>YOUR ENGLISH TITLE</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2855169"/>
            <a:ext cx="8206259" cy="1600200"/>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130260" y="2149489"/>
            <a:ext cx="3253306" cy="461665"/>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1" name="文本框 10"/>
          <p:cNvSpPr txBox="1"/>
          <p:nvPr/>
        </p:nvSpPr>
        <p:spPr>
          <a:xfrm>
            <a:off x="2130260" y="3635073"/>
            <a:ext cx="3158022" cy="461665"/>
          </a:xfrm>
          <a:prstGeom prst="rect">
            <a:avLst/>
          </a:prstGeom>
          <a:noFill/>
        </p:spPr>
        <p:txBody>
          <a:bodyPr wrap="square" rtlCol="0">
            <a:spAutoFit/>
          </a:bodyPr>
          <a:lstStyle/>
          <a:p>
            <a:pPr algn="just"/>
            <a:r>
              <a:rPr lang="zh-CN" altLang="en-US" sz="1200" dirty="0">
                <a:solidFill>
                  <a:schemeClr val="bg1"/>
                </a:solidFill>
                <a:latin typeface="FZZhengHeiS-DB-GB" panose="02000000000000000000" pitchFamily="2" charset="0"/>
                <a:ea typeface="FZZhengHeiS-DB-GB" panose="02000000000000000000" pitchFamily="2" charset="0"/>
              </a:rPr>
              <a:t>微信由于</a:t>
            </a:r>
            <a:r>
              <a:rPr lang="en-US" altLang="zh-CN" sz="1200" dirty="0">
                <a:solidFill>
                  <a:schemeClr val="bg1"/>
                </a:solidFill>
                <a:latin typeface="FZZhengHeiS-DB-GB" panose="02000000000000000000" pitchFamily="2" charset="0"/>
                <a:ea typeface="FZZhengHeiS-DB-GB" panose="02000000000000000000" pitchFamily="2" charset="0"/>
              </a:rPr>
              <a:t>2010</a:t>
            </a:r>
            <a:r>
              <a:rPr lang="zh-CN" altLang="en-US" sz="1200" dirty="0">
                <a:solidFill>
                  <a:schemeClr val="bg1"/>
                </a:solidFill>
                <a:latin typeface="FZZhengHeiS-DB-GB" panose="02000000000000000000" pitchFamily="2" charset="0"/>
                <a:ea typeface="FZZhengHeiS-DB-GB" panose="02000000000000000000" pitchFamily="2" charset="0"/>
              </a:rPr>
              <a:t>年</a:t>
            </a:r>
            <a:r>
              <a:rPr lang="en-US" altLang="zh-CN" sz="1200" dirty="0">
                <a:solidFill>
                  <a:schemeClr val="bg1"/>
                </a:solidFill>
                <a:latin typeface="FZZhengHeiS-DB-GB" panose="02000000000000000000" pitchFamily="2" charset="0"/>
                <a:ea typeface="FZZhengHeiS-DB-GB" panose="02000000000000000000" pitchFamily="2" charset="0"/>
              </a:rPr>
              <a:t>10</a:t>
            </a:r>
            <a:r>
              <a:rPr lang="zh-CN" altLang="en-US" sz="1200" dirty="0">
                <a:solidFill>
                  <a:schemeClr val="bg1"/>
                </a:solidFill>
                <a:latin typeface="FZZhengHeiS-DB-GB" panose="02000000000000000000" pitchFamily="2" charset="0"/>
                <a:ea typeface="FZZhengHeiS-DB-GB" panose="02000000000000000000" pitchFamily="2" charset="0"/>
              </a:rPr>
              <a:t>月筹划启动，由腾讯广州研发中心产品团队打造</a:t>
            </a:r>
          </a:p>
        </p:txBody>
      </p:sp>
      <p:sp>
        <p:nvSpPr>
          <p:cNvPr id="12" name="文本框 11"/>
          <p:cNvSpPr txBox="1"/>
          <p:nvPr/>
        </p:nvSpPr>
        <p:spPr>
          <a:xfrm>
            <a:off x="2130260" y="5255660"/>
            <a:ext cx="3165704" cy="461665"/>
          </a:xfrm>
          <a:prstGeom prst="rect">
            <a:avLst/>
          </a:prstGeom>
          <a:noFill/>
        </p:spPr>
        <p:txBody>
          <a:bodyPr wrap="square" rtlCol="0">
            <a:spAutoFit/>
          </a:bodyPr>
          <a:lstStyle/>
          <a:p>
            <a:pPr algn="just"/>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微信由于</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2010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年</a:t>
            </a:r>
            <a:r>
              <a:rPr lang="en-US" altLang="zh-CN" sz="1200" dirty="0">
                <a:solidFill>
                  <a:schemeClr val="tx1">
                    <a:lumMod val="75000"/>
                    <a:lumOff val="25000"/>
                  </a:schemeClr>
                </a:solidFill>
                <a:latin typeface="FZZhengHeiS-DB-GB" panose="02000000000000000000" pitchFamily="2" charset="0"/>
                <a:ea typeface="FZZhengHeiS-DB-GB" panose="02000000000000000000" pitchFamily="2" charset="0"/>
              </a:rPr>
              <a:t>10</a:t>
            </a:r>
            <a:r>
              <a:rPr lang="zh-CN" altLang="en-US" sz="1200" dirty="0">
                <a:solidFill>
                  <a:schemeClr val="tx1">
                    <a:lumMod val="75000"/>
                    <a:lumOff val="25000"/>
                  </a:schemeClr>
                </a:solidFill>
                <a:latin typeface="FZZhengHeiS-DB-GB" panose="02000000000000000000" pitchFamily="2" charset="0"/>
                <a:ea typeface="FZZhengHeiS-DB-GB" panose="02000000000000000000" pitchFamily="2" charset="0"/>
              </a:rPr>
              <a:t>月筹划启动，由腾讯广州研发中心产品团队打造</a:t>
            </a:r>
          </a:p>
        </p:txBody>
      </p:sp>
      <p:sp>
        <p:nvSpPr>
          <p:cNvPr id="13" name="文本框 12"/>
          <p:cNvSpPr txBox="1"/>
          <p:nvPr/>
        </p:nvSpPr>
        <p:spPr>
          <a:xfrm>
            <a:off x="2130260" y="1780046"/>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在此输入你的标题</a:t>
            </a:r>
          </a:p>
        </p:txBody>
      </p:sp>
      <p:sp>
        <p:nvSpPr>
          <p:cNvPr id="14" name="文本框 13"/>
          <p:cNvSpPr txBox="1"/>
          <p:nvPr/>
        </p:nvSpPr>
        <p:spPr>
          <a:xfrm>
            <a:off x="2130260" y="3227063"/>
            <a:ext cx="2129432" cy="369332"/>
          </a:xfrm>
          <a:prstGeom prst="rect">
            <a:avLst/>
          </a:prstGeom>
          <a:noFill/>
        </p:spPr>
        <p:txBody>
          <a:bodyPr wrap="square" rtlCol="0">
            <a:spAutoFit/>
          </a:bodyPr>
          <a:lstStyle/>
          <a:p>
            <a:r>
              <a:rPr lang="zh-CN" altLang="en-US" dirty="0">
                <a:solidFill>
                  <a:schemeClr val="bg1"/>
                </a:solidFill>
                <a:latin typeface="FZZhengHeiS-DB-GB" panose="02000000000000000000" pitchFamily="2" charset="0"/>
                <a:ea typeface="FZZhengHeiS-DB-GB" panose="02000000000000000000" pitchFamily="2" charset="0"/>
              </a:rPr>
              <a:t>在此输入你的标题</a:t>
            </a:r>
          </a:p>
        </p:txBody>
      </p:sp>
      <p:sp>
        <p:nvSpPr>
          <p:cNvPr id="15" name="文本框 14"/>
          <p:cNvSpPr txBox="1"/>
          <p:nvPr/>
        </p:nvSpPr>
        <p:spPr>
          <a:xfrm>
            <a:off x="2130260" y="4885945"/>
            <a:ext cx="2129432"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0"/>
                <a:ea typeface="FZZhengHeiS-DB-GB" panose="02000000000000000000" pitchFamily="2" charset="0"/>
              </a:rPr>
              <a:t>在此输入你的标题</a:t>
            </a:r>
          </a:p>
        </p:txBody>
      </p:sp>
      <p:sp>
        <p:nvSpPr>
          <p:cNvPr id="16" name="文本框 15"/>
          <p:cNvSpPr txBox="1"/>
          <p:nvPr/>
        </p:nvSpPr>
        <p:spPr>
          <a:xfrm>
            <a:off x="1018251" y="1780046"/>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pitchFamily="2" charset="-52"/>
              </a:rPr>
              <a:t>01</a:t>
            </a:r>
            <a:endParaRPr lang="zh-CN" altLang="en-US" sz="4000" dirty="0">
              <a:solidFill>
                <a:schemeClr val="tx1">
                  <a:lumMod val="75000"/>
                  <a:lumOff val="25000"/>
                </a:schemeClr>
              </a:solidFill>
              <a:latin typeface="FuturaBookC" pitchFamily="2" charset="-52"/>
            </a:endParaRPr>
          </a:p>
        </p:txBody>
      </p:sp>
      <p:sp>
        <p:nvSpPr>
          <p:cNvPr id="17" name="文本框 16"/>
          <p:cNvSpPr txBox="1"/>
          <p:nvPr/>
        </p:nvSpPr>
        <p:spPr>
          <a:xfrm>
            <a:off x="1018251" y="3281130"/>
            <a:ext cx="864524" cy="707886"/>
          </a:xfrm>
          <a:prstGeom prst="rect">
            <a:avLst/>
          </a:prstGeom>
          <a:noFill/>
        </p:spPr>
        <p:txBody>
          <a:bodyPr wrap="square" rtlCol="0">
            <a:spAutoFit/>
          </a:bodyPr>
          <a:lstStyle/>
          <a:p>
            <a:r>
              <a:rPr lang="en-US" altLang="zh-CN" sz="4000" dirty="0">
                <a:solidFill>
                  <a:schemeClr val="bg1"/>
                </a:solidFill>
                <a:latin typeface="FuturaBookC" pitchFamily="2" charset="-52"/>
              </a:rPr>
              <a:t>02</a:t>
            </a:r>
            <a:endParaRPr lang="zh-CN" altLang="en-US" sz="4000" dirty="0">
              <a:solidFill>
                <a:schemeClr val="bg1"/>
              </a:solidFill>
              <a:latin typeface="FuturaBookC" pitchFamily="2" charset="-52"/>
            </a:endParaRPr>
          </a:p>
        </p:txBody>
      </p:sp>
      <p:sp>
        <p:nvSpPr>
          <p:cNvPr id="18" name="文本框 17"/>
          <p:cNvSpPr txBox="1"/>
          <p:nvPr/>
        </p:nvSpPr>
        <p:spPr>
          <a:xfrm>
            <a:off x="1018251" y="4881330"/>
            <a:ext cx="864524" cy="707886"/>
          </a:xfrm>
          <a:prstGeom prst="rect">
            <a:avLst/>
          </a:prstGeom>
          <a:noFill/>
        </p:spPr>
        <p:txBody>
          <a:bodyPr wrap="square" rtlCol="0">
            <a:spAutoFit/>
          </a:bodyPr>
          <a:lstStyle/>
          <a:p>
            <a:r>
              <a:rPr lang="en-US" altLang="zh-CN" sz="4000" dirty="0">
                <a:solidFill>
                  <a:schemeClr val="tx1">
                    <a:lumMod val="75000"/>
                    <a:lumOff val="25000"/>
                  </a:schemeClr>
                </a:solidFill>
                <a:latin typeface="FuturaBookC" pitchFamily="2" charset="-52"/>
              </a:rPr>
              <a:t>03</a:t>
            </a:r>
            <a:endParaRPr lang="zh-CN" altLang="en-US" sz="4000" dirty="0">
              <a:solidFill>
                <a:schemeClr val="tx1">
                  <a:lumMod val="75000"/>
                  <a:lumOff val="25000"/>
                </a:schemeClr>
              </a:solidFill>
              <a:latin typeface="FuturaBookC" pitchFamily="2" charset="-5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rcRect l="36623"/>
          <a:stretch>
            <a:fillRect/>
          </a:stretch>
        </p:blipFill>
        <p:spPr>
          <a:xfrm>
            <a:off x="6065669" y="0"/>
            <a:ext cx="6507331" cy="6858000"/>
          </a:xfrm>
          <a:custGeom>
            <a:avLst/>
            <a:gdLst>
              <a:gd name="connsiteX0" fmla="*/ 1714500 w 6507331"/>
              <a:gd name="connsiteY0" fmla="*/ 0 h 6858000"/>
              <a:gd name="connsiteX1" fmla="*/ 6507331 w 6507331"/>
              <a:gd name="connsiteY1" fmla="*/ 0 h 6858000"/>
              <a:gd name="connsiteX2" fmla="*/ 6507331 w 6507331"/>
              <a:gd name="connsiteY2" fmla="*/ 6858000 h 6858000"/>
              <a:gd name="connsiteX3" fmla="*/ 0 w 65073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507331" h="6858000">
                <a:moveTo>
                  <a:pt x="1714500" y="0"/>
                </a:moveTo>
                <a:lnTo>
                  <a:pt x="6507331" y="0"/>
                </a:lnTo>
                <a:lnTo>
                  <a:pt x="6507331" y="6858000"/>
                </a:lnTo>
                <a:lnTo>
                  <a:pt x="0" y="6858000"/>
                </a:lnTo>
                <a:close/>
              </a:path>
            </a:pathLst>
          </a:custGeom>
        </p:spPr>
      </p:pic>
    </p:spTree>
    <p:extLst>
      <p:ext uri="{BB962C8B-B14F-4D97-AF65-F5344CB8AC3E}">
        <p14:creationId xmlns:p14="http://schemas.microsoft.com/office/powerpoint/2010/main" val="3849347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883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sp>
        <p:nvSpPr>
          <p:cNvPr id="31" name="矩形 30"/>
          <p:cNvSpPr/>
          <p:nvPr/>
        </p:nvSpPr>
        <p:spPr>
          <a:xfrm>
            <a:off x="6297560" y="1769806"/>
            <a:ext cx="4842879" cy="39905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p:cNvPicPr>
            <a:picLocks noChangeAspect="1"/>
          </p:cNvPicPr>
          <p:nvPr/>
        </p:nvPicPr>
        <p:blipFill>
          <a:blip r:embed="rId4">
            <a:extLst>
              <a:ext uri="{28A0092B-C50C-407E-A947-70E740481C1C}">
                <a14:useLocalDpi xmlns:a14="http://schemas.microsoft.com/office/drawing/2010/main" val="0"/>
              </a:ext>
            </a:extLst>
          </a:blip>
          <a:srcRect/>
          <a:stretch/>
        </p:blipFill>
        <p:spPr>
          <a:xfrm>
            <a:off x="1073211" y="1682311"/>
            <a:ext cx="4083943" cy="4078007"/>
          </a:xfrm>
          <a:prstGeom prst="rect">
            <a:avLst/>
          </a:prstGeom>
        </p:spPr>
      </p:pic>
      <p:sp>
        <p:nvSpPr>
          <p:cNvPr id="25" name="文本框 24">
            <a:extLst>
              <a:ext uri="{FF2B5EF4-FFF2-40B4-BE49-F238E27FC236}">
                <a16:creationId xmlns:a16="http://schemas.microsoft.com/office/drawing/2014/main" id="{45D33979-239F-4C31-B6F6-1D3E7A32BDAB}"/>
              </a:ext>
            </a:extLst>
          </p:cNvPr>
          <p:cNvSpPr txBox="1"/>
          <p:nvPr/>
        </p:nvSpPr>
        <p:spPr>
          <a:xfrm>
            <a:off x="6623255" y="2053002"/>
            <a:ext cx="4191490" cy="4185761"/>
          </a:xfrm>
          <a:prstGeom prst="rect">
            <a:avLst/>
          </a:prstGeom>
          <a:noFill/>
        </p:spPr>
        <p:txBody>
          <a:bodyPr wrap="square" rtlCol="0">
            <a:spAutoFit/>
          </a:bodyPr>
          <a:lstStyle/>
          <a:p>
            <a:pPr>
              <a:lnSpc>
                <a:spcPts val="2300"/>
              </a:lnSpc>
            </a:pPr>
            <a:r>
              <a:rPr lang="zh-CN" altLang="en-US" dirty="0">
                <a:solidFill>
                  <a:schemeClr val="tx1">
                    <a:lumMod val="85000"/>
                    <a:lumOff val="15000"/>
                  </a:schemeClr>
                </a:solidFill>
                <a:latin typeface="FZZhengHeiS-DB-GB" panose="02000000000000000000"/>
                <a:ea typeface="锐字逼格青春粗黑体简2.0" panose="02010604000000000000" pitchFamily="2" charset="-122"/>
              </a:rPr>
              <a:t>图卷积神经网络是近年来深度学习领域新兴起的方向，</a:t>
            </a:r>
            <a:r>
              <a:rPr lang="zh-CN" altLang="en-US" dirty="0">
                <a:solidFill>
                  <a:schemeClr val="tx1">
                    <a:lumMod val="75000"/>
                    <a:lumOff val="25000"/>
                  </a:schemeClr>
                </a:solidFill>
                <a:latin typeface="FZZhengHeiS-DB-GB" panose="02000000000000000000"/>
                <a:ea typeface="锐字逼格青春粗黑体简2.0" panose="02010604000000000000" pitchFamily="2" charset="-122"/>
              </a:rPr>
              <a:t>该模型</a:t>
            </a:r>
            <a:r>
              <a:rPr lang="zh-CN" altLang="en-US" dirty="0">
                <a:solidFill>
                  <a:schemeClr val="tx1">
                    <a:lumMod val="75000"/>
                    <a:lumOff val="25000"/>
                  </a:schemeClr>
                </a:solidFill>
                <a:latin typeface="FZZhengHeiS-DB-GB" panose="02000000000000000000"/>
                <a:ea typeface="FZZhengHeiS-DB-GB" panose="02000000000000000000" pitchFamily="2" charset="0"/>
              </a:rPr>
              <a:t>可以很好地处理引用网络、社交网络、蛋白质结构等非欧式图数据。</a:t>
            </a:r>
            <a:endParaRPr lang="en-US" altLang="zh-CN" dirty="0">
              <a:solidFill>
                <a:schemeClr val="tx1">
                  <a:lumMod val="75000"/>
                  <a:lumOff val="25000"/>
                </a:schemeClr>
              </a:solidFill>
              <a:latin typeface="FZZhengHeiS-DB-GB" panose="02000000000000000000"/>
              <a:ea typeface="FZZhengHeiS-DB-GB" panose="02000000000000000000" pitchFamily="2" charset="0"/>
            </a:endParaRPr>
          </a:p>
          <a:p>
            <a:pPr>
              <a:lnSpc>
                <a:spcPts val="2300"/>
              </a:lnSpc>
            </a:pPr>
            <a:r>
              <a:rPr lang="zh-CN" altLang="en-US" dirty="0">
                <a:solidFill>
                  <a:schemeClr val="tx1">
                    <a:lumMod val="75000"/>
                    <a:lumOff val="25000"/>
                  </a:schemeClr>
                </a:solidFill>
                <a:latin typeface="FZZhengHeiS-DB-GB" panose="02000000000000000000"/>
                <a:ea typeface="FZZhengHeiS-DB-GB" panose="02000000000000000000" pitchFamily="2" charset="0"/>
              </a:rPr>
              <a:t>结点分类是图上的学习任务：给定包含结点信息和结构信息的图数据集，带有标签的部分结点作为训练集，预测剩余结点的标签类别。</a:t>
            </a:r>
            <a:endParaRPr lang="en-US" altLang="zh-CN" dirty="0">
              <a:solidFill>
                <a:schemeClr val="tx1">
                  <a:lumMod val="75000"/>
                  <a:lumOff val="25000"/>
                </a:schemeClr>
              </a:solidFill>
              <a:latin typeface="FZZhengHeiS-DB-GB" panose="02000000000000000000"/>
              <a:ea typeface="FZZhengHeiS-DB-GB" panose="02000000000000000000" pitchFamily="2" charset="0"/>
            </a:endParaRPr>
          </a:p>
          <a:p>
            <a:pPr>
              <a:lnSpc>
                <a:spcPts val="2300"/>
              </a:lnSpc>
            </a:pPr>
            <a:r>
              <a:rPr lang="zh-CN" altLang="en-US" dirty="0">
                <a:solidFill>
                  <a:schemeClr val="tx1">
                    <a:lumMod val="75000"/>
                    <a:lumOff val="25000"/>
                  </a:schemeClr>
                </a:solidFill>
                <a:latin typeface="FZZhengHeiS-DB-GB" panose="02000000000000000000"/>
                <a:ea typeface="FZZhengHeiS-DB-GB" panose="02000000000000000000" pitchFamily="2" charset="0"/>
              </a:rPr>
              <a:t>深度学习的成功在于深层网络架构，然而研究表明，随着层数增加，</a:t>
            </a:r>
            <a:r>
              <a:rPr lang="en-US" altLang="zh-CN" dirty="0">
                <a:solidFill>
                  <a:schemeClr val="tx1">
                    <a:lumMod val="75000"/>
                    <a:lumOff val="25000"/>
                  </a:schemeClr>
                </a:solidFill>
                <a:latin typeface="FZZhengHeiS-DB-GB" panose="02000000000000000000"/>
                <a:ea typeface="FZZhengHeiS-DB-GB" panose="02000000000000000000" pitchFamily="2" charset="0"/>
              </a:rPr>
              <a:t>GCN</a:t>
            </a:r>
            <a:r>
              <a:rPr lang="zh-CN" altLang="en-US" dirty="0">
                <a:solidFill>
                  <a:schemeClr val="tx1">
                    <a:lumMod val="75000"/>
                    <a:lumOff val="25000"/>
                  </a:schemeClr>
                </a:solidFill>
                <a:latin typeface="FZZhengHeiS-DB-GB" panose="02000000000000000000"/>
                <a:ea typeface="FZZhengHeiS-DB-GB" panose="02000000000000000000" pitchFamily="2" charset="0"/>
              </a:rPr>
              <a:t>的性能会急剧下降。目前对该问题的研究还较少。</a:t>
            </a:r>
            <a:endParaRPr lang="en-US" altLang="zh-CN" dirty="0">
              <a:solidFill>
                <a:schemeClr val="tx1">
                  <a:lumMod val="75000"/>
                  <a:lumOff val="25000"/>
                </a:schemeClr>
              </a:solidFill>
              <a:latin typeface="FZZhengHeiS-DB-GB" panose="02000000000000000000"/>
              <a:ea typeface="FZZhengHeiS-DB-GB" panose="02000000000000000000" pitchFamily="2" charset="0"/>
            </a:endParaRPr>
          </a:p>
          <a:p>
            <a:endParaRPr lang="en-US" altLang="zh-CN"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p:sp>
        <p:nvSpPr>
          <p:cNvPr id="26" name="文本框 25">
            <a:extLst>
              <a:ext uri="{FF2B5EF4-FFF2-40B4-BE49-F238E27FC236}">
                <a16:creationId xmlns:a16="http://schemas.microsoft.com/office/drawing/2014/main" id="{4219C27D-BFB7-46AC-921B-8D3B9F630175}"/>
              </a:ext>
            </a:extLst>
          </p:cNvPr>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研究背景</a:t>
            </a:r>
          </a:p>
        </p:txBody>
      </p:sp>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研究现状</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19415" y="3314298"/>
            <a:ext cx="4247107" cy="2554545"/>
          </a:xfrm>
          <a:prstGeom prst="rect">
            <a:avLst/>
          </a:prstGeom>
          <a:noFill/>
        </p:spPr>
        <p:txBody>
          <a:bodyPr wrap="square" rtlCol="0">
            <a:spAutoFit/>
          </a:bodyPr>
          <a:lstStyle/>
          <a:p>
            <a:r>
              <a:rPr lang="zh-CN" altLang="en-US" sz="1400" spc="300" dirty="0">
                <a:solidFill>
                  <a:schemeClr val="bg1"/>
                </a:solidFill>
                <a:latin typeface="FZZhengHeiS-DB-GB" panose="02000000000000000000" pitchFamily="2" charset="0"/>
                <a:ea typeface="FZZhengHeiS-DB-GB" panose="02000000000000000000" pitchFamily="2" charset="0"/>
              </a:rPr>
              <a:t>微信支付是集成在微信客户端的支付功能，用户可以通过手机完成快速的支付流程。微信支付向用户提供安全、快捷、高效的支付服务。</a:t>
            </a:r>
            <a:endParaRPr lang="en-US" altLang="zh-CN" sz="1400" spc="300" dirty="0">
              <a:solidFill>
                <a:schemeClr val="bg1"/>
              </a:solidFill>
              <a:latin typeface="FZZhengHeiS-DB-GB" panose="02000000000000000000" pitchFamily="2" charset="0"/>
              <a:ea typeface="FZZhengHeiS-DB-GB" panose="02000000000000000000" pitchFamily="2" charset="0"/>
            </a:endParaRPr>
          </a:p>
          <a:p>
            <a:endParaRPr lang="en-US" altLang="zh-CN" sz="1400" spc="300" dirty="0">
              <a:solidFill>
                <a:schemeClr val="bg1"/>
              </a:solidFill>
              <a:latin typeface="FZZhengHeiS-DB-GB" panose="02000000000000000000" pitchFamily="2" charset="0"/>
              <a:ea typeface="FZZhengHeiS-DB-GB" panose="02000000000000000000" pitchFamily="2" charset="0"/>
            </a:endParaRPr>
          </a:p>
          <a:p>
            <a:r>
              <a:rPr lang="zh-CN" altLang="en-US" sz="1400" spc="300" dirty="0">
                <a:solidFill>
                  <a:schemeClr val="bg1"/>
                </a:solidFill>
                <a:latin typeface="FZZhengHeiS-DB-GB" panose="02000000000000000000" pitchFamily="2" charset="0"/>
                <a:ea typeface="FZZhengHeiS-DB-GB" panose="02000000000000000000" pitchFamily="2" charset="0"/>
              </a:rPr>
              <a:t>用户在支付时只需在自己的智能手机上输入密码，无需任何刷卡步骤即可完成支付，整个过程简便流畅。</a:t>
            </a: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a:p>
            <a:endParaRPr lang="zh-CN" altLang="en-US" sz="1600" dirty="0">
              <a:solidFill>
                <a:schemeClr val="bg1"/>
              </a:solidFill>
              <a:latin typeface="FZZhengHeiS-DB-GB" panose="02000000000000000000" pitchFamily="2" charset="0"/>
              <a:ea typeface="FZZhengHeiS-DB-GB" panose="02000000000000000000" pitchFamily="2" charset="0"/>
            </a:endParaRPr>
          </a:p>
        </p:txBody>
      </p:sp>
      <p:graphicFrame>
        <p:nvGraphicFramePr>
          <p:cNvPr id="8" name="表格 8">
            <a:extLst>
              <a:ext uri="{FF2B5EF4-FFF2-40B4-BE49-F238E27FC236}">
                <a16:creationId xmlns:a16="http://schemas.microsoft.com/office/drawing/2014/main" id="{C22499D5-85A9-474F-8745-C45E117F839F}"/>
              </a:ext>
            </a:extLst>
          </p:cNvPr>
          <p:cNvGraphicFramePr>
            <a:graphicFrameLocks noGrp="1"/>
          </p:cNvGraphicFramePr>
          <p:nvPr>
            <p:extLst>
              <p:ext uri="{D42A27DB-BD31-4B8C-83A1-F6EECF244321}">
                <p14:modId xmlns:p14="http://schemas.microsoft.com/office/powerpoint/2010/main" val="2253913965"/>
              </p:ext>
            </p:extLst>
          </p:nvPr>
        </p:nvGraphicFramePr>
        <p:xfrm>
          <a:off x="796413" y="1308029"/>
          <a:ext cx="10805650" cy="5258122"/>
        </p:xfrm>
        <a:graphic>
          <a:graphicData uri="http://schemas.openxmlformats.org/drawingml/2006/table">
            <a:tbl>
              <a:tblPr firstRow="1" bandRow="1">
                <a:tableStyleId>{5C22544A-7EE6-4342-B048-85BDC9FD1C3A}</a:tableStyleId>
              </a:tblPr>
              <a:tblGrid>
                <a:gridCol w="3868143">
                  <a:extLst>
                    <a:ext uri="{9D8B030D-6E8A-4147-A177-3AD203B41FA5}">
                      <a16:colId xmlns:a16="http://schemas.microsoft.com/office/drawing/2014/main" val="380894603"/>
                    </a:ext>
                  </a:extLst>
                </a:gridCol>
                <a:gridCol w="1543316">
                  <a:extLst>
                    <a:ext uri="{9D8B030D-6E8A-4147-A177-3AD203B41FA5}">
                      <a16:colId xmlns:a16="http://schemas.microsoft.com/office/drawing/2014/main" val="147344042"/>
                    </a:ext>
                  </a:extLst>
                </a:gridCol>
                <a:gridCol w="1578391">
                  <a:extLst>
                    <a:ext uri="{9D8B030D-6E8A-4147-A177-3AD203B41FA5}">
                      <a16:colId xmlns:a16="http://schemas.microsoft.com/office/drawing/2014/main" val="3167770123"/>
                    </a:ext>
                  </a:extLst>
                </a:gridCol>
                <a:gridCol w="1332864">
                  <a:extLst>
                    <a:ext uri="{9D8B030D-6E8A-4147-A177-3AD203B41FA5}">
                      <a16:colId xmlns:a16="http://schemas.microsoft.com/office/drawing/2014/main" val="1438927053"/>
                    </a:ext>
                  </a:extLst>
                </a:gridCol>
                <a:gridCol w="2482936">
                  <a:extLst>
                    <a:ext uri="{9D8B030D-6E8A-4147-A177-3AD203B41FA5}">
                      <a16:colId xmlns:a16="http://schemas.microsoft.com/office/drawing/2014/main" val="236202308"/>
                    </a:ext>
                  </a:extLst>
                </a:gridCol>
              </a:tblGrid>
              <a:tr h="383417">
                <a:tc>
                  <a:txBody>
                    <a:bodyPr/>
                    <a:lstStyle/>
                    <a:p>
                      <a:pPr algn="ctr">
                        <a:spcAft>
                          <a:spcPts val="0"/>
                        </a:spcAf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论文</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模型</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针对问题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a:effectLst/>
                          <a:latin typeface="Times New Roman" panose="02020603050405020304" pitchFamily="18" charset="0"/>
                          <a:ea typeface="宋体" panose="02010600030101010101" pitchFamily="2" charset="-122"/>
                          <a:cs typeface="Times New Roman" panose="02020603050405020304" pitchFamily="18" charset="0"/>
                        </a:rPr>
                        <a:t>相似技术</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rPr>
                        <a:t>具体方法</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19232560"/>
                  </a:ext>
                </a:extLst>
              </a:tr>
              <a:tr h="472705">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Predict then Propagate Graph Neural Networks meet Personalized PageRank</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PPNP</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过</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平滑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解耦神经网络，改进传播算法</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30077816"/>
                  </a:ext>
                </a:extLst>
              </a:tr>
              <a:tr h="383417">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Representation Learning on Graphs with Jumping Knowledge Networks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JK-Net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过</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平滑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layer-aggregation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11631181"/>
                  </a:ext>
                </a:extLst>
              </a:tr>
              <a:tr h="472705">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Cluster-GCN: An Efficient Algorithm for Training Deep and Large Graph Convolutional Networks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Cluster-GCN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梯度消失，过</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平滑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改进对称归一化矩阵同时进行正则化</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85019517"/>
                  </a:ext>
                </a:extLst>
              </a:tr>
              <a:tr h="472705">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N-GCN: Multi-scale Graph Convolution for Semi-supervised Node Classification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N-GCN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过</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平滑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Inception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组合不同尺度感受野的</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GCN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4659126"/>
                  </a:ext>
                </a:extLst>
              </a:tr>
              <a:tr h="472705">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Residual or Gate? Towards Deeper Graph Neural Networks for Inductive Graph Representation Learning</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RGNN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过</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平滑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RNN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RNN</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对各层之间的长期依赖建模</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8019612"/>
                  </a:ext>
                </a:extLst>
              </a:tr>
              <a:tr h="383417">
                <a:tc rowSpan="2">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DeepGCNs</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Can GCNs Go as Deep as CNNs?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ResGCN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rowSpan="2">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梯度消失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爆炸</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ResNet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添加</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residual connections</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81930680"/>
                  </a:ext>
                </a:extLst>
              </a:tr>
              <a:tr h="383417">
                <a:tc vMerge="1">
                  <a:txBody>
                    <a:bodyPr/>
                    <a:lstStyle/>
                    <a:p>
                      <a:endParaRPr lang="zh-CN" altLang="en-US"/>
                    </a:p>
                  </a:txBody>
                  <a:tcPr/>
                </a:tc>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DenseGCN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vMerge="1">
                  <a:txBody>
                    <a:bodyPr/>
                    <a:lstStyle/>
                    <a:p>
                      <a:endParaRPr lang="zh-CN" altLang="en-US"/>
                    </a:p>
                  </a:txBody>
                  <a:tcPr/>
                </a:tc>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DenseNet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添加</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dense connections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extLst>
                  <a:ext uri="{0D108BD9-81ED-4DB2-BD59-A6C34878D82A}">
                    <a16:rowId xmlns:a16="http://schemas.microsoft.com/office/drawing/2014/main" val="644346890"/>
                  </a:ext>
                </a:extLst>
              </a:tr>
              <a:tr h="472705">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DropEdge</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Towards Deep Graph Convolutional Networks on Node Classification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DropEdge</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过拟合，过</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平滑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Dropout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D2DEEF"/>
                    </a:solidFill>
                  </a:tcP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从输入图随机删除一定数量的边</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D2DEEF"/>
                    </a:solidFill>
                  </a:tcPr>
                </a:tc>
                <a:extLst>
                  <a:ext uri="{0D108BD9-81ED-4DB2-BD59-A6C34878D82A}">
                    <a16:rowId xmlns:a16="http://schemas.microsoft.com/office/drawing/2014/main" val="2515889488"/>
                  </a:ext>
                </a:extLst>
              </a:tr>
              <a:tr h="383417">
                <a:tc rowSpan="2">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Break the Ceiling: Stronger Multi-scale Deep Graph Convolutional Networks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Snowball</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rowSpan="2">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过</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平滑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DenseNet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添加</a:t>
                      </a: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dense connections</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extLst>
                  <a:ext uri="{0D108BD9-81ED-4DB2-BD59-A6C34878D82A}">
                    <a16:rowId xmlns:a16="http://schemas.microsoft.com/office/drawing/2014/main" val="807431493"/>
                  </a:ext>
                </a:extLst>
              </a:tr>
              <a:tr h="383417">
                <a:tc vMerge="1">
                  <a:txBody>
                    <a:bodyPr/>
                    <a:lstStyle/>
                    <a:p>
                      <a:endParaRPr lang="zh-CN" altLang="en-US"/>
                    </a:p>
                  </a:txBody>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Truncated Krylov</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vMerge="1">
                  <a:txBody>
                    <a:bodyPr/>
                    <a:lstStyle/>
                    <a:p>
                      <a:endParaRPr lang="zh-CN" altLang="en-US"/>
                    </a:p>
                  </a:txBody>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Inception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组合不同尺度感受野的</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GCN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solidFill>
                      <a:srgbClr val="EAEFF7"/>
                    </a:solidFill>
                  </a:tcPr>
                </a:tc>
                <a:extLst>
                  <a:ext uri="{0D108BD9-81ED-4DB2-BD59-A6C34878D82A}">
                    <a16:rowId xmlns:a16="http://schemas.microsoft.com/office/drawing/2014/main" val="1523790163"/>
                  </a:ext>
                </a:extLst>
              </a:tr>
              <a:tr h="383417">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PairNorm</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Tackling </a:t>
                      </a: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Oversmoothing</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in GNNs</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err="1">
                          <a:effectLst/>
                          <a:latin typeface="Times New Roman" panose="02020603050405020304" pitchFamily="18" charset="0"/>
                          <a:ea typeface="宋体" panose="02010600030101010101" pitchFamily="2" charset="-122"/>
                          <a:cs typeface="Times New Roman" panose="02020603050405020304" pitchFamily="18" charset="0"/>
                        </a:rPr>
                        <a:t>PairNorm</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过</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平滑</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引入正则化项改进目标函数</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0234998"/>
                  </a:ext>
                </a:extLst>
              </a:tr>
            </a:tbl>
          </a:graphicData>
        </a:graphic>
      </p:graphicFrame>
    </p:spTree>
    <p:extLst>
      <p:ext uri="{BB962C8B-B14F-4D97-AF65-F5344CB8AC3E}">
        <p14:creationId xmlns:p14="http://schemas.microsoft.com/office/powerpoint/2010/main" val="2404288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2</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latin typeface="FZZhengHeiS-DB-GB" panose="02000000000000000000" pitchFamily="2" charset="0"/>
                <a:ea typeface="FZZhengHeiS-DB-GB" panose="02000000000000000000" pitchFamily="2" charset="0"/>
              </a:rPr>
              <a:t>算法分析与设计</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338554"/>
          </a:xfrm>
          <a:prstGeom prst="rect">
            <a:avLst/>
          </a:prstGeom>
          <a:noFill/>
        </p:spPr>
        <p:txBody>
          <a:bodyPr wrap="square" rtlCol="0">
            <a:spAutoFit/>
          </a:bodyPr>
          <a:lstStyle/>
          <a:p>
            <a:r>
              <a:rPr lang="zh-CN" altLang="en-US" sz="1600" dirty="0">
                <a:solidFill>
                  <a:schemeClr val="tx1">
                    <a:lumMod val="85000"/>
                    <a:lumOff val="15000"/>
                  </a:schemeClr>
                </a:solidFill>
                <a:latin typeface="FuturaBookC" pitchFamily="2" charset="-52"/>
                <a:ea typeface="锐字逼格青春粗黑体简2.0" panose="02010604000000000000" pitchFamily="2" charset="-122"/>
              </a:rPr>
              <a:t>     过拟合、梯度消失</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a:t>
            </a:r>
            <a:r>
              <a:rPr lang="zh-CN" altLang="en-US" sz="1600" dirty="0">
                <a:solidFill>
                  <a:schemeClr val="tx1">
                    <a:lumMod val="85000"/>
                    <a:lumOff val="15000"/>
                  </a:schemeClr>
                </a:solidFill>
                <a:latin typeface="FuturaBookC" pitchFamily="2" charset="-52"/>
                <a:ea typeface="锐字逼格青春粗黑体简2.0" panose="02010604000000000000" pitchFamily="2" charset="-122"/>
              </a:rPr>
              <a:t>爆炸、过平滑是限制</a:t>
            </a:r>
            <a:r>
              <a:rPr lang="en-US" altLang="zh-CN" sz="1600" dirty="0">
                <a:solidFill>
                  <a:schemeClr val="tx1">
                    <a:lumMod val="85000"/>
                    <a:lumOff val="15000"/>
                  </a:schemeClr>
                </a:solidFill>
                <a:latin typeface="FuturaBookC" pitchFamily="2" charset="-52"/>
                <a:ea typeface="锐字逼格青春粗黑体简2.0" panose="02010604000000000000" pitchFamily="2" charset="-122"/>
              </a:rPr>
              <a:t>GCN</a:t>
            </a:r>
            <a:r>
              <a:rPr lang="zh-CN" altLang="en-US" sz="1600" dirty="0">
                <a:solidFill>
                  <a:schemeClr val="tx1">
                    <a:lumMod val="85000"/>
                    <a:lumOff val="15000"/>
                  </a:schemeClr>
                </a:solidFill>
                <a:latin typeface="FuturaBookC" pitchFamily="2" charset="-52"/>
                <a:ea typeface="锐字逼格青春粗黑体简2.0" panose="02010604000000000000" pitchFamily="2" charset="-122"/>
              </a:rPr>
              <a:t>加深的几个因素</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557385" y="764333"/>
            <a:ext cx="816082" cy="757334"/>
          </a:xfrm>
          <a:prstGeom prst="rect">
            <a:avLst/>
          </a:prstGeom>
        </p:spPr>
      </p:pic>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过拟合问题</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pic>
        <p:nvPicPr>
          <p:cNvPr id="3" name="图片 2">
            <a:extLst>
              <a:ext uri="{FF2B5EF4-FFF2-40B4-BE49-F238E27FC236}">
                <a16:creationId xmlns:a16="http://schemas.microsoft.com/office/drawing/2014/main" id="{5773388F-68E5-4F3E-9345-6485DB08D23B}"/>
              </a:ext>
            </a:extLst>
          </p:cNvPr>
          <p:cNvPicPr>
            <a:picLocks noChangeAspect="1"/>
          </p:cNvPicPr>
          <p:nvPr/>
        </p:nvPicPr>
        <p:blipFill>
          <a:blip r:embed="rId4"/>
          <a:stretch>
            <a:fillRect/>
          </a:stretch>
        </p:blipFill>
        <p:spPr>
          <a:xfrm>
            <a:off x="883468" y="1601121"/>
            <a:ext cx="10425063" cy="3215919"/>
          </a:xfrm>
          <a:prstGeom prst="rect">
            <a:avLst/>
          </a:prstGeom>
        </p:spPr>
      </p:pic>
      <p:sp>
        <p:nvSpPr>
          <p:cNvPr id="17" name="矩形 16">
            <a:extLst>
              <a:ext uri="{FF2B5EF4-FFF2-40B4-BE49-F238E27FC236}">
                <a16:creationId xmlns:a16="http://schemas.microsoft.com/office/drawing/2014/main" id="{B383220F-37AC-4A6A-BC58-E38EAC5E6B17}"/>
              </a:ext>
            </a:extLst>
          </p:cNvPr>
          <p:cNvSpPr/>
          <p:nvPr/>
        </p:nvSpPr>
        <p:spPr>
          <a:xfrm>
            <a:off x="1064871" y="4952168"/>
            <a:ext cx="10081549" cy="13213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732998C-6F41-4D02-B719-D21083899ACC}"/>
                  </a:ext>
                </a:extLst>
              </p:cNvPr>
              <p:cNvSpPr txBox="1"/>
              <p:nvPr/>
            </p:nvSpPr>
            <p:spPr>
              <a:xfrm>
                <a:off x="1064871" y="5147168"/>
                <a:ext cx="10062257" cy="1254189"/>
              </a:xfrm>
              <a:prstGeom prst="rect">
                <a:avLst/>
              </a:prstGeom>
              <a:noFill/>
            </p:spPr>
            <p:txBody>
              <a:bodyPr wrap="square" rtlCol="0">
                <a:spAutoFit/>
              </a:bodyPr>
              <a:lstStyle/>
              <a:p>
                <a:pPr>
                  <a:lnSpc>
                    <a:spcPts val="2300"/>
                  </a:lnSpc>
                </a:pPr>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过拟合可以形式化地定义为：给定一个假设空间</a:t>
                </a:r>
                <a14:m>
                  <m:oMath xmlns:m="http://schemas.openxmlformats.org/officeDocument/2006/math">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ℱ</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，一个假设</a:t>
                </a:r>
                <a14:m>
                  <m:oMath xmlns:m="http://schemas.openxmlformats.org/officeDocument/2006/math">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𝑓</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属于</a:t>
                </a:r>
                <a14:m>
                  <m:oMath xmlns:m="http://schemas.openxmlformats.org/officeDocument/2006/math">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ℱ</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，如果存在其他的假设</a:t>
                </a:r>
                <a14:m>
                  <m:oMath xmlns:m="http://schemas.openxmlformats.org/officeDocument/2006/math">
                    <m:sSup>
                      <m:sSupPr>
                        <m:ctrlPr>
                          <a:rPr lang="zh-CN" altLang="zh-CN" sz="2000" i="1">
                            <a:solidFill>
                              <a:schemeClr val="tx1">
                                <a:lumMod val="75000"/>
                                <a:lumOff val="25000"/>
                              </a:schemeClr>
                            </a:solidFill>
                            <a:latin typeface="Cambria Math" panose="02040503050406030204" pitchFamily="18" charset="0"/>
                            <a:ea typeface="FZZhengHeiS-DB-GB" panose="02000000000000000000" pitchFamily="2" charset="0"/>
                          </a:rPr>
                        </m:ctrlPr>
                      </m:sSupPr>
                      <m:e>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𝑓</m:t>
                        </m:r>
                      </m:e>
                      <m:sup>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m:t>
                        </m:r>
                      </m:sup>
                    </m:sSup>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也属于</a:t>
                </a:r>
                <a14:m>
                  <m:oMath xmlns:m="http://schemas.openxmlformats.org/officeDocument/2006/math">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ℱ</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，使得在训练集上</a:t>
                </a:r>
                <a14:m>
                  <m:oMath xmlns:m="http://schemas.openxmlformats.org/officeDocument/2006/math">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𝑓</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的损失比</a:t>
                </a:r>
                <a14:m>
                  <m:oMath xmlns:m="http://schemas.openxmlformats.org/officeDocument/2006/math">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𝑓</m:t>
                    </m:r>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的损失小，但在整个样本空间上</a:t>
                </a:r>
                <a14:m>
                  <m:oMath xmlns:m="http://schemas.openxmlformats.org/officeDocument/2006/math">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𝑓</m:t>
                    </m:r>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的损失比</a:t>
                </a:r>
                <a14:m>
                  <m:oMath xmlns:m="http://schemas.openxmlformats.org/officeDocument/2006/math">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𝑓</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的损失小，那么就说假设</a:t>
                </a:r>
                <a14:m>
                  <m:oMath xmlns:m="http://schemas.openxmlformats.org/officeDocument/2006/math">
                    <m:r>
                      <a:rPr lang="en-US" altLang="zh-CN" sz="2000">
                        <a:solidFill>
                          <a:schemeClr val="tx1">
                            <a:lumMod val="75000"/>
                            <a:lumOff val="25000"/>
                          </a:schemeClr>
                        </a:solidFill>
                        <a:latin typeface="Cambria Math" panose="02040503050406030204" pitchFamily="18" charset="0"/>
                        <a:ea typeface="FZZhengHeiS-DB-GB" panose="02000000000000000000" pitchFamily="2" charset="0"/>
                      </a:rPr>
                      <m:t>𝑓</m:t>
                    </m:r>
                  </m:oMath>
                </a14:m>
                <a:r>
                  <a:rPr lang="zh-CN" altLang="zh-CN" sz="2000" dirty="0">
                    <a:solidFill>
                      <a:schemeClr val="tx1">
                        <a:lumMod val="75000"/>
                        <a:lumOff val="25000"/>
                      </a:schemeClr>
                    </a:solidFill>
                    <a:latin typeface="FZZhengHeiS-DB-GB" panose="02000000000000000000" pitchFamily="2" charset="0"/>
                    <a:ea typeface="FZZhengHeiS-DB-GB" panose="02000000000000000000" pitchFamily="2" charset="0"/>
                  </a:rPr>
                  <a:t>过度拟合训练数据</a:t>
                </a: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a:t>
                </a:r>
                <a:endPar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endParaRPr>
              </a:p>
              <a:p>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mc:Choice>
        <mc:Fallback xmlns="">
          <p:sp>
            <p:nvSpPr>
              <p:cNvPr id="18" name="文本框 17">
                <a:extLst>
                  <a:ext uri="{FF2B5EF4-FFF2-40B4-BE49-F238E27FC236}">
                    <a16:creationId xmlns:a16="http://schemas.microsoft.com/office/drawing/2014/main" id="{F732998C-6F41-4D02-B719-D21083899ACC}"/>
                  </a:ext>
                </a:extLst>
              </p:cNvPr>
              <p:cNvSpPr txBox="1">
                <a:spLocks noRot="1" noChangeAspect="1" noMove="1" noResize="1" noEditPoints="1" noAdjustHandles="1" noChangeArrowheads="1" noChangeShapeType="1" noTextEdit="1"/>
              </p:cNvSpPr>
              <p:nvPr/>
            </p:nvSpPr>
            <p:spPr>
              <a:xfrm>
                <a:off x="1064871" y="5147168"/>
                <a:ext cx="10062257" cy="1254189"/>
              </a:xfrm>
              <a:prstGeom prst="rect">
                <a:avLst/>
              </a:prstGeom>
              <a:blipFill>
                <a:blip r:embed="rId5"/>
                <a:stretch>
                  <a:fillRect l="-667" t="-3398" r="-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5364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570" y="409927"/>
            <a:ext cx="2839450"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面向过拟合的</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算法</a:t>
            </a:r>
          </a:p>
        </p:txBody>
      </p:sp>
      <p:cxnSp>
        <p:nvCxnSpPr>
          <p:cNvPr id="6" name="直接连接符 5"/>
          <p:cNvCxnSpPr>
            <a:cxnSpLocks/>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sp>
        <p:nvSpPr>
          <p:cNvPr id="8" name="矩形 7"/>
          <p:cNvSpPr/>
          <p:nvPr/>
        </p:nvSpPr>
        <p:spPr>
          <a:xfrm>
            <a:off x="770047"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70047" y="1941092"/>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21995"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权重衰减</a:t>
            </a:r>
          </a:p>
        </p:txBody>
      </p:sp>
      <mc:AlternateContent xmlns:mc="http://schemas.openxmlformats.org/markup-compatibility/2006" xmlns:a14="http://schemas.microsoft.com/office/drawing/2010/main">
        <mc:Choice Requires="a14">
          <p:sp>
            <p:nvSpPr>
              <p:cNvPr id="14" name="文本框 13"/>
              <p:cNvSpPr txBox="1"/>
              <p:nvPr/>
            </p:nvSpPr>
            <p:spPr>
              <a:xfrm>
                <a:off x="921995" y="3700396"/>
                <a:ext cx="3071272" cy="2062103"/>
              </a:xfrm>
              <a:prstGeom prst="rect">
                <a:avLst/>
              </a:prstGeom>
              <a:noFill/>
            </p:spPr>
            <p:txBody>
              <a:bodyPr wrap="square" rtlCol="0">
                <a:spAutoFit/>
              </a:bodyPr>
              <a:lstStyle/>
              <a:p>
                <a:r>
                  <a:rPr lang="zh-CN" altLang="zh-CN" sz="1600" dirty="0">
                    <a:solidFill>
                      <a:schemeClr val="tx1">
                        <a:lumMod val="75000"/>
                        <a:lumOff val="25000"/>
                      </a:schemeClr>
                    </a:solidFill>
                    <a:latin typeface="FZZhengHeiS-DB-GB" panose="02000000000000000000" pitchFamily="2" charset="0"/>
                    <a:ea typeface="FZZhengHeiS-DB-GB" panose="02000000000000000000" pitchFamily="2" charset="0"/>
                  </a:rPr>
                  <a:t>权重衰减通过在每次更新参数时引入一个衰减系数限制模型复杂度，从而缓解过拟合问题，是一种有效的正则化算法</a:t>
                </a:r>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a:t>
                </a:r>
                <a:r>
                  <a:rPr lang="zh-CN" altLang="zh-CN" sz="1600" dirty="0">
                    <a:solidFill>
                      <a:schemeClr val="tx1">
                        <a:lumMod val="75000"/>
                        <a:lumOff val="25000"/>
                      </a:schemeClr>
                    </a:solidFill>
                    <a:latin typeface="FZZhengHeiS-DB-GB" panose="02000000000000000000" pitchFamily="2" charset="0"/>
                    <a:ea typeface="FZZhengHeiS-DB-GB" panose="02000000000000000000" pitchFamily="2" charset="0"/>
                  </a:rPr>
                  <a:t>在标准的随机梯度下降中，权重衰减正则化相当于</a:t>
                </a:r>
                <a14:m>
                  <m:oMath xmlns:m="http://schemas.openxmlformats.org/officeDocument/2006/math">
                    <m:sSub>
                      <m:sSubPr>
                        <m:ctrlPr>
                          <a:rPr lang="zh-CN" altLang="zh-CN" sz="1600" i="1">
                            <a:solidFill>
                              <a:schemeClr val="tx1">
                                <a:lumMod val="75000"/>
                                <a:lumOff val="25000"/>
                              </a:schemeClr>
                            </a:solidFill>
                            <a:latin typeface="Cambria Math" panose="02040503050406030204" pitchFamily="18" charset="0"/>
                            <a:ea typeface="FZZhengHeiS-DB-GB" panose="02000000000000000000" pitchFamily="2" charset="0"/>
                          </a:rPr>
                        </m:ctrlPr>
                      </m:sSubPr>
                      <m:e>
                        <m:r>
                          <a:rPr lang="en-US" altLang="zh-CN" sz="1600">
                            <a:solidFill>
                              <a:schemeClr val="tx1">
                                <a:lumMod val="75000"/>
                                <a:lumOff val="25000"/>
                              </a:schemeClr>
                            </a:solidFill>
                            <a:latin typeface="Cambria Math" panose="02040503050406030204" pitchFamily="18" charset="0"/>
                            <a:ea typeface="FZZhengHeiS-DB-GB" panose="02000000000000000000" pitchFamily="2" charset="0"/>
                          </a:rPr>
                          <m:t>ℒ</m:t>
                        </m:r>
                      </m:e>
                      <m:sub>
                        <m:r>
                          <a:rPr lang="en-US" altLang="zh-CN" sz="1600">
                            <a:solidFill>
                              <a:schemeClr val="tx1">
                                <a:lumMod val="75000"/>
                                <a:lumOff val="25000"/>
                              </a:schemeClr>
                            </a:solidFill>
                            <a:latin typeface="Cambria Math" panose="02040503050406030204" pitchFamily="18" charset="0"/>
                            <a:ea typeface="FZZhengHeiS-DB-GB" panose="02000000000000000000" pitchFamily="2" charset="0"/>
                          </a:rPr>
                          <m:t>2</m:t>
                        </m:r>
                      </m:sub>
                    </m:sSub>
                  </m:oMath>
                </a14:m>
                <a:r>
                  <a:rPr lang="zh-CN" altLang="zh-CN" sz="1600" dirty="0">
                    <a:solidFill>
                      <a:schemeClr val="tx1">
                        <a:lumMod val="75000"/>
                        <a:lumOff val="25000"/>
                      </a:schemeClr>
                    </a:solidFill>
                    <a:latin typeface="FZZhengHeiS-DB-GB" panose="02000000000000000000" pitchFamily="2" charset="0"/>
                    <a:ea typeface="FZZhengHeiS-DB-GB" panose="02000000000000000000" pitchFamily="2" charset="0"/>
                  </a:rPr>
                  <a:t>正则化。因此，在一些深度学习框架中权重衰减通过</a:t>
                </a:r>
                <a14:m>
                  <m:oMath xmlns:m="http://schemas.openxmlformats.org/officeDocument/2006/math">
                    <m:sSub>
                      <m:sSubPr>
                        <m:ctrlPr>
                          <a:rPr lang="zh-CN" altLang="zh-CN" sz="1600" i="1">
                            <a:solidFill>
                              <a:schemeClr val="tx1">
                                <a:lumMod val="75000"/>
                                <a:lumOff val="25000"/>
                              </a:schemeClr>
                            </a:solidFill>
                            <a:latin typeface="Cambria Math" panose="02040503050406030204" pitchFamily="18" charset="0"/>
                            <a:ea typeface="FZZhengHeiS-DB-GB" panose="02000000000000000000" pitchFamily="2" charset="0"/>
                          </a:rPr>
                        </m:ctrlPr>
                      </m:sSubPr>
                      <m:e>
                        <m:r>
                          <a:rPr lang="en-US" altLang="zh-CN" sz="1600">
                            <a:solidFill>
                              <a:schemeClr val="tx1">
                                <a:lumMod val="75000"/>
                                <a:lumOff val="25000"/>
                              </a:schemeClr>
                            </a:solidFill>
                            <a:latin typeface="Cambria Math" panose="02040503050406030204" pitchFamily="18" charset="0"/>
                            <a:ea typeface="FZZhengHeiS-DB-GB" panose="02000000000000000000" pitchFamily="2" charset="0"/>
                          </a:rPr>
                          <m:t>ℒ</m:t>
                        </m:r>
                      </m:e>
                      <m:sub>
                        <m:r>
                          <a:rPr lang="en-US" altLang="zh-CN" sz="1600">
                            <a:solidFill>
                              <a:schemeClr val="tx1">
                                <a:lumMod val="75000"/>
                                <a:lumOff val="25000"/>
                              </a:schemeClr>
                            </a:solidFill>
                            <a:latin typeface="Cambria Math" panose="02040503050406030204" pitchFamily="18" charset="0"/>
                            <a:ea typeface="FZZhengHeiS-DB-GB" panose="02000000000000000000" pitchFamily="2" charset="0"/>
                          </a:rPr>
                          <m:t>2</m:t>
                        </m:r>
                      </m:sub>
                    </m:sSub>
                  </m:oMath>
                </a14:m>
                <a:r>
                  <a:rPr lang="zh-CN" altLang="zh-CN" sz="1600" dirty="0">
                    <a:solidFill>
                      <a:schemeClr val="tx1">
                        <a:lumMod val="75000"/>
                        <a:lumOff val="25000"/>
                      </a:schemeClr>
                    </a:solidFill>
                    <a:latin typeface="FZZhengHeiS-DB-GB" panose="02000000000000000000" pitchFamily="2" charset="0"/>
                    <a:ea typeface="FZZhengHeiS-DB-GB" panose="02000000000000000000" pitchFamily="2" charset="0"/>
                  </a:rPr>
                  <a:t>正则化来实现。</a:t>
                </a:r>
                <a:endPar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921995" y="3700396"/>
                <a:ext cx="3071272" cy="2062103"/>
              </a:xfrm>
              <a:prstGeom prst="rect">
                <a:avLst/>
              </a:prstGeom>
              <a:blipFill>
                <a:blip r:embed="rId4"/>
                <a:stretch>
                  <a:fillRect l="-992" t="-888" b="-2663"/>
                </a:stretch>
              </a:blipFill>
            </p:spPr>
            <p:txBody>
              <a:bodyPr/>
              <a:lstStyle/>
              <a:p>
                <a:r>
                  <a:rPr lang="zh-CN" altLang="en-US">
                    <a:noFill/>
                  </a:rPr>
                  <a:t> </a:t>
                </a:r>
              </a:p>
            </p:txBody>
          </p:sp>
        </mc:Fallback>
      </mc:AlternateContent>
      <p:cxnSp>
        <p:nvCxnSpPr>
          <p:cNvPr id="15" name="直接连接符 14"/>
          <p:cNvCxnSpPr>
            <a:cxnSpLocks/>
          </p:cNvCxnSpPr>
          <p:nvPr/>
        </p:nvCxnSpPr>
        <p:spPr>
          <a:xfrm>
            <a:off x="1025109"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7371" y="2197634"/>
            <a:ext cx="762348" cy="762348"/>
          </a:xfrm>
          <a:prstGeom prst="rect">
            <a:avLst/>
          </a:prstGeom>
        </p:spPr>
      </p:pic>
      <p:sp>
        <p:nvSpPr>
          <p:cNvPr id="40" name="矩形 39">
            <a:extLst>
              <a:ext uri="{FF2B5EF4-FFF2-40B4-BE49-F238E27FC236}">
                <a16:creationId xmlns:a16="http://schemas.microsoft.com/office/drawing/2014/main" id="{BEA12877-7A47-4BA0-8D5F-CA9AD5CEA9DF}"/>
              </a:ext>
            </a:extLst>
          </p:cNvPr>
          <p:cNvSpPr/>
          <p:nvPr/>
        </p:nvSpPr>
        <p:spPr>
          <a:xfrm>
            <a:off x="4499025" y="1844675"/>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40E3D1DD-48F0-4F9F-AAE1-56F9AA917686}"/>
              </a:ext>
            </a:extLst>
          </p:cNvPr>
          <p:cNvSpPr/>
          <p:nvPr/>
        </p:nvSpPr>
        <p:spPr>
          <a:xfrm>
            <a:off x="4499025" y="1941092"/>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786D3F0-DDEC-48CD-8F66-2922851E0D44}"/>
              </a:ext>
            </a:extLst>
          </p:cNvPr>
          <p:cNvSpPr txBox="1"/>
          <p:nvPr/>
        </p:nvSpPr>
        <p:spPr>
          <a:xfrm>
            <a:off x="4650973" y="3145858"/>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提前终止</a:t>
            </a:r>
          </a:p>
        </p:txBody>
      </p:sp>
      <p:sp>
        <p:nvSpPr>
          <p:cNvPr id="43" name="文本框 42">
            <a:extLst>
              <a:ext uri="{FF2B5EF4-FFF2-40B4-BE49-F238E27FC236}">
                <a16:creationId xmlns:a16="http://schemas.microsoft.com/office/drawing/2014/main" id="{86C7FAC3-8DCB-4B24-854A-DB6B0D5514FF}"/>
              </a:ext>
            </a:extLst>
          </p:cNvPr>
          <p:cNvSpPr txBox="1"/>
          <p:nvPr/>
        </p:nvSpPr>
        <p:spPr>
          <a:xfrm>
            <a:off x="4650973" y="3700396"/>
            <a:ext cx="3071272" cy="2062103"/>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在梯度下降优化的过程中，我们可以用验证集上的错误代替期望错误，当验证集的错误率不再下降，就停止模型的迭代。验证集的错误率变化不一定是平缓曲线，可能会在某处先升高再降低，因此，我们需要根据实际任务进行优化，选取恰当的早停窗口。</a:t>
            </a:r>
          </a:p>
        </p:txBody>
      </p:sp>
      <p:cxnSp>
        <p:nvCxnSpPr>
          <p:cNvPr id="44" name="直接连接符 43">
            <a:extLst>
              <a:ext uri="{FF2B5EF4-FFF2-40B4-BE49-F238E27FC236}">
                <a16:creationId xmlns:a16="http://schemas.microsoft.com/office/drawing/2014/main" id="{3E03F27F-D630-41F0-8C2A-698AECBF9F83}"/>
              </a:ext>
            </a:extLst>
          </p:cNvPr>
          <p:cNvCxnSpPr>
            <a:cxnSpLocks/>
          </p:cNvCxnSpPr>
          <p:nvPr/>
        </p:nvCxnSpPr>
        <p:spPr>
          <a:xfrm>
            <a:off x="4754087" y="3586394"/>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BA4F6B82-DD41-4048-AAD3-5FAB33AC7FC4}"/>
              </a:ext>
            </a:extLst>
          </p:cNvPr>
          <p:cNvSpPr/>
          <p:nvPr/>
        </p:nvSpPr>
        <p:spPr>
          <a:xfrm>
            <a:off x="8228003" y="1844232"/>
            <a:ext cx="805458" cy="167753"/>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50FFB2CE-112B-463C-87C0-EAFE73B3BD11}"/>
              </a:ext>
            </a:extLst>
          </p:cNvPr>
          <p:cNvSpPr/>
          <p:nvPr/>
        </p:nvSpPr>
        <p:spPr>
          <a:xfrm>
            <a:off x="8228003" y="1940649"/>
            <a:ext cx="3350540" cy="4076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09912A37-6141-43F0-B6FD-797CA669A2A5}"/>
              </a:ext>
            </a:extLst>
          </p:cNvPr>
          <p:cNvSpPr txBox="1"/>
          <p:nvPr/>
        </p:nvSpPr>
        <p:spPr>
          <a:xfrm>
            <a:off x="8379951" y="3145415"/>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0"/>
                <a:ea typeface="FZZhengHeiS-DB-GB" panose="02000000000000000000" pitchFamily="2" charset="0"/>
              </a:defRPr>
            </a:lvl1pPr>
          </a:lstStyle>
          <a:p>
            <a:pPr algn="l"/>
            <a:r>
              <a:rPr lang="zh-CN" altLang="en-US" dirty="0">
                <a:solidFill>
                  <a:srgbClr val="1C4885"/>
                </a:solidFill>
                <a:effectLst/>
              </a:rPr>
              <a:t>丢弃法</a:t>
            </a:r>
          </a:p>
        </p:txBody>
      </p:sp>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12C1E358-2D1A-44CD-B2F7-977398A0D2D7}"/>
                  </a:ext>
                </a:extLst>
              </p:cNvPr>
              <p:cNvSpPr txBox="1"/>
              <p:nvPr/>
            </p:nvSpPr>
            <p:spPr>
              <a:xfrm>
                <a:off x="8379951" y="3699953"/>
                <a:ext cx="3071272" cy="2062103"/>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通过随机丢弃一定比例的神经元，从而缓解深度神经网络在训练集上过拟合，这就是丢弃法。每丢弃一次神经元，相当于从原始网络采样一个子网络。对于一个有</a:t>
                </a:r>
                <a:r>
                  <a:rPr lang="en-US" altLang="zh-CN" sz="1600" dirty="0">
                    <a:solidFill>
                      <a:schemeClr val="tx1">
                        <a:lumMod val="75000"/>
                        <a:lumOff val="25000"/>
                      </a:schemeClr>
                    </a:solidFill>
                    <a:latin typeface="FZZhengHeiS-DB-GB" panose="02000000000000000000" pitchFamily="2" charset="0"/>
                    <a:ea typeface="FZZhengHeiS-DB-GB" panose="02000000000000000000" pitchFamily="2" charset="0"/>
                  </a:rPr>
                  <a:t>n</a:t>
                </a:r>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个神经元的网络，一共可以采样出</a:t>
                </a:r>
                <a14:m>
                  <m:oMath xmlns:m="http://schemas.openxmlformats.org/officeDocument/2006/math">
                    <m:sSup>
                      <m:sSupPr>
                        <m:ctrlPr>
                          <a:rPr lang="en-US" altLang="zh-CN" sz="1600" b="0" i="1" dirty="0" smtClean="0">
                            <a:solidFill>
                              <a:schemeClr val="tx1">
                                <a:lumMod val="75000"/>
                                <a:lumOff val="25000"/>
                              </a:schemeClr>
                            </a:solidFill>
                            <a:latin typeface="Cambria Math" panose="02040503050406030204" pitchFamily="18" charset="0"/>
                            <a:ea typeface="FZZhengHeiS-DB-GB" panose="02000000000000000000" pitchFamily="2" charset="0"/>
                          </a:rPr>
                        </m:ctrlPr>
                      </m:sSupPr>
                      <m:e>
                        <m:r>
                          <a:rPr lang="en-US" altLang="zh-CN" sz="1600" i="1" dirty="0" smtClean="0">
                            <a:solidFill>
                              <a:schemeClr val="tx1">
                                <a:lumMod val="75000"/>
                                <a:lumOff val="25000"/>
                              </a:schemeClr>
                            </a:solidFill>
                            <a:latin typeface="Cambria Math" panose="02040503050406030204" pitchFamily="18" charset="0"/>
                            <a:ea typeface="FZZhengHeiS-DB-GB" panose="02000000000000000000" pitchFamily="2" charset="0"/>
                          </a:rPr>
                          <m:t>2</m:t>
                        </m:r>
                      </m:e>
                      <m:sup>
                        <m:r>
                          <a:rPr lang="en-US" altLang="zh-CN" sz="1600" b="0" i="1" dirty="0" smtClean="0">
                            <a:solidFill>
                              <a:schemeClr val="tx1">
                                <a:lumMod val="75000"/>
                                <a:lumOff val="25000"/>
                              </a:schemeClr>
                            </a:solidFill>
                            <a:latin typeface="Cambria Math" panose="02040503050406030204" pitchFamily="18" charset="0"/>
                            <a:ea typeface="FZZhengHeiS-DB-GB" panose="02000000000000000000" pitchFamily="2" charset="0"/>
                          </a:rPr>
                          <m:t>𝑛</m:t>
                        </m:r>
                      </m:sup>
                    </m:sSup>
                  </m:oMath>
                </a14:m>
                <a:r>
                  <a:rPr lang="zh-CN" altLang="en-US" sz="1600" dirty="0">
                    <a:solidFill>
                      <a:schemeClr val="tx1">
                        <a:lumMod val="75000"/>
                        <a:lumOff val="25000"/>
                      </a:schemeClr>
                    </a:solidFill>
                    <a:latin typeface="FZZhengHeiS-DB-GB" panose="02000000000000000000" pitchFamily="2" charset="0"/>
                    <a:ea typeface="FZZhengHeiS-DB-GB" panose="02000000000000000000" pitchFamily="2" charset="0"/>
                  </a:rPr>
                  <a:t>个子网络，这些子网络共享原始网络的参数。</a:t>
                </a:r>
                <a:endParaRPr lang="zh-CN" altLang="en-US" sz="1600" dirty="0">
                  <a:solidFill>
                    <a:schemeClr val="tx1">
                      <a:lumMod val="75000"/>
                      <a:lumOff val="25000"/>
                    </a:schemeClr>
                  </a:solidFill>
                  <a:latin typeface="FZZhengHeiS-DB-GB" panose="02000000000000000000" pitchFamily="2" charset="0"/>
                </a:endParaRPr>
              </a:p>
            </p:txBody>
          </p:sp>
        </mc:Choice>
        <mc:Fallback>
          <p:sp>
            <p:nvSpPr>
              <p:cNvPr id="49" name="文本框 48">
                <a:extLst>
                  <a:ext uri="{FF2B5EF4-FFF2-40B4-BE49-F238E27FC236}">
                    <a16:creationId xmlns:a16="http://schemas.microsoft.com/office/drawing/2014/main" id="{12C1E358-2D1A-44CD-B2F7-977398A0D2D7}"/>
                  </a:ext>
                </a:extLst>
              </p:cNvPr>
              <p:cNvSpPr txBox="1">
                <a:spLocks noRot="1" noChangeAspect="1" noMove="1" noResize="1" noEditPoints="1" noAdjustHandles="1" noChangeArrowheads="1" noChangeShapeType="1" noTextEdit="1"/>
              </p:cNvSpPr>
              <p:nvPr/>
            </p:nvSpPr>
            <p:spPr>
              <a:xfrm>
                <a:off x="8379951" y="3699953"/>
                <a:ext cx="3071272" cy="2062103"/>
              </a:xfrm>
              <a:prstGeom prst="rect">
                <a:avLst/>
              </a:prstGeom>
              <a:blipFill>
                <a:blip r:embed="rId6"/>
                <a:stretch>
                  <a:fillRect l="-1193" t="-888" r="-6362" b="-2663"/>
                </a:stretch>
              </a:blipFill>
            </p:spPr>
            <p:txBody>
              <a:bodyPr/>
              <a:lstStyle/>
              <a:p>
                <a:r>
                  <a:rPr lang="zh-CN" altLang="en-US">
                    <a:noFill/>
                  </a:rPr>
                  <a:t> </a:t>
                </a:r>
              </a:p>
            </p:txBody>
          </p:sp>
        </mc:Fallback>
      </mc:AlternateContent>
      <p:cxnSp>
        <p:nvCxnSpPr>
          <p:cNvPr id="50" name="直接连接符 49">
            <a:extLst>
              <a:ext uri="{FF2B5EF4-FFF2-40B4-BE49-F238E27FC236}">
                <a16:creationId xmlns:a16="http://schemas.microsoft.com/office/drawing/2014/main" id="{C074556E-F33F-4681-8120-58AF213D6C23}"/>
              </a:ext>
            </a:extLst>
          </p:cNvPr>
          <p:cNvCxnSpPr>
            <a:cxnSpLocks/>
          </p:cNvCxnSpPr>
          <p:nvPr/>
        </p:nvCxnSpPr>
        <p:spPr>
          <a:xfrm>
            <a:off x="8483065" y="3585951"/>
            <a:ext cx="26516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3" name="图片 52">
            <a:extLst>
              <a:ext uri="{FF2B5EF4-FFF2-40B4-BE49-F238E27FC236}">
                <a16:creationId xmlns:a16="http://schemas.microsoft.com/office/drawing/2014/main" id="{199F2043-E6CF-42D9-82C0-EC827DDD67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65826" y="2171057"/>
            <a:ext cx="762348" cy="762348"/>
          </a:xfrm>
          <a:prstGeom prst="rect">
            <a:avLst/>
          </a:prstGeom>
        </p:spPr>
      </p:pic>
      <p:pic>
        <p:nvPicPr>
          <p:cNvPr id="54" name="图片 53">
            <a:extLst>
              <a:ext uri="{FF2B5EF4-FFF2-40B4-BE49-F238E27FC236}">
                <a16:creationId xmlns:a16="http://schemas.microsoft.com/office/drawing/2014/main" id="{6CC2D1D0-9A88-4172-93FB-71631E5465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79951" y="2133245"/>
            <a:ext cx="762348" cy="762348"/>
          </a:xfrm>
          <a:prstGeom prst="rect">
            <a:avLst/>
          </a:prstGeom>
        </p:spPr>
      </p:pic>
    </p:spTree>
    <p:extLst>
      <p:ext uri="{BB962C8B-B14F-4D97-AF65-F5344CB8AC3E}">
        <p14:creationId xmlns:p14="http://schemas.microsoft.com/office/powerpoint/2010/main" val="2311783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830997"/>
          </a:xfrm>
          <a:prstGeom prst="rect">
            <a:avLst/>
          </a:prstGeom>
          <a:noFill/>
        </p:spPr>
        <p:txBody>
          <a:bodyPr wrap="square" rtlCol="0">
            <a:spAutoFit/>
          </a:bodyPr>
          <a:lstStyle/>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梯度消失</a:t>
            </a:r>
            <a:r>
              <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rPr>
              <a:t>/</a:t>
            </a:r>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爆炸</a:t>
            </a:r>
            <a:endParaRPr lang="en-US" altLang="zh-CN" sz="2400" dirty="0">
              <a:solidFill>
                <a:schemeClr val="tx1">
                  <a:lumMod val="85000"/>
                  <a:lumOff val="15000"/>
                </a:schemeClr>
              </a:solidFill>
              <a:latin typeface="FZZhengHeiS-DB-GB" panose="02000000000000000000" pitchFamily="2" charset="0"/>
              <a:ea typeface="FZZhengHeiS-DB-GB" panose="02000000000000000000" pitchFamily="2" charset="0"/>
            </a:endParaRPr>
          </a:p>
          <a:p>
            <a:r>
              <a:rPr lang="zh-CN" altLang="en-US" sz="2400" dirty="0">
                <a:solidFill>
                  <a:schemeClr val="tx1">
                    <a:lumMod val="85000"/>
                    <a:lumOff val="15000"/>
                  </a:schemeClr>
                </a:solidFill>
                <a:latin typeface="FZZhengHeiS-DB-GB" panose="02000000000000000000" pitchFamily="2" charset="0"/>
                <a:ea typeface="FZZhengHeiS-DB-GB" panose="02000000000000000000" pitchFamily="2" charset="0"/>
              </a:rPr>
              <a:t>问题</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785985" y="361732"/>
            <a:ext cx="816082" cy="757334"/>
          </a:xfrm>
          <a:prstGeom prst="rect">
            <a:avLst/>
          </a:prstGeom>
        </p:spPr>
      </p:pic>
      <p:pic>
        <p:nvPicPr>
          <p:cNvPr id="3" name="图片 2">
            <a:extLst>
              <a:ext uri="{FF2B5EF4-FFF2-40B4-BE49-F238E27FC236}">
                <a16:creationId xmlns:a16="http://schemas.microsoft.com/office/drawing/2014/main" id="{434BFB6A-39CD-4AA6-BBD7-1DC96BFABA9E}"/>
              </a:ext>
            </a:extLst>
          </p:cNvPr>
          <p:cNvPicPr>
            <a:picLocks noChangeAspect="1"/>
          </p:cNvPicPr>
          <p:nvPr/>
        </p:nvPicPr>
        <p:blipFill>
          <a:blip r:embed="rId4"/>
          <a:stretch>
            <a:fillRect/>
          </a:stretch>
        </p:blipFill>
        <p:spPr>
          <a:xfrm>
            <a:off x="1981029" y="1237369"/>
            <a:ext cx="8229940" cy="3714799"/>
          </a:xfrm>
          <a:prstGeom prst="rect">
            <a:avLst/>
          </a:prstGeom>
        </p:spPr>
      </p:pic>
      <p:sp>
        <p:nvSpPr>
          <p:cNvPr id="25" name="矩形 24">
            <a:extLst>
              <a:ext uri="{FF2B5EF4-FFF2-40B4-BE49-F238E27FC236}">
                <a16:creationId xmlns:a16="http://schemas.microsoft.com/office/drawing/2014/main" id="{927E8EC9-A9BF-415F-9E32-937CBBDA6BFF}"/>
              </a:ext>
            </a:extLst>
          </p:cNvPr>
          <p:cNvSpPr/>
          <p:nvPr/>
        </p:nvSpPr>
        <p:spPr>
          <a:xfrm>
            <a:off x="1064871" y="4952168"/>
            <a:ext cx="10081549" cy="16569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BEC453E-918E-46F8-B26B-6F7CB3F08162}"/>
                  </a:ext>
                </a:extLst>
              </p:cNvPr>
              <p:cNvSpPr txBox="1"/>
              <p:nvPr/>
            </p:nvSpPr>
            <p:spPr>
              <a:xfrm>
                <a:off x="1064871" y="5147168"/>
                <a:ext cx="10062257" cy="1304140"/>
              </a:xfrm>
              <a:prstGeom prst="rect">
                <a:avLst/>
              </a:prstGeom>
              <a:noFill/>
            </p:spPr>
            <p:txBody>
              <a:bodyPr wrap="square" rtlCol="0">
                <a:spAutoFit/>
              </a:bodyPr>
              <a:lstStyle/>
              <a:p>
                <a:pPr>
                  <a:lnSpc>
                    <a:spcPts val="2300"/>
                  </a:lnSpc>
                </a:pPr>
                <a:r>
                  <a:rPr lang="zh-CN" altLang="en-US" sz="2000" dirty="0">
                    <a:solidFill>
                      <a:schemeClr val="tx1">
                        <a:lumMod val="75000"/>
                        <a:lumOff val="25000"/>
                      </a:schemeClr>
                    </a:solidFill>
                    <a:latin typeface="FZZhengHeiS-DB-GB" panose="02000000000000000000" pitchFamily="2" charset="0"/>
                    <a:ea typeface="FZZhengHeiS-DB-GB" panose="02000000000000000000" pitchFamily="2" charset="0"/>
                  </a:rPr>
                  <a:t>在神经网络中误差反向传播的迭代公式见公式表述。可以看到，激活函数的导数值以及权重参数的值会引起数值问题，若过小会导致梯度消失，若过大会导致梯度爆炸。</a:t>
                </a:r>
                <a:endParaRPr lang="en-US" altLang="zh-CN" sz="2000" dirty="0">
                  <a:solidFill>
                    <a:schemeClr val="tx1">
                      <a:lumMod val="75000"/>
                      <a:lumOff val="25000"/>
                    </a:schemeClr>
                  </a:solidFill>
                  <a:latin typeface="FZZhengHeiS-DB-GB" panose="02000000000000000000" pitchFamily="2" charset="0"/>
                  <a:ea typeface="FZZhengHeiS-DB-GB" panose="02000000000000000000" pitchFamily="2" charset="0"/>
                </a:endParaRPr>
              </a:p>
              <a:p>
                <a:pPr>
                  <a:lnSpc>
                    <a:spcPct val="150000"/>
                  </a:lnSpc>
                </a:pPr>
                <a14:m>
                  <m:oMathPara xmlns:m="http://schemas.openxmlformats.org/officeDocument/2006/math">
                    <m:oMathParaPr>
                      <m:jc m:val="centerGroup"/>
                    </m:oMathParaPr>
                    <m:oMath xmlns:m="http://schemas.openxmlformats.org/officeDocument/2006/math">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𝛿</m:t>
                          </m:r>
                        </m:e>
                        <m:sup>
                          <m:d>
                            <m:dPr>
                              <m:ctrlPr>
                                <a:rPr lang="zh-CN" altLang="zh-CN" sz="2000" i="1">
                                  <a:latin typeface="Cambria Math" panose="02040503050406030204" pitchFamily="18" charset="0"/>
                                </a:rPr>
                              </m:ctrlPr>
                            </m:dPr>
                            <m:e>
                              <m:r>
                                <a:rPr lang="en-US" altLang="zh-CN" sz="2000" i="1">
                                  <a:latin typeface="Cambria Math" panose="02040503050406030204" pitchFamily="18" charset="0"/>
                                </a:rPr>
                                <m:t>𝑙</m:t>
                              </m:r>
                            </m:e>
                          </m:d>
                        </m:sup>
                      </m:sSup>
                      <m:r>
                        <a:rPr lang="en-US" altLang="zh-CN" sz="2000" i="1">
                          <a:latin typeface="Cambria Math" panose="02040503050406030204" pitchFamily="18" charset="0"/>
                        </a:rPr>
                        <m:t>=</m:t>
                      </m:r>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𝑓</m:t>
                          </m:r>
                        </m:e>
                        <m:sub>
                          <m:r>
                            <a:rPr lang="en-US" altLang="zh-CN" sz="2000" i="1">
                              <a:latin typeface="Cambria Math" panose="02040503050406030204" pitchFamily="18" charset="0"/>
                            </a:rPr>
                            <m:t>𝑙</m:t>
                          </m:r>
                        </m:sub>
                        <m:sup>
                          <m:r>
                            <a:rPr lang="en-US" altLang="zh-CN" sz="2000" i="1">
                              <a:latin typeface="Cambria Math" panose="02040503050406030204" pitchFamily="18" charset="0"/>
                            </a:rPr>
                            <m:t>′</m:t>
                          </m:r>
                        </m:sup>
                      </m:sSubSup>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𝑧</m:t>
                              </m:r>
                            </m:e>
                            <m:sup>
                              <m:d>
                                <m:dPr>
                                  <m:ctrlPr>
                                    <a:rPr lang="zh-CN" altLang="zh-CN" sz="2000" i="1">
                                      <a:latin typeface="Cambria Math" panose="02040503050406030204" pitchFamily="18" charset="0"/>
                                    </a:rPr>
                                  </m:ctrlPr>
                                </m:dPr>
                                <m:e>
                                  <m:r>
                                    <a:rPr lang="en-US" altLang="zh-CN" sz="2000" i="1">
                                      <a:latin typeface="Cambria Math" panose="02040503050406030204" pitchFamily="18" charset="0"/>
                                    </a:rPr>
                                    <m:t>𝑙</m:t>
                                  </m:r>
                                </m:e>
                              </m:d>
                            </m:sup>
                          </m:sSup>
                        </m:e>
                      </m:d>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𝑊</m:t>
                                  </m:r>
                                </m:e>
                                <m:sup>
                                  <m:r>
                                    <a:rPr lang="en-US" altLang="zh-CN" sz="2000" i="1">
                                      <a:latin typeface="Cambria Math" panose="02040503050406030204" pitchFamily="18" charset="0"/>
                                    </a:rPr>
                                    <m:t>𝑙</m:t>
                                  </m:r>
                                  <m:r>
                                    <a:rPr lang="en-US" altLang="zh-CN" sz="2000" i="1">
                                      <a:latin typeface="Cambria Math" panose="02040503050406030204" pitchFamily="18" charset="0"/>
                                    </a:rPr>
                                    <m:t>+1</m:t>
                                  </m:r>
                                </m:sup>
                              </m:sSup>
                            </m:e>
                          </m:d>
                        </m:e>
                        <m:sup>
                          <m:r>
                            <a:rPr lang="en-US" altLang="zh-CN" sz="2000" i="1">
                              <a:latin typeface="Cambria Math" panose="02040503050406030204" pitchFamily="18" charset="0"/>
                            </a:rPr>
                            <m:t>𝑇</m:t>
                          </m:r>
                        </m:sup>
                      </m:sSup>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𝛿</m:t>
                          </m:r>
                        </m:e>
                        <m:sup>
                          <m:d>
                            <m:dPr>
                              <m:ctrlPr>
                                <a:rPr lang="zh-CN" altLang="zh-CN" sz="2000" i="1">
                                  <a:latin typeface="Cambria Math" panose="02040503050406030204" pitchFamily="18" charset="0"/>
                                </a:rPr>
                              </m:ctrlPr>
                            </m:dPr>
                            <m:e>
                              <m:r>
                                <a:rPr lang="en-US" altLang="zh-CN" sz="2000" i="1">
                                  <a:latin typeface="Cambria Math" panose="02040503050406030204" pitchFamily="18" charset="0"/>
                                </a:rPr>
                                <m:t>𝑙</m:t>
                              </m:r>
                              <m:r>
                                <a:rPr lang="en-US" altLang="zh-CN" sz="2000" i="1">
                                  <a:latin typeface="Cambria Math" panose="02040503050406030204" pitchFamily="18" charset="0"/>
                                </a:rPr>
                                <m:t>+1</m:t>
                              </m:r>
                            </m:e>
                          </m:d>
                        </m:sup>
                      </m:sSup>
                    </m:oMath>
                  </m:oMathPara>
                </a14:m>
                <a:endParaRPr lang="zh-CN" altLang="en-US" dirty="0">
                  <a:solidFill>
                    <a:schemeClr val="tx1">
                      <a:lumMod val="75000"/>
                      <a:lumOff val="25000"/>
                    </a:schemeClr>
                  </a:solidFill>
                  <a:latin typeface="FZZhengHeiS-DB-GB" panose="02000000000000000000" pitchFamily="2" charset="0"/>
                  <a:ea typeface="FZZhengHeiS-DB-GB" panose="02000000000000000000" pitchFamily="2" charset="0"/>
                </a:endParaRPr>
              </a:p>
            </p:txBody>
          </p:sp>
        </mc:Choice>
        <mc:Fallback xmlns="">
          <p:sp>
            <p:nvSpPr>
              <p:cNvPr id="26" name="文本框 25">
                <a:extLst>
                  <a:ext uri="{FF2B5EF4-FFF2-40B4-BE49-F238E27FC236}">
                    <a16:creationId xmlns:a16="http://schemas.microsoft.com/office/drawing/2014/main" id="{ABEC453E-918E-46F8-B26B-6F7CB3F08162}"/>
                  </a:ext>
                </a:extLst>
              </p:cNvPr>
              <p:cNvSpPr txBox="1">
                <a:spLocks noRot="1" noChangeAspect="1" noMove="1" noResize="1" noEditPoints="1" noAdjustHandles="1" noChangeArrowheads="1" noChangeShapeType="1" noTextEdit="1"/>
              </p:cNvSpPr>
              <p:nvPr/>
            </p:nvSpPr>
            <p:spPr>
              <a:xfrm>
                <a:off x="1064871" y="5147168"/>
                <a:ext cx="10062257" cy="1304140"/>
              </a:xfrm>
              <a:prstGeom prst="rect">
                <a:avLst/>
              </a:prstGeom>
              <a:blipFill>
                <a:blip r:embed="rId5"/>
                <a:stretch>
                  <a:fillRect l="-667" t="-32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4585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3658</Words>
  <Application>Microsoft Office PowerPoint</Application>
  <PresentationFormat>宽屏</PresentationFormat>
  <Paragraphs>583</Paragraphs>
  <Slides>36</Slides>
  <Notes>36</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36</vt:i4>
      </vt:variant>
    </vt:vector>
  </HeadingPairs>
  <TitlesOfParts>
    <vt:vector size="51" baseType="lpstr">
      <vt:lpstr>ˎ̥</vt:lpstr>
      <vt:lpstr>FuturaBookC</vt:lpstr>
      <vt:lpstr>FZZhengHeiS-DB-GB</vt:lpstr>
      <vt:lpstr>等线</vt:lpstr>
      <vt:lpstr>等线 Light</vt:lpstr>
      <vt:lpstr>锐字逼格青春粗黑体简2.0</vt:lpstr>
      <vt:lpstr>微软雅黑</vt:lpstr>
      <vt:lpstr>Arial</vt:lpstr>
      <vt:lpstr>Calibri</vt:lpstr>
      <vt:lpstr>Calibri Light</vt:lpstr>
      <vt:lpstr>Cambria Math</vt:lpstr>
      <vt:lpstr>Times New Roman</vt:lpstr>
      <vt:lpstr>Office 主题​​</vt:lpstr>
      <vt:lpstr>Office Theme</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唐</cp:lastModifiedBy>
  <cp:revision>61</cp:revision>
  <dcterms:created xsi:type="dcterms:W3CDTF">2018-02-27T12:12:58Z</dcterms:created>
  <dcterms:modified xsi:type="dcterms:W3CDTF">2020-06-03T08:29:13Z</dcterms:modified>
</cp:coreProperties>
</file>