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72" r:id="rId8"/>
    <p:sldId id="264" r:id="rId9"/>
    <p:sldId id="273" r:id="rId10"/>
    <p:sldId id="266" r:id="rId11"/>
    <p:sldId id="268" r:id="rId12"/>
    <p:sldId id="274" r:id="rId13"/>
    <p:sldId id="276" r:id="rId14"/>
    <p:sldId id="277" r:id="rId15"/>
    <p:sldId id="275" r:id="rId16"/>
    <p:sldId id="278" r:id="rId17"/>
    <p:sldId id="279" r:id="rId18"/>
    <p:sldId id="280" r:id="rId19"/>
    <p:sldId id="281" r:id="rId20"/>
    <p:sldId id="282" r:id="rId21"/>
    <p:sldId id="269" r:id="rId22"/>
    <p:sldId id="265" r:id="rId23"/>
    <p:sldId id="267" r:id="rId24"/>
    <p:sldId id="271" r:id="rId25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orient="horz" pos="3032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758">
          <p15:clr>
            <a:srgbClr val="A4A3A4"/>
          </p15:clr>
        </p15:guide>
        <p15:guide id="5" orient="horz" pos="2916">
          <p15:clr>
            <a:srgbClr val="A4A3A4"/>
          </p15:clr>
        </p15:guide>
        <p15:guide id="6" pos="5470">
          <p15:clr>
            <a:srgbClr val="A4A3A4"/>
          </p15:clr>
        </p15:guide>
        <p15:guide id="7" pos="287">
          <p15:clr>
            <a:srgbClr val="A4A3A4"/>
          </p15:clr>
        </p15:guide>
        <p15:guide id="8" pos="2879">
          <p15:clr>
            <a:srgbClr val="A4A3A4"/>
          </p15:clr>
        </p15:guide>
        <p15:guide id="9" pos="2811">
          <p15:clr>
            <a:srgbClr val="A4A3A4"/>
          </p15:clr>
        </p15:guide>
        <p15:guide id="10" pos="29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amond, Michael" initials="D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026"/>
    <a:srgbClr val="FFFF00"/>
    <a:srgbClr val="FFFF66"/>
    <a:srgbClr val="CBD5EA"/>
    <a:srgbClr val="D7E3F1"/>
    <a:srgbClr val="E0E7E8"/>
    <a:srgbClr val="0000CC"/>
    <a:srgbClr val="FD8603"/>
    <a:srgbClr val="009900"/>
    <a:srgbClr val="003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3" autoAdjust="0"/>
    <p:restoredTop sz="65009" autoAdjust="0"/>
  </p:normalViewPr>
  <p:slideViewPr>
    <p:cSldViewPr snapToGrid="0">
      <p:cViewPr varScale="1">
        <p:scale>
          <a:sx n="98" d="100"/>
          <a:sy n="98" d="100"/>
        </p:scale>
        <p:origin x="642" y="84"/>
      </p:cViewPr>
      <p:guideLst>
        <p:guide orient="horz" pos="1622"/>
        <p:guide orient="horz" pos="3032"/>
        <p:guide orient="horz" pos="118"/>
        <p:guide orient="horz" pos="758"/>
        <p:guide orient="horz" pos="2916"/>
        <p:guide pos="5470"/>
        <p:guide pos="287"/>
        <p:guide pos="2879"/>
        <p:guide pos="2811"/>
        <p:guide pos="294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-744" y="-90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99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9708"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32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9708"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40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9708"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84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9708"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24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9708"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2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9708"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32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9708"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1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9708"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33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41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0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60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3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12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b="1" baseline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6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7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2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3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9708"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9708"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2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739" y="2221197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88723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200" b="1" baseline="0">
                <a:solidFill>
                  <a:schemeClr val="bg1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613" y="4813300"/>
            <a:ext cx="168796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9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535" y="4035643"/>
            <a:ext cx="1426464" cy="110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72" y="1432296"/>
            <a:ext cx="2049636" cy="57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53563" y="4493512"/>
            <a:ext cx="29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  <a:cs typeface="Neo Sans Intel"/>
              </a:rPr>
              <a:t>Intel Internal Audit</a:t>
            </a:r>
          </a:p>
        </p:txBody>
      </p:sp>
    </p:spTree>
    <p:extLst>
      <p:ext uri="{BB962C8B-B14F-4D97-AF65-F5344CB8AC3E}">
        <p14:creationId xmlns:p14="http://schemas.microsoft.com/office/powerpoint/2010/main" val="6297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53552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86641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257413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98463" y="47938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2"/>
                </a:solidFill>
                <a:cs typeface="Neo Sans Intel"/>
              </a:rPr>
              <a:t>Intel Internal Audit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5613" y="4813300"/>
            <a:ext cx="168796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63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739" y="2355675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2320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200" b="1" baseline="0">
                <a:solidFill>
                  <a:srgbClr val="FFDA00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613" y="4813300"/>
            <a:ext cx="168796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sp>
        <p:nvSpPr>
          <p:cNvPr id="8" name="Freeform 7"/>
          <p:cNvSpPr/>
          <p:nvPr userDrawn="1"/>
        </p:nvSpPr>
        <p:spPr>
          <a:xfrm>
            <a:off x="-7472" y="-10995"/>
            <a:ext cx="9152065" cy="531704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8" y="1223661"/>
            <a:ext cx="1220881" cy="80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53563" y="4493512"/>
            <a:ext cx="29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  <a:cs typeface="Neo Sans Intel"/>
              </a:rPr>
              <a:t>Intel Internal Audit</a:t>
            </a:r>
          </a:p>
        </p:txBody>
      </p:sp>
    </p:spTree>
    <p:extLst>
      <p:ext uri="{BB962C8B-B14F-4D97-AF65-F5344CB8AC3E}">
        <p14:creationId xmlns:p14="http://schemas.microsoft.com/office/powerpoint/2010/main" val="1037813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98463" y="47938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2"/>
                </a:solidFill>
                <a:cs typeface="Neo Sans Intel"/>
              </a:rPr>
              <a:t>Intel Internal Audit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398463" y="47938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2"/>
                </a:solidFill>
                <a:cs typeface="Neo Sans Intel"/>
              </a:rPr>
              <a:t>Intel Internal Audit</a:t>
            </a:r>
          </a:p>
        </p:txBody>
      </p:sp>
    </p:spTree>
    <p:extLst>
      <p:ext uri="{BB962C8B-B14F-4D97-AF65-F5344CB8AC3E}">
        <p14:creationId xmlns:p14="http://schemas.microsoft.com/office/powerpoint/2010/main" val="3494045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398463" y="47938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2"/>
                </a:solidFill>
                <a:cs typeface="Neo Sans Intel"/>
              </a:rPr>
              <a:t>Intel Internal Audit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800" b="0" i="0" u="none" strike="noStrike" baseline="0" smtClean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4400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417513" indent="-225425">
              <a:buFont typeface="Lucida Grande"/>
              <a:buChar char="−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</a:t>
            </a:r>
            <a:r>
              <a:rPr lang="en-US" dirty="0" err="1" smtClean="0"/>
              <a:t>44pt</a:t>
            </a:r>
            <a:r>
              <a:rPr lang="en-US" dirty="0" smtClean="0"/>
              <a:t> Intel Clear Light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98463" y="47938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2"/>
                </a:solidFill>
                <a:cs typeface="Neo Sans Intel"/>
              </a:rPr>
              <a:t>Intel Internal Audit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98463" y="47938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2"/>
                </a:solidFill>
                <a:cs typeface="Neo Sans Intel"/>
              </a:rPr>
              <a:t>Intel Internal Audit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574131"/>
            <a:ext cx="9144000" cy="256936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98463" y="47938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2"/>
                </a:solidFill>
                <a:cs typeface="Neo Sans Intel"/>
              </a:rPr>
              <a:t>Intel Internal Audit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78363" y="1"/>
            <a:ext cx="4465637" cy="51434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98463" y="479388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2"/>
                </a:solidFill>
                <a:cs typeface="Neo Sans Intel"/>
              </a:rPr>
              <a:t>Intel Internal Audit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\\.psf\Home\Desktop\WideFooterAI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9008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Light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42143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71" r:id="rId4"/>
    <p:sldLayoutId id="2147483652" r:id="rId5"/>
    <p:sldLayoutId id="2147483660" r:id="rId6"/>
    <p:sldLayoutId id="2147483668" r:id="rId7"/>
    <p:sldLayoutId id="2147483669" r:id="rId8"/>
    <p:sldLayoutId id="2147483670" r:id="rId9"/>
    <p:sldLayoutId id="2147483672" r:id="rId10"/>
    <p:sldLayoutId id="2147483651" r:id="rId11"/>
    <p:sldLayoutId id="2147483665" r:id="rId12"/>
    <p:sldLayoutId id="2147483654" r:id="rId13"/>
    <p:sldLayoutId id="214748366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739" y="1890457"/>
            <a:ext cx="8212886" cy="1102519"/>
          </a:xfrm>
        </p:spPr>
        <p:txBody>
          <a:bodyPr/>
          <a:lstStyle/>
          <a:p>
            <a:r>
              <a:rPr lang="en-US" dirty="0" smtClean="0"/>
              <a:t>DBUS</a:t>
            </a:r>
            <a:r>
              <a:rPr lang="zh-CN" altLang="en-US" dirty="0" smtClean="0"/>
              <a:t>详述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739" y="3459541"/>
            <a:ext cx="6330212" cy="925360"/>
          </a:xfrm>
        </p:spPr>
        <p:txBody>
          <a:bodyPr/>
          <a:lstStyle/>
          <a:p>
            <a:r>
              <a:rPr lang="en-US" sz="1800" dirty="0" smtClean="0"/>
              <a:t>Jinhui Li</a:t>
            </a:r>
          </a:p>
          <a:p>
            <a:r>
              <a:rPr lang="en-US" sz="1800" dirty="0" smtClean="0"/>
              <a:t>Nov 26,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78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175875"/>
            <a:ext cx="8550339" cy="868680"/>
          </a:xfrm>
        </p:spPr>
        <p:txBody>
          <a:bodyPr/>
          <a:lstStyle/>
          <a:p>
            <a:r>
              <a:rPr lang="en-US" dirty="0" smtClean="0"/>
              <a:t>DBUS protocol-Container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30938"/>
              </p:ext>
            </p:extLst>
          </p:nvPr>
        </p:nvGraphicFramePr>
        <p:xfrm>
          <a:off x="821084" y="846296"/>
          <a:ext cx="7817080" cy="3784069"/>
        </p:xfrm>
        <a:graphic>
          <a:graphicData uri="http://schemas.openxmlformats.org/drawingml/2006/table">
            <a:tbl>
              <a:tblPr/>
              <a:tblGrid>
                <a:gridCol w="1954270"/>
                <a:gridCol w="1954270"/>
                <a:gridCol w="1954270"/>
                <a:gridCol w="1954270"/>
              </a:tblGrid>
              <a:tr h="225602">
                <a:tc>
                  <a:txBody>
                    <a:bodyPr/>
                    <a:lstStyle/>
                    <a:p>
                      <a:r>
                        <a:rPr lang="en-US" sz="1100" dirty="0"/>
                        <a:t>container</a:t>
                      </a:r>
                    </a:p>
                  </a:txBody>
                  <a:tcPr marL="35318" marR="35318" marT="17659" marB="176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ARRAY</a:t>
                      </a:r>
                    </a:p>
                  </a:txBody>
                  <a:tcPr marL="35318" marR="35318" marT="17659" marB="176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97 (ASCII 'a')</a:t>
                      </a:r>
                    </a:p>
                  </a:txBody>
                  <a:tcPr marL="35318" marR="35318" marT="17659" marB="176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Array</a:t>
                      </a:r>
                    </a:p>
                  </a:txBody>
                  <a:tcPr marL="35318" marR="35318" marT="17659" marB="176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75774">
                <a:tc>
                  <a:txBody>
                    <a:bodyPr/>
                    <a:lstStyle/>
                    <a:p>
                      <a:r>
                        <a:rPr lang="en-US" sz="1100"/>
                        <a:t>container</a:t>
                      </a:r>
                    </a:p>
                  </a:txBody>
                  <a:tcPr marL="35318" marR="35318" marT="17659" marB="176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STRUCT</a:t>
                      </a:r>
                    </a:p>
                  </a:txBody>
                  <a:tcPr marL="35318" marR="35318" marT="17659" marB="176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/>
                        <a:t>114 (ASCII 'r'), 40 (ASCII '('), 41 (ASCII ')')</a:t>
                      </a:r>
                    </a:p>
                  </a:txBody>
                  <a:tcPr marL="35318" marR="35318" marT="17659" marB="176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Struct</a:t>
                      </a:r>
                      <a:r>
                        <a:rPr lang="en-US" sz="1100" dirty="0"/>
                        <a:t>; type code 114 'r' is reserved for use in bindings and implementations to represent the general concept of a </a:t>
                      </a:r>
                      <a:r>
                        <a:rPr lang="en-US" sz="1100" dirty="0" err="1"/>
                        <a:t>struct</a:t>
                      </a:r>
                      <a:r>
                        <a:rPr lang="en-US" sz="1100" dirty="0"/>
                        <a:t>, and must not appear in signatures used on D-Bus.</a:t>
                      </a:r>
                    </a:p>
                  </a:txBody>
                  <a:tcPr marL="35318" marR="35318" marT="17659" marB="176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68060">
                <a:tc>
                  <a:txBody>
                    <a:bodyPr/>
                    <a:lstStyle/>
                    <a:p>
                      <a:r>
                        <a:rPr lang="en-US" sz="1100"/>
                        <a:t>container</a:t>
                      </a:r>
                    </a:p>
                  </a:txBody>
                  <a:tcPr marL="35318" marR="35318" marT="17659" marB="176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VARIANT</a:t>
                      </a:r>
                    </a:p>
                  </a:txBody>
                  <a:tcPr marL="35318" marR="35318" marT="17659" marB="176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118 (ASCII 'v')</a:t>
                      </a:r>
                    </a:p>
                  </a:txBody>
                  <a:tcPr marL="35318" marR="35318" marT="17659" marB="176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Variant type (the type of the value is part of the value itself)</a:t>
                      </a:r>
                    </a:p>
                  </a:txBody>
                  <a:tcPr marL="35318" marR="35318" marT="17659" marB="176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14633">
                <a:tc>
                  <a:txBody>
                    <a:bodyPr/>
                    <a:lstStyle/>
                    <a:p>
                      <a:r>
                        <a:rPr lang="en-US" sz="1100"/>
                        <a:t>container</a:t>
                      </a:r>
                    </a:p>
                  </a:txBody>
                  <a:tcPr marL="35318" marR="35318" marT="17659" marB="176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DICT_ENTRY</a:t>
                      </a:r>
                    </a:p>
                  </a:txBody>
                  <a:tcPr marL="35318" marR="35318" marT="17659" marB="176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101 (ASCII 'e'), 123 (ASCII '{'), 125 (ASCII '}')</a:t>
                      </a:r>
                    </a:p>
                  </a:txBody>
                  <a:tcPr marL="35318" marR="35318" marT="17659" marB="176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Entry in a </a:t>
                      </a:r>
                      <a:r>
                        <a:rPr lang="en-US" sz="1100" dirty="0" err="1"/>
                        <a:t>dict</a:t>
                      </a:r>
                      <a:r>
                        <a:rPr lang="en-US" sz="1100" dirty="0"/>
                        <a:t> or map (array of key-value pairs). Type code 101 'e' is reserved for use in bindings and implementations to represent the general concept of a </a:t>
                      </a:r>
                      <a:r>
                        <a:rPr lang="en-US" sz="1100" dirty="0" err="1"/>
                        <a:t>dict</a:t>
                      </a:r>
                      <a:r>
                        <a:rPr lang="en-US" sz="1100" dirty="0"/>
                        <a:t> or </a:t>
                      </a:r>
                      <a:r>
                        <a:rPr lang="en-US" sz="1100" dirty="0" err="1"/>
                        <a:t>dict</a:t>
                      </a:r>
                      <a:r>
                        <a:rPr lang="en-US" sz="1100" dirty="0"/>
                        <a:t>-entry, and must not appear in signatures used on D-Bus.</a:t>
                      </a:r>
                    </a:p>
                  </a:txBody>
                  <a:tcPr marL="35318" marR="35318" marT="17659" marB="176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8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175875"/>
            <a:ext cx="8550339" cy="868680"/>
          </a:xfrm>
        </p:spPr>
        <p:txBody>
          <a:bodyPr/>
          <a:lstStyle/>
          <a:p>
            <a:r>
              <a:rPr lang="en-US" dirty="0" smtClean="0"/>
              <a:t>DBUS </a:t>
            </a:r>
            <a:r>
              <a:rPr lang="en-US" dirty="0"/>
              <a:t>Signatures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3"/>
          </p:nvPr>
        </p:nvSpPr>
        <p:spPr>
          <a:xfrm>
            <a:off x="727988" y="1044555"/>
            <a:ext cx="7657255" cy="3410663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marL="511175" lvl="1" indent="-285750">
              <a:buFontTx/>
              <a:buChar char="-"/>
            </a:pPr>
            <a:r>
              <a:rPr lang="en-US" dirty="0" smtClean="0"/>
              <a:t>(ii) 				</a:t>
            </a:r>
            <a:r>
              <a:rPr lang="en-US" dirty="0" err="1" smtClean="0"/>
              <a:t>struct</a:t>
            </a:r>
            <a:r>
              <a:rPr lang="en-US" dirty="0" smtClean="0"/>
              <a:t> contains two 32-bit unsigned integers</a:t>
            </a:r>
          </a:p>
          <a:p>
            <a:pPr marL="511175" lvl="1" indent="-285750">
              <a:buFontTx/>
              <a:buChar char="-"/>
            </a:pP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(ii))				nested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511175" lvl="1" indent="-285750">
              <a:buFontTx/>
              <a:buChar char="-"/>
            </a:pPr>
            <a:r>
              <a:rPr lang="en-US" dirty="0" smtClean="0"/>
              <a:t>a(ii)				array </a:t>
            </a:r>
            <a:r>
              <a:rPr lang="en-US" dirty="0"/>
              <a:t>of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with two </a:t>
            </a:r>
            <a:r>
              <a:rPr lang="en-US" dirty="0"/>
              <a:t>32-bit unsigned </a:t>
            </a:r>
            <a:r>
              <a:rPr lang="en-US" dirty="0" smtClean="0"/>
              <a:t>integers</a:t>
            </a:r>
          </a:p>
          <a:p>
            <a:pPr marL="511175" lvl="1" indent="-285750">
              <a:buFontTx/>
              <a:buChar char="-"/>
            </a:pPr>
            <a:r>
              <a:rPr lang="en-US" dirty="0" err="1" smtClean="0"/>
              <a:t>aai</a:t>
            </a:r>
            <a:r>
              <a:rPr lang="en-US" dirty="0" smtClean="0"/>
              <a:t>				array of array of integer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6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9077" y="1073788"/>
            <a:ext cx="6110557" cy="3410663"/>
          </a:xfrm>
        </p:spPr>
        <p:txBody>
          <a:bodyPr/>
          <a:lstStyle/>
          <a:p>
            <a:r>
              <a:rPr lang="en-US" dirty="0"/>
              <a:t>Byte order and alignment</a:t>
            </a:r>
          </a:p>
          <a:p>
            <a:pPr marL="511175" lvl="1" indent="-285750">
              <a:buFontTx/>
              <a:buChar char="-"/>
            </a:pPr>
            <a:r>
              <a:rPr lang="en-US" i="1" dirty="0" smtClean="0"/>
              <a:t>Big or Little endian</a:t>
            </a:r>
          </a:p>
          <a:p>
            <a:pPr marL="511175" lvl="1" indent="-285750">
              <a:buFontTx/>
              <a:buChar char="-"/>
            </a:pPr>
            <a:r>
              <a:rPr lang="en-US" i="1" dirty="0" smtClean="0"/>
              <a:t>Alignment and padding</a:t>
            </a:r>
          </a:p>
          <a:p>
            <a:pPr marL="857250" lvl="2" indent="-285750">
              <a:buFontTx/>
              <a:buChar char="-"/>
            </a:pPr>
            <a:r>
              <a:rPr lang="en-US" i="1" dirty="0" smtClean="0"/>
              <a:t>“naturally”</a:t>
            </a:r>
          </a:p>
          <a:p>
            <a:pPr marL="857250" lvl="2" indent="-285750">
              <a:buFontTx/>
              <a:buChar char="-"/>
            </a:pPr>
            <a:r>
              <a:rPr lang="en-US" i="1" dirty="0" smtClean="0"/>
              <a:t>Exception: </a:t>
            </a:r>
            <a:r>
              <a:rPr lang="en-US" i="1" dirty="0" err="1" smtClean="0"/>
              <a:t>struct</a:t>
            </a:r>
            <a:r>
              <a:rPr lang="en-US" i="1" dirty="0" smtClean="0"/>
              <a:t> </a:t>
            </a:r>
            <a:r>
              <a:rPr lang="en-US" i="1" dirty="0"/>
              <a:t>&amp;DICT_ENTRY </a:t>
            </a:r>
            <a:r>
              <a:rPr lang="en-US" i="1" dirty="0" smtClean="0"/>
              <a:t>   always align by 8 bytes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Format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276271" y="3005380"/>
            <a:ext cx="674905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Example :     </a:t>
            </a:r>
            <a:r>
              <a:rPr lang="en-US" altLang="en-US" sz="12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int</a:t>
            </a:r>
            <a:r>
              <a:rPr lang="en-US" altLang="en-US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A[1];    A[0]=5;          64bits-</a:t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int</a:t>
            </a:r>
            <a:endParaRPr lang="en-US" altLang="en-US" sz="1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00 00 00 08 8 bytes of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00 00 00 00 padding to 8-byte boundary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00 00 00 00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00 00 00 05 first element = 5</a:t>
            </a:r>
            <a:r>
              <a:rPr kumimoji="0" lang="en-US" altLang="en-US" sz="105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1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9077" y="1073789"/>
            <a:ext cx="6110557" cy="815302"/>
          </a:xfrm>
        </p:spPr>
        <p:txBody>
          <a:bodyPr/>
          <a:lstStyle/>
          <a:p>
            <a:r>
              <a:rPr lang="en-US" dirty="0" smtClean="0"/>
              <a:t>Head</a:t>
            </a:r>
          </a:p>
          <a:p>
            <a:r>
              <a:rPr lang="en-US" dirty="0" smtClean="0"/>
              <a:t>Body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Message Protocol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553" y="2220685"/>
            <a:ext cx="653140" cy="3315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4694" y="2220685"/>
            <a:ext cx="653142" cy="3315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27836" y="2220685"/>
            <a:ext cx="653142" cy="3315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0979" y="2220685"/>
            <a:ext cx="653141" cy="3315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39147" y="2220685"/>
            <a:ext cx="1979527" cy="3315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18674" y="2220685"/>
            <a:ext cx="1979527" cy="3315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98201" y="2220685"/>
            <a:ext cx="1979527" cy="3315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of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3024814" y="2922088"/>
            <a:ext cx="2441489" cy="306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"</a:t>
            </a:r>
            <a:r>
              <a:rPr lang="en-US" sz="2800" dirty="0" err="1" smtClean="0"/>
              <a:t>yyyy</a:t>
            </a:r>
            <a:r>
              <a:rPr lang="en-US" sz="2800" dirty="0" smtClean="0"/>
              <a:t> </a:t>
            </a:r>
            <a:r>
              <a:rPr lang="en-US" sz="2800" dirty="0" err="1" smtClean="0"/>
              <a:t>uu</a:t>
            </a:r>
            <a:r>
              <a:rPr lang="en-US" sz="2800" dirty="0" smtClean="0"/>
              <a:t> a(</a:t>
            </a:r>
            <a:r>
              <a:rPr lang="en-US" sz="2800" dirty="0" err="1" smtClean="0"/>
              <a:t>yv</a:t>
            </a:r>
            <a:r>
              <a:rPr lang="en-US" sz="2800" dirty="0"/>
              <a:t>)"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7160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9077" y="962378"/>
            <a:ext cx="6110557" cy="336722"/>
          </a:xfrm>
        </p:spPr>
        <p:txBody>
          <a:bodyPr/>
          <a:lstStyle/>
          <a:p>
            <a:r>
              <a:rPr lang="en-US" dirty="0" smtClean="0"/>
              <a:t>Four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Message Protocol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62786"/>
              </p:ext>
            </p:extLst>
          </p:nvPr>
        </p:nvGraphicFramePr>
        <p:xfrm>
          <a:off x="875489" y="1307171"/>
          <a:ext cx="6984459" cy="3415488"/>
        </p:xfrm>
        <a:graphic>
          <a:graphicData uri="http://schemas.openxmlformats.org/drawingml/2006/table">
            <a:tbl>
              <a:tblPr/>
              <a:tblGrid>
                <a:gridCol w="2328153"/>
                <a:gridCol w="2328153"/>
                <a:gridCol w="2328153"/>
              </a:tblGrid>
              <a:tr h="294721">
                <a:tc>
                  <a:txBody>
                    <a:bodyPr/>
                    <a:lstStyle/>
                    <a:p>
                      <a:r>
                        <a:rPr lang="en-US" sz="1600" dirty="0"/>
                        <a:t>Conventional name</a:t>
                      </a:r>
                    </a:p>
                  </a:txBody>
                  <a:tcPr marL="81567" marR="81567" marT="40784" marB="40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Decimal value</a:t>
                      </a:r>
                    </a:p>
                  </a:txBody>
                  <a:tcPr marL="81567" marR="81567" marT="40784" marB="40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 marL="81567" marR="81567" marT="40784" marB="40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721">
                <a:tc>
                  <a:txBody>
                    <a:bodyPr/>
                    <a:lstStyle/>
                    <a:p>
                      <a:r>
                        <a:rPr lang="en-US" sz="1600"/>
                        <a:t>INVALID</a:t>
                      </a:r>
                    </a:p>
                  </a:txBody>
                  <a:tcPr marL="81567" marR="81567" marT="40784" marB="40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</a:t>
                      </a:r>
                    </a:p>
                  </a:txBody>
                  <a:tcPr marL="81567" marR="81567" marT="40784" marB="40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This is an invalid type.</a:t>
                      </a:r>
                    </a:p>
                  </a:txBody>
                  <a:tcPr marL="81567" marR="81567" marT="40784" marB="40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6411">
                <a:tc>
                  <a:txBody>
                    <a:bodyPr/>
                    <a:lstStyle/>
                    <a:p>
                      <a:r>
                        <a:rPr lang="en-US" sz="1600"/>
                        <a:t>METHOD_CALL</a:t>
                      </a:r>
                    </a:p>
                  </a:txBody>
                  <a:tcPr marL="81567" marR="81567" marT="40784" marB="40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81567" marR="81567" marT="40784" marB="40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Method call. This message type may prompt a reply.</a:t>
                      </a:r>
                    </a:p>
                  </a:txBody>
                  <a:tcPr marL="81567" marR="81567" marT="40784" marB="40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5566">
                <a:tc>
                  <a:txBody>
                    <a:bodyPr/>
                    <a:lstStyle/>
                    <a:p>
                      <a:r>
                        <a:rPr lang="en-US" sz="1600"/>
                        <a:t>METHOD_RETURN</a:t>
                      </a:r>
                    </a:p>
                  </a:txBody>
                  <a:tcPr marL="81567" marR="81567" marT="40784" marB="40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marL="81567" marR="81567" marT="40784" marB="40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Method reply with returned data.</a:t>
                      </a:r>
                    </a:p>
                  </a:txBody>
                  <a:tcPr marL="81567" marR="81567" marT="40784" marB="40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7256">
                <a:tc>
                  <a:txBody>
                    <a:bodyPr/>
                    <a:lstStyle/>
                    <a:p>
                      <a:r>
                        <a:rPr lang="en-US" sz="1600"/>
                        <a:t>ERROR</a:t>
                      </a:r>
                    </a:p>
                  </a:txBody>
                  <a:tcPr marL="81567" marR="81567" marT="40784" marB="40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 marL="81567" marR="81567" marT="40784" marB="40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Error reply. If the first argument exists and is a string, it is an error message.</a:t>
                      </a:r>
                    </a:p>
                  </a:txBody>
                  <a:tcPr marL="81567" marR="81567" marT="40784" marB="40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721">
                <a:tc>
                  <a:txBody>
                    <a:bodyPr/>
                    <a:lstStyle/>
                    <a:p>
                      <a:r>
                        <a:rPr lang="en-US" sz="1600"/>
                        <a:t>SIGNAL</a:t>
                      </a:r>
                    </a:p>
                  </a:txBody>
                  <a:tcPr marL="81567" marR="81567" marT="40784" marB="40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 marL="81567" marR="81567" marT="40784" marB="40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Signal emission.</a:t>
                      </a:r>
                    </a:p>
                  </a:txBody>
                  <a:tcPr marL="81567" marR="81567" marT="40784" marB="40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78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Authentication </a:t>
            </a:r>
            <a:r>
              <a:rPr lang="en-US" b="1" dirty="0"/>
              <a:t>Protocol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33446" y="830253"/>
            <a:ext cx="4236967" cy="3425825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the client to the server are as follows:</a:t>
            </a:r>
          </a:p>
          <a:p>
            <a:r>
              <a:rPr lang="en-US" dirty="0"/>
              <a:t>AUTH [mechanism] [initial-response]</a:t>
            </a:r>
          </a:p>
          <a:p>
            <a:r>
              <a:rPr lang="en-US" dirty="0"/>
              <a:t>CANCEL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DATA &lt;data in hex encoding&gt;</a:t>
            </a:r>
          </a:p>
          <a:p>
            <a:r>
              <a:rPr lang="en-US" dirty="0"/>
              <a:t>ERROR [human-readable error explanation]</a:t>
            </a:r>
          </a:p>
          <a:p>
            <a:r>
              <a:rPr lang="en-US" dirty="0" smtClean="0"/>
              <a:t>NEGOTIATE_UNIX_FD</a:t>
            </a: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739648" y="997560"/>
            <a:ext cx="3945565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From </a:t>
            </a:r>
            <a:r>
              <a:rPr lang="en-US" dirty="0"/>
              <a:t>server to client are as follows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REJECTED &lt;space-separated list of mechanism names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OK &lt;GUID in hex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DATA &lt;data in hex encoding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ERROR</a:t>
            </a:r>
            <a:endParaRPr lang="en-US" dirty="0"/>
          </a:p>
          <a:p>
            <a:r>
              <a:rPr lang="en-US" dirty="0"/>
              <a:t>AGREE_UNIX_FD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4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Authentication </a:t>
            </a:r>
            <a:r>
              <a:rPr lang="en-US" b="1" dirty="0"/>
              <a:t>Protocol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1540" y="1149249"/>
            <a:ext cx="7971415" cy="3425825"/>
          </a:xfrm>
        </p:spPr>
        <p:txBody>
          <a:bodyPr/>
          <a:lstStyle/>
          <a:p>
            <a:r>
              <a:rPr lang="en-US" dirty="0" smtClean="0"/>
              <a:t>	    C</a:t>
            </a:r>
            <a:r>
              <a:rPr lang="en-US" dirty="0"/>
              <a:t>: AUTH</a:t>
            </a:r>
          </a:p>
          <a:p>
            <a:r>
              <a:rPr lang="en-US" dirty="0"/>
              <a:t>            S: REJECTED KERBEROS_V4 SKEY</a:t>
            </a:r>
          </a:p>
          <a:p>
            <a:r>
              <a:rPr lang="en-US" dirty="0"/>
              <a:t>            C: AUTH SKEY 7ab83f32ee</a:t>
            </a:r>
          </a:p>
          <a:p>
            <a:r>
              <a:rPr lang="en-US" dirty="0"/>
              <a:t>            S: DATA 8799cabb2ea93e</a:t>
            </a:r>
          </a:p>
          <a:p>
            <a:r>
              <a:rPr lang="en-US" dirty="0"/>
              <a:t>            C: DATA 8ac876e8f68ee9809bfa876e6f9876g8fa8e76e98f</a:t>
            </a:r>
          </a:p>
          <a:p>
            <a:r>
              <a:rPr lang="en-US" dirty="0"/>
              <a:t>            S: OK 1234deadbeef</a:t>
            </a:r>
          </a:p>
          <a:p>
            <a:r>
              <a:rPr lang="en-US" dirty="0"/>
              <a:t>            C: BEGIN</a:t>
            </a:r>
          </a:p>
        </p:txBody>
      </p:sp>
    </p:spTree>
    <p:extLst>
      <p:ext uri="{BB962C8B-B14F-4D97-AF65-F5344CB8AC3E}">
        <p14:creationId xmlns:p14="http://schemas.microsoft.com/office/powerpoint/2010/main" val="38700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Authentication </a:t>
            </a:r>
            <a:r>
              <a:rPr lang="en-US" b="1" dirty="0"/>
              <a:t>Protocol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1540" y="1149249"/>
            <a:ext cx="7971415" cy="3425825"/>
          </a:xfrm>
        </p:spPr>
        <p:txBody>
          <a:bodyPr/>
          <a:lstStyle/>
          <a:p>
            <a:r>
              <a:rPr lang="en-US" dirty="0" smtClean="0"/>
              <a:t>	    C</a:t>
            </a:r>
            <a:r>
              <a:rPr lang="en-US" dirty="0"/>
              <a:t>: AUTH</a:t>
            </a:r>
          </a:p>
          <a:p>
            <a:r>
              <a:rPr lang="en-US" dirty="0"/>
              <a:t>            S: REJECTED KERBEROS_V4 SKEY</a:t>
            </a:r>
          </a:p>
          <a:p>
            <a:r>
              <a:rPr lang="en-US" dirty="0"/>
              <a:t>            C: AUTH SKEY 7ab83f32ee</a:t>
            </a:r>
          </a:p>
          <a:p>
            <a:r>
              <a:rPr lang="en-US" dirty="0"/>
              <a:t>            S: DATA 8799cabb2ea93e</a:t>
            </a:r>
          </a:p>
          <a:p>
            <a:r>
              <a:rPr lang="en-US" dirty="0"/>
              <a:t>            C: DATA 8ac876e8f68ee9809bfa876e6f9876g8fa8e76e98f</a:t>
            </a:r>
          </a:p>
          <a:p>
            <a:r>
              <a:rPr lang="en-US" dirty="0"/>
              <a:t>            S: OK 1234deadbeef</a:t>
            </a:r>
          </a:p>
          <a:p>
            <a:r>
              <a:rPr lang="en-US" dirty="0"/>
              <a:t>            C: BEGIN</a:t>
            </a:r>
          </a:p>
        </p:txBody>
      </p:sp>
    </p:spTree>
    <p:extLst>
      <p:ext uri="{BB962C8B-B14F-4D97-AF65-F5344CB8AC3E}">
        <p14:creationId xmlns:p14="http://schemas.microsoft.com/office/powerpoint/2010/main" val="33727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Control Evidence Gaps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613" y="1203325"/>
            <a:ext cx="8228012" cy="3425825"/>
          </a:xfrm>
        </p:spPr>
        <p:txBody>
          <a:bodyPr/>
          <a:lstStyle/>
          <a:p>
            <a:pPr marL="0" lvl="1" indent="0">
              <a:buNone/>
            </a:pPr>
            <a:r>
              <a:rPr lang="en-US" sz="1800" dirty="0" smtClean="0">
                <a:solidFill>
                  <a:srgbClr val="0071C5"/>
                </a:solidFill>
              </a:rPr>
              <a:t>Access Reviews</a:t>
            </a:r>
          </a:p>
          <a:p>
            <a:pPr marL="0" lvl="1" indent="0">
              <a:buNone/>
            </a:pPr>
            <a:r>
              <a:rPr lang="en-US" sz="1800" dirty="0" smtClean="0">
                <a:solidFill>
                  <a:srgbClr val="0071C5"/>
                </a:solidFill>
              </a:rPr>
              <a:t>Exceptions Follow up</a:t>
            </a:r>
          </a:p>
          <a:p>
            <a:pPr marL="0" lvl="1" indent="0">
              <a:buNone/>
            </a:pPr>
            <a:r>
              <a:rPr lang="en-US" sz="1800" dirty="0" smtClean="0">
                <a:solidFill>
                  <a:srgbClr val="0071C5"/>
                </a:solidFill>
              </a:rPr>
              <a:t>Evidence Retention</a:t>
            </a:r>
          </a:p>
          <a:p>
            <a:pPr marL="0" lvl="1" indent="0">
              <a:buNone/>
            </a:pPr>
            <a:r>
              <a:rPr lang="en-US" sz="1800" dirty="0" smtClean="0">
                <a:solidFill>
                  <a:srgbClr val="0071C5"/>
                </a:solidFill>
              </a:rPr>
              <a:t>Handoffs</a:t>
            </a:r>
          </a:p>
          <a:p>
            <a:pPr marL="0" lvl="1" indent="0">
              <a:buNone/>
            </a:pPr>
            <a:r>
              <a:rPr lang="en-US" sz="1800" dirty="0" smtClean="0">
                <a:solidFill>
                  <a:srgbClr val="0071C5"/>
                </a:solidFill>
              </a:rPr>
              <a:t>Password Changes</a:t>
            </a:r>
          </a:p>
          <a:p>
            <a:pPr marL="0" lvl="1" indent="0">
              <a:buNone/>
            </a:pPr>
            <a:r>
              <a:rPr lang="en-US" sz="1800" dirty="0" smtClean="0">
                <a:solidFill>
                  <a:srgbClr val="0071C5"/>
                </a:solidFill>
              </a:rPr>
              <a:t>System Implementations</a:t>
            </a:r>
          </a:p>
          <a:p>
            <a:pPr marL="0" lvl="1" indent="0">
              <a:buNone/>
            </a:pPr>
            <a:r>
              <a:rPr lang="en-US" sz="1800" dirty="0" smtClean="0">
                <a:solidFill>
                  <a:srgbClr val="0071C5"/>
                </a:solidFill>
              </a:rPr>
              <a:t>Testing Changes</a:t>
            </a:r>
            <a:endParaRPr lang="en-US" dirty="0"/>
          </a:p>
        </p:txBody>
      </p:sp>
      <p:pic>
        <p:nvPicPr>
          <p:cNvPr id="6" name="Picture 13" descr="C:\Users\mdhulet\AppData\Local\Microsoft\Windows\Temporary Internet Files\Content.IE5\GEW8K3MX\evidence_yellow_evidence_tape_crime_scen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142" y="16625"/>
            <a:ext cx="2777338" cy="199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3" descr="C:\Users\mdhulet\AppData\Local\Microsoft\Windows\Temporary Internet Files\Content.IE5\GEW8K3MX\evidence_yellow_evidence_tape_crime_scen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142" y="2795810"/>
            <a:ext cx="2777338" cy="199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01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1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1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1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1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1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1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1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1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1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1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1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1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1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316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Functions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8" y="823379"/>
            <a:ext cx="8284804" cy="3984197"/>
          </a:xfrm>
        </p:spPr>
      </p:pic>
    </p:spTree>
    <p:extLst>
      <p:ext uri="{BB962C8B-B14F-4D97-AF65-F5344CB8AC3E}">
        <p14:creationId xmlns:p14="http://schemas.microsoft.com/office/powerpoint/2010/main" val="13332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5613" y="1203325"/>
            <a:ext cx="8228012" cy="1948437"/>
          </a:xfrm>
        </p:spPr>
        <p:txBody>
          <a:bodyPr/>
          <a:lstStyle/>
          <a:p>
            <a:r>
              <a:rPr lang="en-US" dirty="0" smtClean="0"/>
              <a:t>Brief introduction</a:t>
            </a:r>
          </a:p>
          <a:p>
            <a:r>
              <a:rPr lang="en-US" dirty="0" smtClean="0"/>
              <a:t>DBUS layers</a:t>
            </a:r>
          </a:p>
          <a:p>
            <a:r>
              <a:rPr lang="en-US" dirty="0" smtClean="0"/>
              <a:t>Concepts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Audit’s Role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3rd layer of defense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Provide independent assurance over 1</a:t>
            </a:r>
            <a:r>
              <a:rPr lang="en-US" baseline="30000" dirty="0" smtClean="0">
                <a:sym typeface="Wingdings" panose="05000000000000000000" pitchFamily="2" charset="2"/>
              </a:rPr>
              <a:t>st</a:t>
            </a:r>
            <a:r>
              <a:rPr lang="en-US" dirty="0" smtClean="0">
                <a:sym typeface="Wingdings" panose="05000000000000000000" pitchFamily="2" charset="2"/>
              </a:rPr>
              <a:t> and 2</a:t>
            </a:r>
            <a:r>
              <a:rPr lang="en-US" baseline="30000" dirty="0" smtClean="0">
                <a:sym typeface="Wingdings" panose="05000000000000000000" pitchFamily="2" charset="2"/>
              </a:rPr>
              <a:t>nd</a:t>
            </a:r>
            <a:r>
              <a:rPr lang="en-US" dirty="0" smtClean="0">
                <a:sym typeface="Wingdings" panose="05000000000000000000" pitchFamily="2" charset="2"/>
              </a:rPr>
              <a:t> lines.</a:t>
            </a:r>
            <a:endParaRPr lang="en-US" dirty="0" smtClean="0"/>
          </a:p>
          <a:p>
            <a:r>
              <a:rPr lang="en-US" dirty="0" smtClean="0"/>
              <a:t>Aligning individual IT auditors to coordinate with ORC champions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feedback on evidence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May assess control design and effectiveness periodically based on the evidence</a:t>
            </a:r>
          </a:p>
        </p:txBody>
      </p:sp>
    </p:spTree>
    <p:extLst>
      <p:ext uri="{BB962C8B-B14F-4D97-AF65-F5344CB8AC3E}">
        <p14:creationId xmlns:p14="http://schemas.microsoft.com/office/powerpoint/2010/main" val="36964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841875"/>
            <a:ext cx="2133600" cy="274638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1" y="1323876"/>
            <a:ext cx="8228012" cy="2130072"/>
          </a:xfrm>
        </p:spPr>
        <p:txBody>
          <a:bodyPr/>
          <a:lstStyle/>
          <a:p>
            <a:r>
              <a:rPr lang="en-US" dirty="0" smtClean="0"/>
              <a:t>DBUS is a IPC mechanism provided by Project freedesktop.org</a:t>
            </a:r>
          </a:p>
          <a:p>
            <a:r>
              <a:rPr lang="en-US" dirty="0" smtClean="0"/>
              <a:t>It is based on </a:t>
            </a:r>
            <a:r>
              <a:rPr lang="en-US" dirty="0" err="1" smtClean="0"/>
              <a:t>unix</a:t>
            </a:r>
            <a:r>
              <a:rPr lang="en-US" dirty="0" smtClean="0"/>
              <a:t> socket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Processes without D-B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69" y="2169253"/>
            <a:ext cx="3677123" cy="256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rocesses with D-B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992" y="2118385"/>
            <a:ext cx="3749922" cy="262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8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DBUS-layers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874398"/>
            <a:ext cx="8228012" cy="3425825"/>
          </a:xfrm>
        </p:spPr>
        <p:txBody>
          <a:bodyPr/>
          <a:lstStyle/>
          <a:p>
            <a:r>
              <a:rPr lang="en-US" dirty="0" err="1" smtClean="0"/>
              <a:t>libdbus</a:t>
            </a:r>
            <a:endParaRPr lang="en-US" dirty="0" smtClean="0"/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Low-level pure C </a:t>
            </a:r>
            <a:r>
              <a:rPr lang="en-US" dirty="0" err="1" smtClean="0">
                <a:sym typeface="Wingdings" panose="05000000000000000000" pitchFamily="2" charset="2"/>
              </a:rPr>
              <a:t>api</a:t>
            </a:r>
            <a:endParaRPr lang="en-US" dirty="0" smtClean="0">
              <a:sym typeface="Wingdings" panose="05000000000000000000" pitchFamily="2" charset="2"/>
            </a:endParaRP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to one connection, like raw socket</a:t>
            </a:r>
          </a:p>
          <a:p>
            <a:r>
              <a:rPr lang="en-US" dirty="0" err="1" smtClean="0"/>
              <a:t>Dbus-deamon</a:t>
            </a:r>
            <a:endParaRPr lang="en-US" dirty="0" smtClean="0"/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orms </a:t>
            </a:r>
            <a:r>
              <a:rPr lang="en-US" dirty="0"/>
              <a:t>the </a:t>
            </a:r>
            <a:r>
              <a:rPr lang="en-US" dirty="0" smtClean="0"/>
              <a:t>hub, </a:t>
            </a:r>
            <a:r>
              <a:rPr lang="en-US" dirty="0" err="1" smtClean="0"/>
              <a:t>dbus-deamon</a:t>
            </a:r>
            <a:r>
              <a:rPr lang="en-US" dirty="0" smtClean="0"/>
              <a:t> forwards the message</a:t>
            </a:r>
          </a:p>
          <a:p>
            <a:r>
              <a:rPr lang="en-US" dirty="0" smtClean="0"/>
              <a:t>Wrapper </a:t>
            </a:r>
            <a:r>
              <a:rPr lang="en-US" dirty="0"/>
              <a:t>libraries or bindings</a:t>
            </a:r>
            <a:endParaRPr lang="en-US" dirty="0" smtClean="0"/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Related to specific framework or language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 : </a:t>
            </a:r>
            <a:r>
              <a:rPr lang="en-US" dirty="0" err="1" smtClean="0"/>
              <a:t>Pydbus</a:t>
            </a:r>
            <a:r>
              <a:rPr lang="en-US" dirty="0" smtClean="0"/>
              <a:t>, </a:t>
            </a:r>
            <a:r>
              <a:rPr lang="en-US" dirty="0" err="1" smtClean="0"/>
              <a:t>qtdbus</a:t>
            </a:r>
            <a:r>
              <a:rPr lang="en-US" dirty="0" smtClean="0"/>
              <a:t> , glib-</a:t>
            </a:r>
            <a:r>
              <a:rPr lang="en-US" dirty="0" err="1" smtClean="0"/>
              <a:t>dbus</a:t>
            </a:r>
            <a:r>
              <a:rPr lang="en-US" dirty="0" smtClean="0"/>
              <a:t> ,</a:t>
            </a:r>
            <a:r>
              <a:rPr lang="en-US" dirty="0" err="1" smtClean="0"/>
              <a:t>dbus</a:t>
            </a:r>
            <a:r>
              <a:rPr lang="en-US" dirty="0" smtClean="0"/>
              <a:t>-java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050" name="Picture 2" descr="https://upload.wikimedia.org/wikipedia/commons/thumb/6/6b/Dbus-daemon.svg/800px-Dbus-daem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720" y="1363443"/>
            <a:ext cx="3283232" cy="229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3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through </a:t>
            </a:r>
            <a:r>
              <a:rPr lang="en-US" dirty="0" err="1" smtClean="0"/>
              <a:t>libdbus</a:t>
            </a:r>
            <a:endParaRPr lang="en-US" dirty="0"/>
          </a:p>
        </p:txBody>
      </p:sp>
      <p:pic>
        <p:nvPicPr>
          <p:cNvPr id="3074" name="Picture 2" descr="Process A and B have an one-to-one D-Bus connection between them over an Unix domain soc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84" y="753348"/>
            <a:ext cx="8257029" cy="377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5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through </a:t>
            </a:r>
            <a:r>
              <a:rPr lang="en-US" dirty="0" err="1"/>
              <a:t>d</a:t>
            </a:r>
            <a:r>
              <a:rPr lang="en-US" dirty="0" err="1" smtClean="0"/>
              <a:t>bus-deamon</a:t>
            </a:r>
            <a:endParaRPr lang="en-US" dirty="0"/>
          </a:p>
        </p:txBody>
      </p:sp>
      <p:pic>
        <p:nvPicPr>
          <p:cNvPr id="4098" name="Picture 2" descr="Process A and B have both an one-to-one D-Bus connection with a dbus-daemon process over an Unix domain soc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6" y="706274"/>
            <a:ext cx="8354987" cy="382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9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pic>
        <p:nvPicPr>
          <p:cNvPr id="5122" name="Picture 2" descr="https://upload.wikimedia.org/wikipedia/commons/thumb/1/1d/D-Bus_method_invocation.svg/800px-D-Bus_method_invoca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57" y="608997"/>
            <a:ext cx="6867795" cy="450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9077" y="1073788"/>
            <a:ext cx="7657255" cy="3410663"/>
          </a:xfrm>
        </p:spPr>
        <p:txBody>
          <a:bodyPr/>
          <a:lstStyle/>
          <a:p>
            <a:r>
              <a:rPr lang="en-US" dirty="0" smtClean="0"/>
              <a:t>Type System</a:t>
            </a:r>
          </a:p>
          <a:p>
            <a:pPr marL="511175" lvl="1" indent="-285750">
              <a:buFontTx/>
              <a:buChar char="-"/>
            </a:pPr>
            <a:r>
              <a:rPr lang="en-US" i="1" dirty="0"/>
              <a:t>wire format</a:t>
            </a:r>
            <a:r>
              <a:rPr lang="en-US" dirty="0"/>
              <a:t> </a:t>
            </a:r>
            <a:r>
              <a:rPr lang="en-US" dirty="0" smtClean="0"/>
              <a:t>- sequence </a:t>
            </a:r>
            <a:r>
              <a:rPr lang="en-US" dirty="0"/>
              <a:t>of bytes</a:t>
            </a:r>
            <a:endParaRPr lang="en-US" dirty="0" smtClean="0"/>
          </a:p>
          <a:p>
            <a:pPr marL="511175" lvl="1" indent="-285750">
              <a:buFontTx/>
              <a:buChar char="-"/>
            </a:pPr>
            <a:r>
              <a:rPr lang="en-US" i="1" dirty="0"/>
              <a:t>marshaling</a:t>
            </a:r>
            <a:r>
              <a:rPr lang="en-US" dirty="0"/>
              <a:t> and </a:t>
            </a:r>
            <a:r>
              <a:rPr lang="en-US" i="1" dirty="0" err="1" smtClean="0"/>
              <a:t>unmarshaling</a:t>
            </a:r>
            <a:endParaRPr lang="en-US" i="1" dirty="0" smtClean="0"/>
          </a:p>
          <a:p>
            <a:pPr marL="511175" lvl="1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i="1" dirty="0" smtClean="0"/>
              <a:t>Basic Types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Container </a:t>
            </a:r>
            <a:r>
              <a:rPr lang="en-US" dirty="0" smtClean="0"/>
              <a:t>types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511175" lvl="1" indent="-2857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DBUS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175875"/>
            <a:ext cx="8550339" cy="868680"/>
          </a:xfrm>
        </p:spPr>
        <p:txBody>
          <a:bodyPr/>
          <a:lstStyle/>
          <a:p>
            <a:r>
              <a:rPr lang="en-US" dirty="0" smtClean="0"/>
              <a:t>DBUS protocol-Basic types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013868"/>
              </p:ext>
            </p:extLst>
          </p:nvPr>
        </p:nvGraphicFramePr>
        <p:xfrm>
          <a:off x="455613" y="868680"/>
          <a:ext cx="8338191" cy="3988842"/>
        </p:xfrm>
        <a:graphic>
          <a:graphicData uri="http://schemas.openxmlformats.org/drawingml/2006/table">
            <a:tbl>
              <a:tblPr/>
              <a:tblGrid>
                <a:gridCol w="2779397"/>
                <a:gridCol w="2779397"/>
                <a:gridCol w="2779397"/>
              </a:tblGrid>
              <a:tr h="163947">
                <a:tc>
                  <a:txBody>
                    <a:bodyPr/>
                    <a:lstStyle/>
                    <a:p>
                      <a:r>
                        <a:rPr lang="en-US" sz="1100" dirty="0"/>
                        <a:t>Conventional name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ASCII type-code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Encoding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3947">
                <a:tc>
                  <a:txBody>
                    <a:bodyPr/>
                    <a:lstStyle/>
                    <a:p>
                      <a:r>
                        <a:rPr lang="en-US" sz="1100" dirty="0"/>
                        <a:t>BYTE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 (121)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Unsigned 8-bit integer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81689">
                <a:tc>
                  <a:txBody>
                    <a:bodyPr/>
                    <a:lstStyle/>
                    <a:p>
                      <a:r>
                        <a:rPr lang="en-US" sz="1100" dirty="0"/>
                        <a:t>BOOLEAN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 (98)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Boolean value: 0 is false, 1 is true, any other value allowed by the marshalling format is invalid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00996">
                <a:tc>
                  <a:txBody>
                    <a:bodyPr/>
                    <a:lstStyle/>
                    <a:p>
                      <a:r>
                        <a:rPr lang="en-US" sz="1100"/>
                        <a:t>INT16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 (110)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Signed (two's complement) 16-bit integer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3947">
                <a:tc>
                  <a:txBody>
                    <a:bodyPr/>
                    <a:lstStyle/>
                    <a:p>
                      <a:r>
                        <a:rPr lang="en-US" sz="1100"/>
                        <a:t>UINT16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q (113)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Unsigned 16-bit integer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00996">
                <a:tc>
                  <a:txBody>
                    <a:bodyPr/>
                    <a:lstStyle/>
                    <a:p>
                      <a:r>
                        <a:rPr lang="en-US" sz="1100"/>
                        <a:t>INT32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 (105)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Signed (two's complement) 32-bit integer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3947">
                <a:tc>
                  <a:txBody>
                    <a:bodyPr/>
                    <a:lstStyle/>
                    <a:p>
                      <a:r>
                        <a:rPr lang="en-US" sz="1100" dirty="0"/>
                        <a:t>UINT32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 (117)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Unsigned 32-bit integer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752730">
                <a:tc>
                  <a:txBody>
                    <a:bodyPr/>
                    <a:lstStyle/>
                    <a:p>
                      <a:r>
                        <a:rPr lang="en-US" sz="1100" dirty="0"/>
                        <a:t>INT64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x (120)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Signed (two's complement) 64-bit integer (mnemonic: x and t are the first characters in "sixty" not already used for something more common)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163947">
                <a:tc>
                  <a:txBody>
                    <a:bodyPr/>
                    <a:lstStyle/>
                    <a:p>
                      <a:r>
                        <a:rPr lang="en-US" sz="1100"/>
                        <a:t>UINT64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 (116)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Unsigned 64-bit integer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42574">
                <a:tc>
                  <a:txBody>
                    <a:bodyPr/>
                    <a:lstStyle/>
                    <a:p>
                      <a:r>
                        <a:rPr lang="en-US" sz="1100"/>
                        <a:t>DOUBLE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 (100)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IEEE 754 double-precision floating point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788658">
                <a:tc>
                  <a:txBody>
                    <a:bodyPr/>
                    <a:lstStyle/>
                    <a:p>
                      <a:r>
                        <a:rPr lang="en-US" sz="1100"/>
                        <a:t>UNIX_FD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 (104)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Unsigned 32-bit integer representing an index into an out-of-band array of file descriptors, transferred via some platform-specific mechanism (mnemonic: h for handle)</a:t>
                      </a:r>
                    </a:p>
                  </a:txBody>
                  <a:tcPr marL="30317" marR="30317" marT="15159" marB="151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9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_Presentation Template_16x9_CLEAR_040114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ClearPPT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D2B21627C3BB4AB949C81425BD5B56" ma:contentTypeVersion="2" ma:contentTypeDescription="Create a new document." ma:contentTypeScope="" ma:versionID="6fb8212bf12b02eb05b8db0864d0c6ad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0effc2e2a3fa9649d957afae86fd618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62EE0EE-369E-4185-9CE2-25907F0F97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E04252-8B1C-4F5F-B149-D53AD1E4E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371014-2DE3-4FBD-B006-957A4F5514AD}">
  <ds:schemaRefs>
    <ds:schemaRef ds:uri="http://www.w3.org/XML/1998/namespace"/>
    <ds:schemaRef ds:uri="http://schemas.microsoft.com/sharepoint/v3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Intel_Presentation Template_16x9_CLEAR_040114</Template>
  <TotalTime>40596</TotalTime>
  <Words>673</Words>
  <Application>Microsoft Office PowerPoint</Application>
  <PresentationFormat>On-screen Show (16:9)</PresentationFormat>
  <Paragraphs>217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 Unicode MS</vt:lpstr>
      <vt:lpstr>Lucida Grande</vt:lpstr>
      <vt:lpstr>Neo Sans Intel</vt:lpstr>
      <vt:lpstr>Arial</vt:lpstr>
      <vt:lpstr>Calibri</vt:lpstr>
      <vt:lpstr>Intel Clear</vt:lpstr>
      <vt:lpstr>Intel Clear Light</vt:lpstr>
      <vt:lpstr>Wingdings</vt:lpstr>
      <vt:lpstr>Intel_Presentation Template_16x9_CLEAR_040114</vt:lpstr>
      <vt:lpstr>DBUS详述</vt:lpstr>
      <vt:lpstr>Agenda</vt:lpstr>
      <vt:lpstr>Brief Introduction</vt:lpstr>
      <vt:lpstr>DBUS-layers</vt:lpstr>
      <vt:lpstr>Communication through libdbus</vt:lpstr>
      <vt:lpstr>Communication through dbus-deamon</vt:lpstr>
      <vt:lpstr>Data Flow</vt:lpstr>
      <vt:lpstr>DBUS protocol</vt:lpstr>
      <vt:lpstr>DBUS protocol-Basic types</vt:lpstr>
      <vt:lpstr>DBUS protocol-Container types</vt:lpstr>
      <vt:lpstr>DBUS Signatures</vt:lpstr>
      <vt:lpstr>Wire Format</vt:lpstr>
      <vt:lpstr>Message Protocol</vt:lpstr>
      <vt:lpstr>Message Protocol</vt:lpstr>
      <vt:lpstr>Authentication Protocol</vt:lpstr>
      <vt:lpstr>Authentication Protocol</vt:lpstr>
      <vt:lpstr>Authentication Protocol</vt:lpstr>
      <vt:lpstr>Common Control Evidence Gaps</vt:lpstr>
      <vt:lpstr>Control Functions</vt:lpstr>
      <vt:lpstr>Internal Audit’s Role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Presentation Template Overview</dc:title>
  <dc:creator>Rovegno, Julie A</dc:creator>
  <cp:lastModifiedBy>Li, Jinhui</cp:lastModifiedBy>
  <cp:revision>1411</cp:revision>
  <cp:lastPrinted>2015-04-13T14:01:53Z</cp:lastPrinted>
  <dcterms:created xsi:type="dcterms:W3CDTF">2014-04-13T21:04:26Z</dcterms:created>
  <dcterms:modified xsi:type="dcterms:W3CDTF">2015-11-27T09:05:20Z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0x01010028D2B21627C3BB4AB949C81425BD5B56</vt:lpwstr>
  </property>
  <property fmtid="{D5CDD505-2E9C-101B-9397-08002B2CF9AE}" pid="3" name="_NewReviewCycle">
    <vt:lpwstr/>
  </property>
</Properties>
</file>