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AB93"/>
    <a:srgbClr val="4DDCE2"/>
    <a:srgbClr val="3FE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9"/>
  </p:normalViewPr>
  <p:slideViewPr>
    <p:cSldViewPr snapToGrid="0">
      <p:cViewPr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73FB-832A-CC9F-F002-C81F7B2CB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05707-B974-CAED-9C71-78BCFBD17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E059-4EF6-1601-1E85-FF6E1143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710C-2487-2C49-8837-3E82B7B9B42C}" type="datetimeFigureOut">
              <a:rPr lang="en-FR" smtClean="0"/>
              <a:t>19/02/2025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7C3D-B587-9667-99BE-5AF96C91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2BA35-B947-4F71-988F-BD900E7A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8AC-3D12-1D4C-80EE-6339C3A2FF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123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0DED-D4C7-336F-80C3-8BCB4C30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2F569-0EC5-451E-CC86-B77EDD0F8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7953-2877-EEC0-53EE-F079E802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710C-2487-2C49-8837-3E82B7B9B42C}" type="datetimeFigureOut">
              <a:rPr lang="en-FR" smtClean="0"/>
              <a:t>19/02/2025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1A36-26BA-C53A-919D-090EF6DF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5B652-B7F5-15ED-2FC5-3BD4233C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8AC-3D12-1D4C-80EE-6339C3A2FF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1919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0B26A-5A3C-8FA3-F961-289E03342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A16D7-60CF-572D-A056-81AA8F080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019D-3640-2D52-84F7-64FBFE0B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710C-2487-2C49-8837-3E82B7B9B42C}" type="datetimeFigureOut">
              <a:rPr lang="en-FR" smtClean="0"/>
              <a:t>19/02/2025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31B36-161C-EB23-350C-1A71D821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B174-9E13-FE60-16C8-1EECF2D7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8AC-3D12-1D4C-80EE-6339C3A2FF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852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6C1E-780D-2E51-402A-A9B4E602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9659-6402-BD45-9F2B-2DCBAC91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27F8-44C3-6768-492D-5EB38864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710C-2487-2C49-8837-3E82B7B9B42C}" type="datetimeFigureOut">
              <a:rPr lang="en-FR" smtClean="0"/>
              <a:t>19/02/2025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6E503-02E8-F2EB-4E7D-60C33FAC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D9AFC-75BE-C1E6-110A-4DF9E96B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8AC-3D12-1D4C-80EE-6339C3A2FF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9106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44D1-59C1-5F26-F5F5-12F91066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F6027-0DC6-E9DD-3AC4-7883ADA6F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24187-E5E9-9AB4-DC6D-102601FF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710C-2487-2C49-8837-3E82B7B9B42C}" type="datetimeFigureOut">
              <a:rPr lang="en-FR" smtClean="0"/>
              <a:t>19/02/2025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37B5-EE21-7BEA-2C00-D345D17E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1F554-AE7C-1A34-C249-4CA6BD0E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8AC-3D12-1D4C-80EE-6339C3A2FF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2409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1F33-6B02-B5B8-92D8-A1FC199D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07F2-F6B8-44A0-AEA7-9086B1BD6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25AE9-81EC-9829-AB82-ED5D508F9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53CD3-2466-D279-D89D-9C359E41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710C-2487-2C49-8837-3E82B7B9B42C}" type="datetimeFigureOut">
              <a:rPr lang="en-FR" smtClean="0"/>
              <a:t>19/02/2025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69817-72C7-BEEB-45CF-3A4698AE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4B853-4A81-C5F4-B7F9-81197811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8AC-3D12-1D4C-80EE-6339C3A2FF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9416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FCCF-28D8-1AB4-784C-81AE143C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7F6D-53FB-892D-83EA-26457715B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FB3BD-029E-E753-C248-1D8A6427B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3662A-2FF6-F9E4-85C2-F9ACF26A5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F4A4C-AA49-68A0-9312-4BC7F6A04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6C508-ED7A-D1C6-178D-992EE617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710C-2487-2C49-8837-3E82B7B9B42C}" type="datetimeFigureOut">
              <a:rPr lang="en-FR" smtClean="0"/>
              <a:t>19/02/2025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DDECC-6831-CA38-EE63-3607387D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4AC37-2BC5-3CDC-943F-BF75CC2D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8AC-3D12-1D4C-80EE-6339C3A2FF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1651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2304-2F26-18D6-CAA4-28C9CAD4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0F6CA-A178-49F6-CC33-6D892C9E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710C-2487-2C49-8837-3E82B7B9B42C}" type="datetimeFigureOut">
              <a:rPr lang="en-FR" smtClean="0"/>
              <a:t>19/02/2025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75082-6CEF-9799-1263-571FFD90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2C839-8B8F-3F59-6EF8-F0EAF12A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8AC-3D12-1D4C-80EE-6339C3A2FF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216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70080-8B4D-E0DD-217C-6D1DD288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710C-2487-2C49-8837-3E82B7B9B42C}" type="datetimeFigureOut">
              <a:rPr lang="en-FR" smtClean="0"/>
              <a:t>19/02/2025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88646-061B-DF44-07E2-2F468EF6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A175A-5198-9A89-88C9-88C617BC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8AC-3D12-1D4C-80EE-6339C3A2FF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0421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75CA-9345-0E25-EB27-3F2CE9A0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20F4-D85C-C8AD-DB9A-EB422415D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6173D-7FBC-9C71-072B-0E6F9C08E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4610F-6C1C-D74F-0CC6-78BB77E0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710C-2487-2C49-8837-3E82B7B9B42C}" type="datetimeFigureOut">
              <a:rPr lang="en-FR" smtClean="0"/>
              <a:t>19/02/2025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6D0FA-F4CB-B658-5FC8-C6BE4B42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90ECB-6625-1431-5AF4-C382C84A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8AC-3D12-1D4C-80EE-6339C3A2FF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8938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CABD-54CE-21D7-99DF-43A513EF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30064-86D8-F983-081F-A36287B9A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487C2-9422-78CB-09CA-0827DAA53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56804-62E8-8692-D1A6-1D13D47A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710C-2487-2C49-8837-3E82B7B9B42C}" type="datetimeFigureOut">
              <a:rPr lang="en-FR" smtClean="0"/>
              <a:t>19/02/2025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38AD2-3016-63DD-4134-BC380CDE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5F267-D3D7-394E-B132-FBDA2235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8AC-3D12-1D4C-80EE-6339C3A2FF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5957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E9872-DA39-4695-80D8-88C2FDB6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15016-37D0-1B3A-461F-6C338134D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9FC55-1064-11C2-76EE-D81D80EF4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2710C-2487-2C49-8837-3E82B7B9B42C}" type="datetimeFigureOut">
              <a:rPr lang="en-FR" smtClean="0"/>
              <a:t>19/02/2025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40F3-C59C-F23D-3F7A-09CE7C68C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4FF6-3E0E-28FF-E05B-96E99380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D98AC-3D12-1D4C-80EE-6339C3A2FF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2040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bank.org/en/publication/gfdr/data/financial-structure-database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sec.gov/data-research/sec-markets-data/financial-statement-data-s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elstud.io/" TargetMode="External"/><Relationship Id="rId5" Type="http://schemas.openxmlformats.org/officeDocument/2006/relationships/hyperlink" Target="https://github.com/doccano/doccano" TargetMode="External"/><Relationship Id="rId4" Type="http://schemas.openxmlformats.org/officeDocument/2006/relationships/hyperlink" Target="https://prodi.g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9793-43AC-CA83-B16A-C514EBB7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Global Methodology Document </a:t>
            </a:r>
            <a:r>
              <a:rPr lang="en-GB">
                <a:solidFill>
                  <a:srgbClr val="5F7981"/>
                </a:solidFill>
                <a:effectLst/>
                <a:latin typeface="Arial" panose="020B0604020202020204" pitchFamily="34" charset="0"/>
              </a:rPr>
              <a:t>(GMD)</a:t>
            </a:r>
            <a:br>
              <a:rPr lang="en-GB">
                <a:solidFill>
                  <a:srgbClr val="5F7981"/>
                </a:solidFill>
                <a:effectLst/>
                <a:latin typeface="Arial" panose="020B0604020202020204" pitchFamily="34" charset="0"/>
              </a:rPr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5D54-87EE-2822-976C-F3626CCC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FR"/>
              <a:t>Finetuning NER Model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GB" b="1"/>
              <a:t>Collect and Annotate Data</a:t>
            </a:r>
          </a:p>
          <a:p>
            <a:pPr lvl="2"/>
            <a:r>
              <a:rPr lang="en-GB">
                <a:hlinkClick r:id="rId2"/>
              </a:rPr>
              <a:t>financial reports with structured data</a:t>
            </a:r>
            <a:endParaRPr lang="en-GB"/>
          </a:p>
          <a:p>
            <a:pPr lvl="2"/>
            <a:r>
              <a:rPr lang="en-GB">
                <a:hlinkClick r:id="rId3"/>
              </a:rPr>
              <a:t>structured financial data</a:t>
            </a:r>
            <a:endParaRPr lang="en-GB"/>
          </a:p>
          <a:p>
            <a:pPr lvl="2"/>
            <a:r>
              <a:rPr lang="en-GB"/>
              <a:t>To annotate data: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GB">
                <a:hlinkClick r:id="rId4"/>
              </a:rPr>
              <a:t>Prodigy</a:t>
            </a:r>
            <a:r>
              <a:rPr lang="en-GB"/>
              <a:t> (commercial)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GB">
                <a:hlinkClick r:id="rId5"/>
              </a:rPr>
              <a:t>spaCy’s doccano</a:t>
            </a:r>
            <a:r>
              <a:rPr lang="en-GB"/>
              <a:t> (open-source)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GB">
                <a:hlinkClick r:id="rId6"/>
              </a:rPr>
              <a:t>Label Studio</a:t>
            </a:r>
            <a:r>
              <a:rPr lang="en-GB"/>
              <a:t> (open-source)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GB"/>
              <a:t>Use LLM </a:t>
            </a:r>
          </a:p>
          <a:p>
            <a:pPr marL="1371600" lvl="3" indent="0">
              <a:buNone/>
            </a:pPr>
            <a:endParaRPr lang="en-GB"/>
          </a:p>
          <a:p>
            <a:pPr lvl="3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582DB-5E33-47CA-BBC3-C01E51F0B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1274" y="4552884"/>
            <a:ext cx="7772400" cy="193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5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48D3B-98EC-F8E5-8836-0245EE480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87DC-274A-1ECA-422B-ECAAC3BC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Global Methodology Document </a:t>
            </a:r>
            <a:r>
              <a:rPr lang="en-GB" dirty="0">
                <a:solidFill>
                  <a:srgbClr val="5F7981"/>
                </a:solidFill>
                <a:effectLst/>
                <a:latin typeface="Arial" panose="020B0604020202020204" pitchFamily="34" charset="0"/>
              </a:rPr>
              <a:t>(GMD)</a:t>
            </a:r>
            <a:br>
              <a:rPr lang="en-GB" dirty="0">
                <a:solidFill>
                  <a:srgbClr val="5F7981"/>
                </a:solidFill>
                <a:effectLst/>
                <a:latin typeface="Arial" panose="020B0604020202020204" pitchFamily="34" charset="0"/>
              </a:rPr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8CEE-C983-2C79-7EFA-84D746F2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91088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en-GB" dirty="0"/>
          </a:p>
          <a:p>
            <a:pPr marL="914400" lvl="1" indent="-457200">
              <a:buFont typeface="+mj-lt"/>
              <a:buAutoNum type="alphaUcPeriod" startAt="2"/>
            </a:pPr>
            <a:r>
              <a:rPr lang="en-GB" b="1" dirty="0"/>
              <a:t>Choose a Base Model</a:t>
            </a:r>
          </a:p>
          <a:p>
            <a:pPr lvl="2"/>
            <a:r>
              <a:rPr lang="en-GB" sz="1800" b="1" dirty="0" err="1"/>
              <a:t>FacebookAI</a:t>
            </a:r>
            <a:r>
              <a:rPr lang="en-GB" sz="1800" b="1" dirty="0"/>
              <a:t>/</a:t>
            </a:r>
            <a:r>
              <a:rPr lang="en-GB" sz="1800" b="1" dirty="0" err="1"/>
              <a:t>xlm</a:t>
            </a:r>
            <a:r>
              <a:rPr lang="en-GB" sz="1800" b="1" dirty="0"/>
              <a:t>-</a:t>
            </a:r>
            <a:r>
              <a:rPr lang="en-GB" sz="1800" b="1" dirty="0" err="1"/>
              <a:t>roberta</a:t>
            </a:r>
            <a:r>
              <a:rPr lang="en-GB" sz="1800" b="1" dirty="0"/>
              <a:t>-large</a:t>
            </a:r>
          </a:p>
          <a:p>
            <a:pPr marL="914400" lvl="1" indent="-457200">
              <a:buFont typeface="+mj-lt"/>
              <a:buAutoNum type="alphaUcPeriod" startAt="2"/>
            </a:pPr>
            <a:r>
              <a:rPr lang="en-GB" b="1" dirty="0"/>
              <a:t>Preprocess and Tokenize Data</a:t>
            </a:r>
          </a:p>
          <a:p>
            <a:pPr lvl="2"/>
            <a:r>
              <a:rPr lang="en-GB" dirty="0"/>
              <a:t>Tokenize using </a:t>
            </a:r>
            <a:r>
              <a:rPr lang="en-GB" dirty="0" err="1"/>
              <a:t>WordPiece</a:t>
            </a:r>
            <a:r>
              <a:rPr lang="en-GB" dirty="0"/>
              <a:t> (BERT) or Byte-Pair Encoding (</a:t>
            </a:r>
            <a:r>
              <a:rPr lang="en-GB" dirty="0" err="1"/>
              <a:t>RoBERTa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Split dataset into train, validation, and test sets (e.g., 80%/10%/10%).</a:t>
            </a:r>
          </a:p>
          <a:p>
            <a:pPr marL="914400" lvl="1" indent="-457200">
              <a:buFont typeface="+mj-lt"/>
              <a:buAutoNum type="alphaUcPeriod" startAt="2"/>
            </a:pPr>
            <a:r>
              <a:rPr lang="en-GB" b="1" dirty="0"/>
              <a:t>Fine-Tune the Model using Hugging Face’s Trainer API</a:t>
            </a:r>
          </a:p>
          <a:p>
            <a:pPr marL="914400" lvl="1" indent="-457200">
              <a:buFont typeface="+mj-lt"/>
              <a:buAutoNum type="alphaUcPeriod" startAt="2"/>
            </a:pPr>
            <a:r>
              <a:rPr lang="en-GB" b="1" dirty="0"/>
              <a:t>Evaluate the Model</a:t>
            </a:r>
            <a:endParaRPr lang="en-FR" b="1" dirty="0"/>
          </a:p>
        </p:txBody>
      </p:sp>
    </p:spTree>
    <p:extLst>
      <p:ext uri="{BB962C8B-B14F-4D97-AF65-F5344CB8AC3E}">
        <p14:creationId xmlns:p14="http://schemas.microsoft.com/office/powerpoint/2010/main" val="407148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104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Global Methodology Document (GMD) </vt:lpstr>
      <vt:lpstr>Global Methodology Document (GMD)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Tadjou Tadonfouet</dc:creator>
  <cp:lastModifiedBy>Tadjou Tadonfouet</cp:lastModifiedBy>
  <cp:revision>1</cp:revision>
  <dcterms:created xsi:type="dcterms:W3CDTF">2025-02-19T19:49:08Z</dcterms:created>
  <dcterms:modified xsi:type="dcterms:W3CDTF">2025-02-20T02:58:33Z</dcterms:modified>
</cp:coreProperties>
</file>