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71" r:id="rId2"/>
    <p:sldId id="277" r:id="rId3"/>
    <p:sldId id="282" r:id="rId4"/>
    <p:sldId id="272" r:id="rId5"/>
    <p:sldId id="274" r:id="rId6"/>
    <p:sldId id="276" r:id="rId7"/>
    <p:sldId id="280" r:id="rId8"/>
    <p:sldId id="275" r:id="rId9"/>
    <p:sldId id="278" r:id="rId10"/>
    <p:sldId id="281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5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69"/>
    <p:restoredTop sz="96292"/>
  </p:normalViewPr>
  <p:slideViewPr>
    <p:cSldViewPr snapToGrid="0" showGuides="1">
      <p:cViewPr varScale="1">
        <p:scale>
          <a:sx n="146" d="100"/>
          <a:sy n="146" d="100"/>
        </p:scale>
        <p:origin x="560" y="176"/>
      </p:cViewPr>
      <p:guideLst>
        <p:guide orient="horz" pos="84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265" d="100"/>
          <a:sy n="265" d="100"/>
        </p:scale>
        <p:origin x="7032" y="21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79CF59-8695-2243-97D0-ACBD370A26B9}" type="datetimeFigureOut">
              <a:rPr lang="fr-FR" smtClean="0"/>
              <a:t>16/01/2023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22CB8-0194-7D4B-830C-F0066C8D50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9876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E761E4-4D0F-F549-884B-A0348C7F53F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26535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E761E4-4D0F-F549-884B-A0348C7F53FA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6157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E761E4-4D0F-F549-884B-A0348C7F53F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3383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E761E4-4D0F-F549-884B-A0348C7F53F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4683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E761E4-4D0F-F549-884B-A0348C7F53F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1290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E761E4-4D0F-F549-884B-A0348C7F53F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7972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E761E4-4D0F-F549-884B-A0348C7F53F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6481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E761E4-4D0F-F549-884B-A0348C7F53F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7125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fr-FR" sz="1200" b="1" i="1" u="none" strike="noStrike" dirty="0">
                <a:solidFill>
                  <a:srgbClr val="FF0000"/>
                </a:solidFill>
                <a:effectLst/>
                <a:latin typeface="-apple-system"/>
              </a:rPr>
              <a:t>Variant </a:t>
            </a:r>
            <a:r>
              <a:rPr lang="fr-FR" sz="1200" b="1" i="1" u="none" strike="noStrike" dirty="0" err="1">
                <a:solidFill>
                  <a:srgbClr val="FF0000"/>
                </a:solidFill>
                <a:effectLst/>
                <a:latin typeface="-apple-system"/>
              </a:rPr>
              <a:t>Quality</a:t>
            </a:r>
            <a:r>
              <a:rPr lang="fr-FR" sz="1200" b="1" i="1" u="none" strike="noStrike" dirty="0">
                <a:solidFill>
                  <a:srgbClr val="FF0000"/>
                </a:solidFill>
                <a:effectLst/>
                <a:latin typeface="-apple-system"/>
              </a:rPr>
              <a:t> Score recalibration</a:t>
            </a:r>
            <a:r>
              <a:rPr lang="fr-FR" sz="1200" b="0" i="1" u="none" strike="noStrike" dirty="0">
                <a:solidFill>
                  <a:srgbClr val="FF0000"/>
                </a:solidFill>
                <a:effectLst/>
                <a:latin typeface="-apple-system"/>
              </a:rPr>
              <a:t>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is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a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sophisticated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filtering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technique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applied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on the variant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callset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that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uses machine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learning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to model the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technical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profile of variants in a training set and uses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that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to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filter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out probable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artifacts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from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the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callset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fr-FR" sz="1200" b="0" i="1" u="none" strike="noStrike" dirty="0">
              <a:solidFill>
                <a:srgbClr val="C9D1D9"/>
              </a:solidFill>
              <a:effectLst/>
              <a:latin typeface="-apple-system"/>
            </a:endParaRPr>
          </a:p>
          <a:p>
            <a:pPr algn="l"/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It uses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known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,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highly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validated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variant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resources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to select a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subset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of variants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within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our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callset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that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we’re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really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confident are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probably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true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positives (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that’s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the training set).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Unfortunately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, no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highly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validated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variant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resource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is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available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for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mosquitoes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at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this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time,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so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we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use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GATK's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fr-FR" sz="1200" b="0" i="1" u="none" strike="noStrike" dirty="0" err="1">
                <a:solidFill>
                  <a:srgbClr val="FF0000"/>
                </a:solidFill>
                <a:effectLst/>
                <a:latin typeface="-apple-system"/>
              </a:rPr>
              <a:t>VariantFiltration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hard-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filtering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and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leave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the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choice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of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parameters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to the user.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E761E4-4D0F-F549-884B-A0348C7F53FA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28774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E761E4-4D0F-F549-884B-A0348C7F53FA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9565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37738D-5CE3-F734-930A-6FACD55F0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5A498BC-11C0-0285-6038-7D4D4E8D9B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D25D1F-5EB9-64FC-E622-D816A5515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0CC4D-BB28-BD40-98C7-74BC0DD3C304}" type="datetimeFigureOut">
              <a:rPr lang="fr-FR" smtClean="0"/>
              <a:t>16/01/2023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EDC9BA-AA4F-41AE-4E05-95FA84D8D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13387E-6275-392B-D139-DF5973C29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8D5F0-F4D5-364C-9032-93FF90D842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04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C49614-3BB9-3107-3D34-3134B53BC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601C380-332E-359D-AF43-D846FBF6DD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9A5839-D141-D1A1-B849-747E0D989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0CC4D-BB28-BD40-98C7-74BC0DD3C304}" type="datetimeFigureOut">
              <a:rPr lang="fr-FR" smtClean="0"/>
              <a:t>16/01/2023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EF0ACB-0AB0-518B-6B67-E025C0636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CE6DA8-CEA4-6909-0285-AF0DD9976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8D5F0-F4D5-364C-9032-93FF90D842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5562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8D279BD-ED20-F802-FBEB-2BA5188074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DEB47A6-0E2F-B7C9-62A1-37B8EDEB42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38795C-EC52-219D-6DB3-1981F5AA0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0CC4D-BB28-BD40-98C7-74BC0DD3C304}" type="datetimeFigureOut">
              <a:rPr lang="fr-FR" smtClean="0"/>
              <a:t>16/01/2023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03E27D-5AD2-D543-848C-364EC4241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B11649-E62E-A3F2-6044-281298D66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8D5F0-F4D5-364C-9032-93FF90D842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7867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674EED-34B3-4B1B-0860-51E227E95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27738E-4355-22AF-046F-6677E02E8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DD2001-D18A-3B92-B636-42D04BA7C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0CC4D-BB28-BD40-98C7-74BC0DD3C304}" type="datetimeFigureOut">
              <a:rPr lang="fr-FR" smtClean="0"/>
              <a:t>16/01/2023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A63AE3-F716-B02C-C072-F637ED718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32BA3D-8636-9BD1-AF53-9C5E0A976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8D5F0-F4D5-364C-9032-93FF90D842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480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C1FB83-80CF-2CC1-E581-A2CA34F98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828E971-B75A-24DF-595C-F179DACD7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C315F0-6E91-5661-C99F-A5913BFE8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0CC4D-BB28-BD40-98C7-74BC0DD3C304}" type="datetimeFigureOut">
              <a:rPr lang="fr-FR" smtClean="0"/>
              <a:t>16/01/2023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592D97-AEEA-FC24-77AD-E55242A4C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EB0585-7ED8-16E3-EF45-640A1F2EB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8D5F0-F4D5-364C-9032-93FF90D842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7653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ABA6EF-9569-CD69-CF72-1464C3A47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DA79C2-1C43-FD3C-CC81-31CDE785DC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1984B29-B4A8-4F28-AE53-5543247B7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8DC2A1B-6142-F22A-5338-0E65967F6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0CC4D-BB28-BD40-98C7-74BC0DD3C304}" type="datetimeFigureOut">
              <a:rPr lang="fr-FR" smtClean="0"/>
              <a:t>16/01/2023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B064C4-5907-B7BE-C4C0-1795A5780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C89E988-5060-1F90-37B3-94601C512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8D5F0-F4D5-364C-9032-93FF90D842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8422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86A2B0-BA22-E318-3719-7CCE59650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88D1A9F-CE03-F689-A06C-51C4C46D3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72C0CB3-FCF0-95D7-7D8A-4611C9F1D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29039C9-30AA-C2A8-6106-D2F1A0DA5E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99E9405-9331-A0CC-F2BE-79085A14F9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259D08-AC16-9698-D8C9-08F84A5A5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0CC4D-BB28-BD40-98C7-74BC0DD3C304}" type="datetimeFigureOut">
              <a:rPr lang="fr-FR" smtClean="0"/>
              <a:t>16/01/2023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24CBD4A-0AB3-D315-EF5C-8AE57545A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A73D8E4-80E2-B81F-70EB-EAF038F84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8D5F0-F4D5-364C-9032-93FF90D842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3110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F47672-2984-6817-5B32-BF471AC3E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5564E51-273D-5C39-2ACB-9A722B56B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0CC4D-BB28-BD40-98C7-74BC0DD3C304}" type="datetimeFigureOut">
              <a:rPr lang="fr-FR" smtClean="0"/>
              <a:t>16/01/2023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98DC3D4-3BFB-6C20-8C68-BADFE690E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4D5AD0F-3BF9-A1D2-D07C-2254714A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8D5F0-F4D5-364C-9032-93FF90D842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6762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512F263-46CB-6BB2-2399-31F9ED4D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0CC4D-BB28-BD40-98C7-74BC0DD3C304}" type="datetimeFigureOut">
              <a:rPr lang="fr-FR" smtClean="0"/>
              <a:t>16/01/2023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C68AF7A-010F-57DE-6638-940EA1A17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09709E3-BB6D-6222-F787-B79923888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8D5F0-F4D5-364C-9032-93FF90D842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9984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D31735-A490-932E-E44F-16E96B116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272D24-1CC9-509F-A6B6-172E8FAAB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0089792-1354-1147-52A6-528CCE749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5CA0AC-C5B1-71B5-E2E3-E3140F036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0CC4D-BB28-BD40-98C7-74BC0DD3C304}" type="datetimeFigureOut">
              <a:rPr lang="fr-FR" smtClean="0"/>
              <a:t>16/01/2023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447E8BE-1A8D-1476-639A-50A40BE32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5D26CDE-563B-B909-4839-28FC2FF99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8D5F0-F4D5-364C-9032-93FF90D842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2588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331849-7660-41EC-7CFD-E10A6272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8DD3228-F64D-04D9-2D3C-3C9B07F5E9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7630796-D190-C479-DDB8-EF427AFD2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F0ECEC3-F70F-45D0-72C6-0C62396C4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0CC4D-BB28-BD40-98C7-74BC0DD3C304}" type="datetimeFigureOut">
              <a:rPr lang="fr-FR" smtClean="0"/>
              <a:t>16/01/2023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A229262-5FCF-BD7C-5D29-D111BDAE5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CC00D8-DB73-B69F-214D-31E92F89B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8D5F0-F4D5-364C-9032-93FF90D842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970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50959E0-B9F9-416E-4B07-B812D9119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4DC70B-73D4-612C-B524-5B417E3A5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AAC7DD-3C2A-7F64-D2B5-2DF4156180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0CC4D-BB28-BD40-98C7-74BC0DD3C304}" type="datetimeFigureOut">
              <a:rPr lang="fr-FR" smtClean="0"/>
              <a:t>16/01/2023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6CC159-711F-C8C0-86AC-7E0FBCE02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58A967-0619-F2E6-54BF-70307753A8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8D5F0-F4D5-364C-9032-93FF90D842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594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7C574C7-A218-89A6-C1C4-CFE844C0E7AD}"/>
              </a:ext>
            </a:extLst>
          </p:cNvPr>
          <p:cNvSpPr/>
          <p:nvPr/>
        </p:nvSpPr>
        <p:spPr>
          <a:xfrm>
            <a:off x="0" y="798706"/>
            <a:ext cx="12192000" cy="6077119"/>
          </a:xfrm>
          <a:prstGeom prst="rect">
            <a:avLst/>
          </a:prstGeom>
          <a:solidFill>
            <a:srgbClr val="1220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="1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55AE409-8C73-AD20-B7CF-4F836E61A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09812" y="6339143"/>
            <a:ext cx="1682187" cy="518855"/>
          </a:xfrm>
        </p:spPr>
        <p:txBody>
          <a:bodyPr anchor="t">
            <a:normAutofit/>
          </a:bodyPr>
          <a:lstStyle/>
          <a:p>
            <a:pPr algn="r"/>
            <a:r>
              <a:rPr lang="fr-FR" sz="1400" dirty="0">
                <a:solidFill>
                  <a:schemeClr val="accent6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Dr. M.C. FONTAINE</a:t>
            </a:r>
            <a:br>
              <a:rPr lang="fr-FR" sz="1400" dirty="0">
                <a:solidFill>
                  <a:schemeClr val="accent6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</a:br>
            <a:r>
              <a:rPr lang="fr-FR" sz="1400" dirty="0">
                <a:solidFill>
                  <a:schemeClr val="accent6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Loïc TALIGNANI</a:t>
            </a:r>
            <a:endParaRPr lang="fr-FR" sz="1800" dirty="0">
              <a:solidFill>
                <a:schemeClr val="accent6"/>
              </a:solidFill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BE6F13D-9964-5402-5E27-CA1DE8703521}"/>
              </a:ext>
            </a:extLst>
          </p:cNvPr>
          <p:cNvSpPr txBox="1"/>
          <p:nvPr/>
        </p:nvSpPr>
        <p:spPr>
          <a:xfrm>
            <a:off x="3276959" y="3013501"/>
            <a:ext cx="563808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6000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SHAVE</a:t>
            </a:r>
            <a:r>
              <a:rPr lang="fr-FR" sz="2400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</a:t>
            </a:r>
          </a:p>
          <a:p>
            <a:pPr algn="ctr"/>
            <a:r>
              <a:rPr lang="fr-FR" sz="2400" i="1" dirty="0" err="1">
                <a:solidFill>
                  <a:srgbClr val="FF0000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SH</a:t>
            </a:r>
            <a:r>
              <a:rPr lang="fr-FR" sz="2400" i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ort</a:t>
            </a:r>
            <a:r>
              <a:rPr lang="fr-FR" sz="2400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</a:t>
            </a:r>
            <a:r>
              <a:rPr lang="fr-FR" sz="2400" i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read</a:t>
            </a:r>
            <a:r>
              <a:rPr lang="fr-FR" sz="2400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</a:t>
            </a:r>
            <a:r>
              <a:rPr lang="fr-FR" sz="2400" i="1" dirty="0" err="1">
                <a:solidFill>
                  <a:srgbClr val="FF0000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A</a:t>
            </a:r>
            <a:r>
              <a:rPr lang="fr-FR" sz="2400" i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lignment</a:t>
            </a:r>
            <a:r>
              <a:rPr lang="fr-FR" sz="2400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pipeline for </a:t>
            </a:r>
            <a:r>
              <a:rPr lang="fr-FR" sz="2400" i="1" dirty="0" err="1">
                <a:solidFill>
                  <a:srgbClr val="FF0000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VE</a:t>
            </a:r>
            <a:r>
              <a:rPr lang="fr-FR" sz="2400" i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ctors</a:t>
            </a:r>
            <a:endParaRPr lang="fr-FR" sz="2400" i="1" dirty="0">
              <a:solidFill>
                <a:schemeClr val="bg1"/>
              </a:solidFill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200C8B-73D4-9146-FD77-23721258F460}"/>
              </a:ext>
            </a:extLst>
          </p:cNvPr>
          <p:cNvSpPr/>
          <p:nvPr/>
        </p:nvSpPr>
        <p:spPr>
          <a:xfrm>
            <a:off x="0" y="0"/>
            <a:ext cx="12192000" cy="796915"/>
          </a:xfrm>
          <a:prstGeom prst="rect">
            <a:avLst/>
          </a:prstGeom>
          <a:solidFill>
            <a:srgbClr val="237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2" name="Espace réservé du contenu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1174C2-E94F-0350-0068-0810769EB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6098" y="143836"/>
            <a:ext cx="1839685" cy="480771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994799B-DFA5-6925-ABF3-C8ED1176C8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2" y="13365"/>
            <a:ext cx="1169857" cy="78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851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043BA72-D07A-E826-89BA-20488E25F121}"/>
              </a:ext>
            </a:extLst>
          </p:cNvPr>
          <p:cNvSpPr/>
          <p:nvPr/>
        </p:nvSpPr>
        <p:spPr>
          <a:xfrm>
            <a:off x="17302" y="810280"/>
            <a:ext cx="12192000" cy="6077119"/>
          </a:xfrm>
          <a:prstGeom prst="rect">
            <a:avLst/>
          </a:prstGeom>
          <a:solidFill>
            <a:srgbClr val="1220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8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D8965F-6104-412D-CD95-C24B4FF0B1A5}"/>
              </a:ext>
            </a:extLst>
          </p:cNvPr>
          <p:cNvSpPr/>
          <p:nvPr/>
        </p:nvSpPr>
        <p:spPr>
          <a:xfrm>
            <a:off x="0" y="0"/>
            <a:ext cx="12192000" cy="796915"/>
          </a:xfrm>
          <a:prstGeom prst="rect">
            <a:avLst/>
          </a:prstGeom>
          <a:solidFill>
            <a:srgbClr val="237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Espace réservé du contenu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DC8FE07E-4E1F-7048-4B9B-C35F38F8B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36098" y="143836"/>
            <a:ext cx="1839685" cy="480771"/>
          </a:xfr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B4D1C9B-EE7C-71C5-F3E5-661756665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D92F1-269C-6245-A661-8F179CA56E94}" type="slidenum">
              <a:rPr lang="fr-FR" smtClean="0"/>
              <a:t>10</a:t>
            </a:fld>
            <a:endParaRPr lang="fr-FR" dirty="0"/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C8ADA833-1FEB-FE17-2B14-4234AB443ED1}"/>
              </a:ext>
            </a:extLst>
          </p:cNvPr>
          <p:cNvSpPr txBox="1"/>
          <p:nvPr/>
        </p:nvSpPr>
        <p:spPr>
          <a:xfrm>
            <a:off x="2255799" y="103732"/>
            <a:ext cx="6328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SHAVE: </a:t>
            </a:r>
            <a:r>
              <a:rPr lang="fr-FR" sz="2400" i="1" dirty="0" err="1">
                <a:solidFill>
                  <a:srgbClr val="FF0000"/>
                </a:solidFill>
              </a:rPr>
              <a:t>SH</a:t>
            </a:r>
            <a:r>
              <a:rPr lang="fr-FR" sz="2400" i="1" dirty="0" err="1">
                <a:solidFill>
                  <a:schemeClr val="bg1"/>
                </a:solidFill>
              </a:rPr>
              <a:t>ort</a:t>
            </a:r>
            <a:r>
              <a:rPr lang="fr-FR" sz="2400" i="1" dirty="0">
                <a:solidFill>
                  <a:schemeClr val="bg1"/>
                </a:solidFill>
              </a:rPr>
              <a:t> </a:t>
            </a:r>
            <a:r>
              <a:rPr lang="fr-FR" sz="2400" i="1" dirty="0" err="1">
                <a:solidFill>
                  <a:schemeClr val="bg1"/>
                </a:solidFill>
              </a:rPr>
              <a:t>read</a:t>
            </a:r>
            <a:r>
              <a:rPr lang="fr-FR" sz="2400" i="1" dirty="0">
                <a:solidFill>
                  <a:schemeClr val="bg1"/>
                </a:solidFill>
              </a:rPr>
              <a:t> </a:t>
            </a:r>
            <a:r>
              <a:rPr lang="fr-FR" sz="2400" i="1" dirty="0" err="1">
                <a:solidFill>
                  <a:srgbClr val="FF0000"/>
                </a:solidFill>
              </a:rPr>
              <a:t>A</a:t>
            </a:r>
            <a:r>
              <a:rPr lang="fr-FR" sz="2400" i="1" dirty="0" err="1">
                <a:solidFill>
                  <a:schemeClr val="bg1"/>
                </a:solidFill>
              </a:rPr>
              <a:t>lignment</a:t>
            </a:r>
            <a:r>
              <a:rPr lang="fr-FR" sz="2400" i="1" dirty="0">
                <a:solidFill>
                  <a:schemeClr val="bg1"/>
                </a:solidFill>
              </a:rPr>
              <a:t> pipeline for </a:t>
            </a:r>
            <a:r>
              <a:rPr lang="fr-FR" sz="2400" i="1" dirty="0" err="1">
                <a:solidFill>
                  <a:srgbClr val="FF0000"/>
                </a:solidFill>
              </a:rPr>
              <a:t>VE</a:t>
            </a:r>
            <a:r>
              <a:rPr lang="fr-FR" sz="2400" i="1" dirty="0" err="1">
                <a:solidFill>
                  <a:schemeClr val="bg1"/>
                </a:solidFill>
              </a:rPr>
              <a:t>ctors</a:t>
            </a:r>
            <a:endParaRPr lang="fr-FR" sz="2400" i="1" dirty="0">
              <a:solidFill>
                <a:schemeClr val="bg1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CEF52BE-D7B9-0F63-93DB-5C69391090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2" y="13365"/>
            <a:ext cx="1169857" cy="78423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C1DE0BD2-F125-5595-5FC0-F4C979EF2627}"/>
              </a:ext>
            </a:extLst>
          </p:cNvPr>
          <p:cNvSpPr txBox="1"/>
          <p:nvPr/>
        </p:nvSpPr>
        <p:spPr>
          <a:xfrm>
            <a:off x="3048370" y="3253211"/>
            <a:ext cx="60967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https://</a:t>
            </a:r>
            <a:r>
              <a:rPr lang="fr-FR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github.com</a:t>
            </a:r>
            <a:r>
              <a:rPr lang="fr-FR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/</a:t>
            </a:r>
            <a:r>
              <a:rPr lang="fr-FR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ltalignani</a:t>
            </a:r>
            <a:r>
              <a:rPr lang="fr-FR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/SHAVE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99FEDBB-1CAC-4EE8-18C8-AC5B3101F669}"/>
              </a:ext>
            </a:extLst>
          </p:cNvPr>
          <p:cNvSpPr txBox="1"/>
          <p:nvPr/>
        </p:nvSpPr>
        <p:spPr>
          <a:xfrm>
            <a:off x="3046861" y="4999152"/>
            <a:ext cx="60967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Also</a:t>
            </a:r>
            <a:r>
              <a:rPr lang="fr-FR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in </a:t>
            </a:r>
            <a:r>
              <a:rPr lang="fr-FR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development</a:t>
            </a:r>
            <a:r>
              <a:rPr lang="fr-FR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:</a:t>
            </a:r>
          </a:p>
          <a:p>
            <a:pPr algn="ctr"/>
            <a:r>
              <a:rPr lang="fr-FR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SHAVE2 </a:t>
            </a:r>
            <a:r>
              <a:rPr lang="fr-FR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with</a:t>
            </a:r>
            <a:r>
              <a:rPr lang="fr-FR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HaplotypeCaller</a:t>
            </a:r>
            <a:r>
              <a:rPr lang="fr-FR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</a:t>
            </a:r>
          </a:p>
          <a:p>
            <a:pPr algn="ctr"/>
            <a:endParaRPr lang="fr-FR" dirty="0">
              <a:solidFill>
                <a:schemeClr val="bg1"/>
              </a:solidFill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  <a:p>
            <a:pPr algn="ctr"/>
            <a:r>
              <a:rPr lang="fr-FR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Need to </a:t>
            </a:r>
            <a:r>
              <a:rPr lang="fr-FR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optimize</a:t>
            </a:r>
            <a:r>
              <a:rPr lang="fr-FR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Variant Calling by </a:t>
            </a:r>
            <a:r>
              <a:rPr lang="fr-FR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scatter-gather</a:t>
            </a:r>
            <a:r>
              <a:rPr lang="fr-FR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strategy</a:t>
            </a:r>
            <a:endParaRPr lang="fr-FR" dirty="0">
              <a:solidFill>
                <a:schemeClr val="bg1"/>
              </a:solidFill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  <a:p>
            <a:pPr algn="ctr"/>
            <a:r>
              <a:rPr lang="fr-FR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https://</a:t>
            </a:r>
            <a:r>
              <a:rPr lang="fr-FR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github.com</a:t>
            </a:r>
            <a:r>
              <a:rPr lang="fr-FR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/</a:t>
            </a:r>
            <a:r>
              <a:rPr lang="fr-FR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ltalignani</a:t>
            </a:r>
            <a:r>
              <a:rPr lang="fr-FR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/SHAVE2</a:t>
            </a:r>
          </a:p>
        </p:txBody>
      </p:sp>
    </p:spTree>
    <p:extLst>
      <p:ext uri="{BB962C8B-B14F-4D97-AF65-F5344CB8AC3E}">
        <p14:creationId xmlns:p14="http://schemas.microsoft.com/office/powerpoint/2010/main" val="208867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043BA72-D07A-E826-89BA-20488E25F121}"/>
              </a:ext>
            </a:extLst>
          </p:cNvPr>
          <p:cNvSpPr/>
          <p:nvPr/>
        </p:nvSpPr>
        <p:spPr>
          <a:xfrm>
            <a:off x="0" y="798706"/>
            <a:ext cx="12192000" cy="6077119"/>
          </a:xfrm>
          <a:prstGeom prst="rect">
            <a:avLst/>
          </a:prstGeom>
          <a:solidFill>
            <a:srgbClr val="1220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D8965F-6104-412D-CD95-C24B4FF0B1A5}"/>
              </a:ext>
            </a:extLst>
          </p:cNvPr>
          <p:cNvSpPr/>
          <p:nvPr/>
        </p:nvSpPr>
        <p:spPr>
          <a:xfrm>
            <a:off x="0" y="0"/>
            <a:ext cx="12192000" cy="796915"/>
          </a:xfrm>
          <a:prstGeom prst="rect">
            <a:avLst/>
          </a:prstGeom>
          <a:solidFill>
            <a:srgbClr val="237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Espace réservé du contenu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DC8FE07E-4E1F-7048-4B9B-C35F38F8B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36098" y="143836"/>
            <a:ext cx="1839685" cy="480771"/>
          </a:xfr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B4D1C9B-EE7C-71C5-F3E5-661756665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D92F1-269C-6245-A661-8F179CA56E94}" type="slidenum">
              <a:rPr lang="fr-FR" smtClean="0"/>
              <a:t>2</a:t>
            </a:fld>
            <a:endParaRPr lang="fr-FR"/>
          </a:p>
        </p:txBody>
      </p:sp>
      <p:pic>
        <p:nvPicPr>
          <p:cNvPr id="64" name="Image 63" descr="Une image contenant texte, ordinateur&#10;&#10;Description générée automatiquement">
            <a:extLst>
              <a:ext uri="{FF2B5EF4-FFF2-40B4-BE49-F238E27FC236}">
                <a16:creationId xmlns:a16="http://schemas.microsoft.com/office/drawing/2014/main" id="{48D04D3A-38F3-695E-88CD-FF7ADC1B97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6866" y="4403111"/>
            <a:ext cx="2420030" cy="1516463"/>
          </a:xfrm>
          <a:prstGeom prst="rect">
            <a:avLst/>
          </a:prstGeom>
        </p:spPr>
      </p:pic>
      <p:pic>
        <p:nvPicPr>
          <p:cNvPr id="66" name="Image 65" descr="Une image contenant texte&#10;&#10;Description générée automatiquement">
            <a:extLst>
              <a:ext uri="{FF2B5EF4-FFF2-40B4-BE49-F238E27FC236}">
                <a16:creationId xmlns:a16="http://schemas.microsoft.com/office/drawing/2014/main" id="{94E7B5D3-C126-4D3E-D441-8238CAAD04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0336" y="6075044"/>
            <a:ext cx="973090" cy="54678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2" name="ZoneTexte 101">
            <a:extLst>
              <a:ext uri="{FF2B5EF4-FFF2-40B4-BE49-F238E27FC236}">
                <a16:creationId xmlns:a16="http://schemas.microsoft.com/office/drawing/2014/main" id="{C8ADA833-1FEB-FE17-2B14-4234AB443ED1}"/>
              </a:ext>
            </a:extLst>
          </p:cNvPr>
          <p:cNvSpPr txBox="1"/>
          <p:nvPr/>
        </p:nvSpPr>
        <p:spPr>
          <a:xfrm>
            <a:off x="2255799" y="103732"/>
            <a:ext cx="6328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SHAVE: </a:t>
            </a:r>
            <a:r>
              <a:rPr lang="fr-FR" sz="2400" i="1" dirty="0" err="1">
                <a:solidFill>
                  <a:srgbClr val="FF0000"/>
                </a:solidFill>
              </a:rPr>
              <a:t>SH</a:t>
            </a:r>
            <a:r>
              <a:rPr lang="fr-FR" sz="2400" i="1" dirty="0" err="1">
                <a:solidFill>
                  <a:schemeClr val="bg1"/>
                </a:solidFill>
              </a:rPr>
              <a:t>ort</a:t>
            </a:r>
            <a:r>
              <a:rPr lang="fr-FR" sz="2400" i="1" dirty="0">
                <a:solidFill>
                  <a:schemeClr val="bg1"/>
                </a:solidFill>
              </a:rPr>
              <a:t> </a:t>
            </a:r>
            <a:r>
              <a:rPr lang="fr-FR" sz="2400" i="1" dirty="0" err="1">
                <a:solidFill>
                  <a:schemeClr val="bg1"/>
                </a:solidFill>
              </a:rPr>
              <a:t>read</a:t>
            </a:r>
            <a:r>
              <a:rPr lang="fr-FR" sz="2400" i="1" dirty="0">
                <a:solidFill>
                  <a:schemeClr val="bg1"/>
                </a:solidFill>
              </a:rPr>
              <a:t> </a:t>
            </a:r>
            <a:r>
              <a:rPr lang="fr-FR" sz="2400" i="1" dirty="0" err="1">
                <a:solidFill>
                  <a:srgbClr val="FF0000"/>
                </a:solidFill>
              </a:rPr>
              <a:t>A</a:t>
            </a:r>
            <a:r>
              <a:rPr lang="fr-FR" sz="2400" i="1" dirty="0" err="1">
                <a:solidFill>
                  <a:schemeClr val="bg1"/>
                </a:solidFill>
              </a:rPr>
              <a:t>lignment</a:t>
            </a:r>
            <a:r>
              <a:rPr lang="fr-FR" sz="2400" i="1" dirty="0">
                <a:solidFill>
                  <a:schemeClr val="bg1"/>
                </a:solidFill>
              </a:rPr>
              <a:t> pipeline for </a:t>
            </a:r>
            <a:r>
              <a:rPr lang="fr-FR" sz="2400" i="1" dirty="0" err="1">
                <a:solidFill>
                  <a:srgbClr val="FF0000"/>
                </a:solidFill>
              </a:rPr>
              <a:t>VE</a:t>
            </a:r>
            <a:r>
              <a:rPr lang="fr-FR" sz="2400" i="1" dirty="0" err="1">
                <a:solidFill>
                  <a:schemeClr val="bg1"/>
                </a:solidFill>
              </a:rPr>
              <a:t>ctors</a:t>
            </a:r>
            <a:endParaRPr lang="fr-FR" sz="2400" i="1" dirty="0">
              <a:solidFill>
                <a:schemeClr val="bg1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CEF52BE-D7B9-0F63-93DB-5C69391090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02" y="13365"/>
            <a:ext cx="1169857" cy="78423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EC54FB0-3D0F-4AF2-3795-9F9C12DBF6F1}"/>
              </a:ext>
            </a:extLst>
          </p:cNvPr>
          <p:cNvSpPr txBox="1"/>
          <p:nvPr/>
        </p:nvSpPr>
        <p:spPr>
          <a:xfrm>
            <a:off x="4464851" y="3558046"/>
            <a:ext cx="3263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>
                <a:solidFill>
                  <a:schemeClr val="accent6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Tested</a:t>
            </a:r>
            <a:r>
              <a:rPr lang="fr-FR" sz="1600" dirty="0">
                <a:solidFill>
                  <a:schemeClr val="accent6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on </a:t>
            </a:r>
            <a:r>
              <a:rPr lang="fr-FR" sz="1600" dirty="0" err="1">
                <a:solidFill>
                  <a:schemeClr val="accent6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different</a:t>
            </a:r>
            <a:r>
              <a:rPr lang="fr-FR" sz="1600" dirty="0">
                <a:solidFill>
                  <a:schemeClr val="accent6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architectures :</a:t>
            </a: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3B21F405-450F-A4EC-1ECD-586541B5773E}"/>
              </a:ext>
            </a:extLst>
          </p:cNvPr>
          <p:cNvGrpSpPr/>
          <p:nvPr/>
        </p:nvGrpSpPr>
        <p:grpSpPr>
          <a:xfrm>
            <a:off x="254542" y="2333468"/>
            <a:ext cx="2151782" cy="884343"/>
            <a:chOff x="523141" y="4147048"/>
            <a:chExt cx="2151782" cy="884343"/>
          </a:xfrm>
        </p:grpSpPr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1E298809-EA0A-4F01-2674-1BBEB1E7F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85800" y="4509283"/>
              <a:ext cx="1816100" cy="522108"/>
            </a:xfrm>
            <a:prstGeom prst="rect">
              <a:avLst/>
            </a:prstGeom>
          </p:spPr>
        </p:pic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61FD14C8-3AF0-4D4D-47A0-E573301E5D1C}"/>
                </a:ext>
              </a:extLst>
            </p:cNvPr>
            <p:cNvSpPr txBox="1"/>
            <p:nvPr/>
          </p:nvSpPr>
          <p:spPr>
            <a:xfrm>
              <a:off x="523141" y="4147048"/>
              <a:ext cx="21517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accent6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Workflow manager: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101BDE70-301A-3C23-B142-8DE6E1CC2522}"/>
              </a:ext>
            </a:extLst>
          </p:cNvPr>
          <p:cNvGrpSpPr/>
          <p:nvPr/>
        </p:nvGrpSpPr>
        <p:grpSpPr>
          <a:xfrm>
            <a:off x="2718053" y="2326165"/>
            <a:ext cx="2996398" cy="771321"/>
            <a:chOff x="2673202" y="4147047"/>
            <a:chExt cx="2664258" cy="771321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1B212CA9-BD52-6BF1-3EC1-A0F009B6C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289616" y="4613568"/>
              <a:ext cx="1476188" cy="304800"/>
            </a:xfrm>
            <a:prstGeom prst="rect">
              <a:avLst/>
            </a:prstGeom>
          </p:spPr>
        </p:pic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2BBA341A-B65F-B682-0082-524ADC18B5B9}"/>
                </a:ext>
              </a:extLst>
            </p:cNvPr>
            <p:cNvSpPr txBox="1"/>
            <p:nvPr/>
          </p:nvSpPr>
          <p:spPr>
            <a:xfrm>
              <a:off x="2673202" y="4147047"/>
              <a:ext cx="26642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accent6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Run jobs in </a:t>
              </a:r>
              <a:r>
                <a:rPr lang="fr-FR" sz="1600" dirty="0" err="1">
                  <a:solidFill>
                    <a:schemeClr val="accent6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conda</a:t>
              </a:r>
              <a:r>
                <a:rPr lang="fr-FR" sz="1600" dirty="0">
                  <a:solidFill>
                    <a:schemeClr val="accent6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 </a:t>
              </a:r>
              <a:r>
                <a:rPr lang="en-US" sz="1600" dirty="0">
                  <a:solidFill>
                    <a:schemeClr val="accent6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environments</a:t>
              </a: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B539BF05-774C-EDB7-0391-217BF1F5D478}"/>
              </a:ext>
            </a:extLst>
          </p:cNvPr>
          <p:cNvGrpSpPr/>
          <p:nvPr/>
        </p:nvGrpSpPr>
        <p:grpSpPr>
          <a:xfrm>
            <a:off x="6207748" y="2326165"/>
            <a:ext cx="2355850" cy="900753"/>
            <a:chOff x="5238750" y="4093777"/>
            <a:chExt cx="2355850" cy="900753"/>
          </a:xfrm>
        </p:grpSpPr>
        <p:pic>
          <p:nvPicPr>
            <p:cNvPr id="17" name="Image 16" descr="Une image contenant texte, clipart&#10;&#10;Description générée automatiquement">
              <a:extLst>
                <a:ext uri="{FF2B5EF4-FFF2-40B4-BE49-F238E27FC236}">
                  <a16:creationId xmlns:a16="http://schemas.microsoft.com/office/drawing/2014/main" id="{ECF365F2-2173-D42A-31F4-3EF89926328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797550" y="4481912"/>
              <a:ext cx="1181100" cy="512618"/>
            </a:xfrm>
            <a:prstGeom prst="rect">
              <a:avLst/>
            </a:prstGeom>
          </p:spPr>
        </p:pic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1BF6CBBB-A818-CC7D-7995-7FA170AFF3C6}"/>
                </a:ext>
              </a:extLst>
            </p:cNvPr>
            <p:cNvSpPr txBox="1"/>
            <p:nvPr/>
          </p:nvSpPr>
          <p:spPr>
            <a:xfrm>
              <a:off x="5238750" y="4093777"/>
              <a:ext cx="23558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 err="1">
                  <a:solidFill>
                    <a:schemeClr val="accent6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Print</a:t>
              </a:r>
              <a:r>
                <a:rPr lang="fr-FR" sz="1600" dirty="0">
                  <a:solidFill>
                    <a:schemeClr val="accent6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 out </a:t>
              </a:r>
              <a:r>
                <a:rPr lang="fr-FR" sz="1600" dirty="0" err="1">
                  <a:solidFill>
                    <a:schemeClr val="accent6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shell</a:t>
              </a:r>
              <a:r>
                <a:rPr lang="fr-FR" sz="1600" dirty="0">
                  <a:solidFill>
                    <a:schemeClr val="accent6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 </a:t>
              </a:r>
              <a:r>
                <a:rPr lang="fr-FR" sz="1600" dirty="0" err="1">
                  <a:solidFill>
                    <a:schemeClr val="accent6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commands</a:t>
              </a:r>
              <a:endParaRPr lang="fr-FR" sz="1600" dirty="0">
                <a:solidFill>
                  <a:schemeClr val="accent6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endParaRPr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17906527-CA22-7448-D5EE-F30310E64A80}"/>
              </a:ext>
            </a:extLst>
          </p:cNvPr>
          <p:cNvGrpSpPr/>
          <p:nvPr/>
        </p:nvGrpSpPr>
        <p:grpSpPr>
          <a:xfrm>
            <a:off x="5405762" y="5534305"/>
            <a:ext cx="1376439" cy="1216313"/>
            <a:chOff x="3430912" y="5257800"/>
            <a:chExt cx="1376439" cy="1216313"/>
          </a:xfrm>
        </p:grpSpPr>
        <p:pic>
          <p:nvPicPr>
            <p:cNvPr id="32" name="Image 31">
              <a:extLst>
                <a:ext uri="{FF2B5EF4-FFF2-40B4-BE49-F238E27FC236}">
                  <a16:creationId xmlns:a16="http://schemas.microsoft.com/office/drawing/2014/main" id="{35D980D4-351D-D433-6929-50BBAF8EAB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665461" y="5257800"/>
              <a:ext cx="907342" cy="907342"/>
            </a:xfrm>
            <a:prstGeom prst="rect">
              <a:avLst/>
            </a:prstGeom>
          </p:spPr>
        </p:pic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8AA5644A-B558-EC73-F7F1-B36FB31B72F0}"/>
                </a:ext>
              </a:extLst>
            </p:cNvPr>
            <p:cNvSpPr txBox="1"/>
            <p:nvPr/>
          </p:nvSpPr>
          <p:spPr>
            <a:xfrm>
              <a:off x="3430912" y="6197114"/>
              <a:ext cx="13764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err="1">
                  <a:solidFill>
                    <a:schemeClr val="bg1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macOS</a:t>
              </a:r>
              <a:r>
                <a:rPr lang="fr-FR" sz="1200" dirty="0">
                  <a:solidFill>
                    <a:schemeClr val="bg1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 Ventura</a:t>
              </a:r>
            </a:p>
          </p:txBody>
        </p:sp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15F451D2-D886-0272-70B3-7262A03476DB}"/>
              </a:ext>
            </a:extLst>
          </p:cNvPr>
          <p:cNvGrpSpPr/>
          <p:nvPr/>
        </p:nvGrpSpPr>
        <p:grpSpPr>
          <a:xfrm>
            <a:off x="5405761" y="4215088"/>
            <a:ext cx="1376439" cy="1188598"/>
            <a:chOff x="3430911" y="3986652"/>
            <a:chExt cx="1376439" cy="1188598"/>
          </a:xfrm>
        </p:grpSpPr>
        <p:pic>
          <p:nvPicPr>
            <p:cNvPr id="34" name="Image 33">
              <a:extLst>
                <a:ext uri="{FF2B5EF4-FFF2-40B4-BE49-F238E27FC236}">
                  <a16:creationId xmlns:a16="http://schemas.microsoft.com/office/drawing/2014/main" id="{46E4D938-4FEE-F692-9EA8-04194A7FB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665459" y="3986652"/>
              <a:ext cx="907342" cy="907342"/>
            </a:xfrm>
            <a:prstGeom prst="rect">
              <a:avLst/>
            </a:prstGeom>
          </p:spPr>
        </p:pic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17DC8AE4-4B1E-43C7-9CA0-FD82010DBF5E}"/>
                </a:ext>
              </a:extLst>
            </p:cNvPr>
            <p:cNvSpPr txBox="1"/>
            <p:nvPr/>
          </p:nvSpPr>
          <p:spPr>
            <a:xfrm>
              <a:off x="3430911" y="4898251"/>
              <a:ext cx="13764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err="1">
                  <a:solidFill>
                    <a:schemeClr val="bg1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macOS</a:t>
              </a:r>
              <a:r>
                <a:rPr lang="fr-FR" sz="1200" dirty="0">
                  <a:solidFill>
                    <a:schemeClr val="bg1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 Monterey</a:t>
              </a:r>
            </a:p>
          </p:txBody>
        </p:sp>
      </p:grpSp>
      <p:pic>
        <p:nvPicPr>
          <p:cNvPr id="46" name="Image 45" descr="Une image contenant texte&#10;&#10;Description générée automatiquement">
            <a:extLst>
              <a:ext uri="{FF2B5EF4-FFF2-40B4-BE49-F238E27FC236}">
                <a16:creationId xmlns:a16="http://schemas.microsoft.com/office/drawing/2014/main" id="{6DC4F1C1-649A-C29F-AC00-7EA12E244F9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32940" y="5637801"/>
            <a:ext cx="1420788" cy="984027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8F7EBE51-5593-4EBC-4511-38167A3CDDC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32939" y="4258771"/>
            <a:ext cx="1420788" cy="1122263"/>
          </a:xfrm>
          <a:prstGeom prst="rect">
            <a:avLst/>
          </a:prstGeom>
        </p:spPr>
      </p:pic>
      <p:sp>
        <p:nvSpPr>
          <p:cNvPr id="50" name="ZoneTexte 49">
            <a:extLst>
              <a:ext uri="{FF2B5EF4-FFF2-40B4-BE49-F238E27FC236}">
                <a16:creationId xmlns:a16="http://schemas.microsoft.com/office/drawing/2014/main" id="{11658D46-8698-7007-B6BC-D3B2348C33B6}"/>
              </a:ext>
            </a:extLst>
          </p:cNvPr>
          <p:cNvSpPr txBox="1"/>
          <p:nvPr/>
        </p:nvSpPr>
        <p:spPr>
          <a:xfrm>
            <a:off x="0" y="809593"/>
            <a:ext cx="1903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</a:rPr>
              <a:t>IN BRIEF:</a:t>
            </a: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2F20B2B2-DA2A-11D9-0E38-966982B3CF7B}"/>
              </a:ext>
            </a:extLst>
          </p:cNvPr>
          <p:cNvGrpSpPr/>
          <p:nvPr/>
        </p:nvGrpSpPr>
        <p:grpSpPr>
          <a:xfrm>
            <a:off x="9363778" y="2315925"/>
            <a:ext cx="2355850" cy="905503"/>
            <a:chOff x="9363778" y="1770005"/>
            <a:chExt cx="2355850" cy="905503"/>
          </a:xfrm>
        </p:grpSpPr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6949F04F-836C-4117-486B-D4BA2446A9D5}"/>
                </a:ext>
              </a:extLst>
            </p:cNvPr>
            <p:cNvSpPr txBox="1"/>
            <p:nvPr/>
          </p:nvSpPr>
          <p:spPr>
            <a:xfrm>
              <a:off x="9363778" y="1770005"/>
              <a:ext cx="23558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err="1">
                  <a:solidFill>
                    <a:schemeClr val="accent6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MalariaGEN</a:t>
              </a:r>
              <a:r>
                <a:rPr lang="fr-FR" sz="1600" dirty="0">
                  <a:solidFill>
                    <a:schemeClr val="accent6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 compliant</a:t>
              </a:r>
            </a:p>
          </p:txBody>
        </p:sp>
        <p:pic>
          <p:nvPicPr>
            <p:cNvPr id="55" name="Image 54">
              <a:extLst>
                <a:ext uri="{FF2B5EF4-FFF2-40B4-BE49-F238E27FC236}">
                  <a16:creationId xmlns:a16="http://schemas.microsoft.com/office/drawing/2014/main" id="{0F44C3B2-DE9D-127C-2BA8-B2BFC21C2E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488853" y="2153258"/>
              <a:ext cx="2140754" cy="522250"/>
            </a:xfrm>
            <a:prstGeom prst="rect">
              <a:avLst/>
            </a:prstGeom>
          </p:spPr>
        </p:pic>
      </p:grpSp>
      <p:sp>
        <p:nvSpPr>
          <p:cNvPr id="8" name="ZoneTexte 7">
            <a:extLst>
              <a:ext uri="{FF2B5EF4-FFF2-40B4-BE49-F238E27FC236}">
                <a16:creationId xmlns:a16="http://schemas.microsoft.com/office/drawing/2014/main" id="{72A97AFE-C704-9A3F-F7C8-68CF52B1B820}"/>
              </a:ext>
            </a:extLst>
          </p:cNvPr>
          <p:cNvSpPr txBox="1"/>
          <p:nvPr/>
        </p:nvSpPr>
        <p:spPr>
          <a:xfrm>
            <a:off x="417201" y="1097479"/>
            <a:ext cx="36303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accent6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For </a:t>
            </a:r>
            <a:r>
              <a:rPr lang="en-US" sz="1600" dirty="0">
                <a:solidFill>
                  <a:schemeClr val="accent6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mosquitoes</a:t>
            </a:r>
            <a:r>
              <a:rPr lang="fr-FR" sz="1600" dirty="0">
                <a:solidFill>
                  <a:schemeClr val="accent6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: </a:t>
            </a:r>
          </a:p>
          <a:p>
            <a:r>
              <a:rPr lang="fr-FR" sz="1600" dirty="0">
                <a:solidFill>
                  <a:schemeClr val="accent6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- </a:t>
            </a:r>
            <a:r>
              <a:rPr lang="fr-FR" sz="1600" i="1" dirty="0">
                <a:solidFill>
                  <a:schemeClr val="accent6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Aedes</a:t>
            </a:r>
            <a:r>
              <a:rPr lang="fr-FR" sz="1600" dirty="0">
                <a:solidFill>
                  <a:schemeClr val="accent6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</a:t>
            </a:r>
          </a:p>
          <a:p>
            <a:r>
              <a:rPr lang="fr-FR" sz="1600" dirty="0">
                <a:solidFill>
                  <a:schemeClr val="accent6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- </a:t>
            </a:r>
            <a:r>
              <a:rPr lang="fr-FR" sz="1600" i="1" dirty="0" err="1">
                <a:solidFill>
                  <a:schemeClr val="accent6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Anopheles</a:t>
            </a:r>
            <a:endParaRPr lang="en-US" sz="1600" i="1" dirty="0">
              <a:solidFill>
                <a:schemeClr val="accent6"/>
              </a:solidFill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ACE787D-2F0E-4CC6-98BF-6E4F0DDF3E12}"/>
              </a:ext>
            </a:extLst>
          </p:cNvPr>
          <p:cNvSpPr txBox="1"/>
          <p:nvPr/>
        </p:nvSpPr>
        <p:spPr>
          <a:xfrm>
            <a:off x="5426514" y="1097455"/>
            <a:ext cx="4267902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accent6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Based on GATK v.3 Best Practices workflow for SNP and indel discovery </a:t>
            </a:r>
          </a:p>
          <a:p>
            <a:pPr algn="ctr"/>
            <a:r>
              <a:rPr lang="en-US" sz="1050" dirty="0">
                <a:solidFill>
                  <a:schemeClr val="accent6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( except for BQSR &amp; VQSR )</a:t>
            </a:r>
          </a:p>
        </p:txBody>
      </p:sp>
    </p:spTree>
    <p:extLst>
      <p:ext uri="{BB962C8B-B14F-4D97-AF65-F5344CB8AC3E}">
        <p14:creationId xmlns:p14="http://schemas.microsoft.com/office/powerpoint/2010/main" val="2901173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043BA72-D07A-E826-89BA-20488E25F121}"/>
              </a:ext>
            </a:extLst>
          </p:cNvPr>
          <p:cNvSpPr/>
          <p:nvPr/>
        </p:nvSpPr>
        <p:spPr>
          <a:xfrm>
            <a:off x="0" y="798706"/>
            <a:ext cx="12192000" cy="6077119"/>
          </a:xfrm>
          <a:prstGeom prst="rect">
            <a:avLst/>
          </a:prstGeom>
          <a:solidFill>
            <a:srgbClr val="1220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D8965F-6104-412D-CD95-C24B4FF0B1A5}"/>
              </a:ext>
            </a:extLst>
          </p:cNvPr>
          <p:cNvSpPr/>
          <p:nvPr/>
        </p:nvSpPr>
        <p:spPr>
          <a:xfrm>
            <a:off x="0" y="0"/>
            <a:ext cx="12192000" cy="796915"/>
          </a:xfrm>
          <a:prstGeom prst="rect">
            <a:avLst/>
          </a:prstGeom>
          <a:solidFill>
            <a:srgbClr val="237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Espace réservé du contenu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DC8FE07E-4E1F-7048-4B9B-C35F38F8B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36098" y="143836"/>
            <a:ext cx="1839685" cy="480771"/>
          </a:xfr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B4D1C9B-EE7C-71C5-F3E5-661756665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D92F1-269C-6245-A661-8F179CA56E94}" type="slidenum">
              <a:rPr lang="fr-FR" smtClean="0"/>
              <a:t>3</a:t>
            </a:fld>
            <a:endParaRPr lang="fr-FR"/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C8ADA833-1FEB-FE17-2B14-4234AB443ED1}"/>
              </a:ext>
            </a:extLst>
          </p:cNvPr>
          <p:cNvSpPr txBox="1"/>
          <p:nvPr/>
        </p:nvSpPr>
        <p:spPr>
          <a:xfrm>
            <a:off x="2255799" y="103732"/>
            <a:ext cx="6328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SHAVE: </a:t>
            </a:r>
            <a:r>
              <a:rPr lang="fr-FR" sz="2400" i="1" dirty="0" err="1">
                <a:solidFill>
                  <a:srgbClr val="FF0000"/>
                </a:solidFill>
              </a:rPr>
              <a:t>SH</a:t>
            </a:r>
            <a:r>
              <a:rPr lang="fr-FR" sz="2400" i="1" dirty="0" err="1">
                <a:solidFill>
                  <a:schemeClr val="bg1"/>
                </a:solidFill>
              </a:rPr>
              <a:t>ort</a:t>
            </a:r>
            <a:r>
              <a:rPr lang="fr-FR" sz="2400" i="1" dirty="0">
                <a:solidFill>
                  <a:schemeClr val="bg1"/>
                </a:solidFill>
              </a:rPr>
              <a:t> </a:t>
            </a:r>
            <a:r>
              <a:rPr lang="fr-FR" sz="2400" i="1" dirty="0" err="1">
                <a:solidFill>
                  <a:schemeClr val="bg1"/>
                </a:solidFill>
              </a:rPr>
              <a:t>read</a:t>
            </a:r>
            <a:r>
              <a:rPr lang="fr-FR" sz="2400" i="1" dirty="0">
                <a:solidFill>
                  <a:schemeClr val="bg1"/>
                </a:solidFill>
              </a:rPr>
              <a:t> </a:t>
            </a:r>
            <a:r>
              <a:rPr lang="fr-FR" sz="2400" i="1" dirty="0" err="1">
                <a:solidFill>
                  <a:srgbClr val="FF0000"/>
                </a:solidFill>
              </a:rPr>
              <a:t>A</a:t>
            </a:r>
            <a:r>
              <a:rPr lang="fr-FR" sz="2400" i="1" dirty="0" err="1">
                <a:solidFill>
                  <a:schemeClr val="bg1"/>
                </a:solidFill>
              </a:rPr>
              <a:t>lignment</a:t>
            </a:r>
            <a:r>
              <a:rPr lang="fr-FR" sz="2400" i="1" dirty="0">
                <a:solidFill>
                  <a:schemeClr val="bg1"/>
                </a:solidFill>
              </a:rPr>
              <a:t> pipeline for </a:t>
            </a:r>
            <a:r>
              <a:rPr lang="fr-FR" sz="2400" i="1" dirty="0" err="1">
                <a:solidFill>
                  <a:srgbClr val="FF0000"/>
                </a:solidFill>
              </a:rPr>
              <a:t>VE</a:t>
            </a:r>
            <a:r>
              <a:rPr lang="fr-FR" sz="2400" i="1" dirty="0" err="1">
                <a:solidFill>
                  <a:schemeClr val="bg1"/>
                </a:solidFill>
              </a:rPr>
              <a:t>ctors</a:t>
            </a:r>
            <a:endParaRPr lang="fr-FR" sz="2400" i="1" dirty="0">
              <a:solidFill>
                <a:schemeClr val="bg1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CEF52BE-D7B9-0F63-93DB-5C69391090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2" y="13365"/>
            <a:ext cx="1169857" cy="784237"/>
          </a:xfrm>
          <a:prstGeom prst="rect">
            <a:avLst/>
          </a:prstGeom>
        </p:spPr>
      </p:pic>
      <p:sp>
        <p:nvSpPr>
          <p:cNvPr id="50" name="ZoneTexte 49">
            <a:extLst>
              <a:ext uri="{FF2B5EF4-FFF2-40B4-BE49-F238E27FC236}">
                <a16:creationId xmlns:a16="http://schemas.microsoft.com/office/drawing/2014/main" id="{11658D46-8698-7007-B6BC-D3B2348C33B6}"/>
              </a:ext>
            </a:extLst>
          </p:cNvPr>
          <p:cNvSpPr txBox="1"/>
          <p:nvPr/>
        </p:nvSpPr>
        <p:spPr>
          <a:xfrm>
            <a:off x="0" y="809593"/>
            <a:ext cx="1903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</a:rPr>
              <a:t>IN BRIEF: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2A97AFE-C704-9A3F-F7C8-68CF52B1B820}"/>
              </a:ext>
            </a:extLst>
          </p:cNvPr>
          <p:cNvSpPr txBox="1"/>
          <p:nvPr/>
        </p:nvSpPr>
        <p:spPr>
          <a:xfrm>
            <a:off x="417200" y="1097479"/>
            <a:ext cx="10591111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accent6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About BQSR &amp; VQSR:</a:t>
            </a:r>
          </a:p>
          <a:p>
            <a:endParaRPr lang="fr-FR" sz="1600" dirty="0">
              <a:solidFill>
                <a:schemeClr val="accent6"/>
              </a:solidFill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  <a:p>
            <a:endParaRPr lang="fr-FR" sz="1600" dirty="0">
              <a:solidFill>
                <a:schemeClr val="accent6"/>
              </a:solidFill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accent6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Base </a:t>
            </a:r>
            <a:r>
              <a:rPr lang="fr-FR" sz="1600" dirty="0" err="1">
                <a:solidFill>
                  <a:schemeClr val="accent6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Quality</a:t>
            </a:r>
            <a:r>
              <a:rPr lang="fr-FR" sz="1600" dirty="0">
                <a:solidFill>
                  <a:schemeClr val="accent6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Score Recalibration:</a:t>
            </a:r>
          </a:p>
          <a:p>
            <a:r>
              <a:rPr lang="en-US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N</a:t>
            </a:r>
            <a:r>
              <a:rPr lang="en-US" sz="1800" i="1" dirty="0">
                <a:solidFill>
                  <a:schemeClr val="bg1"/>
                </a:solidFill>
                <a:effectLst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eeds as input a known variation VCF file</a:t>
            </a:r>
            <a:r>
              <a:rPr lang="fr-FR" sz="1600" dirty="0">
                <a:solidFill>
                  <a:schemeClr val="bg1"/>
                </a:solidFill>
                <a:effectLst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(</a:t>
            </a:r>
            <a:r>
              <a:rPr lang="fr-FR" sz="1600" dirty="0" err="1">
                <a:solidFill>
                  <a:schemeClr val="bg1"/>
                </a:solidFill>
                <a:effectLst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Ensembl</a:t>
            </a:r>
            <a:r>
              <a:rPr lang="fr-FR" sz="1600" dirty="0">
                <a:solidFill>
                  <a:schemeClr val="bg1"/>
                </a:solidFill>
                <a:effectLst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, </a:t>
            </a:r>
            <a:r>
              <a:rPr lang="fr-FR" sz="1600" dirty="0" err="1">
                <a:solidFill>
                  <a:schemeClr val="bg1"/>
                </a:solidFill>
                <a:effectLst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dbSNP</a:t>
            </a:r>
            <a:r>
              <a:rPr lang="fr-FR" sz="1600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…)</a:t>
            </a:r>
          </a:p>
          <a:p>
            <a:r>
              <a:rPr lang="en-US" sz="1800" i="1" dirty="0">
                <a:solidFill>
                  <a:schemeClr val="bg1"/>
                </a:solidFill>
                <a:effectLst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Do not have any prior list of know variants for </a:t>
            </a:r>
            <a:r>
              <a:rPr lang="en-US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Aedes</a:t>
            </a:r>
            <a:r>
              <a:rPr lang="en-US" sz="1800" i="1" dirty="0">
                <a:solidFill>
                  <a:schemeClr val="bg1"/>
                </a:solidFill>
                <a:effectLst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species</a:t>
            </a:r>
            <a:r>
              <a:rPr lang="fr-FR" sz="1600" dirty="0">
                <a:solidFill>
                  <a:schemeClr val="bg1"/>
                </a:solidFill>
                <a:effectLst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</a:t>
            </a:r>
          </a:p>
          <a:p>
            <a:endParaRPr lang="fr-FR" sz="1600" dirty="0">
              <a:solidFill>
                <a:schemeClr val="bg1"/>
              </a:solidFill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  <a:p>
            <a:r>
              <a:rPr lang="fr-FR" sz="1600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-&gt; </a:t>
            </a:r>
            <a:r>
              <a:rPr lang="fr-FR" sz="1600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Can't</a:t>
            </a:r>
            <a:r>
              <a:rPr lang="fr-FR" sz="1600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</a:t>
            </a:r>
            <a:r>
              <a:rPr lang="fr-FR" sz="1600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perform</a:t>
            </a:r>
            <a:r>
              <a:rPr lang="fr-FR" sz="1600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BQSR</a:t>
            </a:r>
          </a:p>
          <a:p>
            <a:endParaRPr lang="fr-FR" sz="1600" dirty="0">
              <a:solidFill>
                <a:schemeClr val="accent6"/>
              </a:solidFill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  <a:p>
            <a:endParaRPr lang="fr-FR" sz="1600" dirty="0">
              <a:solidFill>
                <a:schemeClr val="accent6"/>
              </a:solidFill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accent6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Variant </a:t>
            </a:r>
            <a:r>
              <a:rPr lang="fr-FR" sz="1600" dirty="0" err="1">
                <a:solidFill>
                  <a:schemeClr val="accent6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Quality</a:t>
            </a:r>
            <a:r>
              <a:rPr lang="fr-FR" sz="1600" dirty="0">
                <a:solidFill>
                  <a:schemeClr val="accent6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Score Recalibration:</a:t>
            </a:r>
          </a:p>
          <a:p>
            <a:r>
              <a:rPr lang="fr-FR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A </a:t>
            </a:r>
            <a:r>
              <a:rPr lang="fr-FR" i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sophisticated</a:t>
            </a:r>
            <a:r>
              <a:rPr lang="fr-FR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</a:t>
            </a:r>
            <a:r>
              <a:rPr lang="fr-FR" i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filtering</a:t>
            </a:r>
            <a:r>
              <a:rPr lang="fr-FR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technique </a:t>
            </a:r>
            <a:r>
              <a:rPr lang="fr-FR" i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applied</a:t>
            </a:r>
            <a:r>
              <a:rPr lang="fr-FR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on the variant </a:t>
            </a:r>
            <a:r>
              <a:rPr lang="fr-FR" i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callset</a:t>
            </a:r>
            <a:r>
              <a:rPr lang="fr-FR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</a:t>
            </a:r>
            <a:r>
              <a:rPr lang="fr-FR" i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that</a:t>
            </a:r>
            <a:r>
              <a:rPr lang="fr-FR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uses machine </a:t>
            </a:r>
            <a:r>
              <a:rPr lang="fr-FR" i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learning</a:t>
            </a:r>
            <a:r>
              <a:rPr lang="fr-FR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to model the </a:t>
            </a:r>
            <a:r>
              <a:rPr lang="fr-FR" i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technical</a:t>
            </a:r>
            <a:r>
              <a:rPr lang="fr-FR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profile of variants in a training set and uses </a:t>
            </a:r>
            <a:r>
              <a:rPr lang="fr-FR" i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that</a:t>
            </a:r>
            <a:r>
              <a:rPr lang="fr-FR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to </a:t>
            </a:r>
            <a:r>
              <a:rPr lang="fr-FR" i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filter</a:t>
            </a:r>
            <a:r>
              <a:rPr lang="fr-FR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out probable </a:t>
            </a:r>
            <a:r>
              <a:rPr lang="fr-FR" i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artifacts</a:t>
            </a:r>
            <a:r>
              <a:rPr lang="fr-FR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</a:t>
            </a:r>
            <a:r>
              <a:rPr lang="fr-FR" i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from</a:t>
            </a:r>
            <a:r>
              <a:rPr lang="fr-FR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the </a:t>
            </a:r>
            <a:r>
              <a:rPr lang="fr-FR" i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callset</a:t>
            </a:r>
            <a:r>
              <a:rPr lang="fr-FR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.</a:t>
            </a:r>
          </a:p>
          <a:p>
            <a:endParaRPr lang="fr-FR" i="1" dirty="0">
              <a:solidFill>
                <a:schemeClr val="bg1"/>
              </a:solidFill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  <a:p>
            <a:r>
              <a:rPr lang="fr-FR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It uses </a:t>
            </a:r>
            <a:r>
              <a:rPr lang="fr-FR" i="1" dirty="0" err="1">
                <a:solidFill>
                  <a:srgbClr val="FF0000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known</a:t>
            </a:r>
            <a:r>
              <a:rPr lang="fr-FR" i="1" dirty="0">
                <a:solidFill>
                  <a:srgbClr val="FF0000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, </a:t>
            </a:r>
            <a:r>
              <a:rPr lang="fr-FR" i="1" dirty="0" err="1">
                <a:solidFill>
                  <a:srgbClr val="FF0000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highly</a:t>
            </a:r>
            <a:r>
              <a:rPr lang="fr-FR" i="1" dirty="0">
                <a:solidFill>
                  <a:srgbClr val="FF0000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</a:t>
            </a:r>
            <a:r>
              <a:rPr lang="fr-FR" i="1" dirty="0" err="1">
                <a:solidFill>
                  <a:srgbClr val="FF0000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validated</a:t>
            </a:r>
            <a:r>
              <a:rPr lang="fr-FR" i="1" dirty="0">
                <a:solidFill>
                  <a:srgbClr val="FF0000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variant </a:t>
            </a:r>
            <a:r>
              <a:rPr lang="fr-FR" i="1" dirty="0" err="1">
                <a:solidFill>
                  <a:srgbClr val="FF0000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resources</a:t>
            </a:r>
            <a:r>
              <a:rPr lang="fr-FR" i="1" dirty="0">
                <a:solidFill>
                  <a:srgbClr val="FF0000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</a:t>
            </a:r>
            <a:r>
              <a:rPr lang="fr-FR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to select a </a:t>
            </a:r>
            <a:r>
              <a:rPr lang="fr-FR" i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subset</a:t>
            </a:r>
            <a:r>
              <a:rPr lang="fr-FR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of variants </a:t>
            </a:r>
            <a:r>
              <a:rPr lang="fr-FR" i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within</a:t>
            </a:r>
            <a:r>
              <a:rPr lang="fr-FR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</a:t>
            </a:r>
            <a:r>
              <a:rPr lang="fr-FR" i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our</a:t>
            </a:r>
            <a:r>
              <a:rPr lang="fr-FR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</a:t>
            </a:r>
            <a:r>
              <a:rPr lang="fr-FR" i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callset</a:t>
            </a:r>
            <a:r>
              <a:rPr lang="fr-FR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</a:t>
            </a:r>
            <a:r>
              <a:rPr lang="fr-FR" i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that</a:t>
            </a:r>
            <a:r>
              <a:rPr lang="fr-FR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</a:t>
            </a:r>
            <a:r>
              <a:rPr lang="fr-FR" i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we</a:t>
            </a:r>
            <a:r>
              <a:rPr lang="fr-FR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are </a:t>
            </a:r>
            <a:r>
              <a:rPr lang="fr-FR" i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really</a:t>
            </a:r>
            <a:r>
              <a:rPr lang="fr-FR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confident.</a:t>
            </a:r>
          </a:p>
          <a:p>
            <a:endParaRPr lang="fr-FR" i="1" dirty="0">
              <a:solidFill>
                <a:schemeClr val="bg1"/>
              </a:solidFill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  <a:p>
            <a:r>
              <a:rPr lang="fr-FR" i="1" dirty="0">
                <a:solidFill>
                  <a:srgbClr val="FF0000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No </a:t>
            </a:r>
            <a:r>
              <a:rPr lang="fr-FR" i="1" dirty="0" err="1">
                <a:solidFill>
                  <a:srgbClr val="FF0000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highly</a:t>
            </a:r>
            <a:r>
              <a:rPr lang="fr-FR" i="1" dirty="0">
                <a:solidFill>
                  <a:srgbClr val="FF0000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</a:t>
            </a:r>
            <a:r>
              <a:rPr lang="fr-FR" i="1" dirty="0" err="1">
                <a:solidFill>
                  <a:srgbClr val="FF0000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validated</a:t>
            </a:r>
            <a:r>
              <a:rPr lang="fr-FR" i="1" dirty="0">
                <a:solidFill>
                  <a:srgbClr val="FF0000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variant </a:t>
            </a:r>
            <a:r>
              <a:rPr lang="fr-FR" i="1" dirty="0" err="1">
                <a:solidFill>
                  <a:srgbClr val="FF0000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resource</a:t>
            </a:r>
            <a:r>
              <a:rPr lang="fr-FR" i="1" dirty="0">
                <a:solidFill>
                  <a:srgbClr val="FF0000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</a:t>
            </a:r>
            <a:r>
              <a:rPr lang="fr-FR" i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is</a:t>
            </a:r>
            <a:r>
              <a:rPr lang="fr-FR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</a:t>
            </a:r>
            <a:r>
              <a:rPr lang="fr-FR" i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available</a:t>
            </a:r>
            <a:r>
              <a:rPr lang="fr-FR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for Aedes at </a:t>
            </a:r>
            <a:r>
              <a:rPr lang="fr-FR" i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this</a:t>
            </a:r>
            <a:r>
              <a:rPr lang="fr-FR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>
              <a:solidFill>
                <a:schemeClr val="accent6"/>
              </a:solidFill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  <a:p>
            <a:r>
              <a:rPr lang="fr-FR" sz="1600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-&gt; Use Hard </a:t>
            </a:r>
            <a:r>
              <a:rPr lang="fr-FR" sz="1600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Filtering</a:t>
            </a:r>
            <a:r>
              <a:rPr lang="fr-FR" sz="1600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technique.</a:t>
            </a:r>
          </a:p>
          <a:p>
            <a:endParaRPr lang="fr-FR" sz="1600" dirty="0">
              <a:solidFill>
                <a:schemeClr val="accent6"/>
              </a:solidFill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  <a:p>
            <a:endParaRPr lang="fr-FR" sz="1600" dirty="0">
              <a:solidFill>
                <a:schemeClr val="accent6"/>
              </a:solidFill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  <a:p>
            <a:r>
              <a:rPr lang="fr-FR" sz="1600" dirty="0">
                <a:solidFill>
                  <a:schemeClr val="accent6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4438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043BA72-D07A-E826-89BA-20488E25F121}"/>
              </a:ext>
            </a:extLst>
          </p:cNvPr>
          <p:cNvSpPr/>
          <p:nvPr/>
        </p:nvSpPr>
        <p:spPr>
          <a:xfrm>
            <a:off x="1539" y="796963"/>
            <a:ext cx="12192000" cy="6077119"/>
          </a:xfrm>
          <a:prstGeom prst="rect">
            <a:avLst/>
          </a:prstGeom>
          <a:solidFill>
            <a:srgbClr val="1220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D8965F-6104-412D-CD95-C24B4FF0B1A5}"/>
              </a:ext>
            </a:extLst>
          </p:cNvPr>
          <p:cNvSpPr/>
          <p:nvPr/>
        </p:nvSpPr>
        <p:spPr>
          <a:xfrm>
            <a:off x="0" y="0"/>
            <a:ext cx="12192000" cy="796915"/>
          </a:xfrm>
          <a:prstGeom prst="rect">
            <a:avLst/>
          </a:prstGeom>
          <a:solidFill>
            <a:srgbClr val="237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Espace réservé du contenu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DC8FE07E-4E1F-7048-4B9B-C35F38F8B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36098" y="143836"/>
            <a:ext cx="1839685" cy="480771"/>
          </a:xfr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B4D1C9B-EE7C-71C5-F3E5-661756665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D92F1-269C-6245-A661-8F179CA56E94}" type="slidenum">
              <a:rPr lang="fr-FR" smtClean="0"/>
              <a:t>4</a:t>
            </a:fld>
            <a:endParaRPr lang="fr-FR" dirty="0"/>
          </a:p>
        </p:txBody>
      </p: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00CE3F6F-49E1-55F7-9A8D-265489E61558}"/>
              </a:ext>
            </a:extLst>
          </p:cNvPr>
          <p:cNvCxnSpPr>
            <a:cxnSpLocks/>
            <a:stCxn id="30" idx="2"/>
            <a:endCxn id="18" idx="1"/>
          </p:cNvCxnSpPr>
          <p:nvPr/>
        </p:nvCxnSpPr>
        <p:spPr>
          <a:xfrm>
            <a:off x="1635664" y="2476926"/>
            <a:ext cx="1974846" cy="1287699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en angle 102">
            <a:extLst>
              <a:ext uri="{FF2B5EF4-FFF2-40B4-BE49-F238E27FC236}">
                <a16:creationId xmlns:a16="http://schemas.microsoft.com/office/drawing/2014/main" id="{78421052-6021-70E8-E2D5-F129D8A5400A}"/>
              </a:ext>
            </a:extLst>
          </p:cNvPr>
          <p:cNvCxnSpPr>
            <a:cxnSpLocks/>
            <a:stCxn id="31" idx="0"/>
            <a:endCxn id="28" idx="1"/>
          </p:cNvCxnSpPr>
          <p:nvPr/>
        </p:nvCxnSpPr>
        <p:spPr>
          <a:xfrm rot="5400000" flipH="1" flipV="1">
            <a:off x="4999718" y="3236750"/>
            <a:ext cx="331719" cy="384318"/>
          </a:xfrm>
          <a:prstGeom prst="bentConnector2">
            <a:avLst/>
          </a:prstGeom>
          <a:ln>
            <a:solidFill>
              <a:schemeClr val="bg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ZoneTexte 101">
            <a:extLst>
              <a:ext uri="{FF2B5EF4-FFF2-40B4-BE49-F238E27FC236}">
                <a16:creationId xmlns:a16="http://schemas.microsoft.com/office/drawing/2014/main" id="{C8ADA833-1FEB-FE17-2B14-4234AB443ED1}"/>
              </a:ext>
            </a:extLst>
          </p:cNvPr>
          <p:cNvSpPr txBox="1"/>
          <p:nvPr/>
        </p:nvSpPr>
        <p:spPr>
          <a:xfrm>
            <a:off x="2255799" y="103732"/>
            <a:ext cx="6328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SHAVE: </a:t>
            </a:r>
            <a:r>
              <a:rPr lang="fr-FR" sz="2400" i="1" dirty="0" err="1">
                <a:solidFill>
                  <a:srgbClr val="FF0000"/>
                </a:solidFill>
              </a:rPr>
              <a:t>SH</a:t>
            </a:r>
            <a:r>
              <a:rPr lang="fr-FR" sz="2400" i="1" dirty="0" err="1">
                <a:solidFill>
                  <a:schemeClr val="bg1"/>
                </a:solidFill>
              </a:rPr>
              <a:t>ort</a:t>
            </a:r>
            <a:r>
              <a:rPr lang="fr-FR" sz="2400" i="1" dirty="0">
                <a:solidFill>
                  <a:schemeClr val="bg1"/>
                </a:solidFill>
              </a:rPr>
              <a:t> </a:t>
            </a:r>
            <a:r>
              <a:rPr lang="fr-FR" sz="2400" i="1" dirty="0" err="1">
                <a:solidFill>
                  <a:schemeClr val="bg1"/>
                </a:solidFill>
              </a:rPr>
              <a:t>read</a:t>
            </a:r>
            <a:r>
              <a:rPr lang="fr-FR" sz="2400" i="1" dirty="0">
                <a:solidFill>
                  <a:schemeClr val="bg1"/>
                </a:solidFill>
              </a:rPr>
              <a:t> </a:t>
            </a:r>
            <a:r>
              <a:rPr lang="fr-FR" sz="2400" i="1" dirty="0" err="1">
                <a:solidFill>
                  <a:srgbClr val="FF0000"/>
                </a:solidFill>
              </a:rPr>
              <a:t>A</a:t>
            </a:r>
            <a:r>
              <a:rPr lang="fr-FR" sz="2400" i="1" dirty="0" err="1">
                <a:solidFill>
                  <a:schemeClr val="bg1"/>
                </a:solidFill>
              </a:rPr>
              <a:t>lignment</a:t>
            </a:r>
            <a:r>
              <a:rPr lang="fr-FR" sz="2400" i="1" dirty="0">
                <a:solidFill>
                  <a:schemeClr val="bg1"/>
                </a:solidFill>
              </a:rPr>
              <a:t> pipeline for </a:t>
            </a:r>
            <a:r>
              <a:rPr lang="fr-FR" sz="2400" i="1" dirty="0" err="1">
                <a:solidFill>
                  <a:srgbClr val="FF0000"/>
                </a:solidFill>
              </a:rPr>
              <a:t>VE</a:t>
            </a:r>
            <a:r>
              <a:rPr lang="fr-FR" sz="2400" i="1" dirty="0" err="1">
                <a:solidFill>
                  <a:schemeClr val="bg1"/>
                </a:solidFill>
              </a:rPr>
              <a:t>ctors</a:t>
            </a:r>
            <a:endParaRPr lang="fr-FR" sz="2400" i="1" dirty="0">
              <a:solidFill>
                <a:schemeClr val="bg1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CEF52BE-D7B9-0F63-93DB-5C69391090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2" y="13365"/>
            <a:ext cx="1169857" cy="78423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CDB5E8D-9EBB-C66B-429A-30DD885C9F32}"/>
              </a:ext>
            </a:extLst>
          </p:cNvPr>
          <p:cNvSpPr txBox="1"/>
          <p:nvPr/>
        </p:nvSpPr>
        <p:spPr>
          <a:xfrm>
            <a:off x="0" y="788386"/>
            <a:ext cx="1903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Workflow </a:t>
            </a:r>
            <a:r>
              <a:rPr lang="fr-FR" sz="1200" b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Overview</a:t>
            </a:r>
            <a:r>
              <a:rPr lang="fr-FR" sz="1200" b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:</a:t>
            </a:r>
          </a:p>
        </p:txBody>
      </p: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6A91C239-E611-DB55-69A9-A33EF978FFE3}"/>
              </a:ext>
            </a:extLst>
          </p:cNvPr>
          <p:cNvGrpSpPr/>
          <p:nvPr/>
        </p:nvGrpSpPr>
        <p:grpSpPr>
          <a:xfrm>
            <a:off x="3610510" y="2713269"/>
            <a:ext cx="2745503" cy="1836272"/>
            <a:chOff x="4335889" y="1876914"/>
            <a:chExt cx="2745503" cy="1801477"/>
          </a:xfrm>
        </p:grpSpPr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A9438D95-AE7F-4684-0C30-093C548D9710}"/>
                </a:ext>
              </a:extLst>
            </p:cNvPr>
            <p:cNvSpPr txBox="1"/>
            <p:nvPr/>
          </p:nvSpPr>
          <p:spPr>
            <a:xfrm>
              <a:off x="6083115" y="2250207"/>
              <a:ext cx="852636" cy="3321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 Illumina R2 </a:t>
              </a:r>
              <a:r>
                <a:rPr lang="en-US" sz="800" dirty="0" err="1">
                  <a:solidFill>
                    <a:schemeClr val="bg1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fastq.gz</a:t>
              </a:r>
              <a:endParaRPr lang="en-US" sz="800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endParaRPr>
            </a:p>
          </p:txBody>
        </p:sp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055CFD0D-DD94-441E-3940-82BFE12990E9}"/>
                </a:ext>
              </a:extLst>
            </p:cNvPr>
            <p:cNvGrpSpPr/>
            <p:nvPr/>
          </p:nvGrpSpPr>
          <p:grpSpPr>
            <a:xfrm>
              <a:off x="4335889" y="1876914"/>
              <a:ext cx="2745503" cy="1801477"/>
              <a:chOff x="4335889" y="1876914"/>
              <a:chExt cx="2745503" cy="1801477"/>
            </a:xfrm>
          </p:grpSpPr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6ED1289F-793D-609E-4569-305571FAD7B0}"/>
                  </a:ext>
                </a:extLst>
              </p:cNvPr>
              <p:cNvSpPr txBox="1"/>
              <p:nvPr/>
            </p:nvSpPr>
            <p:spPr>
              <a:xfrm>
                <a:off x="4507660" y="2744911"/>
                <a:ext cx="852636" cy="3321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  <a:latin typeface="SF Pro Display" pitchFamily="2" charset="0"/>
                    <a:ea typeface="SF Pro Display" pitchFamily="2" charset="0"/>
                    <a:cs typeface="SF Pro Display" pitchFamily="2" charset="0"/>
                  </a:rPr>
                  <a:t>Remove barcode ID</a:t>
                </a:r>
              </a:p>
            </p:txBody>
          </p:sp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D223B53-1917-19DA-8447-BDC381293901}"/>
                  </a:ext>
                </a:extLst>
              </p:cNvPr>
              <p:cNvSpPr txBox="1"/>
              <p:nvPr/>
            </p:nvSpPr>
            <p:spPr>
              <a:xfrm>
                <a:off x="5401981" y="2751381"/>
                <a:ext cx="580222" cy="3321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  <a:latin typeface="SF Pro Display" pitchFamily="2" charset="0"/>
                    <a:ea typeface="SF Pro Display" pitchFamily="2" charset="0"/>
                    <a:cs typeface="SF Pro Display" pitchFamily="2" charset="0"/>
                  </a:rPr>
                  <a:t>Remove Line ID</a:t>
                </a:r>
              </a:p>
            </p:txBody>
          </p:sp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1D80C28C-BC9A-7702-FA99-6D5578A68C04}"/>
                  </a:ext>
                </a:extLst>
              </p:cNvPr>
              <p:cNvSpPr txBox="1"/>
              <p:nvPr/>
            </p:nvSpPr>
            <p:spPr>
              <a:xfrm>
                <a:off x="5958941" y="2744911"/>
                <a:ext cx="889705" cy="3321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  <a:latin typeface="SF Pro Display" pitchFamily="2" charset="0"/>
                    <a:ea typeface="SF Pro Display" pitchFamily="2" charset="0"/>
                    <a:cs typeface="SF Pro Display" pitchFamily="2" charset="0"/>
                  </a:rPr>
                  <a:t>Remove end-name ID</a:t>
                </a:r>
              </a:p>
            </p:txBody>
          </p:sp>
          <p:grpSp>
            <p:nvGrpSpPr>
              <p:cNvPr id="32" name="Groupe 31">
                <a:extLst>
                  <a:ext uri="{FF2B5EF4-FFF2-40B4-BE49-F238E27FC236}">
                    <a16:creationId xmlns:a16="http://schemas.microsoft.com/office/drawing/2014/main" id="{CA0A14ED-5303-BAD7-0314-C897363713EC}"/>
                  </a:ext>
                </a:extLst>
              </p:cNvPr>
              <p:cNvGrpSpPr/>
              <p:nvPr/>
            </p:nvGrpSpPr>
            <p:grpSpPr>
              <a:xfrm>
                <a:off x="4335889" y="1876914"/>
                <a:ext cx="2745503" cy="1801477"/>
                <a:chOff x="4335889" y="1876914"/>
                <a:chExt cx="2745503" cy="1801477"/>
              </a:xfrm>
            </p:grpSpPr>
            <p:grpSp>
              <p:nvGrpSpPr>
                <p:cNvPr id="16" name="Groupe 15">
                  <a:extLst>
                    <a:ext uri="{FF2B5EF4-FFF2-40B4-BE49-F238E27FC236}">
                      <a16:creationId xmlns:a16="http://schemas.microsoft.com/office/drawing/2014/main" id="{18C11AB7-1A2D-479D-632F-C35C3B5CCE68}"/>
                    </a:ext>
                  </a:extLst>
                </p:cNvPr>
                <p:cNvGrpSpPr/>
                <p:nvPr/>
              </p:nvGrpSpPr>
              <p:grpSpPr>
                <a:xfrm>
                  <a:off x="4335889" y="1876914"/>
                  <a:ext cx="2745503" cy="1801477"/>
                  <a:chOff x="374651" y="1634137"/>
                  <a:chExt cx="3009830" cy="1650311"/>
                </a:xfrm>
              </p:grpSpPr>
              <p:sp>
                <p:nvSpPr>
                  <p:cNvPr id="17" name="ZoneTexte 16">
                    <a:extLst>
                      <a:ext uri="{FF2B5EF4-FFF2-40B4-BE49-F238E27FC236}">
                        <a16:creationId xmlns:a16="http://schemas.microsoft.com/office/drawing/2014/main" id="{F28AF080-2585-374A-C2EC-29B20BCB6392}"/>
                      </a:ext>
                    </a:extLst>
                  </p:cNvPr>
                  <p:cNvSpPr txBox="1"/>
                  <p:nvPr/>
                </p:nvSpPr>
                <p:spPr>
                  <a:xfrm>
                    <a:off x="374651" y="1634137"/>
                    <a:ext cx="3009830" cy="2351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100" dirty="0">
                        <a:solidFill>
                          <a:schemeClr val="accent6"/>
                        </a:solidFill>
                        <a:latin typeface="SF Pro Display" pitchFamily="2" charset="0"/>
                        <a:ea typeface="SF Pro Display" pitchFamily="2" charset="0"/>
                        <a:cs typeface="SF Pro Display" pitchFamily="2" charset="0"/>
                      </a:rPr>
                      <a:t>RAW DATA PREPARATION</a:t>
                    </a:r>
                  </a:p>
                </p:txBody>
              </p:sp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C4E4F121-DCA8-0ED5-98C1-E9386A38A792}"/>
                      </a:ext>
                    </a:extLst>
                  </p:cNvPr>
                  <p:cNvSpPr/>
                  <p:nvPr/>
                </p:nvSpPr>
                <p:spPr>
                  <a:xfrm>
                    <a:off x="374651" y="1873586"/>
                    <a:ext cx="3009830" cy="1410862"/>
                  </a:xfrm>
                  <a:prstGeom prst="rect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9" name="ZoneTexte 18">
                    <a:extLst>
                      <a:ext uri="{FF2B5EF4-FFF2-40B4-BE49-F238E27FC236}">
                        <a16:creationId xmlns:a16="http://schemas.microsoft.com/office/drawing/2014/main" id="{69E33CD5-F553-3562-3D68-41D0FAE1194C}"/>
                      </a:ext>
                    </a:extLst>
                  </p:cNvPr>
                  <p:cNvSpPr txBox="1"/>
                  <p:nvPr/>
                </p:nvSpPr>
                <p:spPr>
                  <a:xfrm>
                    <a:off x="494259" y="3007423"/>
                    <a:ext cx="1461469" cy="1936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800" b="0" dirty="0">
                        <a:solidFill>
                          <a:srgbClr val="D19A66"/>
                        </a:solidFill>
                        <a:effectLst/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a:t>{s}</a:t>
                    </a:r>
                    <a:r>
                      <a:rPr lang="fr-FR" sz="800" b="0" dirty="0">
                        <a:solidFill>
                          <a:srgbClr val="98C379"/>
                        </a:solidFill>
                        <a:effectLst/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a:t>_</a:t>
                    </a:r>
                    <a:r>
                      <a:rPr lang="en-US" sz="8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a:t>R1.fastq.gz</a:t>
                    </a:r>
                  </a:p>
                </p:txBody>
              </p:sp>
            </p:grpSp>
            <p:sp>
              <p:nvSpPr>
                <p:cNvPr id="22" name="ZoneTexte 21">
                  <a:extLst>
                    <a:ext uri="{FF2B5EF4-FFF2-40B4-BE49-F238E27FC236}">
                      <a16:creationId xmlns:a16="http://schemas.microsoft.com/office/drawing/2014/main" id="{CDFB439F-0BDA-7AEC-C85B-B4E9D730A42A}"/>
                    </a:ext>
                  </a:extLst>
                </p:cNvPr>
                <p:cNvSpPr txBox="1"/>
                <p:nvPr/>
              </p:nvSpPr>
              <p:spPr>
                <a:xfrm>
                  <a:off x="5677447" y="3371892"/>
                  <a:ext cx="1258304" cy="2113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800" b="0" dirty="0">
                      <a:solidFill>
                        <a:srgbClr val="D19A66"/>
                      </a:solidFill>
                      <a:effectLst/>
                      <a:latin typeface="Menlo" panose="020B0609030804020204" pitchFamily="49" charset="0"/>
                      <a:ea typeface="Menlo" panose="020B0609030804020204" pitchFamily="49" charset="0"/>
                      <a:cs typeface="Menlo" panose="020B0609030804020204" pitchFamily="49" charset="0"/>
                    </a:rPr>
                    <a:t>{s}</a:t>
                  </a:r>
                  <a:r>
                    <a:rPr lang="fr-FR" sz="800" b="0" dirty="0">
                      <a:solidFill>
                        <a:srgbClr val="98C379"/>
                      </a:solidFill>
                      <a:effectLst/>
                      <a:latin typeface="Menlo" panose="020B0609030804020204" pitchFamily="49" charset="0"/>
                      <a:ea typeface="Menlo" panose="020B0609030804020204" pitchFamily="49" charset="0"/>
                      <a:cs typeface="Menlo" panose="020B0609030804020204" pitchFamily="49" charset="0"/>
                    </a:rPr>
                    <a:t>_</a:t>
                  </a:r>
                  <a:r>
                    <a:rPr lang="en-US" sz="800" dirty="0">
                      <a:solidFill>
                        <a:schemeClr val="bg1"/>
                      </a:solidFill>
                      <a:latin typeface="Menlo" panose="020B0609030804020204" pitchFamily="49" charset="0"/>
                      <a:ea typeface="Menlo" panose="020B0609030804020204" pitchFamily="49" charset="0"/>
                      <a:cs typeface="Menlo" panose="020B0609030804020204" pitchFamily="49" charset="0"/>
                    </a:rPr>
                    <a:t>R2.fastq.gz</a:t>
                  </a:r>
                </a:p>
              </p:txBody>
            </p:sp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3867D5A4-E233-0434-47B4-A682EE756D50}"/>
                    </a:ext>
                  </a:extLst>
                </p:cNvPr>
                <p:cNvSpPr txBox="1"/>
                <p:nvPr/>
              </p:nvSpPr>
              <p:spPr>
                <a:xfrm>
                  <a:off x="4444931" y="2250565"/>
                  <a:ext cx="852636" cy="3321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bg1"/>
                      </a:solidFill>
                      <a:latin typeface="SF Pro Display" pitchFamily="2" charset="0"/>
                      <a:ea typeface="SF Pro Display" pitchFamily="2" charset="0"/>
                      <a:cs typeface="SF Pro Display" pitchFamily="2" charset="0"/>
                    </a:rPr>
                    <a:t> Illumina R1 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SF Pro Display" pitchFamily="2" charset="0"/>
                      <a:ea typeface="SF Pro Display" pitchFamily="2" charset="0"/>
                      <a:cs typeface="SF Pro Display" pitchFamily="2" charset="0"/>
                    </a:rPr>
                    <a:t>fastq.gz</a:t>
                  </a:r>
                  <a:endParaRPr lang="en-US" sz="800" dirty="0">
                    <a:solidFill>
                      <a:schemeClr val="bg1"/>
                    </a:solidFill>
                    <a:latin typeface="SF Pro Display" pitchFamily="2" charset="0"/>
                    <a:ea typeface="SF Pro Display" pitchFamily="2" charset="0"/>
                    <a:cs typeface="SF Pro Display" pitchFamily="2" charset="0"/>
                  </a:endParaRPr>
                </a:p>
              </p:txBody>
            </p:sp>
          </p:grp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D9C6E48-4C09-C1A7-EF5D-37C16BEC9CE2}"/>
                  </a:ext>
                </a:extLst>
              </p:cNvPr>
              <p:cNvSpPr/>
              <p:nvPr/>
            </p:nvSpPr>
            <p:spPr>
              <a:xfrm>
                <a:off x="4548948" y="2741710"/>
                <a:ext cx="2299698" cy="39852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cxnSp>
        <p:nvCxnSpPr>
          <p:cNvPr id="37" name="Connecteur en angle 36">
            <a:extLst>
              <a:ext uri="{FF2B5EF4-FFF2-40B4-BE49-F238E27FC236}">
                <a16:creationId xmlns:a16="http://schemas.microsoft.com/office/drawing/2014/main" id="{4E6F6D48-7D32-D7D6-48E1-E7F31E295796}"/>
              </a:ext>
            </a:extLst>
          </p:cNvPr>
          <p:cNvCxnSpPr>
            <a:cxnSpLocks/>
            <a:stCxn id="31" idx="0"/>
            <a:endCxn id="27" idx="3"/>
          </p:cNvCxnSpPr>
          <p:nvPr/>
        </p:nvCxnSpPr>
        <p:spPr>
          <a:xfrm rot="16200000" flipV="1">
            <a:off x="4607126" y="3228476"/>
            <a:ext cx="331355" cy="401230"/>
          </a:xfrm>
          <a:prstGeom prst="bentConnector2">
            <a:avLst/>
          </a:prstGeom>
          <a:ln>
            <a:solidFill>
              <a:schemeClr val="bg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en angle 41">
            <a:extLst>
              <a:ext uri="{FF2B5EF4-FFF2-40B4-BE49-F238E27FC236}">
                <a16:creationId xmlns:a16="http://schemas.microsoft.com/office/drawing/2014/main" id="{2D4D80F6-06C3-EF0B-C82F-5457247022B4}"/>
              </a:ext>
            </a:extLst>
          </p:cNvPr>
          <p:cNvCxnSpPr>
            <a:cxnSpLocks/>
            <a:stCxn id="19" idx="0"/>
            <a:endCxn id="31" idx="2"/>
          </p:cNvCxnSpPr>
          <p:nvPr/>
        </p:nvCxnSpPr>
        <p:spPr>
          <a:xfrm rot="5400000" flipH="1" flipV="1">
            <a:off x="4559640" y="3827528"/>
            <a:ext cx="240313" cy="587243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en angle 47">
            <a:extLst>
              <a:ext uri="{FF2B5EF4-FFF2-40B4-BE49-F238E27FC236}">
                <a16:creationId xmlns:a16="http://schemas.microsoft.com/office/drawing/2014/main" id="{00834FAA-EDD4-FEBB-8008-E2656B7F72AA}"/>
              </a:ext>
            </a:extLst>
          </p:cNvPr>
          <p:cNvCxnSpPr>
            <a:cxnSpLocks/>
            <a:stCxn id="22" idx="0"/>
          </p:cNvCxnSpPr>
          <p:nvPr/>
        </p:nvCxnSpPr>
        <p:spPr>
          <a:xfrm rot="16200000" flipV="1">
            <a:off x="5221463" y="3877364"/>
            <a:ext cx="115762" cy="603753"/>
          </a:xfrm>
          <a:prstGeom prst="bentConnector2">
            <a:avLst/>
          </a:prstGeom>
          <a:ln>
            <a:solidFill>
              <a:schemeClr val="bg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8F118B46-AA0B-4949-4EF0-C29C6E64E7E2}"/>
              </a:ext>
            </a:extLst>
          </p:cNvPr>
          <p:cNvGrpSpPr/>
          <p:nvPr/>
        </p:nvGrpSpPr>
        <p:grpSpPr>
          <a:xfrm>
            <a:off x="130749" y="1121785"/>
            <a:ext cx="3009831" cy="1355141"/>
            <a:chOff x="127001" y="1121785"/>
            <a:chExt cx="3009831" cy="1355141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E5304051-B8A1-C58F-C989-0451838BF37E}"/>
                </a:ext>
              </a:extLst>
            </p:cNvPr>
            <p:cNvGrpSpPr/>
            <p:nvPr/>
          </p:nvGrpSpPr>
          <p:grpSpPr>
            <a:xfrm>
              <a:off x="127001" y="1121785"/>
              <a:ext cx="3009831" cy="1355141"/>
              <a:chOff x="374651" y="1613944"/>
              <a:chExt cx="3009831" cy="1750401"/>
            </a:xfrm>
          </p:grpSpPr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8081BD9C-6F6F-B878-2BFA-9D7125923D39}"/>
                  </a:ext>
                </a:extLst>
              </p:cNvPr>
              <p:cNvSpPr txBox="1"/>
              <p:nvPr/>
            </p:nvSpPr>
            <p:spPr>
              <a:xfrm>
                <a:off x="374652" y="1613944"/>
                <a:ext cx="3009830" cy="337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dirty="0">
                    <a:solidFill>
                      <a:schemeClr val="accent6"/>
                    </a:solidFill>
                    <a:latin typeface="SF Pro Display" pitchFamily="2" charset="0"/>
                    <a:ea typeface="SF Pro Display" pitchFamily="2" charset="0"/>
                    <a:cs typeface="SF Pro Display" pitchFamily="2" charset="0"/>
                  </a:rPr>
                  <a:t>WORKFLOW PREPARATION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26BFF195-3AB6-07EC-C4F7-BC8A2D31BD06}"/>
                  </a:ext>
                </a:extLst>
              </p:cNvPr>
              <p:cNvSpPr/>
              <p:nvPr/>
            </p:nvSpPr>
            <p:spPr>
              <a:xfrm>
                <a:off x="374651" y="1953483"/>
                <a:ext cx="3009830" cy="141086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>
                  <a:latin typeface="SF Pro Display" pitchFamily="2" charset="0"/>
                  <a:ea typeface="SF Pro Display" pitchFamily="2" charset="0"/>
                  <a:cs typeface="SF Pro Display" pitchFamily="2" charset="0"/>
                </a:endParaRPr>
              </a:p>
            </p:txBody>
          </p:sp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0267B123-ECDA-D9A4-6499-F13ACA398410}"/>
                  </a:ext>
                </a:extLst>
              </p:cNvPr>
              <p:cNvSpPr txBox="1"/>
              <p:nvPr/>
            </p:nvSpPr>
            <p:spPr>
              <a:xfrm>
                <a:off x="417149" y="1991821"/>
                <a:ext cx="734967" cy="477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SF Pro Display" pitchFamily="2" charset="0"/>
                    <a:ea typeface="SF Pro Display" pitchFamily="2" charset="0"/>
                    <a:cs typeface="SF Pro Display" pitchFamily="2" charset="0"/>
                  </a:rPr>
                  <a:t>OS detection</a:t>
                </a:r>
              </a:p>
            </p:txBody>
          </p:sp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C3A3290E-675C-C53F-3844-35137E9CEE66}"/>
                  </a:ext>
                </a:extLst>
              </p:cNvPr>
              <p:cNvSpPr txBox="1"/>
              <p:nvPr/>
            </p:nvSpPr>
            <p:spPr>
              <a:xfrm>
                <a:off x="1349014" y="1990501"/>
                <a:ext cx="1003994" cy="477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SF Pro Display" pitchFamily="2" charset="0"/>
                    <a:ea typeface="SF Pro Display" pitchFamily="2" charset="0"/>
                    <a:cs typeface="SF Pro Display" pitchFamily="2" charset="0"/>
                  </a:rPr>
                  <a:t>Hardware specs detection</a:t>
                </a:r>
              </a:p>
            </p:txBody>
          </p:sp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C7F9ADE6-477C-924F-1A17-E752EFD15A8C}"/>
                  </a:ext>
                </a:extLst>
              </p:cNvPr>
              <p:cNvSpPr txBox="1"/>
              <p:nvPr/>
            </p:nvSpPr>
            <p:spPr>
              <a:xfrm>
                <a:off x="2406507" y="2012820"/>
                <a:ext cx="886960" cy="6559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SF Pro Display" pitchFamily="2" charset="0"/>
                    <a:ea typeface="SF Pro Display" pitchFamily="2" charset="0"/>
                    <a:cs typeface="SF Pro Display" pitchFamily="2" charset="0"/>
                  </a:rPr>
                  <a:t>Programs installation with </a:t>
                </a:r>
                <a:r>
                  <a:rPr lang="en-US" sz="900" dirty="0" err="1">
                    <a:solidFill>
                      <a:schemeClr val="bg1"/>
                    </a:solidFill>
                    <a:latin typeface="SF Pro Display" pitchFamily="2" charset="0"/>
                    <a:ea typeface="SF Pro Display" pitchFamily="2" charset="0"/>
                    <a:cs typeface="SF Pro Display" pitchFamily="2" charset="0"/>
                  </a:rPr>
                  <a:t>conda</a:t>
                </a:r>
                <a:endParaRPr lang="en-US" sz="900" dirty="0">
                  <a:solidFill>
                    <a:schemeClr val="bg1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endParaRPr>
              </a:p>
            </p:txBody>
          </p:sp>
        </p:grpSp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7EB00437-9509-363E-A81C-88F9EE2210F4}"/>
                </a:ext>
              </a:extLst>
            </p:cNvPr>
            <p:cNvSpPr txBox="1"/>
            <p:nvPr/>
          </p:nvSpPr>
          <p:spPr>
            <a:xfrm>
              <a:off x="169499" y="1917599"/>
              <a:ext cx="816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Snakemake options:</a:t>
              </a:r>
            </a:p>
          </p:txBody>
        </p:sp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DE6FD033-6B2E-DFAC-9ED4-6F3AAE629E43}"/>
                </a:ext>
              </a:extLst>
            </p:cNvPr>
            <p:cNvSpPr txBox="1"/>
            <p:nvPr/>
          </p:nvSpPr>
          <p:spPr>
            <a:xfrm>
              <a:off x="839036" y="1776106"/>
              <a:ext cx="1718267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--rerun-incomplete</a:t>
              </a:r>
            </a:p>
            <a:p>
              <a:r>
                <a:rPr lang="en-US" sz="700" dirty="0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--</a:t>
              </a:r>
              <a:r>
                <a:rPr lang="en-US" sz="700" dirty="0" err="1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conda</a:t>
              </a:r>
              <a:r>
                <a:rPr lang="en-US" sz="700" dirty="0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-frontend </a:t>
              </a:r>
              <a:r>
                <a:rPr lang="en-US" sz="700" dirty="0" err="1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conda</a:t>
              </a:r>
              <a:endParaRPr lang="en-US" sz="7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r>
                <a:rPr lang="en-US" sz="700" dirty="0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--keep-going</a:t>
              </a:r>
            </a:p>
            <a:p>
              <a:r>
                <a:rPr lang="en-US" sz="700" dirty="0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--dry-run</a:t>
              </a:r>
            </a:p>
            <a:p>
              <a:r>
                <a:rPr lang="en-US" sz="700" dirty="0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--</a:t>
              </a:r>
              <a:r>
                <a:rPr lang="en-US" sz="700" dirty="0" err="1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printshellcmds</a:t>
              </a:r>
              <a:endParaRPr lang="en-US" sz="7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F12FD155-CF3D-0C29-76AE-FD7EDFFC4BD8}"/>
              </a:ext>
            </a:extLst>
          </p:cNvPr>
          <p:cNvCxnSpPr>
            <a:cxnSpLocks/>
            <a:stCxn id="18" idx="2"/>
            <a:endCxn id="97" idx="1"/>
          </p:cNvCxnSpPr>
          <p:nvPr/>
        </p:nvCxnSpPr>
        <p:spPr>
          <a:xfrm>
            <a:off x="4983262" y="4549546"/>
            <a:ext cx="1701662" cy="962924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en angle 127">
            <a:extLst>
              <a:ext uri="{FF2B5EF4-FFF2-40B4-BE49-F238E27FC236}">
                <a16:creationId xmlns:a16="http://schemas.microsoft.com/office/drawing/2014/main" id="{683BD7E1-BFD1-7AAA-8D0C-A51297CAFA90}"/>
              </a:ext>
            </a:extLst>
          </p:cNvPr>
          <p:cNvCxnSpPr>
            <a:cxnSpLocks/>
            <a:endCxn id="30" idx="3"/>
          </p:cNvCxnSpPr>
          <p:nvPr/>
        </p:nvCxnSpPr>
        <p:spPr>
          <a:xfrm rot="16200000" flipV="1">
            <a:off x="2940623" y="2130746"/>
            <a:ext cx="546137" cy="146224"/>
          </a:xfrm>
          <a:prstGeom prst="bentConnector2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ZoneTexte 136">
            <a:extLst>
              <a:ext uri="{FF2B5EF4-FFF2-40B4-BE49-F238E27FC236}">
                <a16:creationId xmlns:a16="http://schemas.microsoft.com/office/drawing/2014/main" id="{130EBFD6-A126-10F2-59CF-C01D28CB32A7}"/>
              </a:ext>
            </a:extLst>
          </p:cNvPr>
          <p:cNvSpPr txBox="1"/>
          <p:nvPr/>
        </p:nvSpPr>
        <p:spPr>
          <a:xfrm>
            <a:off x="3235619" y="1895023"/>
            <a:ext cx="132855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i="1" dirty="0" err="1">
                <a:solidFill>
                  <a:srgbClr val="FF0000">
                    <a:alpha val="44176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config.yaml</a:t>
            </a:r>
            <a:r>
              <a:rPr lang="en-US" sz="700" b="1" i="1" dirty="0">
                <a:solidFill>
                  <a:srgbClr val="FF0000">
                    <a:alpha val="44176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r>
              <a:rPr lang="en-US" sz="700" i="1" dirty="0">
                <a:solidFill>
                  <a:schemeClr val="bg1">
                    <a:alpha val="44176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resources:</a:t>
            </a:r>
          </a:p>
          <a:p>
            <a:pPr>
              <a:tabLst>
                <a:tab pos="174625" algn="l"/>
              </a:tabLst>
            </a:pPr>
            <a:r>
              <a:rPr lang="en-US" sz="700" i="1" dirty="0">
                <a:solidFill>
                  <a:schemeClr val="bg1">
                    <a:alpha val="44176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700" i="1" dirty="0" err="1">
                <a:solidFill>
                  <a:schemeClr val="bg1">
                    <a:alpha val="44176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cpus</a:t>
            </a:r>
            <a:r>
              <a:rPr lang="en-US" sz="700" i="1" baseline="30000" dirty="0">
                <a:solidFill>
                  <a:srgbClr val="C00000">
                    <a:alpha val="44176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</a:t>
            </a:r>
          </a:p>
          <a:p>
            <a:pPr>
              <a:tabLst>
                <a:tab pos="174625" algn="l"/>
              </a:tabLst>
            </a:pPr>
            <a:r>
              <a:rPr lang="en-US" sz="700" i="1" dirty="0">
                <a:solidFill>
                  <a:schemeClr val="bg1">
                    <a:alpha val="44176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700" i="1" dirty="0" err="1">
                <a:solidFill>
                  <a:schemeClr val="bg1">
                    <a:alpha val="44176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mem_gb</a:t>
            </a:r>
            <a:r>
              <a:rPr lang="en-US" sz="700" i="1" baseline="30000" dirty="0">
                <a:solidFill>
                  <a:srgbClr val="C00000">
                    <a:alpha val="44176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</a:t>
            </a:r>
            <a:endParaRPr lang="en-US" sz="700" i="1" dirty="0">
              <a:solidFill>
                <a:srgbClr val="C00000">
                  <a:alpha val="44176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tabLst>
                <a:tab pos="174625" algn="l"/>
              </a:tabLst>
            </a:pPr>
            <a:r>
              <a:rPr lang="en-US" sz="700" i="1" dirty="0" err="1">
                <a:solidFill>
                  <a:schemeClr val="bg1">
                    <a:alpha val="44176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conda</a:t>
            </a:r>
            <a:r>
              <a:rPr lang="en-US" sz="700" i="1" dirty="0">
                <a:solidFill>
                  <a:schemeClr val="bg1">
                    <a:alpha val="44176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700" i="1" dirty="0" err="1">
                <a:solidFill>
                  <a:schemeClr val="bg1">
                    <a:alpha val="44176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envs.yaml</a:t>
            </a:r>
            <a:endParaRPr lang="en-US" sz="700" i="1" dirty="0">
              <a:solidFill>
                <a:schemeClr val="bg1">
                  <a:alpha val="44176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4C8509FF-276A-17D8-D793-35B888D5238C}"/>
              </a:ext>
            </a:extLst>
          </p:cNvPr>
          <p:cNvSpPr txBox="1"/>
          <p:nvPr/>
        </p:nvSpPr>
        <p:spPr>
          <a:xfrm>
            <a:off x="2310" y="6644846"/>
            <a:ext cx="225348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i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*: not on cluster config file</a:t>
            </a:r>
            <a:endParaRPr lang="en-US" sz="700" i="1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152" name="Groupe 151">
            <a:extLst>
              <a:ext uri="{FF2B5EF4-FFF2-40B4-BE49-F238E27FC236}">
                <a16:creationId xmlns:a16="http://schemas.microsoft.com/office/drawing/2014/main" id="{F80BB664-5E02-8503-0709-6FFE9EB2BCE8}"/>
              </a:ext>
            </a:extLst>
          </p:cNvPr>
          <p:cNvGrpSpPr/>
          <p:nvPr/>
        </p:nvGrpSpPr>
        <p:grpSpPr>
          <a:xfrm>
            <a:off x="6684924" y="4361860"/>
            <a:ext cx="5467900" cy="2286385"/>
            <a:chOff x="-147043" y="4775906"/>
            <a:chExt cx="5467900" cy="2286385"/>
          </a:xfrm>
        </p:grpSpPr>
        <p:grpSp>
          <p:nvGrpSpPr>
            <p:cNvPr id="127" name="Groupe 126">
              <a:extLst>
                <a:ext uri="{FF2B5EF4-FFF2-40B4-BE49-F238E27FC236}">
                  <a16:creationId xmlns:a16="http://schemas.microsoft.com/office/drawing/2014/main" id="{95EF0BEF-645C-3975-D2F2-26138D8C5BBF}"/>
                </a:ext>
              </a:extLst>
            </p:cNvPr>
            <p:cNvGrpSpPr/>
            <p:nvPr/>
          </p:nvGrpSpPr>
          <p:grpSpPr>
            <a:xfrm>
              <a:off x="-147043" y="4775906"/>
              <a:ext cx="3316236" cy="2034785"/>
              <a:chOff x="7248649" y="2666615"/>
              <a:chExt cx="3316236" cy="2034785"/>
            </a:xfrm>
          </p:grpSpPr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584D0007-B24C-218B-6565-1B211C543959}"/>
                  </a:ext>
                </a:extLst>
              </p:cNvPr>
              <p:cNvSpPr txBox="1"/>
              <p:nvPr/>
            </p:nvSpPr>
            <p:spPr>
              <a:xfrm>
                <a:off x="7365704" y="3491087"/>
                <a:ext cx="600735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err="1">
                    <a:solidFill>
                      <a:srgbClr val="FF0000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FastQC</a:t>
                </a:r>
                <a:r>
                  <a:rPr lang="en-US" sz="800" dirty="0">
                    <a:solidFill>
                      <a:schemeClr val="bg1"/>
                    </a:solidFill>
                    <a:latin typeface="SF Pro Display" pitchFamily="2" charset="0"/>
                    <a:ea typeface="SF Pro Display" pitchFamily="2" charset="0"/>
                    <a:cs typeface="SF Pro Display" pitchFamily="2" charset="0"/>
                  </a:rPr>
                  <a:t>  Quality Control</a:t>
                </a:r>
              </a:p>
            </p:txBody>
          </p:sp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7F56C6DA-D1D7-FD9B-FB90-F3279B109EC7}"/>
                  </a:ext>
                </a:extLst>
              </p:cNvPr>
              <p:cNvSpPr txBox="1"/>
              <p:nvPr/>
            </p:nvSpPr>
            <p:spPr>
              <a:xfrm>
                <a:off x="8048051" y="3491087"/>
                <a:ext cx="1008321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err="1">
                    <a:solidFill>
                      <a:srgbClr val="FF0000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Fastq</a:t>
                </a:r>
                <a:r>
                  <a:rPr lang="en-US" sz="900" dirty="0">
                    <a:solidFill>
                      <a:srgbClr val="FF0000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Screen </a:t>
                </a:r>
                <a:r>
                  <a:rPr lang="en-US" sz="800" dirty="0">
                    <a:solidFill>
                      <a:schemeClr val="bg1"/>
                    </a:solidFill>
                    <a:latin typeface="SF Pro Display" pitchFamily="2" charset="0"/>
                    <a:ea typeface="SF Pro Display" pitchFamily="2" charset="0"/>
                    <a:cs typeface="SF Pro Display" pitchFamily="2" charset="0"/>
                  </a:rPr>
                  <a:t>Contamination checking</a:t>
                </a:r>
              </a:p>
            </p:txBody>
          </p:sp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1B45B666-58D0-425D-BA89-492E39C72761}"/>
                  </a:ext>
                </a:extLst>
              </p:cNvPr>
              <p:cNvSpPr txBox="1"/>
              <p:nvPr/>
            </p:nvSpPr>
            <p:spPr>
              <a:xfrm>
                <a:off x="9043651" y="3491087"/>
                <a:ext cx="73100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err="1">
                    <a:solidFill>
                      <a:srgbClr val="FF0000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Cutadapt</a:t>
                </a:r>
                <a:r>
                  <a:rPr lang="en-US" sz="800" dirty="0">
                    <a:solidFill>
                      <a:schemeClr val="bg1"/>
                    </a:solidFill>
                    <a:latin typeface="SF Pro Display" pitchFamily="2" charset="0"/>
                    <a:ea typeface="SF Pro Display" pitchFamily="2" charset="0"/>
                    <a:cs typeface="SF Pro Display" pitchFamily="2" charset="0"/>
                  </a:rPr>
                  <a:t> Adapters removing</a:t>
                </a:r>
              </a:p>
            </p:txBody>
          </p:sp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C60DB628-84A9-7D15-AD9B-8CE6518B60CE}"/>
                  </a:ext>
                </a:extLst>
              </p:cNvPr>
              <p:cNvSpPr txBox="1"/>
              <p:nvPr/>
            </p:nvSpPr>
            <p:spPr>
              <a:xfrm>
                <a:off x="7259678" y="2666615"/>
                <a:ext cx="330046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dirty="0">
                    <a:solidFill>
                      <a:schemeClr val="accent6"/>
                    </a:solidFill>
                    <a:latin typeface="SF Pro Display" pitchFamily="2" charset="0"/>
                    <a:ea typeface="SF Pro Display" pitchFamily="2" charset="0"/>
                    <a:cs typeface="SF Pro Display" pitchFamily="2" charset="0"/>
                  </a:rPr>
                  <a:t>FASTQ QUALITY CONTROL &amp; TRIMMING</a:t>
                </a: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A8E16E00-D238-5E38-597C-8A51F95FE86B}"/>
                  </a:ext>
                </a:extLst>
              </p:cNvPr>
              <p:cNvSpPr/>
              <p:nvPr/>
            </p:nvSpPr>
            <p:spPr>
              <a:xfrm>
                <a:off x="7248649" y="2933049"/>
                <a:ext cx="3316236" cy="1768351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4" name="ZoneTexte 103">
                <a:extLst>
                  <a:ext uri="{FF2B5EF4-FFF2-40B4-BE49-F238E27FC236}">
                    <a16:creationId xmlns:a16="http://schemas.microsoft.com/office/drawing/2014/main" id="{22C3F19D-8F48-1E03-00C3-F10559141119}"/>
                  </a:ext>
                </a:extLst>
              </p:cNvPr>
              <p:cNvSpPr txBox="1"/>
              <p:nvPr/>
            </p:nvSpPr>
            <p:spPr>
              <a:xfrm>
                <a:off x="7259678" y="4298264"/>
                <a:ext cx="14439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b="0" dirty="0">
                    <a:solidFill>
                      <a:srgbClr val="D19A66"/>
                    </a:solidFill>
                    <a:effectLst/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{s}</a:t>
                </a:r>
                <a:r>
                  <a:rPr lang="fr-FR" sz="700" b="0" dirty="0">
                    <a:solidFill>
                      <a:srgbClr val="98C379"/>
                    </a:solidFill>
                    <a:effectLst/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_</a:t>
                </a:r>
                <a:r>
                  <a:rPr lang="fr-FR" sz="700" b="0" dirty="0" err="1">
                    <a:solidFill>
                      <a:srgbClr val="98C379"/>
                    </a:solidFill>
                    <a:effectLst/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sickle</a:t>
                </a:r>
                <a:r>
                  <a:rPr lang="fr-FR" sz="700" b="0" dirty="0">
                    <a:solidFill>
                      <a:srgbClr val="98C379"/>
                    </a:solidFill>
                    <a:effectLst/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-</a:t>
                </a:r>
              </a:p>
              <a:p>
                <a:pPr algn="ctr"/>
                <a:r>
                  <a:rPr lang="fr-FR" sz="700" b="0" dirty="0" err="1">
                    <a:solidFill>
                      <a:srgbClr val="98C379"/>
                    </a:solidFill>
                    <a:effectLst/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trimmed</a:t>
                </a:r>
                <a:r>
                  <a:rPr lang="en-US" sz="700" dirty="0">
                    <a:solidFill>
                      <a:schemeClr val="bg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_ R1.fastq.gz</a:t>
                </a:r>
              </a:p>
            </p:txBody>
          </p:sp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6963449D-D897-5E97-4341-C672F622DBB1}"/>
                  </a:ext>
                </a:extLst>
              </p:cNvPr>
              <p:cNvSpPr txBox="1"/>
              <p:nvPr/>
            </p:nvSpPr>
            <p:spPr>
              <a:xfrm>
                <a:off x="8967592" y="4294752"/>
                <a:ext cx="15922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b="0" dirty="0">
                    <a:solidFill>
                      <a:srgbClr val="D19A66"/>
                    </a:solidFill>
                    <a:effectLst/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{s}</a:t>
                </a:r>
                <a:r>
                  <a:rPr lang="fr-FR" sz="700" b="0" dirty="0">
                    <a:solidFill>
                      <a:srgbClr val="98C379"/>
                    </a:solidFill>
                    <a:effectLst/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_</a:t>
                </a:r>
                <a:r>
                  <a:rPr lang="fr-FR" sz="700" b="0" dirty="0" err="1">
                    <a:solidFill>
                      <a:srgbClr val="98C379"/>
                    </a:solidFill>
                    <a:effectLst/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sickle</a:t>
                </a:r>
                <a:r>
                  <a:rPr lang="fr-FR" sz="700" b="0" dirty="0">
                    <a:solidFill>
                      <a:srgbClr val="98C379"/>
                    </a:solidFill>
                    <a:effectLst/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-</a:t>
                </a:r>
              </a:p>
              <a:p>
                <a:pPr algn="ctr"/>
                <a:r>
                  <a:rPr lang="fr-FR" sz="700" b="0" dirty="0" err="1">
                    <a:solidFill>
                      <a:srgbClr val="98C379"/>
                    </a:solidFill>
                    <a:effectLst/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trimmed</a:t>
                </a:r>
                <a:r>
                  <a:rPr lang="en-US" sz="700" dirty="0">
                    <a:solidFill>
                      <a:schemeClr val="bg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_ R2.fastq.gz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21502AB-D2A6-9231-1CEB-901C3F078FDF}"/>
                  </a:ext>
                </a:extLst>
              </p:cNvPr>
              <p:cNvSpPr/>
              <p:nvPr/>
            </p:nvSpPr>
            <p:spPr>
              <a:xfrm>
                <a:off x="7352189" y="3373951"/>
                <a:ext cx="3104414" cy="7007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9" name="ZoneTexte 118">
                <a:extLst>
                  <a:ext uri="{FF2B5EF4-FFF2-40B4-BE49-F238E27FC236}">
                    <a16:creationId xmlns:a16="http://schemas.microsoft.com/office/drawing/2014/main" id="{B7799497-46CB-DC18-0808-DD5453A70290}"/>
                  </a:ext>
                </a:extLst>
              </p:cNvPr>
              <p:cNvSpPr txBox="1"/>
              <p:nvPr/>
            </p:nvSpPr>
            <p:spPr>
              <a:xfrm>
                <a:off x="7259678" y="3024041"/>
                <a:ext cx="197408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b="0" dirty="0">
                    <a:solidFill>
                      <a:srgbClr val="D19A66"/>
                    </a:solidFill>
                    <a:effectLst/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{s}</a:t>
                </a:r>
                <a:r>
                  <a:rPr lang="fr-FR" sz="700" b="0" dirty="0">
                    <a:solidFill>
                      <a:srgbClr val="98C379"/>
                    </a:solidFill>
                    <a:effectLst/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_</a:t>
                </a:r>
                <a:r>
                  <a:rPr lang="en-US" sz="700" dirty="0">
                    <a:solidFill>
                      <a:schemeClr val="bg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R1.fastq.gz</a:t>
                </a:r>
              </a:p>
            </p:txBody>
          </p:sp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4AF82211-C4B6-3DF1-840D-9CE7B8756D61}"/>
                  </a:ext>
                </a:extLst>
              </p:cNvPr>
              <p:cNvSpPr txBox="1"/>
              <p:nvPr/>
            </p:nvSpPr>
            <p:spPr>
              <a:xfrm>
                <a:off x="8693232" y="3032604"/>
                <a:ext cx="18633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b="0" dirty="0">
                    <a:solidFill>
                      <a:srgbClr val="D19A66"/>
                    </a:solidFill>
                    <a:effectLst/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{s}</a:t>
                </a:r>
                <a:r>
                  <a:rPr lang="fr-FR" sz="700" b="0" dirty="0">
                    <a:solidFill>
                      <a:srgbClr val="98C379"/>
                    </a:solidFill>
                    <a:effectLst/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_</a:t>
                </a:r>
                <a:r>
                  <a:rPr lang="en-US" sz="700" dirty="0">
                    <a:solidFill>
                      <a:schemeClr val="bg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R2.fastq.gz</a:t>
                </a:r>
              </a:p>
            </p:txBody>
          </p:sp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F6A0CA27-5B2D-397E-F3E1-67EBCD49AD33}"/>
                  </a:ext>
                </a:extLst>
              </p:cNvPr>
              <p:cNvSpPr txBox="1"/>
              <p:nvPr/>
            </p:nvSpPr>
            <p:spPr>
              <a:xfrm>
                <a:off x="9814382" y="3487137"/>
                <a:ext cx="64222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rgbClr val="FF0000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Sickle</a:t>
                </a:r>
                <a:r>
                  <a:rPr lang="en-US" sz="800" dirty="0">
                    <a:solidFill>
                      <a:schemeClr val="bg1"/>
                    </a:solidFill>
                    <a:latin typeface="SF Pro Display" pitchFamily="2" charset="0"/>
                    <a:ea typeface="SF Pro Display" pitchFamily="2" charset="0"/>
                    <a:cs typeface="SF Pro Display" pitchFamily="2" charset="0"/>
                  </a:rPr>
                  <a:t> Quality Trimming</a:t>
                </a:r>
              </a:p>
            </p:txBody>
          </p:sp>
        </p:grpSp>
        <p:cxnSp>
          <p:nvCxnSpPr>
            <p:cNvPr id="141" name="Connecteur en angle 140">
              <a:extLst>
                <a:ext uri="{FF2B5EF4-FFF2-40B4-BE49-F238E27FC236}">
                  <a16:creationId xmlns:a16="http://schemas.microsoft.com/office/drawing/2014/main" id="{1674D047-FBA2-82F2-5059-C736CB98CDAD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587583" y="5738663"/>
              <a:ext cx="1317143" cy="163405"/>
            </a:xfrm>
            <a:prstGeom prst="bentConnector3">
              <a:avLst>
                <a:gd name="adj1" fmla="val 99791"/>
              </a:avLst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ZoneTexte 142">
              <a:extLst>
                <a:ext uri="{FF2B5EF4-FFF2-40B4-BE49-F238E27FC236}">
                  <a16:creationId xmlns:a16="http://schemas.microsoft.com/office/drawing/2014/main" id="{67F6C596-67E0-8128-92C0-53289FCFA26A}"/>
                </a:ext>
              </a:extLst>
            </p:cNvPr>
            <p:cNvSpPr txBox="1"/>
            <p:nvPr/>
          </p:nvSpPr>
          <p:spPr>
            <a:xfrm>
              <a:off x="3272732" y="5092521"/>
              <a:ext cx="2048125" cy="1969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i="1" dirty="0" err="1">
                  <a:solidFill>
                    <a:srgbClr val="FF0000">
                      <a:alpha val="40000"/>
                    </a:srgb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config.yaml</a:t>
              </a:r>
              <a:r>
                <a:rPr lang="en-US" sz="700" b="1" i="1" dirty="0">
                  <a:solidFill>
                    <a:srgbClr val="FF0000">
                      <a:alpha val="40000"/>
                    </a:srgb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</a:t>
              </a:r>
            </a:p>
            <a:p>
              <a:r>
                <a:rPr lang="en-US" sz="700" i="1" dirty="0" err="1">
                  <a:solidFill>
                    <a:schemeClr val="bg1">
                      <a:alpha val="4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fastq</a:t>
              </a:r>
              <a:r>
                <a:rPr lang="en-US" sz="700" i="1" dirty="0">
                  <a:solidFill>
                    <a:schemeClr val="bg1">
                      <a:alpha val="4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-screen:</a:t>
              </a:r>
            </a:p>
            <a:p>
              <a:pPr>
                <a:tabLst>
                  <a:tab pos="174625" algn="l"/>
                </a:tabLst>
              </a:pPr>
              <a:r>
                <a:rPr lang="en-US" sz="700" i="1" dirty="0">
                  <a:solidFill>
                    <a:schemeClr val="bg1">
                      <a:alpha val="4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	config: </a:t>
              </a:r>
              <a:r>
                <a:rPr lang="en-US" sz="700" i="1" dirty="0" err="1">
                  <a:solidFill>
                    <a:schemeClr val="bg1">
                      <a:alpha val="4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fastq-screen.conf</a:t>
              </a:r>
              <a:endParaRPr lang="en-US" sz="700" i="1" dirty="0">
                <a:solidFill>
                  <a:schemeClr val="bg1">
                    <a:alpha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pPr>
                <a:tabLst>
                  <a:tab pos="174625" algn="l"/>
                </a:tabLst>
              </a:pPr>
              <a:r>
                <a:rPr lang="en-US" sz="700" i="1" dirty="0">
                  <a:solidFill>
                    <a:schemeClr val="bg1">
                      <a:alpha val="4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	subset: 1000</a:t>
              </a:r>
            </a:p>
            <a:p>
              <a:pPr>
                <a:tabLst>
                  <a:tab pos="174625" algn="l"/>
                </a:tabLst>
              </a:pPr>
              <a:r>
                <a:rPr lang="en-US" sz="700" i="1" dirty="0">
                  <a:solidFill>
                    <a:schemeClr val="bg1">
                      <a:alpha val="4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	aligner: "bwa"</a:t>
              </a:r>
            </a:p>
            <a:p>
              <a:r>
                <a:rPr lang="en-US" sz="700" i="1" dirty="0" err="1">
                  <a:solidFill>
                    <a:schemeClr val="bg1">
                      <a:alpha val="4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cutadapt</a:t>
              </a:r>
              <a:r>
                <a:rPr lang="en-US" sz="700" i="1" dirty="0">
                  <a:solidFill>
                    <a:schemeClr val="bg1">
                      <a:alpha val="4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</a:t>
              </a:r>
            </a:p>
            <a:p>
              <a:pPr>
                <a:tabLst>
                  <a:tab pos="174625" algn="l"/>
                </a:tabLst>
              </a:pPr>
              <a:r>
                <a:rPr lang="en-US" sz="700" i="1" dirty="0">
                  <a:solidFill>
                    <a:schemeClr val="bg1">
                      <a:alpha val="4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	length:"50"</a:t>
              </a:r>
            </a:p>
            <a:p>
              <a:pPr>
                <a:tabLst>
                  <a:tab pos="174625" algn="l"/>
                </a:tabLst>
              </a:pPr>
              <a:r>
                <a:rPr lang="en-US" sz="700" i="1" dirty="0">
                  <a:solidFill>
                    <a:schemeClr val="bg1">
                      <a:alpha val="4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	kits:</a:t>
              </a:r>
            </a:p>
            <a:p>
              <a:pPr>
                <a:tabLst>
                  <a:tab pos="174625" algn="l"/>
                  <a:tab pos="354013" algn="l"/>
                </a:tabLst>
              </a:pPr>
              <a:r>
                <a:rPr lang="en-US" sz="700" i="1" dirty="0">
                  <a:solidFill>
                    <a:schemeClr val="bg1">
                      <a:alpha val="4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		</a:t>
              </a:r>
              <a:r>
                <a:rPr lang="en-US" sz="700" i="1" dirty="0" err="1">
                  <a:solidFill>
                    <a:schemeClr val="bg1">
                      <a:alpha val="4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truseq</a:t>
              </a:r>
              <a:r>
                <a:rPr lang="en-US" sz="700" i="1" dirty="0">
                  <a:solidFill>
                    <a:schemeClr val="bg1">
                      <a:alpha val="4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:"</a:t>
              </a:r>
              <a:r>
                <a:rPr lang="fr-FR" sz="700" b="0" dirty="0">
                  <a:solidFill>
                    <a:srgbClr val="98C379">
                      <a:alpha val="40000"/>
                    </a:srgbClr>
                  </a:solidFill>
                  <a:effectLst/>
                  <a:latin typeface="Fira Code" panose="020B0809050000020004" pitchFamily="49" charset="0"/>
                </a:rPr>
                <a:t>AGATCGGAAGAGC</a:t>
              </a:r>
              <a:r>
                <a:rPr lang="fr-FR" sz="700" b="0" dirty="0">
                  <a:solidFill>
                    <a:schemeClr val="bg1">
                      <a:alpha val="40000"/>
                    </a:schemeClr>
                  </a:solidFill>
                  <a:effectLst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"</a:t>
              </a:r>
            </a:p>
            <a:p>
              <a:pPr>
                <a:tabLst>
                  <a:tab pos="174625" algn="l"/>
                  <a:tab pos="354013" algn="l"/>
                </a:tabLst>
              </a:pPr>
              <a:r>
                <a:rPr lang="fr-FR" sz="700" dirty="0">
                  <a:solidFill>
                    <a:schemeClr val="bg1">
                      <a:alpha val="4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		</a:t>
              </a:r>
              <a:r>
                <a:rPr lang="en-US" sz="700" b="0" i="1" dirty="0" err="1">
                  <a:solidFill>
                    <a:schemeClr val="bg1">
                      <a:alpha val="40000"/>
                    </a:schemeClr>
                  </a:solidFill>
                  <a:effectLst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nextera</a:t>
              </a:r>
              <a:r>
                <a:rPr lang="en-US" sz="700" b="0" i="1" dirty="0">
                  <a:solidFill>
                    <a:schemeClr val="bg1">
                      <a:alpha val="40000"/>
                    </a:schemeClr>
                  </a:solidFill>
                  <a:effectLst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:"</a:t>
              </a:r>
              <a:r>
                <a:rPr lang="fr-FR" sz="700" b="0" dirty="0">
                  <a:solidFill>
                    <a:srgbClr val="98C379">
                      <a:alpha val="40000"/>
                    </a:srgbClr>
                  </a:solidFill>
                  <a:effectLst/>
                  <a:latin typeface="Fira Code" panose="020B0809050000020004" pitchFamily="49" charset="0"/>
                </a:rPr>
                <a:t>CTGTCTCTTATACACATC</a:t>
              </a:r>
              <a:r>
                <a:rPr lang="fr-FR" sz="700" b="0" dirty="0">
                  <a:solidFill>
                    <a:schemeClr val="bg1">
                      <a:alpha val="40000"/>
                    </a:schemeClr>
                  </a:solidFill>
                  <a:effectLst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"</a:t>
              </a:r>
            </a:p>
            <a:p>
              <a:pPr>
                <a:tabLst>
                  <a:tab pos="174625" algn="l"/>
                  <a:tab pos="354013" algn="l"/>
                </a:tabLst>
              </a:pPr>
              <a:r>
                <a:rPr lang="fr-FR" sz="700" dirty="0">
                  <a:solidFill>
                    <a:schemeClr val="bg1">
                      <a:alpha val="4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		…</a:t>
              </a:r>
            </a:p>
            <a:p>
              <a:pPr>
                <a:tabLst>
                  <a:tab pos="174625" algn="l"/>
                  <a:tab pos="354013" algn="l"/>
                </a:tabLst>
              </a:pPr>
              <a:r>
                <a:rPr lang="fr-FR" sz="700" i="1" dirty="0" err="1">
                  <a:solidFill>
                    <a:schemeClr val="bg1">
                      <a:alpha val="4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sickle</a:t>
              </a:r>
              <a:r>
                <a:rPr lang="fr-FR" sz="700" i="1" dirty="0">
                  <a:solidFill>
                    <a:schemeClr val="bg1">
                      <a:alpha val="4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</a:t>
              </a:r>
              <a:endParaRPr lang="fr-FR" sz="1000" b="0" i="1" dirty="0">
                <a:solidFill>
                  <a:schemeClr val="bg1">
                    <a:alpha val="40000"/>
                  </a:schemeClr>
                </a:solidFill>
                <a:effectLst/>
                <a:latin typeface="Fira Code" panose="020B0809050000020004" pitchFamily="49" charset="0"/>
              </a:endParaRPr>
            </a:p>
            <a:p>
              <a:pPr>
                <a:tabLst>
                  <a:tab pos="174625" algn="l"/>
                  <a:tab pos="354013" algn="l"/>
                </a:tabLst>
              </a:pPr>
              <a:r>
                <a:rPr lang="fr-FR" sz="1000" b="0" dirty="0">
                  <a:solidFill>
                    <a:schemeClr val="bg1">
                      <a:alpha val="40000"/>
                    </a:schemeClr>
                  </a:solidFill>
                  <a:effectLst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	</a:t>
              </a:r>
              <a:r>
                <a:rPr lang="fr-FR" sz="700" b="0" i="1" dirty="0" err="1">
                  <a:solidFill>
                    <a:schemeClr val="bg1">
                      <a:alpha val="40000"/>
                    </a:schemeClr>
                  </a:solidFill>
                  <a:effectLst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reads</a:t>
              </a:r>
              <a:r>
                <a:rPr lang="fr-FR" sz="700" b="0" i="1" dirty="0">
                  <a:solidFill>
                    <a:schemeClr val="bg1">
                      <a:alpha val="40000"/>
                    </a:schemeClr>
                  </a:solidFill>
                  <a:effectLst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 "</a:t>
              </a:r>
              <a:r>
                <a:rPr lang="fr-FR" sz="700" b="0" i="1" dirty="0" err="1">
                  <a:solidFill>
                    <a:schemeClr val="bg1">
                      <a:alpha val="40000"/>
                    </a:schemeClr>
                  </a:solidFill>
                  <a:effectLst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pe</a:t>
              </a:r>
              <a:r>
                <a:rPr lang="fr-FR" sz="700" i="1" dirty="0">
                  <a:solidFill>
                    <a:schemeClr val="bg1">
                      <a:alpha val="4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"</a:t>
              </a:r>
              <a:endParaRPr lang="fr-FR" sz="700" b="0" i="1" dirty="0">
                <a:solidFill>
                  <a:schemeClr val="bg1">
                    <a:alpha val="40000"/>
                  </a:schemeClr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pPr>
                <a:tabLst>
                  <a:tab pos="174625" algn="l"/>
                  <a:tab pos="354013" algn="l"/>
                </a:tabLst>
              </a:pPr>
              <a:r>
                <a:rPr lang="fr-FR" sz="700" i="1" dirty="0">
                  <a:solidFill>
                    <a:schemeClr val="bg1">
                      <a:alpha val="4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	</a:t>
              </a:r>
              <a:r>
                <a:rPr lang="fr-FR" sz="700" i="1" dirty="0" err="1">
                  <a:solidFill>
                    <a:schemeClr val="bg1">
                      <a:alpha val="4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method</a:t>
              </a:r>
              <a:r>
                <a:rPr lang="fr-FR" sz="700" i="1" dirty="0">
                  <a:solidFill>
                    <a:schemeClr val="bg1">
                      <a:alpha val="4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 "sanger"</a:t>
              </a:r>
            </a:p>
            <a:p>
              <a:pPr>
                <a:tabLst>
                  <a:tab pos="174625" algn="l"/>
                  <a:tab pos="354013" algn="l"/>
                </a:tabLst>
              </a:pPr>
              <a:r>
                <a:rPr lang="fr-FR" sz="700" b="0" i="1" dirty="0">
                  <a:solidFill>
                    <a:schemeClr val="bg1">
                      <a:alpha val="40000"/>
                    </a:schemeClr>
                  </a:solidFill>
                  <a:effectLst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	</a:t>
              </a:r>
              <a:r>
                <a:rPr lang="fr-FR" sz="700" b="0" i="1" dirty="0" err="1">
                  <a:solidFill>
                    <a:schemeClr val="bg1">
                      <a:alpha val="40000"/>
                    </a:schemeClr>
                  </a:solidFill>
                  <a:effectLst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quality</a:t>
              </a:r>
              <a:r>
                <a:rPr lang="fr-FR" sz="700" b="0" i="1" dirty="0">
                  <a:solidFill>
                    <a:schemeClr val="bg1">
                      <a:alpha val="40000"/>
                    </a:schemeClr>
                  </a:solidFill>
                  <a:effectLst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 "30"</a:t>
              </a:r>
            </a:p>
            <a:p>
              <a:pPr>
                <a:tabLst>
                  <a:tab pos="174625" algn="l"/>
                  <a:tab pos="354013" algn="l"/>
                </a:tabLst>
              </a:pPr>
              <a:r>
                <a:rPr lang="fr-FR" sz="700" i="1" dirty="0">
                  <a:solidFill>
                    <a:schemeClr val="bg1">
                      <a:alpha val="4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	length:"50"</a:t>
              </a:r>
              <a:endParaRPr lang="fr-FR" sz="1000" b="0" i="1" dirty="0">
                <a:solidFill>
                  <a:schemeClr val="bg1">
                    <a:alpha val="40000"/>
                  </a:schemeClr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sp>
        <p:nvSpPr>
          <p:cNvPr id="170" name="ZoneTexte 169">
            <a:extLst>
              <a:ext uri="{FF2B5EF4-FFF2-40B4-BE49-F238E27FC236}">
                <a16:creationId xmlns:a16="http://schemas.microsoft.com/office/drawing/2014/main" id="{D0820683-44F6-920B-36B8-C549DC6CED10}"/>
              </a:ext>
            </a:extLst>
          </p:cNvPr>
          <p:cNvSpPr txBox="1"/>
          <p:nvPr/>
        </p:nvSpPr>
        <p:spPr>
          <a:xfrm>
            <a:off x="4046558" y="5492951"/>
            <a:ext cx="1077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MultiQC</a:t>
            </a:r>
            <a:endParaRPr lang="en-US" sz="1200" dirty="0">
              <a:solidFill>
                <a:schemeClr val="accent2"/>
              </a:solidFill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</p:txBody>
      </p:sp>
      <p:cxnSp>
        <p:nvCxnSpPr>
          <p:cNvPr id="173" name="Connecteur en angle 172">
            <a:extLst>
              <a:ext uri="{FF2B5EF4-FFF2-40B4-BE49-F238E27FC236}">
                <a16:creationId xmlns:a16="http://schemas.microsoft.com/office/drawing/2014/main" id="{05C1CE8E-086C-86A6-DF96-83EE70B5A962}"/>
              </a:ext>
            </a:extLst>
          </p:cNvPr>
          <p:cNvCxnSpPr>
            <a:cxnSpLocks/>
            <a:stCxn id="58" idx="2"/>
            <a:endCxn id="170" idx="3"/>
          </p:cNvCxnSpPr>
          <p:nvPr/>
        </p:nvCxnSpPr>
        <p:spPr>
          <a:xfrm rot="5400000" flipH="1">
            <a:off x="6097072" y="4658112"/>
            <a:ext cx="31935" cy="1978615"/>
          </a:xfrm>
          <a:prstGeom prst="bentConnector4">
            <a:avLst>
              <a:gd name="adj1" fmla="val -715829"/>
              <a:gd name="adj2" fmla="val 57590"/>
            </a:avLst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eur en angle 183">
            <a:extLst>
              <a:ext uri="{FF2B5EF4-FFF2-40B4-BE49-F238E27FC236}">
                <a16:creationId xmlns:a16="http://schemas.microsoft.com/office/drawing/2014/main" id="{D2B60BAD-9898-26ED-5025-BA00631E2880}"/>
              </a:ext>
            </a:extLst>
          </p:cNvPr>
          <p:cNvCxnSpPr>
            <a:cxnSpLocks/>
            <a:stCxn id="59" idx="2"/>
          </p:cNvCxnSpPr>
          <p:nvPr/>
        </p:nvCxnSpPr>
        <p:spPr>
          <a:xfrm rot="5400000">
            <a:off x="7432858" y="5346391"/>
            <a:ext cx="238634" cy="872625"/>
          </a:xfrm>
          <a:prstGeom prst="bentConnector2">
            <a:avLst/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eur en angle 186">
            <a:extLst>
              <a:ext uri="{FF2B5EF4-FFF2-40B4-BE49-F238E27FC236}">
                <a16:creationId xmlns:a16="http://schemas.microsoft.com/office/drawing/2014/main" id="{211D5B74-3C8B-206B-9EF6-8B84A7DEA2BD}"/>
              </a:ext>
            </a:extLst>
          </p:cNvPr>
          <p:cNvCxnSpPr>
            <a:cxnSpLocks/>
            <a:stCxn id="97" idx="2"/>
          </p:cNvCxnSpPr>
          <p:nvPr/>
        </p:nvCxnSpPr>
        <p:spPr>
          <a:xfrm rot="16200000" flipH="1">
            <a:off x="10105105" y="4634582"/>
            <a:ext cx="324830" cy="3848956"/>
          </a:xfrm>
          <a:prstGeom prst="bentConnector2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1DC6B5A2-1005-9AD4-8CA6-017E686920F4}"/>
              </a:ext>
            </a:extLst>
          </p:cNvPr>
          <p:cNvSpPr txBox="1"/>
          <p:nvPr/>
        </p:nvSpPr>
        <p:spPr>
          <a:xfrm>
            <a:off x="4809" y="5686576"/>
            <a:ext cx="1630855" cy="215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800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{</a:t>
            </a:r>
            <a:r>
              <a:rPr lang="fr-FR" sz="800" dirty="0">
                <a:solidFill>
                  <a:srgbClr val="D19A66"/>
                </a:solidFill>
                <a:latin typeface="Fira Code" panose="020B0809050000020004" pitchFamily="49" charset="0"/>
              </a:rPr>
              <a:t>s}:</a:t>
            </a:r>
            <a:r>
              <a:rPr lang="fr-FR" sz="800" dirty="0">
                <a:solidFill>
                  <a:srgbClr val="98C379"/>
                </a:solidFill>
                <a:latin typeface="Fira Code" panose="020B0809050000020004" pitchFamily="49" charset="0"/>
              </a:rPr>
              <a:t> {</a:t>
            </a:r>
            <a:r>
              <a:rPr lang="fr-FR" sz="800" dirty="0" err="1">
                <a:solidFill>
                  <a:srgbClr val="98C379"/>
                </a:solidFill>
                <a:latin typeface="Fira Code" panose="020B0809050000020004" pitchFamily="49" charset="0"/>
              </a:rPr>
              <a:t>sample</a:t>
            </a:r>
            <a:r>
              <a:rPr lang="fr-FR" sz="800" dirty="0">
                <a:solidFill>
                  <a:srgbClr val="98C379"/>
                </a:solidFill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0710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043BA72-D07A-E826-89BA-20488E25F121}"/>
              </a:ext>
            </a:extLst>
          </p:cNvPr>
          <p:cNvSpPr/>
          <p:nvPr/>
        </p:nvSpPr>
        <p:spPr>
          <a:xfrm>
            <a:off x="-7588" y="788386"/>
            <a:ext cx="12192000" cy="6077119"/>
          </a:xfrm>
          <a:prstGeom prst="rect">
            <a:avLst/>
          </a:prstGeom>
          <a:solidFill>
            <a:srgbClr val="1220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8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D8965F-6104-412D-CD95-C24B4FF0B1A5}"/>
              </a:ext>
            </a:extLst>
          </p:cNvPr>
          <p:cNvSpPr/>
          <p:nvPr/>
        </p:nvSpPr>
        <p:spPr>
          <a:xfrm>
            <a:off x="0" y="0"/>
            <a:ext cx="12192000" cy="796915"/>
          </a:xfrm>
          <a:prstGeom prst="rect">
            <a:avLst/>
          </a:prstGeom>
          <a:solidFill>
            <a:srgbClr val="237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Espace réservé du contenu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DC8FE07E-4E1F-7048-4B9B-C35F38F8B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36098" y="143836"/>
            <a:ext cx="1839685" cy="480771"/>
          </a:xfr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B4D1C9B-EE7C-71C5-F3E5-661756665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D92F1-269C-6245-A661-8F179CA56E94}" type="slidenum">
              <a:rPr lang="fr-FR" smtClean="0"/>
              <a:t>5</a:t>
            </a:fld>
            <a:endParaRPr lang="fr-FR" dirty="0"/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C8ADA833-1FEB-FE17-2B14-4234AB443ED1}"/>
              </a:ext>
            </a:extLst>
          </p:cNvPr>
          <p:cNvSpPr txBox="1"/>
          <p:nvPr/>
        </p:nvSpPr>
        <p:spPr>
          <a:xfrm>
            <a:off x="2255799" y="103732"/>
            <a:ext cx="6328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SHAVE: </a:t>
            </a:r>
            <a:r>
              <a:rPr lang="fr-FR" sz="2400" i="1" dirty="0" err="1">
                <a:solidFill>
                  <a:srgbClr val="FF0000"/>
                </a:solidFill>
              </a:rPr>
              <a:t>SH</a:t>
            </a:r>
            <a:r>
              <a:rPr lang="fr-FR" sz="2400" i="1" dirty="0" err="1">
                <a:solidFill>
                  <a:schemeClr val="bg1"/>
                </a:solidFill>
              </a:rPr>
              <a:t>ort</a:t>
            </a:r>
            <a:r>
              <a:rPr lang="fr-FR" sz="2400" i="1" dirty="0">
                <a:solidFill>
                  <a:schemeClr val="bg1"/>
                </a:solidFill>
              </a:rPr>
              <a:t> </a:t>
            </a:r>
            <a:r>
              <a:rPr lang="fr-FR" sz="2400" i="1" dirty="0" err="1">
                <a:solidFill>
                  <a:schemeClr val="bg1"/>
                </a:solidFill>
              </a:rPr>
              <a:t>read</a:t>
            </a:r>
            <a:r>
              <a:rPr lang="fr-FR" sz="2400" i="1" dirty="0">
                <a:solidFill>
                  <a:schemeClr val="bg1"/>
                </a:solidFill>
              </a:rPr>
              <a:t> </a:t>
            </a:r>
            <a:r>
              <a:rPr lang="fr-FR" sz="2400" i="1" dirty="0" err="1">
                <a:solidFill>
                  <a:srgbClr val="FF0000"/>
                </a:solidFill>
              </a:rPr>
              <a:t>A</a:t>
            </a:r>
            <a:r>
              <a:rPr lang="fr-FR" sz="2400" i="1" dirty="0" err="1">
                <a:solidFill>
                  <a:schemeClr val="bg1"/>
                </a:solidFill>
              </a:rPr>
              <a:t>lignment</a:t>
            </a:r>
            <a:r>
              <a:rPr lang="fr-FR" sz="2400" i="1" dirty="0">
                <a:solidFill>
                  <a:schemeClr val="bg1"/>
                </a:solidFill>
              </a:rPr>
              <a:t> pipeline for </a:t>
            </a:r>
            <a:r>
              <a:rPr lang="fr-FR" sz="2400" i="1" dirty="0" err="1">
                <a:solidFill>
                  <a:srgbClr val="FF0000"/>
                </a:solidFill>
              </a:rPr>
              <a:t>VE</a:t>
            </a:r>
            <a:r>
              <a:rPr lang="fr-FR" sz="2400" i="1" dirty="0" err="1">
                <a:solidFill>
                  <a:schemeClr val="bg1"/>
                </a:solidFill>
              </a:rPr>
              <a:t>ctors</a:t>
            </a:r>
            <a:endParaRPr lang="fr-FR" sz="2400" i="1" dirty="0">
              <a:solidFill>
                <a:schemeClr val="bg1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CEF52BE-D7B9-0F63-93DB-5C69391090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2" y="13365"/>
            <a:ext cx="1169857" cy="78423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CDB5E8D-9EBB-C66B-429A-30DD885C9F32}"/>
              </a:ext>
            </a:extLst>
          </p:cNvPr>
          <p:cNvSpPr txBox="1"/>
          <p:nvPr/>
        </p:nvSpPr>
        <p:spPr>
          <a:xfrm>
            <a:off x="0" y="788386"/>
            <a:ext cx="1903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Workflow </a:t>
            </a:r>
            <a:r>
              <a:rPr lang="fr-FR" sz="1200" b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Overview</a:t>
            </a:r>
            <a:r>
              <a:rPr lang="fr-FR" sz="1200" b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: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BB7D557D-87AC-3755-3AD2-E772248C8362}"/>
              </a:ext>
            </a:extLst>
          </p:cNvPr>
          <p:cNvGrpSpPr/>
          <p:nvPr/>
        </p:nvGrpSpPr>
        <p:grpSpPr>
          <a:xfrm>
            <a:off x="521191" y="1346921"/>
            <a:ext cx="2554289" cy="2778537"/>
            <a:chOff x="66666" y="1346921"/>
            <a:chExt cx="2554289" cy="2778537"/>
          </a:xfrm>
        </p:grpSpPr>
        <p:cxnSp>
          <p:nvCxnSpPr>
            <p:cNvPr id="128" name="Connecteur en angle 127">
              <a:extLst>
                <a:ext uri="{FF2B5EF4-FFF2-40B4-BE49-F238E27FC236}">
                  <a16:creationId xmlns:a16="http://schemas.microsoft.com/office/drawing/2014/main" id="{683BD7E1-BFD1-7AAA-8D0C-A51297CAFA9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78845" y="3036463"/>
              <a:ext cx="975237" cy="261849"/>
            </a:xfrm>
            <a:prstGeom prst="bentConnector3">
              <a:avLst>
                <a:gd name="adj1" fmla="val 99462"/>
              </a:avLst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ZoneTexte 136">
              <a:extLst>
                <a:ext uri="{FF2B5EF4-FFF2-40B4-BE49-F238E27FC236}">
                  <a16:creationId xmlns:a16="http://schemas.microsoft.com/office/drawing/2014/main" id="{130EBFD6-A126-10F2-59CF-C01D28CB32A7}"/>
                </a:ext>
              </a:extLst>
            </p:cNvPr>
            <p:cNvSpPr txBox="1"/>
            <p:nvPr/>
          </p:nvSpPr>
          <p:spPr>
            <a:xfrm>
              <a:off x="91885" y="3294461"/>
              <a:ext cx="241214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i="1" dirty="0" err="1">
                  <a:solidFill>
                    <a:srgbClr val="FF0000">
                      <a:alpha val="43854"/>
                    </a:srgb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config.yaml</a:t>
              </a:r>
              <a:r>
                <a:rPr lang="en-US" sz="600" b="1" i="1" dirty="0">
                  <a:solidFill>
                    <a:srgbClr val="FF0000">
                      <a:alpha val="43854"/>
                    </a:srgb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</a:t>
              </a:r>
            </a:p>
            <a:p>
              <a:pPr>
                <a:tabLst>
                  <a:tab pos="174625" algn="l"/>
                </a:tabLst>
              </a:pPr>
              <a:r>
                <a:rPr lang="en-US" sz="600" i="1" dirty="0" err="1">
                  <a:solidFill>
                    <a:schemeClr val="bg1">
                      <a:alpha val="43854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aligner:"bwa</a:t>
              </a:r>
              <a:r>
                <a:rPr lang="en-US" sz="600" i="1" dirty="0">
                  <a:solidFill>
                    <a:schemeClr val="bg1">
                      <a:alpha val="43854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"</a:t>
              </a:r>
            </a:p>
            <a:p>
              <a:pPr>
                <a:tabLst>
                  <a:tab pos="174625" algn="l"/>
                </a:tabLst>
              </a:pPr>
              <a:r>
                <a:rPr lang="en-US" sz="600" i="1" dirty="0">
                  <a:solidFill>
                    <a:schemeClr val="bg1">
                      <a:alpha val="43854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bwa:</a:t>
              </a:r>
            </a:p>
            <a:p>
              <a:pPr>
                <a:tabLst>
                  <a:tab pos="174625" algn="l"/>
                </a:tabLst>
              </a:pPr>
              <a:r>
                <a:rPr lang="en-US" sz="600" i="1" dirty="0">
                  <a:solidFill>
                    <a:schemeClr val="bg1">
                      <a:alpha val="43854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	</a:t>
              </a:r>
              <a:r>
                <a:rPr lang="en-US" sz="600" i="1" dirty="0" err="1">
                  <a:solidFill>
                    <a:schemeClr val="bg1">
                      <a:alpha val="43854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indexes_path:"resources</a:t>
              </a:r>
              <a:r>
                <a:rPr lang="en-US" sz="600" i="1" dirty="0">
                  <a:solidFill>
                    <a:schemeClr val="bg1">
                      <a:alpha val="43854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/indexes/bwa/"</a:t>
              </a:r>
            </a:p>
            <a:p>
              <a:pPr>
                <a:tabLst>
                  <a:tab pos="174625" algn="l"/>
                </a:tabLst>
              </a:pPr>
              <a:r>
                <a:rPr lang="en-US" sz="600" i="1" dirty="0">
                  <a:solidFill>
                    <a:schemeClr val="bg1">
                      <a:alpha val="43854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bowtie2:</a:t>
              </a:r>
            </a:p>
            <a:p>
              <a:pPr>
                <a:tabLst>
                  <a:tab pos="174625" algn="l"/>
                </a:tabLst>
              </a:pPr>
              <a:r>
                <a:rPr lang="en-US" sz="600" i="1" dirty="0">
                  <a:solidFill>
                    <a:schemeClr val="bg1">
                      <a:alpha val="43854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	</a:t>
              </a:r>
              <a:r>
                <a:rPr lang="en-US" sz="600" i="1" dirty="0" err="1">
                  <a:solidFill>
                    <a:schemeClr val="bg1">
                      <a:alpha val="43854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indexes_path:"resources</a:t>
              </a:r>
              <a:r>
                <a:rPr lang="en-US" sz="600" i="1" dirty="0">
                  <a:solidFill>
                    <a:schemeClr val="bg1">
                      <a:alpha val="43854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/indexes/bowtie2/"</a:t>
              </a:r>
            </a:p>
            <a:p>
              <a:pPr>
                <a:tabLst>
                  <a:tab pos="174625" algn="l"/>
                </a:tabLst>
              </a:pPr>
              <a:r>
                <a:rPr lang="en-US" sz="600" i="1" dirty="0">
                  <a:solidFill>
                    <a:schemeClr val="bg1">
                      <a:alpha val="43854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reference:</a:t>
              </a:r>
            </a:p>
            <a:p>
              <a:pPr>
                <a:tabLst>
                  <a:tab pos="174625" algn="l"/>
                </a:tabLst>
              </a:pPr>
              <a:r>
                <a:rPr lang="en-US" sz="600" i="1" dirty="0">
                  <a:solidFill>
                    <a:schemeClr val="bg1">
                      <a:alpha val="43854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	reference </a:t>
              </a:r>
              <a:r>
                <a:rPr lang="en-US" sz="600" i="1" dirty="0" err="1">
                  <a:solidFill>
                    <a:schemeClr val="bg1">
                      <a:alpha val="43854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filepath</a:t>
              </a:r>
              <a:endParaRPr lang="en-US" sz="600" i="1" dirty="0">
                <a:solidFill>
                  <a:schemeClr val="bg1">
                    <a:alpha val="43854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grpSp>
          <p:nvGrpSpPr>
            <p:cNvPr id="239" name="Groupe 238">
              <a:extLst>
                <a:ext uri="{FF2B5EF4-FFF2-40B4-BE49-F238E27FC236}">
                  <a16:creationId xmlns:a16="http://schemas.microsoft.com/office/drawing/2014/main" id="{73515F1D-8741-2A99-0454-0EC894582607}"/>
                </a:ext>
              </a:extLst>
            </p:cNvPr>
            <p:cNvGrpSpPr/>
            <p:nvPr/>
          </p:nvGrpSpPr>
          <p:grpSpPr>
            <a:xfrm>
              <a:off x="66666" y="1346921"/>
              <a:ext cx="2554289" cy="1684019"/>
              <a:chOff x="66666" y="1254325"/>
              <a:chExt cx="2554289" cy="1684019"/>
            </a:xfrm>
          </p:grpSpPr>
          <p:grpSp>
            <p:nvGrpSpPr>
              <p:cNvPr id="61" name="Groupe 60">
                <a:extLst>
                  <a:ext uri="{FF2B5EF4-FFF2-40B4-BE49-F238E27FC236}">
                    <a16:creationId xmlns:a16="http://schemas.microsoft.com/office/drawing/2014/main" id="{F4A8045A-FAE5-910D-92A6-F920AD0C5DCE}"/>
                  </a:ext>
                </a:extLst>
              </p:cNvPr>
              <p:cNvGrpSpPr/>
              <p:nvPr/>
            </p:nvGrpSpPr>
            <p:grpSpPr>
              <a:xfrm>
                <a:off x="68138" y="1254325"/>
                <a:ext cx="2552817" cy="1684019"/>
                <a:chOff x="68138" y="1154732"/>
                <a:chExt cx="2552817" cy="1425135"/>
              </a:xfrm>
            </p:grpSpPr>
            <p:grpSp>
              <p:nvGrpSpPr>
                <p:cNvPr id="113" name="Groupe 112">
                  <a:extLst>
                    <a:ext uri="{FF2B5EF4-FFF2-40B4-BE49-F238E27FC236}">
                      <a16:creationId xmlns:a16="http://schemas.microsoft.com/office/drawing/2014/main" id="{8F118B46-AA0B-4949-4EF0-C29C6E64E7E2}"/>
                    </a:ext>
                  </a:extLst>
                </p:cNvPr>
                <p:cNvGrpSpPr/>
                <p:nvPr/>
              </p:nvGrpSpPr>
              <p:grpSpPr>
                <a:xfrm>
                  <a:off x="130749" y="1154732"/>
                  <a:ext cx="2490206" cy="1425135"/>
                  <a:chOff x="127001" y="1139303"/>
                  <a:chExt cx="3009830" cy="1554110"/>
                </a:xfrm>
              </p:grpSpPr>
              <p:grpSp>
                <p:nvGrpSpPr>
                  <p:cNvPr id="10" name="Groupe 9">
                    <a:extLst>
                      <a:ext uri="{FF2B5EF4-FFF2-40B4-BE49-F238E27FC236}">
                        <a16:creationId xmlns:a16="http://schemas.microsoft.com/office/drawing/2014/main" id="{E5304051-B8A1-C58F-C989-0451838BF37E}"/>
                      </a:ext>
                    </a:extLst>
                  </p:cNvPr>
                  <p:cNvGrpSpPr/>
                  <p:nvPr/>
                </p:nvGrpSpPr>
                <p:grpSpPr>
                  <a:xfrm>
                    <a:off x="127001" y="1139303"/>
                    <a:ext cx="3009830" cy="1554110"/>
                    <a:chOff x="374651" y="1636562"/>
                    <a:chExt cx="3009830" cy="2007399"/>
                  </a:xfrm>
                </p:grpSpPr>
                <p:sp>
                  <p:nvSpPr>
                    <p:cNvPr id="67" name="ZoneTexte 66">
                      <a:extLst>
                        <a:ext uri="{FF2B5EF4-FFF2-40B4-BE49-F238E27FC236}">
                          <a16:creationId xmlns:a16="http://schemas.microsoft.com/office/drawing/2014/main" id="{8081BD9C-6F6F-B878-2BFA-9D7125923D3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4651" y="1636562"/>
                      <a:ext cx="3006047" cy="31184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accent6"/>
                          </a:solidFill>
                          <a:latin typeface="SF Pro Display" pitchFamily="2" charset="0"/>
                          <a:ea typeface="SF Pro Display" pitchFamily="2" charset="0"/>
                          <a:cs typeface="SF Pro Display" pitchFamily="2" charset="0"/>
                        </a:rPr>
                        <a:t>MAPPING</a:t>
                      </a:r>
                    </a:p>
                  </p:txBody>
                </p:sp>
                <p:sp>
                  <p:nvSpPr>
                    <p:cNvPr id="30" name="Rectangle 29">
                      <a:extLst>
                        <a:ext uri="{FF2B5EF4-FFF2-40B4-BE49-F238E27FC236}">
                          <a16:creationId xmlns:a16="http://schemas.microsoft.com/office/drawing/2014/main" id="{26BFF195-3AB6-07EC-C4F7-BC8A2D31BD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4651" y="1953482"/>
                      <a:ext cx="3009830" cy="1690479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1400">
                        <a:latin typeface="SF Pro Display" pitchFamily="2" charset="0"/>
                        <a:ea typeface="SF Pro Display" pitchFamily="2" charset="0"/>
                        <a:cs typeface="SF Pro Display" pitchFamily="2" charset="0"/>
                      </a:endParaRPr>
                    </a:p>
                  </p:txBody>
                </p:sp>
              </p:grpSp>
              <p:sp>
                <p:nvSpPr>
                  <p:cNvPr id="52" name="ZoneTexte 51">
                    <a:extLst>
                      <a:ext uri="{FF2B5EF4-FFF2-40B4-BE49-F238E27FC236}">
                        <a16:creationId xmlns:a16="http://schemas.microsoft.com/office/drawing/2014/main" id="{7EB00437-9509-363E-A81C-88F9EE2210F4}"/>
                      </a:ext>
                    </a:extLst>
                  </p:cNvPr>
                  <p:cNvSpPr txBox="1"/>
                  <p:nvPr/>
                </p:nvSpPr>
                <p:spPr>
                  <a:xfrm>
                    <a:off x="585690" y="1827136"/>
                    <a:ext cx="816886" cy="2130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 dirty="0">
                        <a:solidFill>
                          <a:srgbClr val="FF00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a:t>bwa mem</a:t>
                    </a:r>
                  </a:p>
                </p:txBody>
              </p:sp>
            </p:grpSp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B75432F5-6A93-8C50-6FD5-2C89BD8776C7}"/>
                    </a:ext>
                  </a:extLst>
                </p:cNvPr>
                <p:cNvSpPr txBox="1"/>
                <p:nvPr/>
              </p:nvSpPr>
              <p:spPr>
                <a:xfrm>
                  <a:off x="1365650" y="1778780"/>
                  <a:ext cx="816886" cy="1953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dirty="0">
                      <a:solidFill>
                        <a:srgbClr val="FF0000"/>
                      </a:solidFill>
                      <a:latin typeface="Menlo" panose="020B0609030804020204" pitchFamily="49" charset="0"/>
                      <a:ea typeface="Menlo" panose="020B0609030804020204" pitchFamily="49" charset="0"/>
                      <a:cs typeface="Menlo" panose="020B0609030804020204" pitchFamily="49" charset="0"/>
                    </a:rPr>
                    <a:t>bowtie2</a:t>
                  </a:r>
                </a:p>
              </p:txBody>
            </p:sp>
            <p:sp>
              <p:nvSpPr>
                <p:cNvPr id="54" name="ZoneTexte 53">
                  <a:extLst>
                    <a:ext uri="{FF2B5EF4-FFF2-40B4-BE49-F238E27FC236}">
                      <a16:creationId xmlns:a16="http://schemas.microsoft.com/office/drawing/2014/main" id="{78CA2CCD-9D60-9C74-112B-B79793224C6D}"/>
                    </a:ext>
                  </a:extLst>
                </p:cNvPr>
                <p:cNvSpPr txBox="1"/>
                <p:nvPr/>
              </p:nvSpPr>
              <p:spPr>
                <a:xfrm>
                  <a:off x="68138" y="1407570"/>
                  <a:ext cx="1120536" cy="2604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700" b="0" dirty="0">
                      <a:solidFill>
                        <a:srgbClr val="D19A66"/>
                      </a:solidFill>
                      <a:effectLst/>
                      <a:latin typeface="Fira Code" panose="020B0809050000020004" pitchFamily="49" charset="0"/>
                    </a:rPr>
                    <a:t>{s}</a:t>
                  </a:r>
                  <a:r>
                    <a:rPr lang="fr-FR" sz="700" b="0" dirty="0">
                      <a:solidFill>
                        <a:srgbClr val="98C379"/>
                      </a:solidFill>
                      <a:effectLst/>
                      <a:latin typeface="Fira Code" panose="020B0809050000020004" pitchFamily="49" charset="0"/>
                    </a:rPr>
                    <a:t>_</a:t>
                  </a:r>
                  <a:r>
                    <a:rPr lang="fr-FR" sz="700" b="0" dirty="0" err="1">
                      <a:solidFill>
                        <a:srgbClr val="98C379"/>
                      </a:solidFill>
                      <a:effectLst/>
                      <a:latin typeface="Fira Code" panose="020B0809050000020004" pitchFamily="49" charset="0"/>
                    </a:rPr>
                    <a:t>sickle</a:t>
                  </a:r>
                  <a:r>
                    <a:rPr lang="fr-FR" sz="700" b="0" dirty="0">
                      <a:solidFill>
                        <a:srgbClr val="98C379"/>
                      </a:solidFill>
                      <a:effectLst/>
                      <a:latin typeface="Fira Code" panose="020B0809050000020004" pitchFamily="49" charset="0"/>
                    </a:rPr>
                    <a:t>-</a:t>
                  </a:r>
                </a:p>
                <a:p>
                  <a:pPr algn="ctr"/>
                  <a:r>
                    <a:rPr lang="fr-FR" sz="700" b="0" dirty="0" err="1">
                      <a:solidFill>
                        <a:srgbClr val="98C379"/>
                      </a:solidFill>
                      <a:effectLst/>
                      <a:latin typeface="Fira Code" panose="020B0809050000020004" pitchFamily="49" charset="0"/>
                    </a:rPr>
                    <a:t>trimmed</a:t>
                  </a:r>
                  <a:r>
                    <a:rPr lang="en-US" sz="700" dirty="0">
                      <a:solidFill>
                        <a:schemeClr val="bg1"/>
                      </a:solidFill>
                      <a:latin typeface="SF Pro Display" pitchFamily="2" charset="0"/>
                      <a:ea typeface="SF Pro Display" pitchFamily="2" charset="0"/>
                      <a:cs typeface="SF Pro Display" pitchFamily="2" charset="0"/>
                    </a:rPr>
                    <a:t>_ R1.fastq.gz</a:t>
                  </a:r>
                </a:p>
              </p:txBody>
            </p:sp>
            <p:sp>
              <p:nvSpPr>
                <p:cNvPr id="55" name="ZoneTexte 54">
                  <a:extLst>
                    <a:ext uri="{FF2B5EF4-FFF2-40B4-BE49-F238E27FC236}">
                      <a16:creationId xmlns:a16="http://schemas.microsoft.com/office/drawing/2014/main" id="{97A61482-5FFB-5EA8-F481-06031D1F52BF}"/>
                    </a:ext>
                  </a:extLst>
                </p:cNvPr>
                <p:cNvSpPr txBox="1"/>
                <p:nvPr/>
              </p:nvSpPr>
              <p:spPr>
                <a:xfrm>
                  <a:off x="1437552" y="1407569"/>
                  <a:ext cx="1180273" cy="2604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700" b="0" dirty="0">
                      <a:solidFill>
                        <a:srgbClr val="D19A66"/>
                      </a:solidFill>
                      <a:effectLst/>
                      <a:latin typeface="Fira Code" panose="020B0809050000020004" pitchFamily="49" charset="0"/>
                    </a:rPr>
                    <a:t>{s}</a:t>
                  </a:r>
                  <a:r>
                    <a:rPr lang="fr-FR" sz="700" b="0" dirty="0">
                      <a:solidFill>
                        <a:srgbClr val="98C379"/>
                      </a:solidFill>
                      <a:effectLst/>
                      <a:latin typeface="Fira Code" panose="020B0809050000020004" pitchFamily="49" charset="0"/>
                    </a:rPr>
                    <a:t>_</a:t>
                  </a:r>
                  <a:r>
                    <a:rPr lang="fr-FR" sz="700" b="0" dirty="0" err="1">
                      <a:solidFill>
                        <a:srgbClr val="98C379"/>
                      </a:solidFill>
                      <a:effectLst/>
                      <a:latin typeface="Fira Code" panose="020B0809050000020004" pitchFamily="49" charset="0"/>
                    </a:rPr>
                    <a:t>sickle</a:t>
                  </a:r>
                  <a:r>
                    <a:rPr lang="fr-FR" sz="700" b="0" dirty="0">
                      <a:solidFill>
                        <a:srgbClr val="98C379"/>
                      </a:solidFill>
                      <a:effectLst/>
                      <a:latin typeface="Fira Code" panose="020B0809050000020004" pitchFamily="49" charset="0"/>
                    </a:rPr>
                    <a:t>-</a:t>
                  </a:r>
                </a:p>
                <a:p>
                  <a:pPr algn="ctr"/>
                  <a:r>
                    <a:rPr lang="fr-FR" sz="700" b="0" dirty="0" err="1">
                      <a:solidFill>
                        <a:srgbClr val="98C379"/>
                      </a:solidFill>
                      <a:effectLst/>
                      <a:latin typeface="Fira Code" panose="020B0809050000020004" pitchFamily="49" charset="0"/>
                    </a:rPr>
                    <a:t>trimmed</a:t>
                  </a:r>
                  <a:r>
                    <a:rPr lang="en-US" sz="700" dirty="0">
                      <a:solidFill>
                        <a:schemeClr val="bg1"/>
                      </a:solidFill>
                      <a:latin typeface="SF Pro Display" pitchFamily="2" charset="0"/>
                      <a:ea typeface="SF Pro Display" pitchFamily="2" charset="0"/>
                      <a:cs typeface="SF Pro Display" pitchFamily="2" charset="0"/>
                    </a:rPr>
                    <a:t>_R2.fastq.gz</a:t>
                  </a: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BC672202-6D92-BC49-203A-163C47FC5164}"/>
                    </a:ext>
                  </a:extLst>
                </p:cNvPr>
                <p:cNvSpPr/>
                <p:nvPr/>
              </p:nvSpPr>
              <p:spPr>
                <a:xfrm>
                  <a:off x="449865" y="1753738"/>
                  <a:ext cx="1728872" cy="27516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B8F29E88-8385-C103-D9DC-6FCB190048E7}"/>
                    </a:ext>
                  </a:extLst>
                </p:cNvPr>
                <p:cNvSpPr txBox="1"/>
                <p:nvPr/>
              </p:nvSpPr>
              <p:spPr>
                <a:xfrm>
                  <a:off x="1154081" y="1794042"/>
                  <a:ext cx="368054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dirty="0">
                      <a:solidFill>
                        <a:schemeClr val="bg1"/>
                      </a:solidFill>
                      <a:latin typeface="SF Pro Display" pitchFamily="2" charset="0"/>
                      <a:ea typeface="SF Pro Display" pitchFamily="2" charset="0"/>
                      <a:cs typeface="SF Pro Display" pitchFamily="2" charset="0"/>
                    </a:rPr>
                    <a:t>OR</a:t>
                  </a:r>
                </a:p>
              </p:txBody>
            </p:sp>
          </p:grpSp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38C02D62-E683-5AA2-2EB1-D3FF257CD004}"/>
                  </a:ext>
                </a:extLst>
              </p:cNvPr>
              <p:cNvSpPr txBox="1"/>
              <p:nvPr/>
            </p:nvSpPr>
            <p:spPr>
              <a:xfrm>
                <a:off x="66666" y="2593228"/>
                <a:ext cx="249328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b="0" dirty="0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{</a:t>
                </a:r>
                <a:r>
                  <a:rPr lang="fr-FR" sz="700" dirty="0">
                    <a:solidFill>
                      <a:srgbClr val="D19A66"/>
                    </a:solidFill>
                    <a:latin typeface="Fira Code" panose="020B0809050000020004" pitchFamily="49" charset="0"/>
                  </a:rPr>
                  <a:t>s</a:t>
                </a:r>
                <a:r>
                  <a:rPr lang="fr-FR" sz="700" b="0" dirty="0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}</a:t>
                </a:r>
                <a:r>
                  <a:rPr lang="fr-FR" sz="700" b="0" dirty="0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_</a:t>
                </a:r>
                <a:r>
                  <a:rPr lang="fr-FR" sz="700" b="0" dirty="0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{a}</a:t>
                </a:r>
                <a:r>
                  <a:rPr lang="fr-FR" sz="700" b="0" dirty="0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-</a:t>
                </a:r>
                <a:r>
                  <a:rPr lang="fr-FR" sz="700" b="0" dirty="0" err="1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mapped.sam</a:t>
                </a:r>
                <a:endParaRPr lang="fr-FR" sz="7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endParaRPr>
              </a:p>
            </p:txBody>
          </p:sp>
        </p:grpSp>
      </p:grpSp>
      <p:cxnSp>
        <p:nvCxnSpPr>
          <p:cNvPr id="66" name="Connecteur en angle 65">
            <a:extLst>
              <a:ext uri="{FF2B5EF4-FFF2-40B4-BE49-F238E27FC236}">
                <a16:creationId xmlns:a16="http://schemas.microsoft.com/office/drawing/2014/main" id="{299C3DE0-CB03-C91E-AC5E-7014B576E6BE}"/>
              </a:ext>
            </a:extLst>
          </p:cNvPr>
          <p:cNvCxnSpPr>
            <a:cxnSpLocks/>
            <a:stCxn id="56" idx="0"/>
            <a:endCxn id="55" idx="1"/>
          </p:cNvCxnSpPr>
          <p:nvPr/>
        </p:nvCxnSpPr>
        <p:spPr>
          <a:xfrm rot="5400000" flipH="1" flipV="1">
            <a:off x="1702869" y="1865533"/>
            <a:ext cx="255164" cy="123251"/>
          </a:xfrm>
          <a:prstGeom prst="bentConnector2">
            <a:avLst/>
          </a:prstGeom>
          <a:ln>
            <a:solidFill>
              <a:schemeClr val="bg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en angle 67">
            <a:extLst>
              <a:ext uri="{FF2B5EF4-FFF2-40B4-BE49-F238E27FC236}">
                <a16:creationId xmlns:a16="http://schemas.microsoft.com/office/drawing/2014/main" id="{8F1C0B4F-4FCC-648A-C307-DB8FED9E6237}"/>
              </a:ext>
            </a:extLst>
          </p:cNvPr>
          <p:cNvCxnSpPr>
            <a:cxnSpLocks/>
            <a:stCxn id="56" idx="0"/>
            <a:endCxn id="54" idx="3"/>
          </p:cNvCxnSpPr>
          <p:nvPr/>
        </p:nvCxnSpPr>
        <p:spPr>
          <a:xfrm rot="16200000" flipV="1">
            <a:off x="1578432" y="1864345"/>
            <a:ext cx="255163" cy="125627"/>
          </a:xfrm>
          <a:prstGeom prst="bentConnector2">
            <a:avLst/>
          </a:prstGeom>
          <a:ln>
            <a:solidFill>
              <a:schemeClr val="bg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en angle 76">
            <a:extLst>
              <a:ext uri="{FF2B5EF4-FFF2-40B4-BE49-F238E27FC236}">
                <a16:creationId xmlns:a16="http://schemas.microsoft.com/office/drawing/2014/main" id="{419434DD-FBE6-E806-9B1D-220A19F82040}"/>
              </a:ext>
            </a:extLst>
          </p:cNvPr>
          <p:cNvCxnSpPr>
            <a:cxnSpLocks/>
            <a:stCxn id="63" idx="0"/>
            <a:endCxn id="56" idx="2"/>
          </p:cNvCxnSpPr>
          <p:nvPr/>
        </p:nvCxnSpPr>
        <p:spPr>
          <a:xfrm rot="5400000" flipH="1" flipV="1">
            <a:off x="1615361" y="2532359"/>
            <a:ext cx="305940" cy="990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3" name="Groupe 222">
            <a:extLst>
              <a:ext uri="{FF2B5EF4-FFF2-40B4-BE49-F238E27FC236}">
                <a16:creationId xmlns:a16="http://schemas.microsoft.com/office/drawing/2014/main" id="{26063CE0-6F0E-C082-6627-98FF08BB8BEC}"/>
              </a:ext>
            </a:extLst>
          </p:cNvPr>
          <p:cNvGrpSpPr/>
          <p:nvPr/>
        </p:nvGrpSpPr>
        <p:grpSpPr>
          <a:xfrm>
            <a:off x="4942678" y="2494349"/>
            <a:ext cx="5481486" cy="3240253"/>
            <a:chOff x="3151686" y="2309715"/>
            <a:chExt cx="3009842" cy="3240253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468CF478-9A22-2D12-E3A2-39C3945C0EEC}"/>
                </a:ext>
              </a:extLst>
            </p:cNvPr>
            <p:cNvSpPr/>
            <p:nvPr/>
          </p:nvSpPr>
          <p:spPr>
            <a:xfrm>
              <a:off x="3259361" y="4415007"/>
              <a:ext cx="2793885" cy="395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1" name="ZoneTexte 160">
              <a:extLst>
                <a:ext uri="{FF2B5EF4-FFF2-40B4-BE49-F238E27FC236}">
                  <a16:creationId xmlns:a16="http://schemas.microsoft.com/office/drawing/2014/main" id="{83A94D2F-13A3-4E52-FB8B-B7873F2145E6}"/>
                </a:ext>
              </a:extLst>
            </p:cNvPr>
            <p:cNvSpPr txBox="1"/>
            <p:nvPr/>
          </p:nvSpPr>
          <p:spPr>
            <a:xfrm>
              <a:off x="3267834" y="4432778"/>
              <a:ext cx="7626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>
                  <a:solidFill>
                    <a:srgbClr val="FF000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samtools</a:t>
              </a:r>
              <a:r>
                <a:rPr lang="en-US" sz="900" dirty="0">
                  <a:solidFill>
                    <a:srgbClr val="FF000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index</a:t>
              </a:r>
            </a:p>
            <a:p>
              <a:pPr algn="ctr"/>
              <a:r>
                <a:rPr lang="en-US" sz="900" dirty="0">
                  <a:solidFill>
                    <a:schemeClr val="bg1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Index </a:t>
              </a:r>
              <a:r>
                <a:rPr lang="en-US" sz="900" dirty="0" err="1">
                  <a:solidFill>
                    <a:schemeClr val="bg1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markdup</a:t>
              </a:r>
              <a:r>
                <a:rPr lang="en-US" sz="900" dirty="0">
                  <a:solidFill>
                    <a:schemeClr val="bg1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 bam file</a:t>
              </a:r>
            </a:p>
          </p:txBody>
        </p:sp>
        <p:grpSp>
          <p:nvGrpSpPr>
            <p:cNvPr id="173" name="Groupe 172">
              <a:extLst>
                <a:ext uri="{FF2B5EF4-FFF2-40B4-BE49-F238E27FC236}">
                  <a16:creationId xmlns:a16="http://schemas.microsoft.com/office/drawing/2014/main" id="{A155F41F-9679-9F6C-7A31-21D2911413EA}"/>
                </a:ext>
              </a:extLst>
            </p:cNvPr>
            <p:cNvGrpSpPr/>
            <p:nvPr/>
          </p:nvGrpSpPr>
          <p:grpSpPr>
            <a:xfrm>
              <a:off x="3151686" y="2309715"/>
              <a:ext cx="3009842" cy="3240253"/>
              <a:chOff x="3151686" y="2309715"/>
              <a:chExt cx="3009842" cy="3240253"/>
            </a:xfrm>
          </p:grpSpPr>
          <p:grpSp>
            <p:nvGrpSpPr>
              <p:cNvPr id="169" name="Groupe 168">
                <a:extLst>
                  <a:ext uri="{FF2B5EF4-FFF2-40B4-BE49-F238E27FC236}">
                    <a16:creationId xmlns:a16="http://schemas.microsoft.com/office/drawing/2014/main" id="{165FD3FC-6AFE-F94A-D607-09D230801546}"/>
                  </a:ext>
                </a:extLst>
              </p:cNvPr>
              <p:cNvGrpSpPr/>
              <p:nvPr/>
            </p:nvGrpSpPr>
            <p:grpSpPr>
              <a:xfrm>
                <a:off x="3151686" y="2309715"/>
                <a:ext cx="3009842" cy="3240253"/>
                <a:chOff x="3151686" y="2309715"/>
                <a:chExt cx="3009842" cy="3240253"/>
              </a:xfrm>
            </p:grpSpPr>
            <p:grpSp>
              <p:nvGrpSpPr>
                <p:cNvPr id="157" name="Groupe 156">
                  <a:extLst>
                    <a:ext uri="{FF2B5EF4-FFF2-40B4-BE49-F238E27FC236}">
                      <a16:creationId xmlns:a16="http://schemas.microsoft.com/office/drawing/2014/main" id="{9FDC518E-A6F2-BCE6-CCEF-3EA185D0607B}"/>
                    </a:ext>
                  </a:extLst>
                </p:cNvPr>
                <p:cNvGrpSpPr/>
                <p:nvPr/>
              </p:nvGrpSpPr>
              <p:grpSpPr>
                <a:xfrm>
                  <a:off x="3151686" y="2309715"/>
                  <a:ext cx="3009842" cy="3240253"/>
                  <a:chOff x="3288603" y="2603109"/>
                  <a:chExt cx="3009842" cy="3240253"/>
                </a:xfrm>
              </p:grpSpPr>
              <p:sp>
                <p:nvSpPr>
                  <p:cNvPr id="99" name="ZoneTexte 98">
                    <a:extLst>
                      <a:ext uri="{FF2B5EF4-FFF2-40B4-BE49-F238E27FC236}">
                        <a16:creationId xmlns:a16="http://schemas.microsoft.com/office/drawing/2014/main" id="{67231735-DB36-08C2-081D-3862267B6A33}"/>
                      </a:ext>
                    </a:extLst>
                  </p:cNvPr>
                  <p:cNvSpPr txBox="1"/>
                  <p:nvPr/>
                </p:nvSpPr>
                <p:spPr>
                  <a:xfrm>
                    <a:off x="4330853" y="4103884"/>
                    <a:ext cx="102469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 dirty="0" err="1">
                        <a:solidFill>
                          <a:srgbClr val="FF00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a:t>picard</a:t>
                    </a:r>
                    <a:endParaRPr lang="en-US" sz="900" dirty="0">
                      <a:solidFill>
                        <a:srgbClr val="FF0000"/>
                      </a:solidFill>
                      <a:latin typeface="Menlo" panose="020B0609030804020204" pitchFamily="49" charset="0"/>
                      <a:ea typeface="Menlo" panose="020B0609030804020204" pitchFamily="49" charset="0"/>
                      <a:cs typeface="Menlo" panose="020B0609030804020204" pitchFamily="49" charset="0"/>
                    </a:endParaRPr>
                  </a:p>
                  <a:p>
                    <a:pPr algn="ctr"/>
                    <a:r>
                      <a:rPr lang="en-US" sz="900" dirty="0" err="1">
                        <a:solidFill>
                          <a:srgbClr val="FF00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a:t>MarkDuplicatesSpark</a:t>
                    </a:r>
                    <a:endParaRPr lang="en-US" sz="900" dirty="0">
                      <a:solidFill>
                        <a:schemeClr val="bg1"/>
                      </a:solidFill>
                      <a:latin typeface="Menlo" panose="020B0609030804020204" pitchFamily="49" charset="0"/>
                      <a:ea typeface="Menlo" panose="020B0609030804020204" pitchFamily="49" charset="0"/>
                      <a:cs typeface="Menlo" panose="020B0609030804020204" pitchFamily="49" charset="0"/>
                    </a:endParaRPr>
                  </a:p>
                </p:txBody>
              </p:sp>
              <p:grpSp>
                <p:nvGrpSpPr>
                  <p:cNvPr id="147" name="Groupe 146">
                    <a:extLst>
                      <a:ext uri="{FF2B5EF4-FFF2-40B4-BE49-F238E27FC236}">
                        <a16:creationId xmlns:a16="http://schemas.microsoft.com/office/drawing/2014/main" id="{95172C5B-61D5-A644-772C-7423CE7F2F3E}"/>
                      </a:ext>
                    </a:extLst>
                  </p:cNvPr>
                  <p:cNvGrpSpPr/>
                  <p:nvPr/>
                </p:nvGrpSpPr>
                <p:grpSpPr>
                  <a:xfrm>
                    <a:off x="3288603" y="2603109"/>
                    <a:ext cx="3009842" cy="3240253"/>
                    <a:chOff x="3288603" y="2603107"/>
                    <a:chExt cx="3009842" cy="3240253"/>
                  </a:xfrm>
                </p:grpSpPr>
                <p:sp>
                  <p:nvSpPr>
                    <p:cNvPr id="93" name="ZoneTexte 92">
                      <a:extLst>
                        <a:ext uri="{FF2B5EF4-FFF2-40B4-BE49-F238E27FC236}">
                          <a16:creationId xmlns:a16="http://schemas.microsoft.com/office/drawing/2014/main" id="{DA54E161-058B-F735-A2DA-FBC1AB1E270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06065" y="2979625"/>
                      <a:ext cx="2530084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fr-FR" sz="800" b="0" dirty="0">
                          <a:solidFill>
                            <a:srgbClr val="D19A66"/>
                          </a:solidFill>
                          <a:effectLst/>
                          <a:latin typeface="Fira Code" panose="020B0809050000020004" pitchFamily="49" charset="0"/>
                        </a:rPr>
                        <a:t>{s}</a:t>
                      </a:r>
                      <a:r>
                        <a:rPr lang="fr-FR" sz="800" b="0" dirty="0">
                          <a:solidFill>
                            <a:srgbClr val="98C379"/>
                          </a:solidFill>
                          <a:effectLst/>
                          <a:latin typeface="Fira Code" panose="020B0809050000020004" pitchFamily="49" charset="0"/>
                        </a:rPr>
                        <a:t>_</a:t>
                      </a:r>
                      <a:r>
                        <a:rPr lang="fr-FR" sz="800" b="0" dirty="0">
                          <a:solidFill>
                            <a:srgbClr val="D19A66"/>
                          </a:solidFill>
                          <a:effectLst/>
                          <a:latin typeface="Fira Code" panose="020B0809050000020004" pitchFamily="49" charset="0"/>
                        </a:rPr>
                        <a:t>{a}</a:t>
                      </a:r>
                      <a:r>
                        <a:rPr lang="fr-FR" sz="800" dirty="0">
                          <a:solidFill>
                            <a:srgbClr val="98C379"/>
                          </a:solidFill>
                          <a:latin typeface="Fira Code" panose="020B0809050000020004" pitchFamily="49" charset="0"/>
                        </a:rPr>
                        <a:t>-</a:t>
                      </a:r>
                      <a:r>
                        <a:rPr lang="fr-FR" sz="800" b="0" dirty="0" err="1">
                          <a:solidFill>
                            <a:srgbClr val="98C379"/>
                          </a:solidFill>
                          <a:effectLst/>
                          <a:latin typeface="Fira Code" panose="020B0809050000020004" pitchFamily="49" charset="0"/>
                        </a:rPr>
                        <a:t>mapped.sam</a:t>
                      </a:r>
                      <a:endParaRPr lang="fr-FR" sz="800" b="0" dirty="0">
                        <a:solidFill>
                          <a:srgbClr val="ABB2BF"/>
                        </a:solidFill>
                        <a:effectLst/>
                        <a:latin typeface="Fira Code" panose="020B0809050000020004" pitchFamily="49" charset="0"/>
                      </a:endParaRPr>
                    </a:p>
                  </p:txBody>
                </p:sp>
                <p:grpSp>
                  <p:nvGrpSpPr>
                    <p:cNvPr id="146" name="Groupe 145">
                      <a:extLst>
                        <a:ext uri="{FF2B5EF4-FFF2-40B4-BE49-F238E27FC236}">
                          <a16:creationId xmlns:a16="http://schemas.microsoft.com/office/drawing/2014/main" id="{373C576D-DC02-BFCC-7686-A05FECD525D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88603" y="2603107"/>
                      <a:ext cx="3009842" cy="3240253"/>
                      <a:chOff x="3288603" y="2627557"/>
                      <a:chExt cx="3009842" cy="3240253"/>
                    </a:xfrm>
                  </p:grpSpPr>
                  <p:sp>
                    <p:nvSpPr>
                      <p:cNvPr id="100" name="Rectangle 99">
                        <a:extLst>
                          <a:ext uri="{FF2B5EF4-FFF2-40B4-BE49-F238E27FC236}">
                            <a16:creationId xmlns:a16="http://schemas.microsoft.com/office/drawing/2014/main" id="{03004249-F592-8A07-CFF9-380B18D50E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96278" y="4102684"/>
                        <a:ext cx="2793885" cy="39552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 dirty="0"/>
                      </a:p>
                    </p:txBody>
                  </p:sp>
                  <p:grpSp>
                    <p:nvGrpSpPr>
                      <p:cNvPr id="144" name="Groupe 143">
                        <a:extLst>
                          <a:ext uri="{FF2B5EF4-FFF2-40B4-BE49-F238E27FC236}">
                            <a16:creationId xmlns:a16="http://schemas.microsoft.com/office/drawing/2014/main" id="{6818B1DF-108A-0089-5312-30B3DD4589E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88603" y="2627557"/>
                        <a:ext cx="3009842" cy="3240253"/>
                        <a:chOff x="3288603" y="2627557"/>
                        <a:chExt cx="3009842" cy="3240253"/>
                      </a:xfrm>
                    </p:grpSpPr>
                    <p:grpSp>
                      <p:nvGrpSpPr>
                        <p:cNvPr id="21" name="Groupe 20">
                          <a:extLst>
                            <a:ext uri="{FF2B5EF4-FFF2-40B4-BE49-F238E27FC236}">
                              <a16:creationId xmlns:a16="http://schemas.microsoft.com/office/drawing/2014/main" id="{D1B672A5-0BC5-027D-F7C5-9627E761E24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88603" y="2627557"/>
                          <a:ext cx="3009842" cy="3240253"/>
                          <a:chOff x="7555042" y="2549578"/>
                          <a:chExt cx="3009842" cy="3240253"/>
                        </a:xfrm>
                      </p:grpSpPr>
                      <p:sp>
                        <p:nvSpPr>
                          <p:cNvPr id="40" name="ZoneTexte 39">
                            <a:extLst>
                              <a:ext uri="{FF2B5EF4-FFF2-40B4-BE49-F238E27FC236}">
                                <a16:creationId xmlns:a16="http://schemas.microsoft.com/office/drawing/2014/main" id="{93847798-F265-71F4-3B83-73EF4C346C3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555042" y="2549578"/>
                            <a:ext cx="3003629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fr-FR" sz="1100" dirty="0">
                                <a:solidFill>
                                  <a:schemeClr val="accent6"/>
                                </a:solidFill>
                                <a:latin typeface="SF Pro Display" pitchFamily="2" charset="0"/>
                                <a:ea typeface="SF Pro Display" pitchFamily="2" charset="0"/>
                                <a:cs typeface="SF Pro Display" pitchFamily="2" charset="0"/>
                              </a:rPr>
                              <a:t>SAM CONVERSION, MERGE BAM FILE &amp; MARK DUPLICATES</a:t>
                            </a:r>
                          </a:p>
                        </p:txBody>
                      </p:sp>
                      <p:sp>
                        <p:nvSpPr>
                          <p:cNvPr id="41" name="Rectangle 40">
                            <a:extLst>
                              <a:ext uri="{FF2B5EF4-FFF2-40B4-BE49-F238E27FC236}">
                                <a16:creationId xmlns:a16="http://schemas.microsoft.com/office/drawing/2014/main" id="{D9356EE4-DA2C-38A5-8673-96FCE3928F7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555043" y="2843498"/>
                            <a:ext cx="3009841" cy="2946333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bg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 dirty="0"/>
                          </a:p>
                        </p:txBody>
                      </p:sp>
                      <p:sp>
                        <p:nvSpPr>
                          <p:cNvPr id="45" name="Rectangle 44">
                            <a:extLst>
                              <a:ext uri="{FF2B5EF4-FFF2-40B4-BE49-F238E27FC236}">
                                <a16:creationId xmlns:a16="http://schemas.microsoft.com/office/drawing/2014/main" id="{75A6E0A5-017B-51C5-5B67-6FC33DDB28B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662717" y="3212481"/>
                            <a:ext cx="2793885" cy="681059"/>
                          </a:xfrm>
                          <a:prstGeom prst="rect">
                            <a:avLst/>
                          </a:prstGeom>
                          <a:noFill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 dirty="0"/>
                          </a:p>
                        </p:txBody>
                      </p:sp>
                    </p:grpSp>
                    <p:sp>
                      <p:nvSpPr>
                        <p:cNvPr id="125" name="ZoneTexte 124">
                          <a:extLst>
                            <a:ext uri="{FF2B5EF4-FFF2-40B4-BE49-F238E27FC236}">
                              <a16:creationId xmlns:a16="http://schemas.microsoft.com/office/drawing/2014/main" id="{8D0B5A60-689D-5CBB-951B-DE5BCE5B48B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399470" y="3427152"/>
                          <a:ext cx="768151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900" dirty="0" err="1">
                              <a:solidFill>
                                <a:srgbClr val="FF0000"/>
                              </a:solidFill>
                              <a:latin typeface="Menlo" panose="020B0609030804020204" pitchFamily="49" charset="0"/>
                              <a:ea typeface="Menlo" panose="020B0609030804020204" pitchFamily="49" charset="0"/>
                              <a:cs typeface="Menlo" panose="020B0609030804020204" pitchFamily="49" charset="0"/>
                            </a:rPr>
                            <a:t>samtools</a:t>
                          </a:r>
                          <a:r>
                            <a:rPr lang="en-US" sz="900" dirty="0">
                              <a:solidFill>
                                <a:schemeClr val="bg1"/>
                              </a:solidFill>
                              <a:latin typeface="Menlo" panose="020B0609030804020204" pitchFamily="49" charset="0"/>
                              <a:ea typeface="Menlo" panose="020B0609030804020204" pitchFamily="49" charset="0"/>
                              <a:cs typeface="Menlo" panose="020B0609030804020204" pitchFamily="49" charset="0"/>
                            </a:rPr>
                            <a:t> </a:t>
                          </a:r>
                          <a:r>
                            <a:rPr lang="en-US" sz="900" dirty="0">
                              <a:solidFill>
                                <a:srgbClr val="FF0000"/>
                              </a:solidFill>
                              <a:latin typeface="Menlo" panose="020B0609030804020204" pitchFamily="49" charset="0"/>
                              <a:ea typeface="Menlo" panose="020B0609030804020204" pitchFamily="49" charset="0"/>
                              <a:cs typeface="Menlo" panose="020B0609030804020204" pitchFamily="49" charset="0"/>
                            </a:rPr>
                            <a:t>view</a:t>
                          </a:r>
                        </a:p>
                        <a:p>
                          <a:pPr algn="ctr"/>
                          <a:r>
                            <a:rPr lang="en-US" sz="900" dirty="0">
                              <a:solidFill>
                                <a:schemeClr val="bg1"/>
                              </a:solidFill>
                              <a:latin typeface="SF Pro Display" pitchFamily="2" charset="0"/>
                              <a:ea typeface="SF Pro Display" pitchFamily="2" charset="0"/>
                              <a:cs typeface="SF Pro Display" pitchFamily="2" charset="0"/>
                            </a:rPr>
                            <a:t>conversion to bam</a:t>
                          </a:r>
                        </a:p>
                      </p:txBody>
                    </p:sp>
                  </p:grpSp>
                </p:grpSp>
              </p:grpSp>
            </p:grpSp>
            <p:sp>
              <p:nvSpPr>
                <p:cNvPr id="166" name="ZoneTexte 165">
                  <a:extLst>
                    <a:ext uri="{FF2B5EF4-FFF2-40B4-BE49-F238E27FC236}">
                      <a16:creationId xmlns:a16="http://schemas.microsoft.com/office/drawing/2014/main" id="{74ADAAFD-26F0-F870-BC4C-438AFFE045C7}"/>
                    </a:ext>
                  </a:extLst>
                </p:cNvPr>
                <p:cNvSpPr txBox="1"/>
                <p:nvPr/>
              </p:nvSpPr>
              <p:spPr>
                <a:xfrm>
                  <a:off x="3720236" y="5250414"/>
                  <a:ext cx="197209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800" b="0" dirty="0">
                      <a:solidFill>
                        <a:srgbClr val="D19A66"/>
                      </a:solidFill>
                      <a:effectLst/>
                      <a:latin typeface="Fira Code" panose="020B0809050000020004" pitchFamily="49" charset="0"/>
                    </a:rPr>
                    <a:t>{s}</a:t>
                  </a:r>
                  <a:r>
                    <a:rPr lang="fr-FR" sz="800" b="0" dirty="0">
                      <a:solidFill>
                        <a:srgbClr val="98C379"/>
                      </a:solidFill>
                      <a:effectLst/>
                      <a:latin typeface="Fira Code" panose="020B0809050000020004" pitchFamily="49" charset="0"/>
                    </a:rPr>
                    <a:t>_</a:t>
                  </a:r>
                  <a:r>
                    <a:rPr lang="fr-FR" sz="800" b="0" dirty="0">
                      <a:solidFill>
                        <a:srgbClr val="D19A66"/>
                      </a:solidFill>
                      <a:effectLst/>
                      <a:latin typeface="Fira Code" panose="020B0809050000020004" pitchFamily="49" charset="0"/>
                    </a:rPr>
                    <a:t>{a}</a:t>
                  </a:r>
                  <a:r>
                    <a:rPr lang="fr-FR" sz="800" b="0" dirty="0">
                      <a:solidFill>
                        <a:srgbClr val="98C379"/>
                      </a:solidFill>
                      <a:effectLst/>
                      <a:latin typeface="Fira Code" panose="020B0809050000020004" pitchFamily="49" charset="0"/>
                    </a:rPr>
                    <a:t>_</a:t>
                  </a:r>
                  <a:r>
                    <a:rPr lang="fr-FR" sz="800" b="0" dirty="0" err="1">
                      <a:solidFill>
                        <a:srgbClr val="98C379"/>
                      </a:solidFill>
                      <a:effectLst/>
                      <a:latin typeface="Fira Code" panose="020B0809050000020004" pitchFamily="49" charset="0"/>
                    </a:rPr>
                    <a:t>sorted</a:t>
                  </a:r>
                  <a:r>
                    <a:rPr lang="fr-FR" sz="800" b="0" dirty="0">
                      <a:solidFill>
                        <a:srgbClr val="98C379"/>
                      </a:solidFill>
                      <a:effectLst/>
                      <a:latin typeface="Fira Code" panose="020B0809050000020004" pitchFamily="49" charset="0"/>
                    </a:rPr>
                    <a:t>-mark-</a:t>
                  </a:r>
                  <a:r>
                    <a:rPr lang="fr-FR" sz="800" b="0" dirty="0" err="1">
                      <a:solidFill>
                        <a:srgbClr val="98C379"/>
                      </a:solidFill>
                      <a:effectLst/>
                      <a:latin typeface="Fira Code" panose="020B0809050000020004" pitchFamily="49" charset="0"/>
                    </a:rPr>
                    <a:t>dup</a:t>
                  </a:r>
                  <a:r>
                    <a:rPr lang="fr-FR" sz="800" b="0" dirty="0">
                      <a:solidFill>
                        <a:srgbClr val="98C379"/>
                      </a:solidFill>
                      <a:effectLst/>
                      <a:latin typeface="Fira Code" panose="020B0809050000020004" pitchFamily="49" charset="0"/>
                    </a:rPr>
                    <a:t>-</a:t>
                  </a:r>
                  <a:r>
                    <a:rPr lang="fr-FR" sz="800" b="0" dirty="0" err="1">
                      <a:solidFill>
                        <a:srgbClr val="98C379"/>
                      </a:solidFill>
                      <a:effectLst/>
                      <a:latin typeface="Fira Code" panose="020B0809050000020004" pitchFamily="49" charset="0"/>
                    </a:rPr>
                    <a:t>fx.bai</a:t>
                  </a:r>
                  <a:endParaRPr lang="fr-FR" sz="8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endParaRPr>
                </a:p>
              </p:txBody>
            </p:sp>
          </p:grpSp>
          <p:sp>
            <p:nvSpPr>
              <p:cNvPr id="172" name="ZoneTexte 171">
                <a:extLst>
                  <a:ext uri="{FF2B5EF4-FFF2-40B4-BE49-F238E27FC236}">
                    <a16:creationId xmlns:a16="http://schemas.microsoft.com/office/drawing/2014/main" id="{6A1F7CE0-F8DB-6244-735C-7030D64B3B53}"/>
                  </a:ext>
                </a:extLst>
              </p:cNvPr>
              <p:cNvSpPr txBox="1"/>
              <p:nvPr/>
            </p:nvSpPr>
            <p:spPr>
              <a:xfrm>
                <a:off x="3720236" y="4994870"/>
                <a:ext cx="197209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b="0" dirty="0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{s}</a:t>
                </a:r>
                <a:r>
                  <a:rPr lang="fr-FR" sz="800" b="0" dirty="0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_</a:t>
                </a:r>
                <a:r>
                  <a:rPr lang="fr-FR" sz="800" b="0" dirty="0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{a}</a:t>
                </a:r>
                <a:r>
                  <a:rPr lang="fr-FR" sz="800" b="0" dirty="0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_</a:t>
                </a:r>
                <a:r>
                  <a:rPr lang="fr-FR" sz="800" b="0" dirty="0" err="1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sorted</a:t>
                </a:r>
                <a:r>
                  <a:rPr lang="fr-FR" sz="800" b="0" dirty="0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-mark-</a:t>
                </a:r>
                <a:r>
                  <a:rPr lang="fr-FR" sz="800" b="0" dirty="0" err="1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dup</a:t>
                </a:r>
                <a:r>
                  <a:rPr lang="fr-FR" sz="800" b="0" dirty="0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-</a:t>
                </a:r>
                <a:r>
                  <a:rPr lang="fr-FR" sz="800" b="0" dirty="0" err="1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fx.bam</a:t>
                </a:r>
                <a:endParaRPr lang="fr-FR" sz="8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endParaRPr>
              </a:p>
            </p:txBody>
          </p:sp>
        </p:grpSp>
      </p:grpSp>
      <p:cxnSp>
        <p:nvCxnSpPr>
          <p:cNvPr id="238" name="Connecteur en angle 237">
            <a:extLst>
              <a:ext uri="{FF2B5EF4-FFF2-40B4-BE49-F238E27FC236}">
                <a16:creationId xmlns:a16="http://schemas.microsoft.com/office/drawing/2014/main" id="{9E679503-D7EF-A695-AF20-B2147C929ADE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-118" y="1146625"/>
            <a:ext cx="1828930" cy="200296"/>
          </a:xfrm>
          <a:prstGeom prst="bentConnector2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4912E1CF-B720-8F02-98A7-3F41891F1887}"/>
              </a:ext>
            </a:extLst>
          </p:cNvPr>
          <p:cNvSpPr txBox="1"/>
          <p:nvPr/>
        </p:nvSpPr>
        <p:spPr>
          <a:xfrm>
            <a:off x="4809" y="5686576"/>
            <a:ext cx="1642180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800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{</a:t>
            </a:r>
            <a:r>
              <a:rPr lang="fr-FR" sz="800" dirty="0">
                <a:solidFill>
                  <a:srgbClr val="D19A66"/>
                </a:solidFill>
                <a:latin typeface="Fira Code" panose="020B0809050000020004" pitchFamily="49" charset="0"/>
              </a:rPr>
              <a:t>s}:</a:t>
            </a:r>
            <a:r>
              <a:rPr lang="fr-FR" sz="800" dirty="0">
                <a:solidFill>
                  <a:srgbClr val="98C379"/>
                </a:solidFill>
                <a:latin typeface="Fira Code" panose="020B0809050000020004" pitchFamily="49" charset="0"/>
              </a:rPr>
              <a:t> {</a:t>
            </a:r>
            <a:r>
              <a:rPr lang="fr-FR" sz="800" dirty="0" err="1">
                <a:solidFill>
                  <a:srgbClr val="98C379"/>
                </a:solidFill>
                <a:latin typeface="Fira Code" panose="020B0809050000020004" pitchFamily="49" charset="0"/>
              </a:rPr>
              <a:t>sample</a:t>
            </a:r>
            <a:r>
              <a:rPr lang="fr-FR" sz="800" dirty="0">
                <a:solidFill>
                  <a:srgbClr val="98C379"/>
                </a:solidFill>
                <a:latin typeface="Fira Code" panose="020B0809050000020004" pitchFamily="49" charset="0"/>
              </a:rPr>
              <a:t>}</a:t>
            </a:r>
          </a:p>
          <a:p>
            <a:r>
              <a:rPr lang="fr-FR" sz="800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{a}: </a:t>
            </a:r>
            <a:r>
              <a:rPr lang="fr-FR" sz="800" dirty="0">
                <a:solidFill>
                  <a:srgbClr val="98C379"/>
                </a:solidFill>
                <a:latin typeface="Fira Code" panose="020B0809050000020004" pitchFamily="49" charset="0"/>
              </a:rPr>
              <a:t>{aligner}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4C73CFE0-0291-FD95-54CE-B7DDFFACA0C6}"/>
              </a:ext>
            </a:extLst>
          </p:cNvPr>
          <p:cNvCxnSpPr>
            <a:cxnSpLocks/>
          </p:cNvCxnSpPr>
          <p:nvPr/>
        </p:nvCxnSpPr>
        <p:spPr>
          <a:xfrm>
            <a:off x="10412849" y="4561305"/>
            <a:ext cx="1761849" cy="0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en angle 19">
            <a:extLst>
              <a:ext uri="{FF2B5EF4-FFF2-40B4-BE49-F238E27FC236}">
                <a16:creationId xmlns:a16="http://schemas.microsoft.com/office/drawing/2014/main" id="{6B0EFBE6-96A5-C0FE-5A33-9AAC9DA51CAD}"/>
              </a:ext>
            </a:extLst>
          </p:cNvPr>
          <p:cNvCxnSpPr>
            <a:cxnSpLocks/>
            <a:stCxn id="30" idx="3"/>
            <a:endCxn id="40" idx="0"/>
          </p:cNvCxnSpPr>
          <p:nvPr/>
        </p:nvCxnSpPr>
        <p:spPr>
          <a:xfrm>
            <a:off x="3075480" y="2321864"/>
            <a:ext cx="4602284" cy="172485"/>
          </a:xfrm>
          <a:prstGeom prst="bentConnector2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4D54CAAE-61A4-1122-CAFA-B88F9AA6FACF}"/>
              </a:ext>
            </a:extLst>
          </p:cNvPr>
          <p:cNvSpPr txBox="1"/>
          <p:nvPr/>
        </p:nvSpPr>
        <p:spPr>
          <a:xfrm>
            <a:off x="8337020" y="3289270"/>
            <a:ext cx="1709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Samtools</a:t>
            </a:r>
            <a:r>
              <a:rPr lang="en-US" sz="9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sort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Sort by coordinates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1BF9E10-A1B5-9AE9-F185-24F3E3FCD290}"/>
              </a:ext>
            </a:extLst>
          </p:cNvPr>
          <p:cNvSpPr txBox="1"/>
          <p:nvPr/>
        </p:nvSpPr>
        <p:spPr>
          <a:xfrm>
            <a:off x="8107680" y="4623430"/>
            <a:ext cx="210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picard</a:t>
            </a:r>
            <a:r>
              <a:rPr lang="en-US" sz="9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SetNmMdAndUqTags</a:t>
            </a:r>
            <a:endParaRPr lang="en-US" sz="900" dirty="0">
              <a:solidFill>
                <a:srgbClr val="FF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en-US" sz="900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Add NM, MD, and UQ tags</a:t>
            </a:r>
          </a:p>
        </p:txBody>
      </p:sp>
    </p:spTree>
    <p:extLst>
      <p:ext uri="{BB962C8B-B14F-4D97-AF65-F5344CB8AC3E}">
        <p14:creationId xmlns:p14="http://schemas.microsoft.com/office/powerpoint/2010/main" val="857893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043BA72-D07A-E826-89BA-20488E25F121}"/>
              </a:ext>
            </a:extLst>
          </p:cNvPr>
          <p:cNvSpPr/>
          <p:nvPr/>
        </p:nvSpPr>
        <p:spPr>
          <a:xfrm>
            <a:off x="-59" y="798342"/>
            <a:ext cx="12192000" cy="6077119"/>
          </a:xfrm>
          <a:prstGeom prst="rect">
            <a:avLst/>
          </a:prstGeom>
          <a:solidFill>
            <a:srgbClr val="1220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8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D8965F-6104-412D-CD95-C24B4FF0B1A5}"/>
              </a:ext>
            </a:extLst>
          </p:cNvPr>
          <p:cNvSpPr/>
          <p:nvPr/>
        </p:nvSpPr>
        <p:spPr>
          <a:xfrm>
            <a:off x="0" y="0"/>
            <a:ext cx="12192000" cy="796915"/>
          </a:xfrm>
          <a:prstGeom prst="rect">
            <a:avLst/>
          </a:prstGeom>
          <a:solidFill>
            <a:srgbClr val="237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Espace réservé du contenu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DC8FE07E-4E1F-7048-4B9B-C35F38F8B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36098" y="143836"/>
            <a:ext cx="1839685" cy="480771"/>
          </a:xfr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B4D1C9B-EE7C-71C5-F3E5-661756665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D92F1-269C-6245-A661-8F179CA56E94}" type="slidenum">
              <a:rPr lang="fr-FR" smtClean="0"/>
              <a:t>6</a:t>
            </a:fld>
            <a:endParaRPr lang="fr-FR" dirty="0"/>
          </a:p>
        </p:txBody>
      </p: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00CE3F6F-49E1-55F7-9A8D-265489E61558}"/>
              </a:ext>
            </a:extLst>
          </p:cNvPr>
          <p:cNvCxnSpPr>
            <a:cxnSpLocks/>
            <a:stCxn id="30" idx="2"/>
            <a:endCxn id="96" idx="0"/>
          </p:cNvCxnSpPr>
          <p:nvPr/>
        </p:nvCxnSpPr>
        <p:spPr>
          <a:xfrm flipH="1">
            <a:off x="3549960" y="3796697"/>
            <a:ext cx="9990" cy="951985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ZoneTexte 101">
            <a:extLst>
              <a:ext uri="{FF2B5EF4-FFF2-40B4-BE49-F238E27FC236}">
                <a16:creationId xmlns:a16="http://schemas.microsoft.com/office/drawing/2014/main" id="{C8ADA833-1FEB-FE17-2B14-4234AB443ED1}"/>
              </a:ext>
            </a:extLst>
          </p:cNvPr>
          <p:cNvSpPr txBox="1"/>
          <p:nvPr/>
        </p:nvSpPr>
        <p:spPr>
          <a:xfrm>
            <a:off x="2255799" y="103732"/>
            <a:ext cx="6328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SHAVE: </a:t>
            </a:r>
            <a:r>
              <a:rPr lang="fr-FR" sz="2400" i="1" dirty="0" err="1">
                <a:solidFill>
                  <a:srgbClr val="FF0000"/>
                </a:solidFill>
              </a:rPr>
              <a:t>SH</a:t>
            </a:r>
            <a:r>
              <a:rPr lang="fr-FR" sz="2400" i="1" dirty="0" err="1">
                <a:solidFill>
                  <a:schemeClr val="bg1"/>
                </a:solidFill>
              </a:rPr>
              <a:t>ort</a:t>
            </a:r>
            <a:r>
              <a:rPr lang="fr-FR" sz="2400" i="1" dirty="0">
                <a:solidFill>
                  <a:schemeClr val="bg1"/>
                </a:solidFill>
              </a:rPr>
              <a:t> </a:t>
            </a:r>
            <a:r>
              <a:rPr lang="fr-FR" sz="2400" i="1" dirty="0" err="1">
                <a:solidFill>
                  <a:schemeClr val="bg1"/>
                </a:solidFill>
              </a:rPr>
              <a:t>read</a:t>
            </a:r>
            <a:r>
              <a:rPr lang="fr-FR" sz="2400" i="1" dirty="0">
                <a:solidFill>
                  <a:schemeClr val="bg1"/>
                </a:solidFill>
              </a:rPr>
              <a:t> </a:t>
            </a:r>
            <a:r>
              <a:rPr lang="fr-FR" sz="2400" i="1" dirty="0" err="1">
                <a:solidFill>
                  <a:srgbClr val="FF0000"/>
                </a:solidFill>
              </a:rPr>
              <a:t>A</a:t>
            </a:r>
            <a:r>
              <a:rPr lang="fr-FR" sz="2400" i="1" dirty="0" err="1">
                <a:solidFill>
                  <a:schemeClr val="bg1"/>
                </a:solidFill>
              </a:rPr>
              <a:t>lignment</a:t>
            </a:r>
            <a:r>
              <a:rPr lang="fr-FR" sz="2400" i="1" dirty="0">
                <a:solidFill>
                  <a:schemeClr val="bg1"/>
                </a:solidFill>
              </a:rPr>
              <a:t> pipeline for </a:t>
            </a:r>
            <a:r>
              <a:rPr lang="fr-FR" sz="2400" i="1" dirty="0" err="1">
                <a:solidFill>
                  <a:srgbClr val="FF0000"/>
                </a:solidFill>
              </a:rPr>
              <a:t>VE</a:t>
            </a:r>
            <a:r>
              <a:rPr lang="fr-FR" sz="2400" i="1" dirty="0" err="1">
                <a:solidFill>
                  <a:schemeClr val="bg1"/>
                </a:solidFill>
              </a:rPr>
              <a:t>ctors</a:t>
            </a:r>
            <a:endParaRPr lang="fr-FR" sz="2400" i="1" dirty="0">
              <a:solidFill>
                <a:schemeClr val="bg1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CEF52BE-D7B9-0F63-93DB-5C69391090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2" y="13365"/>
            <a:ext cx="1169857" cy="78423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CDB5E8D-9EBB-C66B-429A-30DD885C9F32}"/>
              </a:ext>
            </a:extLst>
          </p:cNvPr>
          <p:cNvSpPr txBox="1"/>
          <p:nvPr/>
        </p:nvSpPr>
        <p:spPr>
          <a:xfrm>
            <a:off x="0" y="788386"/>
            <a:ext cx="1903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Workflow </a:t>
            </a:r>
            <a:r>
              <a:rPr lang="fr-FR" sz="1200" b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Overview</a:t>
            </a:r>
            <a:r>
              <a:rPr lang="fr-FR" sz="1200" b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:</a:t>
            </a:r>
          </a:p>
        </p:txBody>
      </p:sp>
      <p:grpSp>
        <p:nvGrpSpPr>
          <p:cNvPr id="207" name="Groupe 206">
            <a:extLst>
              <a:ext uri="{FF2B5EF4-FFF2-40B4-BE49-F238E27FC236}">
                <a16:creationId xmlns:a16="http://schemas.microsoft.com/office/drawing/2014/main" id="{ABDE9DDA-6A35-BE2B-EC72-5047F0A1F7B3}"/>
              </a:ext>
            </a:extLst>
          </p:cNvPr>
          <p:cNvGrpSpPr/>
          <p:nvPr/>
        </p:nvGrpSpPr>
        <p:grpSpPr>
          <a:xfrm>
            <a:off x="1799223" y="4748682"/>
            <a:ext cx="3502579" cy="1633880"/>
            <a:chOff x="7616195" y="1054814"/>
            <a:chExt cx="3502579" cy="1633880"/>
          </a:xfrm>
        </p:grpSpPr>
        <p:grpSp>
          <p:nvGrpSpPr>
            <p:cNvPr id="177" name="Groupe 176">
              <a:extLst>
                <a:ext uri="{FF2B5EF4-FFF2-40B4-BE49-F238E27FC236}">
                  <a16:creationId xmlns:a16="http://schemas.microsoft.com/office/drawing/2014/main" id="{6F66A778-510A-5F2E-B9FF-4970D9348816}"/>
                </a:ext>
              </a:extLst>
            </p:cNvPr>
            <p:cNvGrpSpPr/>
            <p:nvPr/>
          </p:nvGrpSpPr>
          <p:grpSpPr>
            <a:xfrm>
              <a:off x="7616195" y="1054814"/>
              <a:ext cx="3502579" cy="1633880"/>
              <a:chOff x="7195476" y="4384055"/>
              <a:chExt cx="3502579" cy="1633880"/>
            </a:xfrm>
          </p:grpSpPr>
          <p:grpSp>
            <p:nvGrpSpPr>
              <p:cNvPr id="127" name="Groupe 126">
                <a:extLst>
                  <a:ext uri="{FF2B5EF4-FFF2-40B4-BE49-F238E27FC236}">
                    <a16:creationId xmlns:a16="http://schemas.microsoft.com/office/drawing/2014/main" id="{95EF0BEF-645C-3975-D2F2-26138D8C5BBF}"/>
                  </a:ext>
                </a:extLst>
              </p:cNvPr>
              <p:cNvGrpSpPr/>
              <p:nvPr/>
            </p:nvGrpSpPr>
            <p:grpSpPr>
              <a:xfrm>
                <a:off x="7195476" y="4384055"/>
                <a:ext cx="3502579" cy="1633880"/>
                <a:chOff x="7543373" y="2688810"/>
                <a:chExt cx="3021511" cy="1633880"/>
              </a:xfrm>
            </p:grpSpPr>
            <p:sp>
              <p:nvSpPr>
                <p:cNvPr id="96" name="ZoneTexte 95">
                  <a:extLst>
                    <a:ext uri="{FF2B5EF4-FFF2-40B4-BE49-F238E27FC236}">
                      <a16:creationId xmlns:a16="http://schemas.microsoft.com/office/drawing/2014/main" id="{C60DB628-84A9-7D15-AD9B-8CE6518B60CE}"/>
                    </a:ext>
                  </a:extLst>
                </p:cNvPr>
                <p:cNvSpPr txBox="1"/>
                <p:nvPr/>
              </p:nvSpPr>
              <p:spPr>
                <a:xfrm>
                  <a:off x="7543373" y="2688810"/>
                  <a:ext cx="3020558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900" dirty="0">
                      <a:solidFill>
                        <a:schemeClr val="bg1"/>
                      </a:solidFill>
                      <a:latin typeface="SF Pro Display" pitchFamily="2" charset="0"/>
                      <a:ea typeface="SF Pro Display" pitchFamily="2" charset="0"/>
                      <a:cs typeface="SF Pro Display" pitchFamily="2" charset="0"/>
                    </a:rPr>
                    <a:t>INTERVALS FOR IGV</a:t>
                  </a: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A8E16E00-D238-5E38-597C-8A51F95FE86B}"/>
                    </a:ext>
                  </a:extLst>
                </p:cNvPr>
                <p:cNvSpPr/>
                <p:nvPr/>
              </p:nvSpPr>
              <p:spPr>
                <a:xfrm>
                  <a:off x="7555043" y="2933049"/>
                  <a:ext cx="3009841" cy="1389641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104" name="ZoneTexte 103">
                  <a:extLst>
                    <a:ext uri="{FF2B5EF4-FFF2-40B4-BE49-F238E27FC236}">
                      <a16:creationId xmlns:a16="http://schemas.microsoft.com/office/drawing/2014/main" id="{22C3F19D-8F48-1E03-00C3-F10559141119}"/>
                    </a:ext>
                  </a:extLst>
                </p:cNvPr>
                <p:cNvSpPr txBox="1"/>
                <p:nvPr/>
              </p:nvSpPr>
              <p:spPr>
                <a:xfrm>
                  <a:off x="7661285" y="4006305"/>
                  <a:ext cx="279388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800" b="0" dirty="0">
                      <a:solidFill>
                        <a:srgbClr val="D19A66"/>
                      </a:solidFill>
                      <a:effectLst/>
                      <a:latin typeface="Fira Code" panose="020B0809050000020004" pitchFamily="49" charset="0"/>
                    </a:rPr>
                    <a:t>{s}</a:t>
                  </a:r>
                  <a:r>
                    <a:rPr lang="fr-FR" sz="800" b="0" dirty="0">
                      <a:solidFill>
                        <a:srgbClr val="98C379"/>
                      </a:solidFill>
                      <a:effectLst/>
                      <a:latin typeface="Fira Code" panose="020B0809050000020004" pitchFamily="49" charset="0"/>
                    </a:rPr>
                    <a:t>_</a:t>
                  </a:r>
                  <a:r>
                    <a:rPr lang="fr-FR" sz="800" b="0" dirty="0">
                      <a:solidFill>
                        <a:srgbClr val="D19A66"/>
                      </a:solidFill>
                      <a:effectLst/>
                      <a:latin typeface="Fira Code" panose="020B0809050000020004" pitchFamily="49" charset="0"/>
                    </a:rPr>
                    <a:t>{a}</a:t>
                  </a:r>
                  <a:r>
                    <a:rPr lang="fr-FR" sz="800" b="0" dirty="0">
                      <a:solidFill>
                        <a:srgbClr val="98C379"/>
                      </a:solidFill>
                      <a:effectLst/>
                      <a:latin typeface="Fira Code" panose="020B0809050000020004" pitchFamily="49" charset="0"/>
                    </a:rPr>
                    <a:t>_</a:t>
                  </a:r>
                  <a:r>
                    <a:rPr lang="fr-FR" sz="800" b="0" dirty="0" err="1">
                      <a:solidFill>
                        <a:srgbClr val="98C379"/>
                      </a:solidFill>
                      <a:effectLst/>
                      <a:latin typeface="Fira Code" panose="020B0809050000020004" pitchFamily="49" charset="0"/>
                    </a:rPr>
                    <a:t>realignertargetcreator.bed</a:t>
                  </a:r>
                  <a:endParaRPr lang="fr-FR" sz="8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endParaRPr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F21502AB-D2A6-9231-1CEB-901C3F078FDF}"/>
                    </a:ext>
                  </a:extLst>
                </p:cNvPr>
                <p:cNvSpPr/>
                <p:nvPr/>
              </p:nvSpPr>
              <p:spPr>
                <a:xfrm>
                  <a:off x="7662717" y="3305491"/>
                  <a:ext cx="2793885" cy="60092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175" name="ZoneTexte 174">
                <a:extLst>
                  <a:ext uri="{FF2B5EF4-FFF2-40B4-BE49-F238E27FC236}">
                    <a16:creationId xmlns:a16="http://schemas.microsoft.com/office/drawing/2014/main" id="{7FD7B368-1F8F-C52A-218D-616C614FE6E2}"/>
                  </a:ext>
                </a:extLst>
              </p:cNvPr>
              <p:cNvSpPr txBox="1"/>
              <p:nvPr/>
            </p:nvSpPr>
            <p:spPr>
              <a:xfrm>
                <a:off x="7452288" y="4700265"/>
                <a:ext cx="300690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b="0" dirty="0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{s}</a:t>
                </a:r>
                <a:r>
                  <a:rPr lang="fr-FR" sz="800" b="0" dirty="0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_</a:t>
                </a:r>
                <a:r>
                  <a:rPr lang="fr-FR" sz="800" b="0" dirty="0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{a}</a:t>
                </a:r>
                <a:r>
                  <a:rPr lang="fr-FR" sz="800" b="0" dirty="0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.</a:t>
                </a:r>
                <a:r>
                  <a:rPr lang="fr-FR" sz="800" b="0" dirty="0" err="1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intervals</a:t>
                </a:r>
                <a:endParaRPr lang="fr-FR" sz="8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endParaRPr>
              </a:p>
            </p:txBody>
          </p:sp>
        </p:grpSp>
        <p:sp>
          <p:nvSpPr>
            <p:cNvPr id="206" name="ZoneTexte 205">
              <a:extLst>
                <a:ext uri="{FF2B5EF4-FFF2-40B4-BE49-F238E27FC236}">
                  <a16:creationId xmlns:a16="http://schemas.microsoft.com/office/drawing/2014/main" id="{C6D81D6D-0E51-5374-C2CB-BB3C865F2E5B}"/>
                </a:ext>
              </a:extLst>
            </p:cNvPr>
            <p:cNvSpPr txBox="1"/>
            <p:nvPr/>
          </p:nvSpPr>
          <p:spPr>
            <a:xfrm>
              <a:off x="8522140" y="1769912"/>
              <a:ext cx="16895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000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awk</a:t>
              </a:r>
              <a:r>
                <a:rPr lang="en-US" sz="900" dirty="0">
                  <a:solidFill>
                    <a:srgbClr val="FF0000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 </a:t>
              </a:r>
              <a:r>
                <a:rPr lang="en-US" sz="900" dirty="0">
                  <a:solidFill>
                    <a:schemeClr val="bg1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extraction </a:t>
              </a:r>
            </a:p>
            <a:p>
              <a:pPr algn="ctr"/>
              <a:r>
                <a:rPr lang="en-US" sz="900" dirty="0">
                  <a:solidFill>
                    <a:schemeClr val="bg1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( found in GATK's forum )</a:t>
              </a: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1888725A-41CE-70A0-99F7-4444EF4B5531}"/>
              </a:ext>
            </a:extLst>
          </p:cNvPr>
          <p:cNvGrpSpPr/>
          <p:nvPr/>
        </p:nvGrpSpPr>
        <p:grpSpPr>
          <a:xfrm>
            <a:off x="1803661" y="1272919"/>
            <a:ext cx="3559699" cy="2523778"/>
            <a:chOff x="88351" y="1272919"/>
            <a:chExt cx="3559699" cy="2523778"/>
          </a:xfrm>
        </p:grpSpPr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38C02D62-E683-5AA2-2EB1-D3FF257CD004}"/>
                </a:ext>
              </a:extLst>
            </p:cNvPr>
            <p:cNvSpPr txBox="1"/>
            <p:nvPr/>
          </p:nvSpPr>
          <p:spPr>
            <a:xfrm>
              <a:off x="190686" y="3438051"/>
              <a:ext cx="33070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b="0" dirty="0">
                  <a:solidFill>
                    <a:srgbClr val="D19A66"/>
                  </a:solidFill>
                  <a:effectLst/>
                  <a:latin typeface="Fira Code" panose="020B0809050000020004" pitchFamily="49" charset="0"/>
                </a:rPr>
                <a:t>{</a:t>
              </a:r>
              <a:r>
                <a:rPr lang="fr-FR" sz="800" b="0" dirty="0" err="1">
                  <a:solidFill>
                    <a:srgbClr val="D19A66"/>
                  </a:solidFill>
                  <a:effectLst/>
                  <a:latin typeface="Fira Code" panose="020B0809050000020004" pitchFamily="49" charset="0"/>
                </a:rPr>
                <a:t>sample</a:t>
              </a:r>
              <a:r>
                <a:rPr lang="fr-FR" sz="800" b="0" dirty="0">
                  <a:solidFill>
                    <a:srgbClr val="D19A66"/>
                  </a:solidFill>
                  <a:effectLst/>
                  <a:latin typeface="Fira Code" panose="020B0809050000020004" pitchFamily="49" charset="0"/>
                </a:rPr>
                <a:t>}</a:t>
              </a:r>
              <a:r>
                <a:rPr lang="fr-FR" sz="800" b="0" dirty="0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_</a:t>
              </a:r>
              <a:r>
                <a:rPr lang="fr-FR" sz="800" b="0" dirty="0">
                  <a:solidFill>
                    <a:srgbClr val="D19A66"/>
                  </a:solidFill>
                  <a:effectLst/>
                  <a:latin typeface="Fira Code" panose="020B0809050000020004" pitchFamily="49" charset="0"/>
                </a:rPr>
                <a:t>{aligner}</a:t>
              </a:r>
              <a:r>
                <a:rPr lang="fr-FR" sz="800" b="0" dirty="0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.</a:t>
              </a:r>
              <a:r>
                <a:rPr lang="fr-FR" sz="800" b="0" dirty="0" err="1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intervals</a:t>
              </a:r>
              <a:endParaRPr lang="fr-FR" sz="8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endParaRPr>
            </a:p>
          </p:txBody>
        </p: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790B5EAE-9C80-C4C5-142C-8028E222C557}"/>
                </a:ext>
              </a:extLst>
            </p:cNvPr>
            <p:cNvGrpSpPr/>
            <p:nvPr/>
          </p:nvGrpSpPr>
          <p:grpSpPr>
            <a:xfrm>
              <a:off x="88351" y="1272919"/>
              <a:ext cx="3559699" cy="2523778"/>
              <a:chOff x="65202" y="1272919"/>
              <a:chExt cx="3559699" cy="2523778"/>
            </a:xfrm>
          </p:grpSpPr>
          <p:grpSp>
            <p:nvGrpSpPr>
              <p:cNvPr id="61" name="Groupe 60">
                <a:extLst>
                  <a:ext uri="{FF2B5EF4-FFF2-40B4-BE49-F238E27FC236}">
                    <a16:creationId xmlns:a16="http://schemas.microsoft.com/office/drawing/2014/main" id="{F4A8045A-FAE5-910D-92A6-F920AD0C5DCE}"/>
                  </a:ext>
                </a:extLst>
              </p:cNvPr>
              <p:cNvGrpSpPr/>
              <p:nvPr/>
            </p:nvGrpSpPr>
            <p:grpSpPr>
              <a:xfrm>
                <a:off x="65202" y="1272919"/>
                <a:ext cx="3559699" cy="2523778"/>
                <a:chOff x="53371" y="1223143"/>
                <a:chExt cx="2680445" cy="1490744"/>
              </a:xfrm>
            </p:grpSpPr>
            <p:grpSp>
              <p:nvGrpSpPr>
                <p:cNvPr id="113" name="Groupe 112">
                  <a:extLst>
                    <a:ext uri="{FF2B5EF4-FFF2-40B4-BE49-F238E27FC236}">
                      <a16:creationId xmlns:a16="http://schemas.microsoft.com/office/drawing/2014/main" id="{8F118B46-AA0B-4949-4EF0-C29C6E64E7E2}"/>
                    </a:ext>
                  </a:extLst>
                </p:cNvPr>
                <p:cNvGrpSpPr/>
                <p:nvPr/>
              </p:nvGrpSpPr>
              <p:grpSpPr>
                <a:xfrm>
                  <a:off x="53371" y="1223143"/>
                  <a:ext cx="2680445" cy="1490744"/>
                  <a:chOff x="33477" y="1213903"/>
                  <a:chExt cx="3239766" cy="1625655"/>
                </a:xfrm>
              </p:grpSpPr>
              <p:grpSp>
                <p:nvGrpSpPr>
                  <p:cNvPr id="10" name="Groupe 9">
                    <a:extLst>
                      <a:ext uri="{FF2B5EF4-FFF2-40B4-BE49-F238E27FC236}">
                        <a16:creationId xmlns:a16="http://schemas.microsoft.com/office/drawing/2014/main" id="{E5304051-B8A1-C58F-C989-0451838BF37E}"/>
                      </a:ext>
                    </a:extLst>
                  </p:cNvPr>
                  <p:cNvGrpSpPr/>
                  <p:nvPr/>
                </p:nvGrpSpPr>
                <p:grpSpPr>
                  <a:xfrm>
                    <a:off x="33477" y="1213903"/>
                    <a:ext cx="3239766" cy="1625655"/>
                    <a:chOff x="281127" y="1732925"/>
                    <a:chExt cx="3239766" cy="2099814"/>
                  </a:xfrm>
                </p:grpSpPr>
                <p:sp>
                  <p:nvSpPr>
                    <p:cNvPr id="67" name="ZoneTexte 66">
                      <a:extLst>
                        <a:ext uri="{FF2B5EF4-FFF2-40B4-BE49-F238E27FC236}">
                          <a16:creationId xmlns:a16="http://schemas.microsoft.com/office/drawing/2014/main" id="{8081BD9C-6F6F-B878-2BFA-9D7125923D3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1127" y="1732925"/>
                      <a:ext cx="3239766" cy="21766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accent6"/>
                          </a:solidFill>
                          <a:latin typeface="SF Pro Display" pitchFamily="2" charset="0"/>
                          <a:ea typeface="SF Pro Display" pitchFamily="2" charset="0"/>
                          <a:cs typeface="SF Pro Display" pitchFamily="2" charset="0"/>
                        </a:rPr>
                        <a:t>IDENTIFY WHAT REGIONS NEED TO BE REALIGNED </a:t>
                      </a:r>
                    </a:p>
                  </p:txBody>
                </p:sp>
                <p:sp>
                  <p:nvSpPr>
                    <p:cNvPr id="30" name="Rectangle 29">
                      <a:extLst>
                        <a:ext uri="{FF2B5EF4-FFF2-40B4-BE49-F238E27FC236}">
                          <a16:creationId xmlns:a16="http://schemas.microsoft.com/office/drawing/2014/main" id="{26BFF195-3AB6-07EC-C4F7-BC8A2D31BD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892" y="1953483"/>
                      <a:ext cx="2817348" cy="1879256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1400" dirty="0">
                        <a:latin typeface="SF Pro Display" pitchFamily="2" charset="0"/>
                        <a:ea typeface="SF Pro Display" pitchFamily="2" charset="0"/>
                        <a:cs typeface="SF Pro Display" pitchFamily="2" charset="0"/>
                      </a:endParaRPr>
                    </a:p>
                  </p:txBody>
                </p:sp>
              </p:grpSp>
              <p:sp>
                <p:nvSpPr>
                  <p:cNvPr id="52" name="ZoneTexte 51">
                    <a:extLst>
                      <a:ext uri="{FF2B5EF4-FFF2-40B4-BE49-F238E27FC236}">
                        <a16:creationId xmlns:a16="http://schemas.microsoft.com/office/drawing/2014/main" id="{7EB00437-9509-363E-A81C-88F9EE2210F4}"/>
                      </a:ext>
                    </a:extLst>
                  </p:cNvPr>
                  <p:cNvSpPr txBox="1"/>
                  <p:nvPr/>
                </p:nvSpPr>
                <p:spPr>
                  <a:xfrm>
                    <a:off x="595704" y="2290584"/>
                    <a:ext cx="2016646" cy="2379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 dirty="0" err="1">
                        <a:solidFill>
                          <a:srgbClr val="FF00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a:t>gatk</a:t>
                    </a:r>
                    <a:r>
                      <a:rPr lang="en-US" sz="900" dirty="0">
                        <a:solidFill>
                          <a:srgbClr val="FF00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a:t> </a:t>
                    </a:r>
                    <a:r>
                      <a:rPr lang="en-US" sz="900" dirty="0" err="1">
                        <a:solidFill>
                          <a:srgbClr val="FF00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a:t>RealignerTargetCreator</a:t>
                    </a:r>
                    <a:endParaRPr lang="en-US" sz="900" dirty="0">
                      <a:solidFill>
                        <a:srgbClr val="FF0000"/>
                      </a:solidFill>
                      <a:latin typeface="Menlo" panose="020B0609030804020204" pitchFamily="49" charset="0"/>
                      <a:ea typeface="Menlo" panose="020B0609030804020204" pitchFamily="49" charset="0"/>
                      <a:cs typeface="Menlo" panose="020B0609030804020204" pitchFamily="49" charset="0"/>
                    </a:endParaRPr>
                  </a:p>
                  <a:p>
                    <a:pPr algn="ctr"/>
                    <a:r>
                      <a:rPr lang="en-US" sz="900" dirty="0">
                        <a:solidFill>
                          <a:schemeClr val="bg1"/>
                        </a:solidFill>
                        <a:latin typeface="SF Pro Display" pitchFamily="2" charset="0"/>
                        <a:ea typeface="SF Pro Display" pitchFamily="2" charset="0"/>
                        <a:cs typeface="SF Pro Display" pitchFamily="2" charset="0"/>
                      </a:rPr>
                      <a:t>create a target intervals list</a:t>
                    </a:r>
                  </a:p>
                </p:txBody>
              </p:sp>
            </p:grp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BC672202-6D92-BC49-203A-163C47FC5164}"/>
                    </a:ext>
                  </a:extLst>
                </p:cNvPr>
                <p:cNvSpPr/>
                <p:nvPr/>
              </p:nvSpPr>
              <p:spPr>
                <a:xfrm>
                  <a:off x="471652" y="2181511"/>
                  <a:ext cx="1728872" cy="27516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4CEF1162-4B77-CFE4-CC22-F12CDC0D28AF}"/>
                  </a:ext>
                </a:extLst>
              </p:cNvPr>
              <p:cNvSpPr txBox="1"/>
              <p:nvPr/>
            </p:nvSpPr>
            <p:spPr>
              <a:xfrm>
                <a:off x="167537" y="2146388"/>
                <a:ext cx="330705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b="0" dirty="0" err="1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reference-sequence</a:t>
                </a:r>
                <a:endParaRPr lang="fr-FR" sz="8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endParaRPr>
              </a:p>
            </p:txBody>
          </p:sp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DF83D1A9-6AC4-14A6-6BC4-C88EFD7DC0C1}"/>
                  </a:ext>
                </a:extLst>
              </p:cNvPr>
              <p:cNvSpPr txBox="1"/>
              <p:nvPr/>
            </p:nvSpPr>
            <p:spPr>
              <a:xfrm>
                <a:off x="167538" y="2342835"/>
                <a:ext cx="327750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b="0" dirty="0" err="1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reference-sequence</a:t>
                </a:r>
                <a:r>
                  <a:rPr lang="fr-FR" sz="800" b="0" dirty="0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 index</a:t>
                </a:r>
                <a:endParaRPr lang="fr-FR" sz="8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endParaRPr>
              </a:p>
            </p:txBody>
          </p:sp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A6BAB627-80C9-962E-F0D7-B3248AC81AB6}"/>
                  </a:ext>
                </a:extLst>
              </p:cNvPr>
              <p:cNvSpPr txBox="1"/>
              <p:nvPr/>
            </p:nvSpPr>
            <p:spPr>
              <a:xfrm>
                <a:off x="977808" y="2577031"/>
                <a:ext cx="168736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b="0" dirty="0" err="1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reference-sequence.dict</a:t>
                </a:r>
                <a:endParaRPr lang="fr-FR" sz="8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endParaRPr>
              </a:p>
            </p:txBody>
          </p:sp>
        </p:grpSp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0E33FECD-B2F0-8BEA-EE1D-4D2742936B97}"/>
              </a:ext>
            </a:extLst>
          </p:cNvPr>
          <p:cNvGrpSpPr/>
          <p:nvPr/>
        </p:nvGrpSpPr>
        <p:grpSpPr>
          <a:xfrm>
            <a:off x="6582498" y="2187650"/>
            <a:ext cx="3315465" cy="2697411"/>
            <a:chOff x="4045911" y="1921369"/>
            <a:chExt cx="3315465" cy="2697411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3FEBFF8D-384F-4C1D-D315-D2A910E95076}"/>
                </a:ext>
              </a:extLst>
            </p:cNvPr>
            <p:cNvGrpSpPr/>
            <p:nvPr/>
          </p:nvGrpSpPr>
          <p:grpSpPr>
            <a:xfrm>
              <a:off x="4053893" y="1921369"/>
              <a:ext cx="3307483" cy="2697411"/>
              <a:chOff x="190686" y="1277667"/>
              <a:chExt cx="3307483" cy="2697411"/>
            </a:xfrm>
          </p:grpSpPr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BB50157D-99A6-52B7-968B-C9EB1254D327}"/>
                  </a:ext>
                </a:extLst>
              </p:cNvPr>
              <p:cNvSpPr txBox="1"/>
              <p:nvPr/>
            </p:nvSpPr>
            <p:spPr>
              <a:xfrm>
                <a:off x="190686" y="3458489"/>
                <a:ext cx="330705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b="0" dirty="0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{s}</a:t>
                </a:r>
                <a:r>
                  <a:rPr lang="fr-FR" sz="800" b="0" dirty="0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_</a:t>
                </a:r>
                <a:r>
                  <a:rPr lang="fr-FR" sz="800" b="0" dirty="0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{a}</a:t>
                </a:r>
                <a:r>
                  <a:rPr lang="fr-FR" sz="800" b="0" dirty="0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_</a:t>
                </a:r>
                <a:r>
                  <a:rPr lang="fr-FR" sz="800" b="0" dirty="0" err="1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md_realigned.bam</a:t>
                </a:r>
                <a:endParaRPr lang="fr-FR" sz="8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endParaRPr>
              </a:p>
            </p:txBody>
          </p:sp>
          <p:grpSp>
            <p:nvGrpSpPr>
              <p:cNvPr id="19" name="Groupe 18">
                <a:extLst>
                  <a:ext uri="{FF2B5EF4-FFF2-40B4-BE49-F238E27FC236}">
                    <a16:creationId xmlns:a16="http://schemas.microsoft.com/office/drawing/2014/main" id="{C7B690C7-08C8-09AB-1802-6204E74D34C2}"/>
                  </a:ext>
                </a:extLst>
              </p:cNvPr>
              <p:cNvGrpSpPr/>
              <p:nvPr/>
            </p:nvGrpSpPr>
            <p:grpSpPr>
              <a:xfrm>
                <a:off x="190686" y="1277667"/>
                <a:ext cx="3307483" cy="2697411"/>
                <a:chOff x="167537" y="1277667"/>
                <a:chExt cx="3307483" cy="2697411"/>
              </a:xfrm>
            </p:grpSpPr>
            <p:grpSp>
              <p:nvGrpSpPr>
                <p:cNvPr id="20" name="Groupe 19">
                  <a:extLst>
                    <a:ext uri="{FF2B5EF4-FFF2-40B4-BE49-F238E27FC236}">
                      <a16:creationId xmlns:a16="http://schemas.microsoft.com/office/drawing/2014/main" id="{00443B61-FD17-266C-92F4-65E0122E8E12}"/>
                    </a:ext>
                  </a:extLst>
                </p:cNvPr>
                <p:cNvGrpSpPr/>
                <p:nvPr/>
              </p:nvGrpSpPr>
              <p:grpSpPr>
                <a:xfrm>
                  <a:off x="167962" y="1277667"/>
                  <a:ext cx="3307058" cy="2697411"/>
                  <a:chOff x="130749" y="1225949"/>
                  <a:chExt cx="2490207" cy="1593308"/>
                </a:xfrm>
              </p:grpSpPr>
              <p:grpSp>
                <p:nvGrpSpPr>
                  <p:cNvPr id="26" name="Groupe 25">
                    <a:extLst>
                      <a:ext uri="{FF2B5EF4-FFF2-40B4-BE49-F238E27FC236}">
                        <a16:creationId xmlns:a16="http://schemas.microsoft.com/office/drawing/2014/main" id="{BA22E7BB-04E7-2B4C-E5B7-F5233A8A884E}"/>
                      </a:ext>
                    </a:extLst>
                  </p:cNvPr>
                  <p:cNvGrpSpPr/>
                  <p:nvPr/>
                </p:nvGrpSpPr>
                <p:grpSpPr>
                  <a:xfrm>
                    <a:off x="130749" y="1225949"/>
                    <a:ext cx="2490207" cy="1593308"/>
                    <a:chOff x="127001" y="1216962"/>
                    <a:chExt cx="3009831" cy="1737503"/>
                  </a:xfrm>
                </p:grpSpPr>
                <p:grpSp>
                  <p:nvGrpSpPr>
                    <p:cNvPr id="31" name="Groupe 30">
                      <a:extLst>
                        <a:ext uri="{FF2B5EF4-FFF2-40B4-BE49-F238E27FC236}">
                          <a16:creationId xmlns:a16="http://schemas.microsoft.com/office/drawing/2014/main" id="{45332A5D-B4A4-21C1-FD2A-07D1689AA33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7001" y="1216962"/>
                      <a:ext cx="3009831" cy="1737503"/>
                      <a:chOff x="374651" y="1736869"/>
                      <a:chExt cx="3009831" cy="2244287"/>
                    </a:xfrm>
                  </p:grpSpPr>
                  <p:sp>
                    <p:nvSpPr>
                      <p:cNvPr id="33" name="ZoneTexte 32">
                        <a:extLst>
                          <a:ext uri="{FF2B5EF4-FFF2-40B4-BE49-F238E27FC236}">
                            <a16:creationId xmlns:a16="http://schemas.microsoft.com/office/drawing/2014/main" id="{5C6413B4-34B4-D43A-110B-91087835930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4651" y="1736869"/>
                        <a:ext cx="3009831" cy="21766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fr-FR" sz="1100" dirty="0">
                            <a:solidFill>
                              <a:schemeClr val="accent6"/>
                            </a:solidFill>
                            <a:latin typeface="SF Pro Display" pitchFamily="2" charset="0"/>
                            <a:ea typeface="SF Pro Display" pitchFamily="2" charset="0"/>
                            <a:cs typeface="SF Pro Display" pitchFamily="2" charset="0"/>
                          </a:rPr>
                          <a:t>INDEL REALIGNMENT</a:t>
                        </a:r>
                      </a:p>
                    </p:txBody>
                  </p:sp>
                  <p:sp>
                    <p:nvSpPr>
                      <p:cNvPr id="34" name="Rectangle 33">
                        <a:extLst>
                          <a:ext uri="{FF2B5EF4-FFF2-40B4-BE49-F238E27FC236}">
                            <a16:creationId xmlns:a16="http://schemas.microsoft.com/office/drawing/2014/main" id="{AF8ECF26-C828-ADB7-2D34-7DC0006492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9632" y="1953483"/>
                        <a:ext cx="2639869" cy="202767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 sz="1600" dirty="0">
                          <a:latin typeface="SF Pro Display" pitchFamily="2" charset="0"/>
                          <a:ea typeface="SF Pro Display" pitchFamily="2" charset="0"/>
                          <a:cs typeface="SF Pro Display" pitchFamily="2" charset="0"/>
                        </a:endParaRPr>
                      </a:p>
                    </p:txBody>
                  </p:sp>
                </p:grpSp>
                <p:sp>
                  <p:nvSpPr>
                    <p:cNvPr id="32" name="ZoneTexte 31">
                      <a:extLst>
                        <a:ext uri="{FF2B5EF4-FFF2-40B4-BE49-F238E27FC236}">
                          <a16:creationId xmlns:a16="http://schemas.microsoft.com/office/drawing/2014/main" id="{4FADCF00-BCD2-DE7B-6E77-7B3598D7794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8454" y="2278309"/>
                      <a:ext cx="2016646" cy="25772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000" dirty="0" err="1">
                          <a:solidFill>
                            <a:srgbClr val="FF0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gatk</a:t>
                      </a:r>
                      <a:r>
                        <a:rPr lang="en-US" sz="1000" dirty="0">
                          <a:solidFill>
                            <a:srgbClr val="FF0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FF0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IndelRealigner</a:t>
                      </a:r>
                      <a:endParaRPr lang="en-US" sz="1000" dirty="0">
                        <a:solidFill>
                          <a:srgbClr val="FF00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pPr algn="ctr"/>
                      <a:r>
                        <a:rPr lang="fr-FR" sz="1000" dirty="0">
                          <a:solidFill>
                            <a:schemeClr val="bg1"/>
                          </a:solidFill>
                          <a:latin typeface="SF Pro Display" pitchFamily="2" charset="0"/>
                          <a:ea typeface="SF Pro Display" pitchFamily="2" charset="0"/>
                          <a:cs typeface="SF Pro Display" pitchFamily="2" charset="0"/>
                        </a:rPr>
                        <a:t>Local </a:t>
                      </a:r>
                      <a:r>
                        <a:rPr lang="fr-FR" sz="1000" dirty="0" err="1">
                          <a:solidFill>
                            <a:schemeClr val="bg1"/>
                          </a:solidFill>
                          <a:latin typeface="SF Pro Display" pitchFamily="2" charset="0"/>
                          <a:ea typeface="SF Pro Display" pitchFamily="2" charset="0"/>
                          <a:cs typeface="SF Pro Display" pitchFamily="2" charset="0"/>
                        </a:rPr>
                        <a:t>realignment</a:t>
                      </a:r>
                      <a:r>
                        <a:rPr lang="fr-FR" sz="1000" dirty="0">
                          <a:solidFill>
                            <a:schemeClr val="bg1"/>
                          </a:solidFill>
                          <a:latin typeface="SF Pro Display" pitchFamily="2" charset="0"/>
                          <a:ea typeface="SF Pro Display" pitchFamily="2" charset="0"/>
                          <a:cs typeface="SF Pro Display" pitchFamily="2" charset="0"/>
                        </a:rPr>
                        <a:t> </a:t>
                      </a:r>
                      <a:r>
                        <a:rPr lang="fr-FR" sz="1000" dirty="0" err="1">
                          <a:solidFill>
                            <a:schemeClr val="bg1"/>
                          </a:solidFill>
                          <a:latin typeface="SF Pro Display" pitchFamily="2" charset="0"/>
                          <a:ea typeface="SF Pro Display" pitchFamily="2" charset="0"/>
                          <a:cs typeface="SF Pro Display" pitchFamily="2" charset="0"/>
                        </a:rPr>
                        <a:t>around</a:t>
                      </a:r>
                      <a:r>
                        <a:rPr lang="fr-FR" sz="1000" dirty="0">
                          <a:solidFill>
                            <a:schemeClr val="bg1"/>
                          </a:solidFill>
                          <a:latin typeface="SF Pro Display" pitchFamily="2" charset="0"/>
                          <a:ea typeface="SF Pro Display" pitchFamily="2" charset="0"/>
                          <a:cs typeface="SF Pro Display" pitchFamily="2" charset="0"/>
                        </a:rPr>
                        <a:t> </a:t>
                      </a:r>
                      <a:r>
                        <a:rPr lang="fr-FR" sz="1000" dirty="0" err="1">
                          <a:solidFill>
                            <a:schemeClr val="bg1"/>
                          </a:solidFill>
                          <a:latin typeface="SF Pro Display" pitchFamily="2" charset="0"/>
                          <a:ea typeface="SF Pro Display" pitchFamily="2" charset="0"/>
                          <a:cs typeface="SF Pro Display" pitchFamily="2" charset="0"/>
                        </a:rPr>
                        <a:t>indels</a:t>
                      </a:r>
                      <a:endParaRPr lang="fr-FR" sz="1000" dirty="0">
                        <a:solidFill>
                          <a:schemeClr val="bg1"/>
                        </a:solidFill>
                        <a:latin typeface="SF Pro Display" pitchFamily="2" charset="0"/>
                        <a:ea typeface="SF Pro Display" pitchFamily="2" charset="0"/>
                        <a:cs typeface="SF Pro Display" pitchFamily="2" charset="0"/>
                      </a:endParaRPr>
                    </a:p>
                  </p:txBody>
                </p:sp>
              </p:grp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2DEE0A45-D3F3-5AA9-A28C-17440343D23E}"/>
                      </a:ext>
                    </a:extLst>
                  </p:cNvPr>
                  <p:cNvSpPr/>
                  <p:nvPr/>
                </p:nvSpPr>
                <p:spPr>
                  <a:xfrm>
                    <a:off x="471652" y="2168077"/>
                    <a:ext cx="1728872" cy="27516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2000" dirty="0"/>
                  </a:p>
                </p:txBody>
              </p:sp>
            </p:grpSp>
            <p:sp>
              <p:nvSpPr>
                <p:cNvPr id="22" name="ZoneTexte 21">
                  <a:extLst>
                    <a:ext uri="{FF2B5EF4-FFF2-40B4-BE49-F238E27FC236}">
                      <a16:creationId xmlns:a16="http://schemas.microsoft.com/office/drawing/2014/main" id="{7E9C46EB-CA27-6149-0D83-B2815BAC9A68}"/>
                    </a:ext>
                  </a:extLst>
                </p:cNvPr>
                <p:cNvSpPr txBox="1"/>
                <p:nvPr/>
              </p:nvSpPr>
              <p:spPr>
                <a:xfrm>
                  <a:off x="167537" y="2154628"/>
                  <a:ext cx="329907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800" b="0" dirty="0" err="1">
                      <a:solidFill>
                        <a:srgbClr val="D19A66"/>
                      </a:solidFill>
                      <a:effectLst/>
                      <a:latin typeface="Fira Code" panose="020B0809050000020004" pitchFamily="49" charset="0"/>
                    </a:rPr>
                    <a:t>reference-sequence</a:t>
                  </a:r>
                  <a:endParaRPr lang="fr-FR" sz="8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endParaRPr>
                </a:p>
              </p:txBody>
            </p:sp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F5E51355-C4E4-F526-4BC6-EA112D0EBBBD}"/>
                    </a:ext>
                  </a:extLst>
                </p:cNvPr>
                <p:cNvSpPr txBox="1"/>
                <p:nvPr/>
              </p:nvSpPr>
              <p:spPr>
                <a:xfrm>
                  <a:off x="167538" y="2375787"/>
                  <a:ext cx="3299074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800" b="0" dirty="0" err="1">
                      <a:solidFill>
                        <a:srgbClr val="D19A66"/>
                      </a:solidFill>
                      <a:effectLst/>
                      <a:latin typeface="Fira Code" panose="020B0809050000020004" pitchFamily="49" charset="0"/>
                    </a:rPr>
                    <a:t>reference-sequence</a:t>
                  </a:r>
                  <a:r>
                    <a:rPr lang="fr-FR" sz="800" b="0" dirty="0">
                      <a:solidFill>
                        <a:srgbClr val="D19A66"/>
                      </a:solidFill>
                      <a:effectLst/>
                      <a:latin typeface="Fira Code" panose="020B0809050000020004" pitchFamily="49" charset="0"/>
                    </a:rPr>
                    <a:t> index</a:t>
                  </a:r>
                  <a:endParaRPr lang="fr-FR" sz="8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endParaRPr>
                </a:p>
              </p:txBody>
            </p:sp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22DF9EE7-947F-EFCE-6219-98A6F8CF5B84}"/>
                    </a:ext>
                  </a:extLst>
                </p:cNvPr>
                <p:cNvSpPr txBox="1"/>
                <p:nvPr/>
              </p:nvSpPr>
              <p:spPr>
                <a:xfrm>
                  <a:off x="977808" y="2626461"/>
                  <a:ext cx="1687363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800" b="0" dirty="0" err="1">
                      <a:solidFill>
                        <a:srgbClr val="D19A66"/>
                      </a:solidFill>
                      <a:effectLst/>
                      <a:latin typeface="Fira Code" panose="020B0809050000020004" pitchFamily="49" charset="0"/>
                    </a:rPr>
                    <a:t>reference-sequence.dict</a:t>
                  </a:r>
                  <a:endParaRPr lang="fr-FR" sz="8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endParaRPr>
                </a:p>
              </p:txBody>
            </p:sp>
          </p:grpSp>
        </p:grpSp>
        <p:sp>
          <p:nvSpPr>
            <p:cNvPr id="90" name="ZoneTexte 89">
              <a:extLst>
                <a:ext uri="{FF2B5EF4-FFF2-40B4-BE49-F238E27FC236}">
                  <a16:creationId xmlns:a16="http://schemas.microsoft.com/office/drawing/2014/main" id="{E5F16CF5-B2D8-9AE2-8CF3-8C2853D4F226}"/>
                </a:ext>
              </a:extLst>
            </p:cNvPr>
            <p:cNvSpPr txBox="1"/>
            <p:nvPr/>
          </p:nvSpPr>
          <p:spPr>
            <a:xfrm>
              <a:off x="4045911" y="4363852"/>
              <a:ext cx="33070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b="0" dirty="0">
                  <a:solidFill>
                    <a:srgbClr val="D19A66"/>
                  </a:solidFill>
                  <a:effectLst/>
                  <a:latin typeface="Fira Code" panose="020B0809050000020004" pitchFamily="49" charset="0"/>
                </a:rPr>
                <a:t>{s}</a:t>
              </a:r>
              <a:r>
                <a:rPr lang="fr-FR" sz="800" b="0" dirty="0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_</a:t>
              </a:r>
              <a:r>
                <a:rPr lang="fr-FR" sz="800" b="0" dirty="0">
                  <a:solidFill>
                    <a:srgbClr val="D19A66"/>
                  </a:solidFill>
                  <a:effectLst/>
                  <a:latin typeface="Fira Code" panose="020B0809050000020004" pitchFamily="49" charset="0"/>
                </a:rPr>
                <a:t>{a}</a:t>
              </a:r>
              <a:r>
                <a:rPr lang="fr-FR" sz="800" b="0" dirty="0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_</a:t>
              </a:r>
              <a:r>
                <a:rPr lang="fr-FR" sz="800" b="0" dirty="0" err="1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md_realigned.bai</a:t>
              </a:r>
              <a:endParaRPr lang="fr-FR" sz="8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endParaRPr>
            </a:p>
          </p:txBody>
        </p:sp>
      </p:grpSp>
      <p:cxnSp>
        <p:nvCxnSpPr>
          <p:cNvPr id="111" name="Connecteur en angle 110">
            <a:extLst>
              <a:ext uri="{FF2B5EF4-FFF2-40B4-BE49-F238E27FC236}">
                <a16:creationId xmlns:a16="http://schemas.microsoft.com/office/drawing/2014/main" id="{21D3DDBD-930E-9612-3E6D-43653333DA4D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5107732" y="1860142"/>
            <a:ext cx="3136702" cy="327508"/>
          </a:xfrm>
          <a:prstGeom prst="bentConnector2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en angle 45">
            <a:extLst>
              <a:ext uri="{FF2B5EF4-FFF2-40B4-BE49-F238E27FC236}">
                <a16:creationId xmlns:a16="http://schemas.microsoft.com/office/drawing/2014/main" id="{4C073987-5FC7-AD57-7FD4-094B68938519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-4557" y="1065385"/>
            <a:ext cx="3588069" cy="207534"/>
          </a:xfrm>
          <a:prstGeom prst="bentConnector2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Image 57">
            <a:extLst>
              <a:ext uri="{FF2B5EF4-FFF2-40B4-BE49-F238E27FC236}">
                <a16:creationId xmlns:a16="http://schemas.microsoft.com/office/drawing/2014/main" id="{2FC505FF-749F-36C1-E4DE-8D896122E96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31" b="6159"/>
          <a:stretch/>
        </p:blipFill>
        <p:spPr>
          <a:xfrm>
            <a:off x="6449627" y="5198177"/>
            <a:ext cx="3358876" cy="1194591"/>
          </a:xfrm>
          <a:prstGeom prst="rect">
            <a:avLst/>
          </a:prstGeom>
        </p:spPr>
      </p:pic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FD04CB7D-E708-2FF3-6BA6-E4B2664F14A4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9694714" y="3666530"/>
            <a:ext cx="2481069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Image 76" descr="Une image contenant table&#10;&#10;Description générée automatiquement">
            <a:extLst>
              <a:ext uri="{FF2B5EF4-FFF2-40B4-BE49-F238E27FC236}">
                <a16:creationId xmlns:a16="http://schemas.microsoft.com/office/drawing/2014/main" id="{23F57B02-30FD-F137-9FFF-005C5A0730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948" y="3710591"/>
            <a:ext cx="1480212" cy="832856"/>
          </a:xfrm>
          <a:prstGeom prst="rect">
            <a:avLst/>
          </a:prstGeom>
          <a:ln>
            <a:solidFill>
              <a:schemeClr val="accent2"/>
            </a:solidFill>
          </a:ln>
        </p:spPr>
      </p:pic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72DC932D-82A4-FDA0-8F05-542B43C3617D}"/>
              </a:ext>
            </a:extLst>
          </p:cNvPr>
          <p:cNvCxnSpPr>
            <a:endCxn id="77" idx="3"/>
          </p:cNvCxnSpPr>
          <p:nvPr/>
        </p:nvCxnSpPr>
        <p:spPr>
          <a:xfrm flipH="1">
            <a:off x="1746160" y="3653495"/>
            <a:ext cx="1798588" cy="47352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AE88C4C3-F8BC-6413-6A6B-8CA53D9F0B94}"/>
              </a:ext>
            </a:extLst>
          </p:cNvPr>
          <p:cNvSpPr txBox="1"/>
          <p:nvPr/>
        </p:nvSpPr>
        <p:spPr>
          <a:xfrm>
            <a:off x="2012106" y="1921613"/>
            <a:ext cx="30955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{s}</a:t>
            </a:r>
            <a:r>
              <a:rPr lang="fr-FR" sz="800" b="0" dirty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_</a:t>
            </a:r>
            <a:r>
              <a:rPr lang="fr-FR" sz="800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{a}</a:t>
            </a:r>
            <a:r>
              <a:rPr lang="fr-FR" sz="800" b="0" dirty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_</a:t>
            </a:r>
            <a:r>
              <a:rPr lang="fr-FR" sz="800" b="0" dirty="0" err="1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sorted</a:t>
            </a:r>
            <a:r>
              <a:rPr lang="fr-FR" sz="800" b="0" dirty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-mark-</a:t>
            </a:r>
            <a:r>
              <a:rPr lang="fr-FR" sz="800" b="0" dirty="0" err="1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dup</a:t>
            </a:r>
            <a:r>
              <a:rPr lang="fr-FR" sz="800" b="0" dirty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-</a:t>
            </a:r>
            <a:r>
              <a:rPr lang="fr-FR" sz="800" b="0" dirty="0" err="1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fx.bai</a:t>
            </a:r>
            <a:endParaRPr lang="fr-FR" sz="8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F7A38BB-67F5-B621-0495-3B8664A5F5A9}"/>
              </a:ext>
            </a:extLst>
          </p:cNvPr>
          <p:cNvSpPr txBox="1"/>
          <p:nvPr/>
        </p:nvSpPr>
        <p:spPr>
          <a:xfrm>
            <a:off x="2012106" y="1666069"/>
            <a:ext cx="30955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{s}</a:t>
            </a:r>
            <a:r>
              <a:rPr lang="fr-FR" sz="800" b="0" dirty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_</a:t>
            </a:r>
            <a:r>
              <a:rPr lang="fr-FR" sz="800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{a}</a:t>
            </a:r>
            <a:r>
              <a:rPr lang="fr-FR" sz="800" b="0" dirty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_</a:t>
            </a:r>
            <a:r>
              <a:rPr lang="fr-FR" sz="800" b="0" dirty="0" err="1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sorted</a:t>
            </a:r>
            <a:r>
              <a:rPr lang="fr-FR" sz="800" b="0" dirty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-mark-</a:t>
            </a:r>
            <a:r>
              <a:rPr lang="fr-FR" sz="800" b="0" dirty="0" err="1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dup</a:t>
            </a:r>
            <a:r>
              <a:rPr lang="fr-FR" sz="800" b="0" dirty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-</a:t>
            </a:r>
            <a:r>
              <a:rPr lang="fr-FR" sz="800" b="0" dirty="0" err="1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fx.bam</a:t>
            </a:r>
            <a:endParaRPr lang="fr-FR" sz="8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C86A89F0-AFBB-DD67-32D0-DAE10F74D0FA}"/>
              </a:ext>
            </a:extLst>
          </p:cNvPr>
          <p:cNvSpPr txBox="1"/>
          <p:nvPr/>
        </p:nvSpPr>
        <p:spPr>
          <a:xfrm>
            <a:off x="6794153" y="2827097"/>
            <a:ext cx="29005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{s}</a:t>
            </a:r>
            <a:r>
              <a:rPr lang="fr-FR" sz="800" b="0" dirty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_</a:t>
            </a:r>
            <a:r>
              <a:rPr lang="fr-FR" sz="800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{a}</a:t>
            </a:r>
            <a:r>
              <a:rPr lang="fr-FR" sz="800" b="0" dirty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_</a:t>
            </a:r>
            <a:r>
              <a:rPr lang="fr-FR" sz="800" b="0" dirty="0" err="1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sorted</a:t>
            </a:r>
            <a:r>
              <a:rPr lang="fr-FR" sz="800" b="0" dirty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-mark-</a:t>
            </a:r>
            <a:r>
              <a:rPr lang="fr-FR" sz="800" b="0" dirty="0" err="1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dup</a:t>
            </a:r>
            <a:r>
              <a:rPr lang="fr-FR" sz="800" b="0" dirty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-</a:t>
            </a:r>
            <a:r>
              <a:rPr lang="fr-FR" sz="800" b="0" dirty="0" err="1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fx.bai</a:t>
            </a:r>
            <a:endParaRPr lang="fr-FR" sz="8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8496F2C8-32CB-A74E-4B17-AAB785A908C4}"/>
              </a:ext>
            </a:extLst>
          </p:cNvPr>
          <p:cNvSpPr txBox="1"/>
          <p:nvPr/>
        </p:nvSpPr>
        <p:spPr>
          <a:xfrm>
            <a:off x="6794153" y="2571553"/>
            <a:ext cx="29005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{s}</a:t>
            </a:r>
            <a:r>
              <a:rPr lang="fr-FR" sz="800" b="0" dirty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_</a:t>
            </a:r>
            <a:r>
              <a:rPr lang="fr-FR" sz="800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{a}</a:t>
            </a:r>
            <a:r>
              <a:rPr lang="fr-FR" sz="800" b="0" dirty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_</a:t>
            </a:r>
            <a:r>
              <a:rPr lang="fr-FR" sz="800" b="0" dirty="0" err="1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sorted</a:t>
            </a:r>
            <a:r>
              <a:rPr lang="fr-FR" sz="800" b="0" dirty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-mark-</a:t>
            </a:r>
            <a:r>
              <a:rPr lang="fr-FR" sz="800" b="0" dirty="0" err="1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dup</a:t>
            </a:r>
            <a:r>
              <a:rPr lang="fr-FR" sz="800" b="0" dirty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-</a:t>
            </a:r>
            <a:r>
              <a:rPr lang="fr-FR" sz="800" b="0" dirty="0" err="1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fx.bam</a:t>
            </a:r>
            <a:endParaRPr lang="fr-FR" sz="8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2EC6118-25E1-439F-5027-B055981083CF}"/>
              </a:ext>
            </a:extLst>
          </p:cNvPr>
          <p:cNvSpPr txBox="1"/>
          <p:nvPr/>
        </p:nvSpPr>
        <p:spPr>
          <a:xfrm>
            <a:off x="4809" y="5686576"/>
            <a:ext cx="1642180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800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{</a:t>
            </a:r>
            <a:r>
              <a:rPr lang="fr-FR" sz="800" dirty="0">
                <a:solidFill>
                  <a:srgbClr val="D19A66"/>
                </a:solidFill>
                <a:latin typeface="Fira Code" panose="020B0809050000020004" pitchFamily="49" charset="0"/>
              </a:rPr>
              <a:t>s}:</a:t>
            </a:r>
            <a:r>
              <a:rPr lang="fr-FR" sz="800" dirty="0">
                <a:solidFill>
                  <a:srgbClr val="98C379"/>
                </a:solidFill>
                <a:latin typeface="Fira Code" panose="020B0809050000020004" pitchFamily="49" charset="0"/>
              </a:rPr>
              <a:t> {</a:t>
            </a:r>
            <a:r>
              <a:rPr lang="fr-FR" sz="800" dirty="0" err="1">
                <a:solidFill>
                  <a:srgbClr val="98C379"/>
                </a:solidFill>
                <a:latin typeface="Fira Code" panose="020B0809050000020004" pitchFamily="49" charset="0"/>
              </a:rPr>
              <a:t>sample</a:t>
            </a:r>
            <a:r>
              <a:rPr lang="fr-FR" sz="800" dirty="0">
                <a:solidFill>
                  <a:srgbClr val="98C379"/>
                </a:solidFill>
                <a:latin typeface="Fira Code" panose="020B0809050000020004" pitchFamily="49" charset="0"/>
              </a:rPr>
              <a:t>}</a:t>
            </a:r>
          </a:p>
          <a:p>
            <a:r>
              <a:rPr lang="fr-FR" sz="800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{a}: </a:t>
            </a:r>
            <a:r>
              <a:rPr lang="fr-FR" sz="800" dirty="0">
                <a:solidFill>
                  <a:srgbClr val="98C379"/>
                </a:solidFill>
                <a:latin typeface="Fira Code" panose="020B0809050000020004" pitchFamily="49" charset="0"/>
              </a:rPr>
              <a:t>{aligner}</a:t>
            </a:r>
          </a:p>
        </p:txBody>
      </p:sp>
    </p:spTree>
    <p:extLst>
      <p:ext uri="{BB962C8B-B14F-4D97-AF65-F5344CB8AC3E}">
        <p14:creationId xmlns:p14="http://schemas.microsoft.com/office/powerpoint/2010/main" val="2872611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043BA72-D07A-E826-89BA-20488E25F121}"/>
              </a:ext>
            </a:extLst>
          </p:cNvPr>
          <p:cNvSpPr/>
          <p:nvPr/>
        </p:nvSpPr>
        <p:spPr>
          <a:xfrm>
            <a:off x="-59" y="798342"/>
            <a:ext cx="12192000" cy="6077119"/>
          </a:xfrm>
          <a:prstGeom prst="rect">
            <a:avLst/>
          </a:prstGeom>
          <a:solidFill>
            <a:srgbClr val="1220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8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D8965F-6104-412D-CD95-C24B4FF0B1A5}"/>
              </a:ext>
            </a:extLst>
          </p:cNvPr>
          <p:cNvSpPr/>
          <p:nvPr/>
        </p:nvSpPr>
        <p:spPr>
          <a:xfrm>
            <a:off x="0" y="0"/>
            <a:ext cx="12192000" cy="796915"/>
          </a:xfrm>
          <a:prstGeom prst="rect">
            <a:avLst/>
          </a:prstGeom>
          <a:solidFill>
            <a:srgbClr val="237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Espace réservé du contenu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DC8FE07E-4E1F-7048-4B9B-C35F38F8B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36098" y="143836"/>
            <a:ext cx="1839685" cy="480771"/>
          </a:xfr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B4D1C9B-EE7C-71C5-F3E5-661756665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D92F1-269C-6245-A661-8F179CA56E94}" type="slidenum">
              <a:rPr lang="fr-FR" smtClean="0"/>
              <a:t>7</a:t>
            </a:fld>
            <a:endParaRPr lang="fr-FR" dirty="0"/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C8ADA833-1FEB-FE17-2B14-4234AB443ED1}"/>
              </a:ext>
            </a:extLst>
          </p:cNvPr>
          <p:cNvSpPr txBox="1"/>
          <p:nvPr/>
        </p:nvSpPr>
        <p:spPr>
          <a:xfrm>
            <a:off x="2255799" y="103732"/>
            <a:ext cx="6328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SHAVE: </a:t>
            </a:r>
            <a:r>
              <a:rPr lang="fr-FR" sz="2400" i="1" dirty="0" err="1">
                <a:solidFill>
                  <a:srgbClr val="FF0000"/>
                </a:solidFill>
              </a:rPr>
              <a:t>SH</a:t>
            </a:r>
            <a:r>
              <a:rPr lang="fr-FR" sz="2400" i="1" dirty="0" err="1">
                <a:solidFill>
                  <a:schemeClr val="bg1"/>
                </a:solidFill>
              </a:rPr>
              <a:t>ort</a:t>
            </a:r>
            <a:r>
              <a:rPr lang="fr-FR" sz="2400" i="1" dirty="0">
                <a:solidFill>
                  <a:schemeClr val="bg1"/>
                </a:solidFill>
              </a:rPr>
              <a:t> </a:t>
            </a:r>
            <a:r>
              <a:rPr lang="fr-FR" sz="2400" i="1" dirty="0" err="1">
                <a:solidFill>
                  <a:schemeClr val="bg1"/>
                </a:solidFill>
              </a:rPr>
              <a:t>read</a:t>
            </a:r>
            <a:r>
              <a:rPr lang="fr-FR" sz="2400" i="1" dirty="0">
                <a:solidFill>
                  <a:schemeClr val="bg1"/>
                </a:solidFill>
              </a:rPr>
              <a:t> </a:t>
            </a:r>
            <a:r>
              <a:rPr lang="fr-FR" sz="2400" i="1" dirty="0" err="1">
                <a:solidFill>
                  <a:srgbClr val="FF0000"/>
                </a:solidFill>
              </a:rPr>
              <a:t>A</a:t>
            </a:r>
            <a:r>
              <a:rPr lang="fr-FR" sz="2400" i="1" dirty="0" err="1">
                <a:solidFill>
                  <a:schemeClr val="bg1"/>
                </a:solidFill>
              </a:rPr>
              <a:t>lignment</a:t>
            </a:r>
            <a:r>
              <a:rPr lang="fr-FR" sz="2400" i="1" dirty="0">
                <a:solidFill>
                  <a:schemeClr val="bg1"/>
                </a:solidFill>
              </a:rPr>
              <a:t> pipeline for </a:t>
            </a:r>
            <a:r>
              <a:rPr lang="fr-FR" sz="2400" i="1" dirty="0" err="1">
                <a:solidFill>
                  <a:srgbClr val="FF0000"/>
                </a:solidFill>
              </a:rPr>
              <a:t>VE</a:t>
            </a:r>
            <a:r>
              <a:rPr lang="fr-FR" sz="2400" i="1" dirty="0" err="1">
                <a:solidFill>
                  <a:schemeClr val="bg1"/>
                </a:solidFill>
              </a:rPr>
              <a:t>ctors</a:t>
            </a:r>
            <a:endParaRPr lang="fr-FR" sz="2400" i="1" dirty="0">
              <a:solidFill>
                <a:schemeClr val="bg1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CEF52BE-D7B9-0F63-93DB-5C69391090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2" y="13365"/>
            <a:ext cx="1169857" cy="78423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CDB5E8D-9EBB-C66B-429A-30DD885C9F32}"/>
              </a:ext>
            </a:extLst>
          </p:cNvPr>
          <p:cNvSpPr txBox="1"/>
          <p:nvPr/>
        </p:nvSpPr>
        <p:spPr>
          <a:xfrm>
            <a:off x="0" y="788386"/>
            <a:ext cx="1903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Workflow </a:t>
            </a:r>
            <a:r>
              <a:rPr lang="fr-FR" sz="1200" b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Overview</a:t>
            </a:r>
            <a:r>
              <a:rPr lang="fr-FR" sz="1200" b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: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B2F25684-5A85-27D8-BDCD-F09208194F71}"/>
              </a:ext>
            </a:extLst>
          </p:cNvPr>
          <p:cNvSpPr txBox="1"/>
          <p:nvPr/>
        </p:nvSpPr>
        <p:spPr>
          <a:xfrm>
            <a:off x="10834" y="6641565"/>
            <a:ext cx="73501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0" i="1" dirty="0">
                <a:solidFill>
                  <a:schemeClr val="bg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 Picard </a:t>
            </a:r>
            <a:r>
              <a:rPr lang="fr-FR" sz="800" b="0" i="1" dirty="0" err="1">
                <a:solidFill>
                  <a:schemeClr val="bg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FixMateInformation</a:t>
            </a:r>
            <a:r>
              <a:rPr lang="fr-FR" sz="800" b="0" i="1" dirty="0">
                <a:solidFill>
                  <a:schemeClr val="bg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fr-FR" sz="800" b="0" i="1" dirty="0" err="1">
                <a:solidFill>
                  <a:schemeClr val="bg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ensures</a:t>
            </a:r>
            <a:r>
              <a:rPr lang="fr-FR" sz="800" b="0" i="1" dirty="0">
                <a:solidFill>
                  <a:schemeClr val="bg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fr-FR" sz="800" b="0" i="1" dirty="0" err="1">
                <a:solidFill>
                  <a:schemeClr val="bg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that</a:t>
            </a:r>
            <a:r>
              <a:rPr lang="fr-FR" sz="800" b="0" i="1" dirty="0">
                <a:solidFill>
                  <a:schemeClr val="bg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all mate-pair information </a:t>
            </a:r>
            <a:r>
              <a:rPr lang="fr-FR" sz="800" b="0" i="1" dirty="0" err="1">
                <a:solidFill>
                  <a:schemeClr val="bg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</a:t>
            </a:r>
            <a:r>
              <a:rPr lang="fr-FR" sz="800" b="0" i="1" dirty="0">
                <a:solidFill>
                  <a:schemeClr val="bg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</a:t>
            </a:r>
            <a:r>
              <a:rPr lang="fr-FR" sz="800" b="0" i="1" dirty="0" err="1">
                <a:solidFill>
                  <a:schemeClr val="bg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sync</a:t>
            </a:r>
            <a:r>
              <a:rPr lang="fr-FR" sz="800" b="0" i="1" dirty="0">
                <a:solidFill>
                  <a:schemeClr val="bg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fr-FR" sz="800" b="0" i="1" dirty="0" err="1">
                <a:solidFill>
                  <a:schemeClr val="bg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between</a:t>
            </a:r>
            <a:r>
              <a:rPr lang="fr-FR" sz="800" b="0" i="1" dirty="0">
                <a:solidFill>
                  <a:schemeClr val="bg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fr-FR" sz="800" b="0" i="1" dirty="0" err="1">
                <a:solidFill>
                  <a:schemeClr val="bg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each</a:t>
            </a:r>
            <a:r>
              <a:rPr lang="fr-FR" sz="800" b="0" i="1" dirty="0">
                <a:solidFill>
                  <a:schemeClr val="bg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fr-FR" sz="800" b="0" i="1" dirty="0" err="1">
                <a:solidFill>
                  <a:schemeClr val="bg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read</a:t>
            </a:r>
            <a:r>
              <a:rPr lang="fr-FR" sz="800" b="0" i="1" dirty="0">
                <a:solidFill>
                  <a:schemeClr val="bg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and </a:t>
            </a:r>
            <a:r>
              <a:rPr lang="fr-FR" sz="800" b="0" i="1" dirty="0" err="1">
                <a:solidFill>
                  <a:schemeClr val="bg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its</a:t>
            </a:r>
            <a:r>
              <a:rPr lang="fr-FR" sz="800" b="0" i="1" dirty="0">
                <a:solidFill>
                  <a:schemeClr val="bg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mate pair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17984A2E-B362-A0C3-2B7F-408D867ABE68}"/>
              </a:ext>
            </a:extLst>
          </p:cNvPr>
          <p:cNvSpPr txBox="1"/>
          <p:nvPr/>
        </p:nvSpPr>
        <p:spPr>
          <a:xfrm>
            <a:off x="6427431" y="4466031"/>
            <a:ext cx="848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MultiQC</a:t>
            </a:r>
            <a:endParaRPr lang="en-US" sz="1200" dirty="0">
              <a:solidFill>
                <a:schemeClr val="accent2"/>
              </a:solidFill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</p:txBody>
      </p:sp>
      <p:cxnSp>
        <p:nvCxnSpPr>
          <p:cNvPr id="115" name="Connecteur en angle 114">
            <a:extLst>
              <a:ext uri="{FF2B5EF4-FFF2-40B4-BE49-F238E27FC236}">
                <a16:creationId xmlns:a16="http://schemas.microsoft.com/office/drawing/2014/main" id="{6B23D0F4-5382-000E-C147-3A36372F4DEF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-59" y="1098619"/>
            <a:ext cx="3542634" cy="323587"/>
          </a:xfrm>
          <a:prstGeom prst="bentConnector2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en angle 41">
            <a:extLst>
              <a:ext uri="{FF2B5EF4-FFF2-40B4-BE49-F238E27FC236}">
                <a16:creationId xmlns:a16="http://schemas.microsoft.com/office/drawing/2014/main" id="{3665D2B9-8D55-3F7F-87BB-B8D17068F898}"/>
              </a:ext>
            </a:extLst>
          </p:cNvPr>
          <p:cNvCxnSpPr>
            <a:cxnSpLocks/>
            <a:stCxn id="92" idx="3"/>
            <a:endCxn id="103" idx="1"/>
          </p:cNvCxnSpPr>
          <p:nvPr/>
        </p:nvCxnSpPr>
        <p:spPr>
          <a:xfrm>
            <a:off x="4162290" y="3349658"/>
            <a:ext cx="2265141" cy="1254873"/>
          </a:xfrm>
          <a:prstGeom prst="bentConnector3">
            <a:avLst>
              <a:gd name="adj1" fmla="val 76259"/>
            </a:avLst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en angle 56">
            <a:extLst>
              <a:ext uri="{FF2B5EF4-FFF2-40B4-BE49-F238E27FC236}">
                <a16:creationId xmlns:a16="http://schemas.microsoft.com/office/drawing/2014/main" id="{7298E959-A5EE-80AC-9F3E-0820456B9B99}"/>
              </a:ext>
            </a:extLst>
          </p:cNvPr>
          <p:cNvCxnSpPr>
            <a:cxnSpLocks/>
            <a:stCxn id="94" idx="2"/>
          </p:cNvCxnSpPr>
          <p:nvPr/>
        </p:nvCxnSpPr>
        <p:spPr>
          <a:xfrm rot="16200000" flipH="1">
            <a:off x="10076346" y="2441020"/>
            <a:ext cx="752540" cy="3478768"/>
          </a:xfrm>
          <a:prstGeom prst="bentConnector2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0053930D-AB54-3698-07B9-5D35596C59CD}"/>
              </a:ext>
            </a:extLst>
          </p:cNvPr>
          <p:cNvGrpSpPr/>
          <p:nvPr/>
        </p:nvGrpSpPr>
        <p:grpSpPr>
          <a:xfrm>
            <a:off x="7041771" y="1305928"/>
            <a:ext cx="3324990" cy="2498206"/>
            <a:chOff x="219478" y="1190008"/>
            <a:chExt cx="3324990" cy="2498206"/>
          </a:xfrm>
        </p:grpSpPr>
        <p:grpSp>
          <p:nvGrpSpPr>
            <p:cNvPr id="58" name="Groupe 57">
              <a:extLst>
                <a:ext uri="{FF2B5EF4-FFF2-40B4-BE49-F238E27FC236}">
                  <a16:creationId xmlns:a16="http://schemas.microsoft.com/office/drawing/2014/main" id="{D5042F18-CD98-780B-2310-03D90661449D}"/>
                </a:ext>
              </a:extLst>
            </p:cNvPr>
            <p:cNvGrpSpPr/>
            <p:nvPr/>
          </p:nvGrpSpPr>
          <p:grpSpPr>
            <a:xfrm>
              <a:off x="236985" y="1190008"/>
              <a:ext cx="3307483" cy="2498206"/>
              <a:chOff x="190686" y="1010602"/>
              <a:chExt cx="3307483" cy="2498206"/>
            </a:xfrm>
          </p:grpSpPr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55B4F4D1-6D44-17D3-BC0D-BF26F2BF9C43}"/>
                  </a:ext>
                </a:extLst>
              </p:cNvPr>
              <p:cNvSpPr txBox="1"/>
              <p:nvPr/>
            </p:nvSpPr>
            <p:spPr>
              <a:xfrm>
                <a:off x="190686" y="2988156"/>
                <a:ext cx="330705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b="0" dirty="0" err="1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callable_status.bed</a:t>
                </a:r>
                <a:endParaRPr lang="fr-FR" sz="8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endParaRPr>
              </a:p>
            </p:txBody>
          </p:sp>
          <p:grpSp>
            <p:nvGrpSpPr>
              <p:cNvPr id="66" name="Groupe 65">
                <a:extLst>
                  <a:ext uri="{FF2B5EF4-FFF2-40B4-BE49-F238E27FC236}">
                    <a16:creationId xmlns:a16="http://schemas.microsoft.com/office/drawing/2014/main" id="{CF5FAD54-4183-D696-C416-DF732B03FF10}"/>
                  </a:ext>
                </a:extLst>
              </p:cNvPr>
              <p:cNvGrpSpPr/>
              <p:nvPr/>
            </p:nvGrpSpPr>
            <p:grpSpPr>
              <a:xfrm>
                <a:off x="191111" y="1010602"/>
                <a:ext cx="3307058" cy="2498206"/>
                <a:chOff x="167962" y="1010602"/>
                <a:chExt cx="3307058" cy="2498206"/>
              </a:xfrm>
            </p:grpSpPr>
            <p:grpSp>
              <p:nvGrpSpPr>
                <p:cNvPr id="68" name="Groupe 67">
                  <a:extLst>
                    <a:ext uri="{FF2B5EF4-FFF2-40B4-BE49-F238E27FC236}">
                      <a16:creationId xmlns:a16="http://schemas.microsoft.com/office/drawing/2014/main" id="{A9FB7428-F224-A406-402F-E32FB3C44F58}"/>
                    </a:ext>
                  </a:extLst>
                </p:cNvPr>
                <p:cNvGrpSpPr/>
                <p:nvPr/>
              </p:nvGrpSpPr>
              <p:grpSpPr>
                <a:xfrm>
                  <a:off x="167962" y="1010602"/>
                  <a:ext cx="3307058" cy="2498206"/>
                  <a:chOff x="130749" y="1068204"/>
                  <a:chExt cx="2490207" cy="1475641"/>
                </a:xfrm>
              </p:grpSpPr>
              <p:grpSp>
                <p:nvGrpSpPr>
                  <p:cNvPr id="71" name="Groupe 70">
                    <a:extLst>
                      <a:ext uri="{FF2B5EF4-FFF2-40B4-BE49-F238E27FC236}">
                        <a16:creationId xmlns:a16="http://schemas.microsoft.com/office/drawing/2014/main" id="{684CA8FE-BB6D-ABD6-B5E7-50F4105DB32A}"/>
                      </a:ext>
                    </a:extLst>
                  </p:cNvPr>
                  <p:cNvGrpSpPr/>
                  <p:nvPr/>
                </p:nvGrpSpPr>
                <p:grpSpPr>
                  <a:xfrm>
                    <a:off x="130749" y="1068204"/>
                    <a:ext cx="2490207" cy="1475641"/>
                    <a:chOff x="127001" y="1044932"/>
                    <a:chExt cx="3009831" cy="1609180"/>
                  </a:xfrm>
                </p:grpSpPr>
                <p:grpSp>
                  <p:nvGrpSpPr>
                    <p:cNvPr id="81" name="Groupe 80">
                      <a:extLst>
                        <a:ext uri="{FF2B5EF4-FFF2-40B4-BE49-F238E27FC236}">
                          <a16:creationId xmlns:a16="http://schemas.microsoft.com/office/drawing/2014/main" id="{ACCCFFB0-4E63-2222-C697-9520B3295C5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7001" y="1044932"/>
                      <a:ext cx="3009831" cy="1609180"/>
                      <a:chOff x="374651" y="1514670"/>
                      <a:chExt cx="3009831" cy="2078530"/>
                    </a:xfrm>
                  </p:grpSpPr>
                  <p:sp>
                    <p:nvSpPr>
                      <p:cNvPr id="93" name="ZoneTexte 92">
                        <a:extLst>
                          <a:ext uri="{FF2B5EF4-FFF2-40B4-BE49-F238E27FC236}">
                            <a16:creationId xmlns:a16="http://schemas.microsoft.com/office/drawing/2014/main" id="{2F1DEF02-BF4C-2315-2A86-68BF822F382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4651" y="1514670"/>
                        <a:ext cx="3009831" cy="56336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fr-FR" sz="1100" dirty="0">
                            <a:solidFill>
                              <a:schemeClr val="bg1"/>
                            </a:solidFill>
                            <a:latin typeface="SF Pro Display" pitchFamily="2" charset="0"/>
                            <a:ea typeface="SF Pro Display" pitchFamily="2" charset="0"/>
                            <a:cs typeface="SF Pro Display" pitchFamily="2" charset="0"/>
                          </a:rPr>
                          <a:t>CALLABLE LOCI</a:t>
                        </a:r>
                      </a:p>
                      <a:p>
                        <a:pPr algn="ctr"/>
                        <a:r>
                          <a:rPr lang="fr-FR" sz="900" b="0" dirty="0" err="1">
                            <a:solidFill>
                              <a:schemeClr val="bg1"/>
                            </a:solidFill>
                            <a:effectLst/>
                            <a:latin typeface="SF Pro Display" pitchFamily="2" charset="0"/>
                            <a:ea typeface="SF Pro Display" pitchFamily="2" charset="0"/>
                            <a:cs typeface="SF Pro Display" pitchFamily="2" charset="0"/>
                          </a:rPr>
                          <a:t>Collects</a:t>
                        </a:r>
                        <a:r>
                          <a:rPr lang="fr-FR" sz="900" b="0" dirty="0">
                            <a:solidFill>
                              <a:schemeClr val="bg1"/>
                            </a:solidFill>
                            <a:effectLst/>
                            <a:latin typeface="SF Pro Display" pitchFamily="2" charset="0"/>
                            <a:ea typeface="SF Pro Display" pitchFamily="2" charset="0"/>
                            <a:cs typeface="SF Pro Display" pitchFamily="2" charset="0"/>
                          </a:rPr>
                          <a:t> </a:t>
                        </a:r>
                        <a:r>
                          <a:rPr lang="fr-FR" sz="900" b="0" dirty="0" err="1">
                            <a:solidFill>
                              <a:schemeClr val="bg1"/>
                            </a:solidFill>
                            <a:effectLst/>
                            <a:latin typeface="SF Pro Display" pitchFamily="2" charset="0"/>
                            <a:ea typeface="SF Pro Display" pitchFamily="2" charset="0"/>
                            <a:cs typeface="SF Pro Display" pitchFamily="2" charset="0"/>
                          </a:rPr>
                          <a:t>statistics</a:t>
                        </a:r>
                        <a:r>
                          <a:rPr lang="fr-FR" sz="900" b="0" dirty="0">
                            <a:solidFill>
                              <a:schemeClr val="bg1"/>
                            </a:solidFill>
                            <a:effectLst/>
                            <a:latin typeface="SF Pro Display" pitchFamily="2" charset="0"/>
                            <a:ea typeface="SF Pro Display" pitchFamily="2" charset="0"/>
                            <a:cs typeface="SF Pro Display" pitchFamily="2" charset="0"/>
                          </a:rPr>
                          <a:t> on </a:t>
                        </a:r>
                        <a:r>
                          <a:rPr lang="fr-FR" sz="900" b="0" dirty="0" err="1">
                            <a:solidFill>
                              <a:schemeClr val="bg1"/>
                            </a:solidFill>
                            <a:effectLst/>
                            <a:latin typeface="SF Pro Display" pitchFamily="2" charset="0"/>
                            <a:ea typeface="SF Pro Display" pitchFamily="2" charset="0"/>
                            <a:cs typeface="SF Pro Display" pitchFamily="2" charset="0"/>
                          </a:rPr>
                          <a:t>callable</a:t>
                        </a:r>
                        <a:r>
                          <a:rPr lang="fr-FR" sz="900" b="0" dirty="0">
                            <a:solidFill>
                              <a:schemeClr val="bg1"/>
                            </a:solidFill>
                            <a:effectLst/>
                            <a:latin typeface="SF Pro Display" pitchFamily="2" charset="0"/>
                            <a:ea typeface="SF Pro Display" pitchFamily="2" charset="0"/>
                            <a:cs typeface="SF Pro Display" pitchFamily="2" charset="0"/>
                          </a:rPr>
                          <a:t>, </a:t>
                        </a:r>
                        <a:r>
                          <a:rPr lang="fr-FR" sz="900" b="0" dirty="0" err="1">
                            <a:solidFill>
                              <a:schemeClr val="bg1"/>
                            </a:solidFill>
                            <a:effectLst/>
                            <a:latin typeface="SF Pro Display" pitchFamily="2" charset="0"/>
                            <a:ea typeface="SF Pro Display" pitchFamily="2" charset="0"/>
                            <a:cs typeface="SF Pro Display" pitchFamily="2" charset="0"/>
                          </a:rPr>
                          <a:t>uncallable</a:t>
                        </a:r>
                        <a:r>
                          <a:rPr lang="fr-FR" sz="900" b="0" dirty="0">
                            <a:solidFill>
                              <a:schemeClr val="bg1"/>
                            </a:solidFill>
                            <a:effectLst/>
                            <a:latin typeface="SF Pro Display" pitchFamily="2" charset="0"/>
                            <a:ea typeface="SF Pro Display" pitchFamily="2" charset="0"/>
                            <a:cs typeface="SF Pro Display" pitchFamily="2" charset="0"/>
                          </a:rPr>
                          <a:t>, </a:t>
                        </a:r>
                        <a:r>
                          <a:rPr lang="fr-FR" sz="900" b="0" dirty="0" err="1">
                            <a:solidFill>
                              <a:schemeClr val="bg1"/>
                            </a:solidFill>
                            <a:effectLst/>
                            <a:latin typeface="SF Pro Display" pitchFamily="2" charset="0"/>
                            <a:ea typeface="SF Pro Display" pitchFamily="2" charset="0"/>
                            <a:cs typeface="SF Pro Display" pitchFamily="2" charset="0"/>
                          </a:rPr>
                          <a:t>poorly</a:t>
                        </a:r>
                        <a:r>
                          <a:rPr lang="fr-FR" sz="900" b="0" dirty="0">
                            <a:solidFill>
                              <a:schemeClr val="bg1"/>
                            </a:solidFill>
                            <a:effectLst/>
                            <a:latin typeface="SF Pro Display" pitchFamily="2" charset="0"/>
                            <a:ea typeface="SF Pro Display" pitchFamily="2" charset="0"/>
                            <a:cs typeface="SF Pro Display" pitchFamily="2" charset="0"/>
                          </a:rPr>
                          <a:t> </a:t>
                        </a:r>
                        <a:r>
                          <a:rPr lang="fr-FR" sz="900" b="0" dirty="0" err="1">
                            <a:solidFill>
                              <a:schemeClr val="bg1"/>
                            </a:solidFill>
                            <a:effectLst/>
                            <a:latin typeface="SF Pro Display" pitchFamily="2" charset="0"/>
                            <a:ea typeface="SF Pro Display" pitchFamily="2" charset="0"/>
                            <a:cs typeface="SF Pro Display" pitchFamily="2" charset="0"/>
                          </a:rPr>
                          <a:t>mapped</a:t>
                        </a:r>
                        <a:r>
                          <a:rPr lang="fr-FR" sz="900" b="0" dirty="0">
                            <a:solidFill>
                              <a:schemeClr val="bg1"/>
                            </a:solidFill>
                            <a:effectLst/>
                            <a:latin typeface="SF Pro Display" pitchFamily="2" charset="0"/>
                            <a:ea typeface="SF Pro Display" pitchFamily="2" charset="0"/>
                            <a:cs typeface="SF Pro Display" pitchFamily="2" charset="0"/>
                          </a:rPr>
                          <a:t>, and </a:t>
                        </a:r>
                        <a:r>
                          <a:rPr lang="fr-FR" sz="900" b="0" dirty="0" err="1">
                            <a:solidFill>
                              <a:schemeClr val="bg1"/>
                            </a:solidFill>
                            <a:effectLst/>
                            <a:latin typeface="SF Pro Display" pitchFamily="2" charset="0"/>
                            <a:ea typeface="SF Pro Display" pitchFamily="2" charset="0"/>
                            <a:cs typeface="SF Pro Display" pitchFamily="2" charset="0"/>
                          </a:rPr>
                          <a:t>other</a:t>
                        </a:r>
                        <a:r>
                          <a:rPr lang="fr-FR" sz="900" b="0" dirty="0">
                            <a:solidFill>
                              <a:schemeClr val="bg1"/>
                            </a:solidFill>
                            <a:effectLst/>
                            <a:latin typeface="SF Pro Display" pitchFamily="2" charset="0"/>
                            <a:ea typeface="SF Pro Display" pitchFamily="2" charset="0"/>
                            <a:cs typeface="SF Pro Display" pitchFamily="2" charset="0"/>
                          </a:rPr>
                          <a:t> parts of the </a:t>
                        </a:r>
                        <a:r>
                          <a:rPr lang="fr-FR" sz="900" b="0" dirty="0" err="1">
                            <a:solidFill>
                              <a:schemeClr val="bg1"/>
                            </a:solidFill>
                            <a:effectLst/>
                            <a:latin typeface="SF Pro Display" pitchFamily="2" charset="0"/>
                            <a:ea typeface="SF Pro Display" pitchFamily="2" charset="0"/>
                            <a:cs typeface="SF Pro Display" pitchFamily="2" charset="0"/>
                          </a:rPr>
                          <a:t>genome</a:t>
                        </a:r>
                        <a:endParaRPr lang="fr-FR" sz="900" b="0" dirty="0">
                          <a:solidFill>
                            <a:schemeClr val="bg1"/>
                          </a:solidFill>
                          <a:effectLst/>
                          <a:latin typeface="SF Pro Display" pitchFamily="2" charset="0"/>
                          <a:ea typeface="SF Pro Display" pitchFamily="2" charset="0"/>
                          <a:cs typeface="SF Pro Display" pitchFamily="2" charset="0"/>
                        </a:endParaRPr>
                      </a:p>
                      <a:p>
                        <a:pPr algn="ctr"/>
                        <a:endParaRPr lang="fr-FR" sz="900" dirty="0">
                          <a:solidFill>
                            <a:schemeClr val="accent6"/>
                          </a:solidFill>
                          <a:latin typeface="SF Pro Display" pitchFamily="2" charset="0"/>
                          <a:ea typeface="SF Pro Display" pitchFamily="2" charset="0"/>
                          <a:cs typeface="SF Pro Display" pitchFamily="2" charset="0"/>
                        </a:endParaRPr>
                      </a:p>
                    </p:txBody>
                  </p:sp>
                  <p:sp>
                    <p:nvSpPr>
                      <p:cNvPr id="94" name="Rectangle 93">
                        <a:extLst>
                          <a:ext uri="{FF2B5EF4-FFF2-40B4-BE49-F238E27FC236}">
                            <a16:creationId xmlns:a16="http://schemas.microsoft.com/office/drawing/2014/main" id="{96D3907E-F1DC-94FA-53E7-2F5539BC0C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4651" y="1953483"/>
                        <a:ext cx="3009830" cy="163971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 sz="1400" dirty="0">
                          <a:latin typeface="SF Pro Display" pitchFamily="2" charset="0"/>
                          <a:ea typeface="SF Pro Display" pitchFamily="2" charset="0"/>
                          <a:cs typeface="SF Pro Display" pitchFamily="2" charset="0"/>
                        </a:endParaRPr>
                      </a:p>
                    </p:txBody>
                  </p:sp>
                </p:grpSp>
                <p:sp>
                  <p:nvSpPr>
                    <p:cNvPr id="89" name="ZoneTexte 88">
                      <a:extLst>
                        <a:ext uri="{FF2B5EF4-FFF2-40B4-BE49-F238E27FC236}">
                          <a16:creationId xmlns:a16="http://schemas.microsoft.com/office/drawing/2014/main" id="{F41BFD50-E82E-9310-36A7-0481F75D69B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5704" y="2020254"/>
                      <a:ext cx="2016646" cy="1486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900" dirty="0" err="1">
                          <a:solidFill>
                            <a:srgbClr val="FF0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gatk</a:t>
                      </a:r>
                      <a:r>
                        <a:rPr lang="en-US" sz="900" dirty="0">
                          <a:solidFill>
                            <a:srgbClr val="FF0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sz="900" dirty="0" err="1">
                          <a:solidFill>
                            <a:srgbClr val="FF0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CallableLoci</a:t>
                      </a:r>
                      <a:endParaRPr lang="en-US" sz="900" dirty="0">
                        <a:solidFill>
                          <a:srgbClr val="FF00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p:txBody>
                </p:sp>
              </p:grpSp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181A4165-124A-45BE-B5EA-24BD4BF8BFE5}"/>
                      </a:ext>
                    </a:extLst>
                  </p:cNvPr>
                  <p:cNvSpPr/>
                  <p:nvPr/>
                </p:nvSpPr>
                <p:spPr>
                  <a:xfrm>
                    <a:off x="471652" y="1902120"/>
                    <a:ext cx="1728872" cy="27516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</p:grpSp>
            <p:sp>
              <p:nvSpPr>
                <p:cNvPr id="70" name="ZoneTexte 69">
                  <a:extLst>
                    <a:ext uri="{FF2B5EF4-FFF2-40B4-BE49-F238E27FC236}">
                      <a16:creationId xmlns:a16="http://schemas.microsoft.com/office/drawing/2014/main" id="{3C68E754-C15C-82D5-9894-2ED23E7F47CF}"/>
                    </a:ext>
                  </a:extLst>
                </p:cNvPr>
                <p:cNvSpPr txBox="1"/>
                <p:nvPr/>
              </p:nvSpPr>
              <p:spPr>
                <a:xfrm>
                  <a:off x="1143356" y="2065127"/>
                  <a:ext cx="135541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800" b="0" dirty="0" err="1">
                      <a:solidFill>
                        <a:srgbClr val="D19A66"/>
                      </a:solidFill>
                      <a:effectLst/>
                      <a:latin typeface="Fira Code" panose="020B0809050000020004" pitchFamily="49" charset="0"/>
                    </a:rPr>
                    <a:t>reference-sequence</a:t>
                  </a:r>
                  <a:endParaRPr lang="fr-FR" sz="8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endParaRPr>
                </a:p>
              </p:txBody>
            </p:sp>
          </p:grpSp>
        </p:grpSp>
        <p:sp>
          <p:nvSpPr>
            <p:cNvPr id="64" name="ZoneTexte 63">
              <a:extLst>
                <a:ext uri="{FF2B5EF4-FFF2-40B4-BE49-F238E27FC236}">
                  <a16:creationId xmlns:a16="http://schemas.microsoft.com/office/drawing/2014/main" id="{7CF4DB26-6DCE-2905-1B8D-F42E12472489}"/>
                </a:ext>
              </a:extLst>
            </p:cNvPr>
            <p:cNvSpPr txBox="1"/>
            <p:nvPr/>
          </p:nvSpPr>
          <p:spPr>
            <a:xfrm>
              <a:off x="219478" y="3380752"/>
              <a:ext cx="33070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b="0" dirty="0" err="1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summary_table.txt</a:t>
              </a:r>
              <a:endParaRPr lang="fr-FR" sz="8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endParaRPr>
            </a:p>
          </p:txBody>
        </p:sp>
      </p:grpSp>
      <p:cxnSp>
        <p:nvCxnSpPr>
          <p:cNvPr id="100" name="Connecteur en angle 99">
            <a:extLst>
              <a:ext uri="{FF2B5EF4-FFF2-40B4-BE49-F238E27FC236}">
                <a16:creationId xmlns:a16="http://schemas.microsoft.com/office/drawing/2014/main" id="{5EB1ABB1-CF53-9A3A-4588-0A0147BDE121}"/>
              </a:ext>
            </a:extLst>
          </p:cNvPr>
          <p:cNvCxnSpPr>
            <a:cxnSpLocks/>
            <a:endCxn id="93" idx="0"/>
          </p:cNvCxnSpPr>
          <p:nvPr/>
        </p:nvCxnSpPr>
        <p:spPr>
          <a:xfrm>
            <a:off x="3542575" y="1098619"/>
            <a:ext cx="5170657" cy="207309"/>
          </a:xfrm>
          <a:prstGeom prst="bentConnector2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0EBEA654-1590-033B-C2F4-5F718CA7F581}"/>
              </a:ext>
            </a:extLst>
          </p:cNvPr>
          <p:cNvSpPr/>
          <p:nvPr/>
        </p:nvSpPr>
        <p:spPr>
          <a:xfrm>
            <a:off x="1646989" y="3663482"/>
            <a:ext cx="3757379" cy="4770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FF1089A-0E6F-8EF2-5199-82682E24601F}"/>
              </a:ext>
            </a:extLst>
          </p:cNvPr>
          <p:cNvSpPr txBox="1"/>
          <p:nvPr/>
        </p:nvSpPr>
        <p:spPr>
          <a:xfrm>
            <a:off x="1659354" y="3673441"/>
            <a:ext cx="177481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samtools</a:t>
            </a:r>
            <a:r>
              <a:rPr lang="en-US" sz="9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idx</a:t>
            </a:r>
            <a:r>
              <a:rPr lang="en-US" sz="9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stats</a:t>
            </a:r>
          </a:p>
          <a:p>
            <a:r>
              <a:rPr lang="fr-FR" sz="800" b="0" dirty="0">
                <a:solidFill>
                  <a:schemeClr val="bg1"/>
                </a:solidFill>
                <a:effectLst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reports </a:t>
            </a:r>
            <a:r>
              <a:rPr lang="fr-FR" sz="800" b="0" dirty="0" err="1">
                <a:solidFill>
                  <a:schemeClr val="bg1"/>
                </a:solidFill>
                <a:effectLst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alignment</a:t>
            </a:r>
            <a:r>
              <a:rPr lang="fr-FR" sz="800" b="0" dirty="0">
                <a:solidFill>
                  <a:schemeClr val="bg1"/>
                </a:solidFill>
                <a:effectLst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</a:t>
            </a:r>
            <a:r>
              <a:rPr lang="fr-FR" sz="800" b="0" dirty="0" err="1">
                <a:solidFill>
                  <a:schemeClr val="bg1"/>
                </a:solidFill>
                <a:effectLst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summary</a:t>
            </a:r>
            <a:r>
              <a:rPr lang="fr-FR" sz="800" b="0" dirty="0">
                <a:solidFill>
                  <a:schemeClr val="bg1"/>
                </a:solidFill>
                <a:effectLst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</a:t>
            </a:r>
            <a:r>
              <a:rPr lang="fr-FR" sz="800" b="0" dirty="0" err="1">
                <a:solidFill>
                  <a:schemeClr val="bg1"/>
                </a:solidFill>
                <a:effectLst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statistics</a:t>
            </a:r>
            <a:endParaRPr lang="fr-FR" sz="800" b="0" dirty="0">
              <a:solidFill>
                <a:schemeClr val="bg1"/>
              </a:solidFill>
              <a:effectLst/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589263D-7A66-4F67-8B6A-F3102239B6BF}"/>
              </a:ext>
            </a:extLst>
          </p:cNvPr>
          <p:cNvSpPr txBox="1"/>
          <p:nvPr/>
        </p:nvSpPr>
        <p:spPr>
          <a:xfrm>
            <a:off x="3624328" y="3675209"/>
            <a:ext cx="17748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samtools</a:t>
            </a:r>
            <a:r>
              <a:rPr lang="en-US" sz="9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flagstat</a:t>
            </a:r>
            <a:endParaRPr lang="en-US" sz="900" dirty="0">
              <a:solidFill>
                <a:srgbClr val="FF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fr-FR" sz="800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C</a:t>
            </a:r>
            <a:r>
              <a:rPr lang="fr-FR" sz="800" b="0" dirty="0" err="1">
                <a:solidFill>
                  <a:schemeClr val="bg1"/>
                </a:solidFill>
                <a:effectLst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ounts</a:t>
            </a:r>
            <a:r>
              <a:rPr lang="fr-FR" sz="800" b="0" dirty="0">
                <a:solidFill>
                  <a:schemeClr val="bg1"/>
                </a:solidFill>
                <a:effectLst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the </a:t>
            </a:r>
            <a:r>
              <a:rPr lang="fr-FR" sz="800" b="0" dirty="0" err="1">
                <a:solidFill>
                  <a:schemeClr val="bg1"/>
                </a:solidFill>
                <a:effectLst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number</a:t>
            </a:r>
            <a:r>
              <a:rPr lang="fr-FR" sz="800" b="0" dirty="0">
                <a:solidFill>
                  <a:schemeClr val="bg1"/>
                </a:solidFill>
                <a:effectLst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of </a:t>
            </a:r>
            <a:r>
              <a:rPr lang="fr-FR" sz="800" b="0" dirty="0" err="1">
                <a:solidFill>
                  <a:schemeClr val="bg1"/>
                </a:solidFill>
                <a:effectLst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alignments</a:t>
            </a:r>
            <a:r>
              <a:rPr lang="fr-FR" sz="800" b="0" dirty="0">
                <a:solidFill>
                  <a:schemeClr val="bg1"/>
                </a:solidFill>
                <a:effectLst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for </a:t>
            </a:r>
            <a:r>
              <a:rPr lang="fr-FR" sz="800" b="0" dirty="0" err="1">
                <a:solidFill>
                  <a:schemeClr val="bg1"/>
                </a:solidFill>
                <a:effectLst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each</a:t>
            </a:r>
            <a:r>
              <a:rPr lang="fr-FR" sz="800" b="0" dirty="0">
                <a:solidFill>
                  <a:schemeClr val="bg1"/>
                </a:solidFill>
                <a:effectLst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FLAG type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5F5CFCEE-AAEF-B408-F826-55D8C0DDF33A}"/>
              </a:ext>
            </a:extLst>
          </p:cNvPr>
          <p:cNvGrpSpPr/>
          <p:nvPr/>
        </p:nvGrpSpPr>
        <p:grpSpPr>
          <a:xfrm>
            <a:off x="1485871" y="1422206"/>
            <a:ext cx="4107829" cy="4862537"/>
            <a:chOff x="1485871" y="1422206"/>
            <a:chExt cx="4107829" cy="4862537"/>
          </a:xfrm>
        </p:grpSpPr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2733AB26-4AF2-3BCF-4EBB-CC5FD463681E}"/>
                </a:ext>
              </a:extLst>
            </p:cNvPr>
            <p:cNvSpPr txBox="1"/>
            <p:nvPr/>
          </p:nvSpPr>
          <p:spPr>
            <a:xfrm>
              <a:off x="1494636" y="5787543"/>
              <a:ext cx="40924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b="0" dirty="0">
                  <a:solidFill>
                    <a:srgbClr val="D19A66"/>
                  </a:solidFill>
                  <a:effectLst/>
                  <a:latin typeface="Fira Code" panose="020B0809050000020004" pitchFamily="49" charset="0"/>
                </a:rPr>
                <a:t>{s}</a:t>
              </a:r>
              <a:r>
                <a:rPr lang="fr-FR" sz="800" b="0" dirty="0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_</a:t>
              </a:r>
              <a:r>
                <a:rPr lang="fr-FR" sz="800" b="0" dirty="0">
                  <a:solidFill>
                    <a:srgbClr val="D19A66"/>
                  </a:solidFill>
                  <a:effectLst/>
                  <a:latin typeface="Fira Code" panose="020B0809050000020004" pitchFamily="49" charset="0"/>
                </a:rPr>
                <a:t>{a}</a:t>
              </a:r>
              <a:r>
                <a:rPr lang="fr-FR" sz="800" b="0" dirty="0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_</a:t>
              </a:r>
              <a:r>
                <a:rPr lang="fr-FR" sz="800" b="0" dirty="0" err="1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md_realigned.flagstat</a:t>
              </a:r>
              <a:endParaRPr lang="fr-FR" sz="8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endParaRPr>
            </a:p>
          </p:txBody>
        </p:sp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C673E455-729D-ADAB-C3EC-1447D30F295D}"/>
                </a:ext>
              </a:extLst>
            </p:cNvPr>
            <p:cNvGrpSpPr/>
            <p:nvPr/>
          </p:nvGrpSpPr>
          <p:grpSpPr>
            <a:xfrm>
              <a:off x="1485871" y="1422206"/>
              <a:ext cx="4107829" cy="4862537"/>
              <a:chOff x="1485871" y="1422206"/>
              <a:chExt cx="4107829" cy="4862537"/>
            </a:xfrm>
          </p:grpSpPr>
          <p:grpSp>
            <p:nvGrpSpPr>
              <p:cNvPr id="12" name="Groupe 11">
                <a:extLst>
                  <a:ext uri="{FF2B5EF4-FFF2-40B4-BE49-F238E27FC236}">
                    <a16:creationId xmlns:a16="http://schemas.microsoft.com/office/drawing/2014/main" id="{E634D3F3-ECBD-80A3-6F5D-88579CA2A5A8}"/>
                  </a:ext>
                </a:extLst>
              </p:cNvPr>
              <p:cNvGrpSpPr/>
              <p:nvPr/>
            </p:nvGrpSpPr>
            <p:grpSpPr>
              <a:xfrm>
                <a:off x="1485871" y="1422206"/>
                <a:ext cx="4107829" cy="4862537"/>
                <a:chOff x="7638057" y="1821707"/>
                <a:chExt cx="4107829" cy="4862537"/>
              </a:xfrm>
            </p:grpSpPr>
            <p:grpSp>
              <p:nvGrpSpPr>
                <p:cNvPr id="36" name="Groupe 35">
                  <a:extLst>
                    <a:ext uri="{FF2B5EF4-FFF2-40B4-BE49-F238E27FC236}">
                      <a16:creationId xmlns:a16="http://schemas.microsoft.com/office/drawing/2014/main" id="{A7BE9B1E-1CE3-D3C6-62BA-B0B882160BB5}"/>
                    </a:ext>
                  </a:extLst>
                </p:cNvPr>
                <p:cNvGrpSpPr/>
                <p:nvPr/>
              </p:nvGrpSpPr>
              <p:grpSpPr>
                <a:xfrm>
                  <a:off x="7638058" y="1821707"/>
                  <a:ext cx="4107828" cy="4862537"/>
                  <a:chOff x="7638058" y="2626144"/>
                  <a:chExt cx="4107828" cy="4862537"/>
                </a:xfrm>
              </p:grpSpPr>
              <p:grpSp>
                <p:nvGrpSpPr>
                  <p:cNvPr id="95" name="Groupe 94">
                    <a:extLst>
                      <a:ext uri="{FF2B5EF4-FFF2-40B4-BE49-F238E27FC236}">
                        <a16:creationId xmlns:a16="http://schemas.microsoft.com/office/drawing/2014/main" id="{B8D9E8CA-219C-422A-D0E6-BEE3E14C7CEC}"/>
                      </a:ext>
                    </a:extLst>
                  </p:cNvPr>
                  <p:cNvGrpSpPr/>
                  <p:nvPr/>
                </p:nvGrpSpPr>
                <p:grpSpPr>
                  <a:xfrm>
                    <a:off x="7638058" y="2626144"/>
                    <a:ext cx="4107828" cy="4862537"/>
                    <a:chOff x="7638058" y="3100704"/>
                    <a:chExt cx="4107828" cy="4862537"/>
                  </a:xfrm>
                </p:grpSpPr>
                <p:grpSp>
                  <p:nvGrpSpPr>
                    <p:cNvPr id="48" name="Groupe 47">
                      <a:extLst>
                        <a:ext uri="{FF2B5EF4-FFF2-40B4-BE49-F238E27FC236}">
                          <a16:creationId xmlns:a16="http://schemas.microsoft.com/office/drawing/2014/main" id="{65EECEA2-98A3-D7B7-89B9-FF9E7E6C996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638058" y="3100704"/>
                      <a:ext cx="4107828" cy="4862537"/>
                      <a:chOff x="2833394" y="2299122"/>
                      <a:chExt cx="4107828" cy="4862537"/>
                    </a:xfrm>
                  </p:grpSpPr>
                  <p:sp>
                    <p:nvSpPr>
                      <p:cNvPr id="49" name="Rectangle 48">
                        <a:extLst>
                          <a:ext uri="{FF2B5EF4-FFF2-40B4-BE49-F238E27FC236}">
                            <a16:creationId xmlns:a16="http://schemas.microsoft.com/office/drawing/2014/main" id="{E294BE76-42DB-2F2B-26B5-921556C41B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94511" y="4023092"/>
                        <a:ext cx="3757379" cy="39552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 dirty="0"/>
                      </a:p>
                    </p:txBody>
                  </p:sp>
                  <p:sp>
                    <p:nvSpPr>
                      <p:cNvPr id="51" name="ZoneTexte 50">
                        <a:extLst>
                          <a:ext uri="{FF2B5EF4-FFF2-40B4-BE49-F238E27FC236}">
                            <a16:creationId xmlns:a16="http://schemas.microsoft.com/office/drawing/2014/main" id="{3C7A882C-FCAB-1830-2DFE-BBC6F3267A0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186477" y="3508626"/>
                        <a:ext cx="1401661" cy="35394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900" dirty="0" err="1">
                            <a:solidFill>
                              <a:srgbClr val="FF0000"/>
                            </a:solidFill>
                            <a:latin typeface="Menlo" panose="020B0609030804020204" pitchFamily="49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  <a:t>samtools</a:t>
                        </a:r>
                        <a:r>
                          <a:rPr lang="en-US" sz="900" dirty="0">
                            <a:solidFill>
                              <a:srgbClr val="FF0000"/>
                            </a:solidFill>
                            <a:latin typeface="Menlo" panose="020B0609030804020204" pitchFamily="49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  <a:t> index </a:t>
                        </a:r>
                      </a:p>
                      <a:p>
                        <a:pPr algn="ctr"/>
                        <a:r>
                          <a:rPr lang="en-US" sz="800" dirty="0">
                            <a:solidFill>
                              <a:schemeClr val="bg1"/>
                            </a:solidFill>
                            <a:latin typeface="SF Pro Display" pitchFamily="2" charset="0"/>
                            <a:ea typeface="SF Pro Display" pitchFamily="2" charset="0"/>
                            <a:cs typeface="SF Pro Display" pitchFamily="2" charset="0"/>
                          </a:rPr>
                          <a:t>Index fixed bam file</a:t>
                        </a:r>
                      </a:p>
                    </p:txBody>
                  </p:sp>
                  <p:grpSp>
                    <p:nvGrpSpPr>
                      <p:cNvPr id="53" name="Groupe 52">
                        <a:extLst>
                          <a:ext uri="{FF2B5EF4-FFF2-40B4-BE49-F238E27FC236}">
                            <a16:creationId xmlns:a16="http://schemas.microsoft.com/office/drawing/2014/main" id="{D14765AD-D7CF-4556-1519-62B149B43B3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833394" y="2299122"/>
                        <a:ext cx="4107828" cy="4862537"/>
                        <a:chOff x="2833394" y="2299122"/>
                        <a:chExt cx="4107828" cy="4862537"/>
                      </a:xfrm>
                    </p:grpSpPr>
                    <p:grpSp>
                      <p:nvGrpSpPr>
                        <p:cNvPr id="59" name="Groupe 58">
                          <a:extLst>
                            <a:ext uri="{FF2B5EF4-FFF2-40B4-BE49-F238E27FC236}">
                              <a16:creationId xmlns:a16="http://schemas.microsoft.com/office/drawing/2014/main" id="{79ED35B2-AB4F-449E-902B-CCDA9709CBF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833394" y="2299122"/>
                          <a:ext cx="4107828" cy="4862537"/>
                          <a:chOff x="2833394" y="2299122"/>
                          <a:chExt cx="4107828" cy="4862537"/>
                        </a:xfrm>
                      </p:grpSpPr>
                      <p:grpSp>
                        <p:nvGrpSpPr>
                          <p:cNvPr id="74" name="Groupe 73">
                            <a:extLst>
                              <a:ext uri="{FF2B5EF4-FFF2-40B4-BE49-F238E27FC236}">
                                <a16:creationId xmlns:a16="http://schemas.microsoft.com/office/drawing/2014/main" id="{45407BCF-FAB2-3116-42E1-3934D993927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838971" y="2299122"/>
                            <a:ext cx="4102251" cy="4862537"/>
                            <a:chOff x="2975888" y="2592514"/>
                            <a:chExt cx="4102251" cy="4862537"/>
                          </a:xfrm>
                        </p:grpSpPr>
                        <p:sp>
                          <p:nvSpPr>
                            <p:cNvPr id="75" name="ZoneTexte 74">
                              <a:extLst>
                                <a:ext uri="{FF2B5EF4-FFF2-40B4-BE49-F238E27FC236}">
                                  <a16:creationId xmlns:a16="http://schemas.microsoft.com/office/drawing/2014/main" id="{CF77EDB5-F8C4-A534-CB34-E43A10FF0829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2979076" y="2966322"/>
                              <a:ext cx="4083651" cy="215444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fr-FR" sz="800" b="0" dirty="0">
                                  <a:solidFill>
                                    <a:srgbClr val="D19A66"/>
                                  </a:solidFill>
                                  <a:effectLst/>
                                  <a:latin typeface="Fira Code" panose="020B0809050000020004" pitchFamily="49" charset="0"/>
                                </a:rPr>
                                <a:t>{s}</a:t>
                              </a:r>
                              <a:r>
                                <a:rPr lang="fr-FR" sz="800" b="0" dirty="0">
                                  <a:solidFill>
                                    <a:srgbClr val="98C379"/>
                                  </a:solidFill>
                                  <a:effectLst/>
                                  <a:latin typeface="Fira Code" panose="020B0809050000020004" pitchFamily="49" charset="0"/>
                                </a:rPr>
                                <a:t>_</a:t>
                              </a:r>
                              <a:r>
                                <a:rPr lang="fr-FR" sz="800" b="0" dirty="0">
                                  <a:solidFill>
                                    <a:srgbClr val="D19A66"/>
                                  </a:solidFill>
                                  <a:effectLst/>
                                  <a:latin typeface="Fira Code" panose="020B0809050000020004" pitchFamily="49" charset="0"/>
                                </a:rPr>
                                <a:t>{a}</a:t>
                              </a:r>
                              <a:r>
                                <a:rPr lang="fr-FR" sz="800" b="0" dirty="0">
                                  <a:solidFill>
                                    <a:srgbClr val="98C379"/>
                                  </a:solidFill>
                                  <a:effectLst/>
                                  <a:latin typeface="Fira Code" panose="020B0809050000020004" pitchFamily="49" charset="0"/>
                                </a:rPr>
                                <a:t>_</a:t>
                              </a:r>
                              <a:r>
                                <a:rPr lang="fr-FR" sz="800" b="0" dirty="0" err="1">
                                  <a:solidFill>
                                    <a:srgbClr val="98C379"/>
                                  </a:solidFill>
                                  <a:effectLst/>
                                  <a:latin typeface="Fira Code" panose="020B0809050000020004" pitchFamily="49" charset="0"/>
                                </a:rPr>
                                <a:t>md_realigned.bam</a:t>
                              </a:r>
                              <a:endParaRPr lang="fr-FR" sz="800" b="0" dirty="0">
                                <a:solidFill>
                                  <a:srgbClr val="ABB2BF"/>
                                </a:solidFill>
                                <a:effectLst/>
                                <a:latin typeface="Fira Code" panose="020B0809050000020004" pitchFamily="49" charset="0"/>
                              </a:endParaRPr>
                            </a:p>
                          </p:txBody>
                        </p:sp>
                        <p:grpSp>
                          <p:nvGrpSpPr>
                            <p:cNvPr id="76" name="Groupe 75">
                              <a:extLst>
                                <a:ext uri="{FF2B5EF4-FFF2-40B4-BE49-F238E27FC236}">
                                  <a16:creationId xmlns:a16="http://schemas.microsoft.com/office/drawing/2014/main" id="{DE44B96D-0F51-C78D-7CBF-AD8CD968875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975888" y="2592514"/>
                              <a:ext cx="4102251" cy="4862537"/>
                              <a:chOff x="2975888" y="2616964"/>
                              <a:chExt cx="4102251" cy="4862537"/>
                            </a:xfrm>
                          </p:grpSpPr>
                          <p:sp>
                            <p:nvSpPr>
                              <p:cNvPr id="78" name="Rectangle 77">
                                <a:extLst>
                                  <a:ext uri="{FF2B5EF4-FFF2-40B4-BE49-F238E27FC236}">
                                    <a16:creationId xmlns:a16="http://schemas.microsoft.com/office/drawing/2014/main" id="{D939C7AC-DC57-EFE4-741E-946F87B5135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131428" y="3809720"/>
                                <a:ext cx="3757379" cy="395520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fr-FR" dirty="0"/>
                              </a:p>
                            </p:txBody>
                          </p:sp>
                          <p:grpSp>
                            <p:nvGrpSpPr>
                              <p:cNvPr id="80" name="Groupe 79">
                                <a:extLst>
                                  <a:ext uri="{FF2B5EF4-FFF2-40B4-BE49-F238E27FC236}">
                                    <a16:creationId xmlns:a16="http://schemas.microsoft.com/office/drawing/2014/main" id="{D3DCDF37-D7EF-4F79-748B-05A758A1582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975888" y="2616964"/>
                                <a:ext cx="4102251" cy="4862537"/>
                                <a:chOff x="7242327" y="2538985"/>
                                <a:chExt cx="4102251" cy="4862537"/>
                              </a:xfrm>
                            </p:grpSpPr>
                            <p:sp>
                              <p:nvSpPr>
                                <p:cNvPr id="85" name="ZoneTexte 84">
                                  <a:extLst>
                                    <a:ext uri="{FF2B5EF4-FFF2-40B4-BE49-F238E27FC236}">
                                      <a16:creationId xmlns:a16="http://schemas.microsoft.com/office/drawing/2014/main" id="{3E637C89-7D0B-0938-E670-57B8CD0BF6C8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7755330" y="3227902"/>
                                  <a:ext cx="3070668" cy="369332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US" sz="900" dirty="0" err="1">
                                      <a:solidFill>
                                        <a:srgbClr val="FF0000"/>
                                      </a:solidFill>
                                      <a:latin typeface="Menlo" panose="020B0609030804020204" pitchFamily="49" charset="0"/>
                                      <a:ea typeface="Menlo" panose="020B0609030804020204" pitchFamily="49" charset="0"/>
                                      <a:cs typeface="Menlo" panose="020B0609030804020204" pitchFamily="49" charset="0"/>
                                    </a:rPr>
                                    <a:t>picard</a:t>
                                  </a:r>
                                  <a:r>
                                    <a:rPr lang="en-US" sz="900" dirty="0">
                                      <a:solidFill>
                                        <a:srgbClr val="FF0000"/>
                                      </a:solidFill>
                                      <a:latin typeface="Menlo" panose="020B0609030804020204" pitchFamily="49" charset="0"/>
                                      <a:ea typeface="Menlo" panose="020B0609030804020204" pitchFamily="49" charset="0"/>
                                      <a:cs typeface="Menlo" panose="020B0609030804020204" pitchFamily="49" charset="0"/>
                                    </a:rPr>
                                    <a:t> </a:t>
                                  </a:r>
                                  <a:r>
                                    <a:rPr lang="en-US" sz="900" dirty="0" err="1">
                                      <a:solidFill>
                                        <a:srgbClr val="FF0000"/>
                                      </a:solidFill>
                                      <a:latin typeface="Menlo" panose="020B0609030804020204" pitchFamily="49" charset="0"/>
                                      <a:ea typeface="Menlo" panose="020B0609030804020204" pitchFamily="49" charset="0"/>
                                      <a:cs typeface="Menlo" panose="020B0609030804020204" pitchFamily="49" charset="0"/>
                                    </a:rPr>
                                    <a:t>FixMateInformation</a:t>
                                  </a:r>
                                  <a:r>
                                    <a:rPr lang="en-US" sz="900" dirty="0">
                                      <a:solidFill>
                                        <a:schemeClr val="bg1"/>
                                      </a:solidFill>
                                      <a:latin typeface="SF Pro Display" pitchFamily="2" charset="0"/>
                                      <a:ea typeface="SF Pro Display" pitchFamily="2" charset="0"/>
                                      <a:cs typeface="SF Pro Display" pitchFamily="2" charset="0"/>
                                    </a:rPr>
                                    <a:t>*</a:t>
                                  </a:r>
                                </a:p>
                                <a:p>
                                  <a:pPr algn="ctr"/>
                                  <a:r>
                                    <a:rPr lang="en-US" sz="900" dirty="0">
                                      <a:solidFill>
                                        <a:schemeClr val="bg1"/>
                                      </a:solidFill>
                                      <a:latin typeface="SF Pro Display" pitchFamily="2" charset="0"/>
                                      <a:ea typeface="SF Pro Display" pitchFamily="2" charset="0"/>
                                      <a:cs typeface="SF Pro Display" pitchFamily="2" charset="0"/>
                                    </a:rPr>
                                    <a:t>After realignment</a:t>
                                  </a:r>
                                </a:p>
                              </p:txBody>
                            </p:sp>
                            <p:sp>
                              <p:nvSpPr>
                                <p:cNvPr id="86" name="ZoneTexte 85">
                                  <a:extLst>
                                    <a:ext uri="{FF2B5EF4-FFF2-40B4-BE49-F238E27FC236}">
                                      <a16:creationId xmlns:a16="http://schemas.microsoft.com/office/drawing/2014/main" id="{9E5B4929-D356-47DA-3556-0C3900E4D450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7242328" y="2538985"/>
                                  <a:ext cx="4102250" cy="261610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fr-FR" sz="1100" dirty="0">
                                      <a:solidFill>
                                        <a:schemeClr val="bg1"/>
                                      </a:solidFill>
                                      <a:latin typeface="SF Pro Display" pitchFamily="2" charset="0"/>
                                      <a:ea typeface="SF Pro Display" pitchFamily="2" charset="0"/>
                                      <a:cs typeface="SF Pro Display" pitchFamily="2" charset="0"/>
                                    </a:rPr>
                                    <a:t>BAM QUALITY CONTROL</a:t>
                                  </a:r>
                                </a:p>
                              </p:txBody>
                            </p:sp>
                            <p:sp>
                              <p:nvSpPr>
                                <p:cNvPr id="87" name="Rectangle 86">
                                  <a:extLst>
                                    <a:ext uri="{FF2B5EF4-FFF2-40B4-BE49-F238E27FC236}">
                                      <a16:creationId xmlns:a16="http://schemas.microsoft.com/office/drawing/2014/main" id="{F46A396C-BAB7-C8DC-CA67-6F3165D1E02A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7242327" y="2805513"/>
                                  <a:ext cx="4096674" cy="4596009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solidFill>
                                    <a:schemeClr val="bg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fr-FR" dirty="0"/>
                                </a:p>
                              </p:txBody>
                            </p:sp>
                            <p:sp>
                              <p:nvSpPr>
                                <p:cNvPr id="88" name="Rectangle 87">
                                  <a:extLst>
                                    <a:ext uri="{FF2B5EF4-FFF2-40B4-BE49-F238E27FC236}">
                                      <a16:creationId xmlns:a16="http://schemas.microsoft.com/office/drawing/2014/main" id="{30C4441D-704E-9285-2222-9295DA124FBC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7397867" y="3212482"/>
                                  <a:ext cx="3757379" cy="395520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fr-FR" dirty="0"/>
                                </a:p>
                              </p:txBody>
                            </p:sp>
                          </p:grpSp>
                        </p:grpSp>
                      </p:grpSp>
                      <p:sp>
                        <p:nvSpPr>
                          <p:cNvPr id="69" name="ZoneTexte 68">
                            <a:extLst>
                              <a:ext uri="{FF2B5EF4-FFF2-40B4-BE49-F238E27FC236}">
                                <a16:creationId xmlns:a16="http://schemas.microsoft.com/office/drawing/2014/main" id="{DFE5322E-6AE6-638D-D970-91A2E62D023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833394" y="5975377"/>
                            <a:ext cx="4092416" cy="215444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fr-FR" sz="800" b="0" dirty="0">
                                <a:solidFill>
                                  <a:srgbClr val="D19A66"/>
                                </a:solidFill>
                                <a:effectLst/>
                                <a:latin typeface="Fira Code" panose="020B0809050000020004" pitchFamily="49" charset="0"/>
                              </a:rPr>
                              <a:t>{s}</a:t>
                            </a:r>
                            <a:r>
                              <a:rPr lang="fr-FR" sz="800" b="0" dirty="0">
                                <a:solidFill>
                                  <a:srgbClr val="98C379"/>
                                </a:solidFill>
                                <a:effectLst/>
                                <a:latin typeface="Fira Code" panose="020B0809050000020004" pitchFamily="49" charset="0"/>
                              </a:rPr>
                              <a:t>_</a:t>
                            </a:r>
                            <a:r>
                              <a:rPr lang="fr-FR" sz="800" b="0" dirty="0">
                                <a:solidFill>
                                  <a:srgbClr val="D19A66"/>
                                </a:solidFill>
                                <a:effectLst/>
                                <a:latin typeface="Fira Code" panose="020B0809050000020004" pitchFamily="49" charset="0"/>
                              </a:rPr>
                              <a:t>{a}</a:t>
                            </a:r>
                            <a:r>
                              <a:rPr lang="fr-FR" sz="800" b="0" dirty="0">
                                <a:solidFill>
                                  <a:srgbClr val="98C379"/>
                                </a:solidFill>
                                <a:effectLst/>
                                <a:latin typeface="Fira Code" panose="020B0809050000020004" pitchFamily="49" charset="0"/>
                              </a:rPr>
                              <a:t>_</a:t>
                            </a:r>
                            <a:r>
                              <a:rPr lang="fr-FR" sz="800" b="0" dirty="0" err="1">
                                <a:solidFill>
                                  <a:srgbClr val="98C379"/>
                                </a:solidFill>
                                <a:effectLst/>
                                <a:latin typeface="Fira Code" panose="020B0809050000020004" pitchFamily="49" charset="0"/>
                              </a:rPr>
                              <a:t>md_realigned_fixed.bai</a:t>
                            </a:r>
                            <a:endParaRPr lang="fr-FR" sz="800" b="0" dirty="0">
                              <a:solidFill>
                                <a:srgbClr val="ABB2BF"/>
                              </a:solidFill>
                              <a:effectLst/>
                              <a:latin typeface="Fira Code" panose="020B0809050000020004" pitchFamily="49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60" name="ZoneTexte 59">
                          <a:extLst>
                            <a:ext uri="{FF2B5EF4-FFF2-40B4-BE49-F238E27FC236}">
                              <a16:creationId xmlns:a16="http://schemas.microsoft.com/office/drawing/2014/main" id="{8DF6DFBB-6AA4-6F66-93E9-4E4455C4E0C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35917" y="5734315"/>
                          <a:ext cx="4102250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fr-FR" sz="800" b="0" dirty="0">
                              <a:solidFill>
                                <a:srgbClr val="D19A66"/>
                              </a:solidFill>
                              <a:effectLst/>
                              <a:latin typeface="Fira Code" panose="020B0809050000020004" pitchFamily="49" charset="0"/>
                            </a:rPr>
                            <a:t>{s}</a:t>
                          </a:r>
                          <a:r>
                            <a:rPr lang="fr-FR" sz="800" b="0" dirty="0">
                              <a:solidFill>
                                <a:srgbClr val="98C379"/>
                              </a:solidFill>
                              <a:effectLst/>
                              <a:latin typeface="Fira Code" panose="020B0809050000020004" pitchFamily="49" charset="0"/>
                            </a:rPr>
                            <a:t>_</a:t>
                          </a:r>
                          <a:r>
                            <a:rPr lang="fr-FR" sz="800" b="0" dirty="0">
                              <a:solidFill>
                                <a:srgbClr val="D19A66"/>
                              </a:solidFill>
                              <a:effectLst/>
                              <a:latin typeface="Fira Code" panose="020B0809050000020004" pitchFamily="49" charset="0"/>
                            </a:rPr>
                            <a:t>{a}</a:t>
                          </a:r>
                          <a:r>
                            <a:rPr lang="fr-FR" sz="800" b="0" dirty="0">
                              <a:solidFill>
                                <a:srgbClr val="98C379"/>
                              </a:solidFill>
                              <a:effectLst/>
                              <a:latin typeface="Fira Code" panose="020B0809050000020004" pitchFamily="49" charset="0"/>
                            </a:rPr>
                            <a:t>_</a:t>
                          </a:r>
                          <a:r>
                            <a:rPr lang="fr-FR" sz="800" b="0" dirty="0" err="1">
                              <a:solidFill>
                                <a:srgbClr val="98C379"/>
                              </a:solidFill>
                              <a:effectLst/>
                              <a:latin typeface="Fira Code" panose="020B0809050000020004" pitchFamily="49" charset="0"/>
                            </a:rPr>
                            <a:t>md_realigned_fixed.bam</a:t>
                          </a:r>
                          <a:endParaRPr lang="fr-FR" sz="800" b="0" dirty="0">
                            <a:solidFill>
                              <a:srgbClr val="ABB2BF"/>
                            </a:solidFill>
                            <a:effectLst/>
                            <a:latin typeface="Fira Code" panose="020B0809050000020004" pitchFamily="49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92" name="ZoneTexte 91">
                      <a:extLst>
                        <a:ext uri="{FF2B5EF4-FFF2-40B4-BE49-F238E27FC236}">
                          <a16:creationId xmlns:a16="http://schemas.microsoft.com/office/drawing/2014/main" id="{E92E804E-C4CC-3C4F-8569-2DBB4CF5437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69466" y="4851184"/>
                      <a:ext cx="1245010" cy="35394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900" dirty="0" err="1">
                          <a:solidFill>
                            <a:srgbClr val="FF0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qualimap</a:t>
                      </a:r>
                      <a:r>
                        <a:rPr lang="en-US" sz="900" dirty="0">
                          <a:solidFill>
                            <a:srgbClr val="FF0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sz="900" dirty="0" err="1">
                          <a:solidFill>
                            <a:srgbClr val="FF0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bamqc</a:t>
                      </a:r>
                      <a:endParaRPr lang="en-US" sz="900" dirty="0">
                        <a:solidFill>
                          <a:srgbClr val="FF00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  <a:latin typeface="SF Pro Display" pitchFamily="2" charset="0"/>
                          <a:ea typeface="SF Pro Display" pitchFamily="2" charset="0"/>
                          <a:cs typeface="SF Pro Display" pitchFamily="2" charset="0"/>
                        </a:rPr>
                        <a:t>Overall view of data</a:t>
                      </a:r>
                    </a:p>
                  </p:txBody>
                </p:sp>
              </p:grpSp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672C1EF6-1954-E16D-D0EE-9601B3C7D351}"/>
                      </a:ext>
                    </a:extLst>
                  </p:cNvPr>
                  <p:cNvSpPr/>
                  <p:nvPr/>
                </p:nvSpPr>
                <p:spPr>
                  <a:xfrm>
                    <a:off x="7799175" y="5474313"/>
                    <a:ext cx="3757379" cy="39552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21" name="ZoneTexte 20">
                    <a:extLst>
                      <a:ext uri="{FF2B5EF4-FFF2-40B4-BE49-F238E27FC236}">
                        <a16:creationId xmlns:a16="http://schemas.microsoft.com/office/drawing/2014/main" id="{1EB800F0-85E0-976F-C219-104E6042343C}"/>
                      </a:ext>
                    </a:extLst>
                  </p:cNvPr>
                  <p:cNvSpPr txBox="1"/>
                  <p:nvPr/>
                </p:nvSpPr>
                <p:spPr>
                  <a:xfrm>
                    <a:off x="7808948" y="5503374"/>
                    <a:ext cx="1401382" cy="3539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 dirty="0" err="1">
                        <a:solidFill>
                          <a:srgbClr val="FF00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a:t>Samtools</a:t>
                    </a:r>
                    <a:r>
                      <a:rPr lang="en-US" sz="900" dirty="0">
                        <a:solidFill>
                          <a:srgbClr val="FF00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a:t> stats</a:t>
                    </a:r>
                    <a:endParaRPr lang="en-US" sz="900" dirty="0">
                      <a:solidFill>
                        <a:schemeClr val="bg1"/>
                      </a:solidFill>
                      <a:latin typeface="Menlo" panose="020B0609030804020204" pitchFamily="49" charset="0"/>
                      <a:ea typeface="Menlo" panose="020B0609030804020204" pitchFamily="49" charset="0"/>
                      <a:cs typeface="Menlo" panose="020B0609030804020204" pitchFamily="49" charset="0"/>
                    </a:endParaRPr>
                  </a:p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  <a:latin typeface="SF Pro Display" pitchFamily="2" charset="0"/>
                        <a:ea typeface="SF Pro Display" pitchFamily="2" charset="0"/>
                        <a:cs typeface="SF Pro Display" pitchFamily="2" charset="0"/>
                      </a:rPr>
                      <a:t>Collects stats on bam file</a:t>
                    </a:r>
                  </a:p>
                </p:txBody>
              </p:sp>
              <p:sp>
                <p:nvSpPr>
                  <p:cNvPr id="35" name="ZoneTexte 34">
                    <a:extLst>
                      <a:ext uri="{FF2B5EF4-FFF2-40B4-BE49-F238E27FC236}">
                        <a16:creationId xmlns:a16="http://schemas.microsoft.com/office/drawing/2014/main" id="{CDA2B08D-4396-2ABD-68C0-4C59BF665BD9}"/>
                      </a:ext>
                    </a:extLst>
                  </p:cNvPr>
                  <p:cNvSpPr txBox="1"/>
                  <p:nvPr/>
                </p:nvSpPr>
                <p:spPr>
                  <a:xfrm>
                    <a:off x="9809787" y="5500164"/>
                    <a:ext cx="1742330" cy="3539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 dirty="0" err="1">
                        <a:solidFill>
                          <a:srgbClr val="FF00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a:t>picard</a:t>
                    </a:r>
                    <a:r>
                      <a:rPr lang="en-US" sz="900" dirty="0">
                        <a:solidFill>
                          <a:srgbClr val="FF00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a:t> </a:t>
                    </a:r>
                    <a:r>
                      <a:rPr lang="en-US" sz="900" dirty="0" err="1">
                        <a:solidFill>
                          <a:srgbClr val="FF00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a:t>ValidateSamFile</a:t>
                    </a:r>
                    <a:endParaRPr lang="en-US" sz="900" dirty="0">
                      <a:solidFill>
                        <a:schemeClr val="bg1"/>
                      </a:solidFill>
                      <a:latin typeface="Menlo" panose="020B0609030804020204" pitchFamily="49" charset="0"/>
                      <a:ea typeface="Menlo" panose="020B0609030804020204" pitchFamily="49" charset="0"/>
                      <a:cs typeface="Menlo" panose="020B0609030804020204" pitchFamily="49" charset="0"/>
                    </a:endParaRPr>
                  </a:p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  <a:latin typeface="SF Pro Display" pitchFamily="2" charset="0"/>
                        <a:ea typeface="SF Pro Display" pitchFamily="2" charset="0"/>
                        <a:cs typeface="SF Pro Display" pitchFamily="2" charset="0"/>
                      </a:rPr>
                      <a:t>Basic check for bam file</a:t>
                    </a:r>
                  </a:p>
                </p:txBody>
              </p:sp>
            </p:grpSp>
            <p:sp>
              <p:nvSpPr>
                <p:cNvPr id="38" name="ZoneTexte 37">
                  <a:extLst>
                    <a:ext uri="{FF2B5EF4-FFF2-40B4-BE49-F238E27FC236}">
                      <a16:creationId xmlns:a16="http://schemas.microsoft.com/office/drawing/2014/main" id="{C2E7F2E0-1ADC-BD5C-845D-227ECCCAB5BE}"/>
                    </a:ext>
                  </a:extLst>
                </p:cNvPr>
                <p:cNvSpPr txBox="1"/>
                <p:nvPr/>
              </p:nvSpPr>
              <p:spPr>
                <a:xfrm>
                  <a:off x="7638058" y="5730920"/>
                  <a:ext cx="409241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800" b="0" dirty="0" err="1">
                      <a:solidFill>
                        <a:srgbClr val="98C379"/>
                      </a:solidFill>
                      <a:effectLst/>
                      <a:latin typeface="Fira Code" panose="020B0809050000020004" pitchFamily="49" charset="0"/>
                    </a:rPr>
                    <a:t>stats.txt</a:t>
                  </a:r>
                  <a:endParaRPr lang="fr-FR" sz="8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endParaRPr>
                </a:p>
              </p:txBody>
            </p:sp>
            <p:sp>
              <p:nvSpPr>
                <p:cNvPr id="39" name="ZoneTexte 38">
                  <a:extLst>
                    <a:ext uri="{FF2B5EF4-FFF2-40B4-BE49-F238E27FC236}">
                      <a16:creationId xmlns:a16="http://schemas.microsoft.com/office/drawing/2014/main" id="{8A75E554-4E56-C7A1-EF74-30CE85C6D36C}"/>
                    </a:ext>
                  </a:extLst>
                </p:cNvPr>
                <p:cNvSpPr txBox="1"/>
                <p:nvPr/>
              </p:nvSpPr>
              <p:spPr>
                <a:xfrm>
                  <a:off x="7638057" y="5969590"/>
                  <a:ext cx="409241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800" b="0" dirty="0" err="1">
                      <a:solidFill>
                        <a:srgbClr val="98C379"/>
                      </a:solidFill>
                      <a:effectLst/>
                      <a:latin typeface="Fira Code" panose="020B0809050000020004" pitchFamily="49" charset="0"/>
                    </a:rPr>
                    <a:t>validateSam.txt</a:t>
                  </a:r>
                  <a:endParaRPr lang="fr-FR" sz="8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endParaRPr>
                </a:p>
              </p:txBody>
            </p:sp>
          </p:grpSp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63600ED1-608E-7008-02FC-02805499777B}"/>
                  </a:ext>
                </a:extLst>
              </p:cNvPr>
              <p:cNvSpPr txBox="1"/>
              <p:nvPr/>
            </p:nvSpPr>
            <p:spPr>
              <a:xfrm>
                <a:off x="1498773" y="6007228"/>
                <a:ext cx="40924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b="0" dirty="0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{s}</a:t>
                </a:r>
                <a:r>
                  <a:rPr lang="fr-FR" sz="800" b="0" dirty="0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_</a:t>
                </a:r>
                <a:r>
                  <a:rPr lang="fr-FR" sz="800" b="0" dirty="0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{s}</a:t>
                </a:r>
                <a:r>
                  <a:rPr lang="fr-FR" sz="800" b="0" dirty="0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_</a:t>
                </a:r>
                <a:r>
                  <a:rPr lang="fr-FR" sz="800" b="0" dirty="0" err="1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md_realigned_fixed.idxstats</a:t>
                </a:r>
                <a:endParaRPr lang="fr-FR" sz="8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endParaRPr>
              </a:p>
            </p:txBody>
          </p:sp>
        </p:grpSp>
      </p:grpSp>
      <p:sp>
        <p:nvSpPr>
          <p:cNvPr id="18" name="ZoneTexte 17">
            <a:extLst>
              <a:ext uri="{FF2B5EF4-FFF2-40B4-BE49-F238E27FC236}">
                <a16:creationId xmlns:a16="http://schemas.microsoft.com/office/drawing/2014/main" id="{6DD069E3-2301-C41B-F490-EBF40CF52236}"/>
              </a:ext>
            </a:extLst>
          </p:cNvPr>
          <p:cNvSpPr txBox="1"/>
          <p:nvPr/>
        </p:nvSpPr>
        <p:spPr>
          <a:xfrm>
            <a:off x="7059278" y="2039541"/>
            <a:ext cx="3307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{s}</a:t>
            </a:r>
            <a:r>
              <a:rPr lang="fr-FR" sz="800" b="0" dirty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_</a:t>
            </a:r>
            <a:r>
              <a:rPr lang="fr-FR" sz="800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{a}</a:t>
            </a:r>
            <a:r>
              <a:rPr lang="fr-FR" sz="800" b="0" dirty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_</a:t>
            </a:r>
            <a:r>
              <a:rPr lang="fr-FR" sz="800" b="0" dirty="0" err="1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md_realigned.bam</a:t>
            </a:r>
            <a:endParaRPr lang="fr-FR" sz="8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67E0160-A7F1-5E61-C40E-AD87D59FB585}"/>
              </a:ext>
            </a:extLst>
          </p:cNvPr>
          <p:cNvSpPr txBox="1"/>
          <p:nvPr/>
        </p:nvSpPr>
        <p:spPr>
          <a:xfrm>
            <a:off x="4809" y="5686576"/>
            <a:ext cx="1642180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800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{</a:t>
            </a:r>
            <a:r>
              <a:rPr lang="fr-FR" sz="800" dirty="0">
                <a:solidFill>
                  <a:srgbClr val="D19A66"/>
                </a:solidFill>
                <a:latin typeface="Fira Code" panose="020B0809050000020004" pitchFamily="49" charset="0"/>
              </a:rPr>
              <a:t>s}:</a:t>
            </a:r>
            <a:r>
              <a:rPr lang="fr-FR" sz="800" dirty="0">
                <a:solidFill>
                  <a:srgbClr val="98C379"/>
                </a:solidFill>
                <a:latin typeface="Fira Code" panose="020B0809050000020004" pitchFamily="49" charset="0"/>
              </a:rPr>
              <a:t> {</a:t>
            </a:r>
            <a:r>
              <a:rPr lang="fr-FR" sz="800" dirty="0" err="1">
                <a:solidFill>
                  <a:srgbClr val="98C379"/>
                </a:solidFill>
                <a:latin typeface="Fira Code" panose="020B0809050000020004" pitchFamily="49" charset="0"/>
              </a:rPr>
              <a:t>sample</a:t>
            </a:r>
            <a:r>
              <a:rPr lang="fr-FR" sz="800" dirty="0">
                <a:solidFill>
                  <a:srgbClr val="98C379"/>
                </a:solidFill>
                <a:latin typeface="Fira Code" panose="020B0809050000020004" pitchFamily="49" charset="0"/>
              </a:rPr>
              <a:t>}</a:t>
            </a:r>
          </a:p>
          <a:p>
            <a:r>
              <a:rPr lang="fr-FR" sz="800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{a}: </a:t>
            </a:r>
            <a:r>
              <a:rPr lang="fr-FR" sz="800" dirty="0">
                <a:solidFill>
                  <a:srgbClr val="98C379"/>
                </a:solidFill>
                <a:latin typeface="Fira Code" panose="020B0809050000020004" pitchFamily="49" charset="0"/>
              </a:rPr>
              <a:t>{aligner}</a:t>
            </a:r>
          </a:p>
        </p:txBody>
      </p:sp>
    </p:spTree>
    <p:extLst>
      <p:ext uri="{BB962C8B-B14F-4D97-AF65-F5344CB8AC3E}">
        <p14:creationId xmlns:p14="http://schemas.microsoft.com/office/powerpoint/2010/main" val="795146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043BA72-D07A-E826-89BA-20488E25F121}"/>
              </a:ext>
            </a:extLst>
          </p:cNvPr>
          <p:cNvSpPr/>
          <p:nvPr/>
        </p:nvSpPr>
        <p:spPr>
          <a:xfrm>
            <a:off x="5678" y="793086"/>
            <a:ext cx="12192000" cy="6077119"/>
          </a:xfrm>
          <a:prstGeom prst="rect">
            <a:avLst/>
          </a:prstGeom>
          <a:solidFill>
            <a:srgbClr val="1220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8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D8965F-6104-412D-CD95-C24B4FF0B1A5}"/>
              </a:ext>
            </a:extLst>
          </p:cNvPr>
          <p:cNvSpPr/>
          <p:nvPr/>
        </p:nvSpPr>
        <p:spPr>
          <a:xfrm>
            <a:off x="0" y="0"/>
            <a:ext cx="12192000" cy="796915"/>
          </a:xfrm>
          <a:prstGeom prst="rect">
            <a:avLst/>
          </a:prstGeom>
          <a:solidFill>
            <a:srgbClr val="237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Espace réservé du contenu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DC8FE07E-4E1F-7048-4B9B-C35F38F8B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36098" y="143836"/>
            <a:ext cx="1839685" cy="480771"/>
          </a:xfr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B4D1C9B-EE7C-71C5-F3E5-661756665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D92F1-269C-6245-A661-8F179CA56E94}" type="slidenum">
              <a:rPr lang="fr-FR" smtClean="0"/>
              <a:t>8</a:t>
            </a:fld>
            <a:endParaRPr lang="fr-FR" dirty="0"/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C8ADA833-1FEB-FE17-2B14-4234AB443ED1}"/>
              </a:ext>
            </a:extLst>
          </p:cNvPr>
          <p:cNvSpPr txBox="1"/>
          <p:nvPr/>
        </p:nvSpPr>
        <p:spPr>
          <a:xfrm>
            <a:off x="2255799" y="103732"/>
            <a:ext cx="6328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SHAVE: </a:t>
            </a:r>
            <a:r>
              <a:rPr lang="fr-FR" sz="2400" i="1" dirty="0" err="1">
                <a:solidFill>
                  <a:srgbClr val="FF0000"/>
                </a:solidFill>
              </a:rPr>
              <a:t>SH</a:t>
            </a:r>
            <a:r>
              <a:rPr lang="fr-FR" sz="2400" i="1" dirty="0" err="1">
                <a:solidFill>
                  <a:schemeClr val="bg1"/>
                </a:solidFill>
              </a:rPr>
              <a:t>ort</a:t>
            </a:r>
            <a:r>
              <a:rPr lang="fr-FR" sz="2400" i="1" dirty="0">
                <a:solidFill>
                  <a:schemeClr val="bg1"/>
                </a:solidFill>
              </a:rPr>
              <a:t> </a:t>
            </a:r>
            <a:r>
              <a:rPr lang="fr-FR" sz="2400" i="1" dirty="0" err="1">
                <a:solidFill>
                  <a:schemeClr val="bg1"/>
                </a:solidFill>
              </a:rPr>
              <a:t>read</a:t>
            </a:r>
            <a:r>
              <a:rPr lang="fr-FR" sz="2400" i="1" dirty="0">
                <a:solidFill>
                  <a:schemeClr val="bg1"/>
                </a:solidFill>
              </a:rPr>
              <a:t> </a:t>
            </a:r>
            <a:r>
              <a:rPr lang="fr-FR" sz="2400" i="1" dirty="0" err="1">
                <a:solidFill>
                  <a:srgbClr val="FF0000"/>
                </a:solidFill>
              </a:rPr>
              <a:t>A</a:t>
            </a:r>
            <a:r>
              <a:rPr lang="fr-FR" sz="2400" i="1" dirty="0" err="1">
                <a:solidFill>
                  <a:schemeClr val="bg1"/>
                </a:solidFill>
              </a:rPr>
              <a:t>lignment</a:t>
            </a:r>
            <a:r>
              <a:rPr lang="fr-FR" sz="2400" i="1" dirty="0">
                <a:solidFill>
                  <a:schemeClr val="bg1"/>
                </a:solidFill>
              </a:rPr>
              <a:t> pipeline for </a:t>
            </a:r>
            <a:r>
              <a:rPr lang="fr-FR" sz="2400" i="1" dirty="0" err="1">
                <a:solidFill>
                  <a:srgbClr val="FF0000"/>
                </a:solidFill>
              </a:rPr>
              <a:t>VE</a:t>
            </a:r>
            <a:r>
              <a:rPr lang="fr-FR" sz="2400" i="1" dirty="0" err="1">
                <a:solidFill>
                  <a:schemeClr val="bg1"/>
                </a:solidFill>
              </a:rPr>
              <a:t>ctors</a:t>
            </a:r>
            <a:endParaRPr lang="fr-FR" sz="2400" i="1" dirty="0">
              <a:solidFill>
                <a:schemeClr val="bg1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CEF52BE-D7B9-0F63-93DB-5C69391090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2" y="13365"/>
            <a:ext cx="1169857" cy="78423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CDB5E8D-9EBB-C66B-429A-30DD885C9F32}"/>
              </a:ext>
            </a:extLst>
          </p:cNvPr>
          <p:cNvSpPr txBox="1"/>
          <p:nvPr/>
        </p:nvSpPr>
        <p:spPr>
          <a:xfrm>
            <a:off x="0" y="788386"/>
            <a:ext cx="1903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Workflow </a:t>
            </a:r>
            <a:r>
              <a:rPr lang="fr-FR" sz="1200" b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Overview</a:t>
            </a:r>
            <a:r>
              <a:rPr lang="fr-FR" sz="1200" b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:</a:t>
            </a:r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3FEBFF8D-384F-4C1D-D315-D2A910E95076}"/>
              </a:ext>
            </a:extLst>
          </p:cNvPr>
          <p:cNvGrpSpPr/>
          <p:nvPr/>
        </p:nvGrpSpPr>
        <p:grpSpPr>
          <a:xfrm>
            <a:off x="548075" y="1476050"/>
            <a:ext cx="3307488" cy="2358301"/>
            <a:chOff x="190681" y="1150503"/>
            <a:chExt cx="3307488" cy="2358301"/>
          </a:xfrm>
        </p:grpSpPr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BB50157D-99A6-52B7-968B-C9EB1254D327}"/>
                </a:ext>
              </a:extLst>
            </p:cNvPr>
            <p:cNvSpPr txBox="1"/>
            <p:nvPr/>
          </p:nvSpPr>
          <p:spPr>
            <a:xfrm>
              <a:off x="190686" y="3157878"/>
              <a:ext cx="33070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b="0" dirty="0">
                  <a:solidFill>
                    <a:srgbClr val="D19A66"/>
                  </a:solidFill>
                  <a:effectLst/>
                  <a:latin typeface="Fira Code" panose="020B0809050000020004" pitchFamily="49" charset="0"/>
                </a:rPr>
                <a:t>{s}</a:t>
              </a:r>
              <a:r>
                <a:rPr lang="fr-FR" sz="800" b="0" dirty="0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_</a:t>
              </a:r>
              <a:r>
                <a:rPr lang="fr-FR" sz="800" b="0" dirty="0">
                  <a:solidFill>
                    <a:srgbClr val="D19A66"/>
                  </a:solidFill>
                  <a:effectLst/>
                  <a:latin typeface="Fira Code" panose="020B0809050000020004" pitchFamily="49" charset="0"/>
                </a:rPr>
                <a:t>{a}</a:t>
              </a:r>
              <a:r>
                <a:rPr lang="fr-FR" sz="800" b="0" dirty="0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.</a:t>
              </a:r>
              <a:r>
                <a:rPr lang="fr-FR" sz="800" b="0" dirty="0" err="1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vcf</a:t>
              </a:r>
              <a:endParaRPr lang="fr-FR" sz="8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endParaRPr>
            </a:p>
          </p:txBody>
        </p:sp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C7B690C7-08C8-09AB-1802-6204E74D34C2}"/>
                </a:ext>
              </a:extLst>
            </p:cNvPr>
            <p:cNvGrpSpPr/>
            <p:nvPr/>
          </p:nvGrpSpPr>
          <p:grpSpPr>
            <a:xfrm>
              <a:off x="190681" y="1150503"/>
              <a:ext cx="3307488" cy="2358301"/>
              <a:chOff x="167532" y="1150503"/>
              <a:chExt cx="3307488" cy="2358301"/>
            </a:xfrm>
          </p:grpSpPr>
          <p:grpSp>
            <p:nvGrpSpPr>
              <p:cNvPr id="20" name="Groupe 19">
                <a:extLst>
                  <a:ext uri="{FF2B5EF4-FFF2-40B4-BE49-F238E27FC236}">
                    <a16:creationId xmlns:a16="http://schemas.microsoft.com/office/drawing/2014/main" id="{00443B61-FD17-266C-92F4-65E0122E8E12}"/>
                  </a:ext>
                </a:extLst>
              </p:cNvPr>
              <p:cNvGrpSpPr/>
              <p:nvPr/>
            </p:nvGrpSpPr>
            <p:grpSpPr>
              <a:xfrm>
                <a:off x="167532" y="1150503"/>
                <a:ext cx="3307488" cy="2358301"/>
                <a:chOff x="130425" y="1150835"/>
                <a:chExt cx="2490531" cy="1393000"/>
              </a:xfrm>
            </p:grpSpPr>
            <p:grpSp>
              <p:nvGrpSpPr>
                <p:cNvPr id="26" name="Groupe 25">
                  <a:extLst>
                    <a:ext uri="{FF2B5EF4-FFF2-40B4-BE49-F238E27FC236}">
                      <a16:creationId xmlns:a16="http://schemas.microsoft.com/office/drawing/2014/main" id="{BA22E7BB-04E7-2B4C-E5B7-F5233A8A884E}"/>
                    </a:ext>
                  </a:extLst>
                </p:cNvPr>
                <p:cNvGrpSpPr/>
                <p:nvPr/>
              </p:nvGrpSpPr>
              <p:grpSpPr>
                <a:xfrm>
                  <a:off x="130749" y="1150835"/>
                  <a:ext cx="2490207" cy="1393000"/>
                  <a:chOff x="127001" y="1135049"/>
                  <a:chExt cx="3009831" cy="1519064"/>
                </a:xfrm>
              </p:grpSpPr>
              <p:grpSp>
                <p:nvGrpSpPr>
                  <p:cNvPr id="31" name="Groupe 30">
                    <a:extLst>
                      <a:ext uri="{FF2B5EF4-FFF2-40B4-BE49-F238E27FC236}">
                        <a16:creationId xmlns:a16="http://schemas.microsoft.com/office/drawing/2014/main" id="{45332A5D-B4A4-21C1-FD2A-07D1689AA333}"/>
                      </a:ext>
                    </a:extLst>
                  </p:cNvPr>
                  <p:cNvGrpSpPr/>
                  <p:nvPr/>
                </p:nvGrpSpPr>
                <p:grpSpPr>
                  <a:xfrm>
                    <a:off x="127001" y="1135049"/>
                    <a:ext cx="3009831" cy="1519064"/>
                    <a:chOff x="374651" y="1631071"/>
                    <a:chExt cx="3009831" cy="1962133"/>
                  </a:xfrm>
                </p:grpSpPr>
                <p:sp>
                  <p:nvSpPr>
                    <p:cNvPr id="33" name="ZoneTexte 32">
                      <a:extLst>
                        <a:ext uri="{FF2B5EF4-FFF2-40B4-BE49-F238E27FC236}">
                          <a16:creationId xmlns:a16="http://schemas.microsoft.com/office/drawing/2014/main" id="{5C6413B4-34B4-D43A-110B-91087835930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4651" y="1631071"/>
                      <a:ext cx="3009831" cy="33289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accent6"/>
                          </a:solidFill>
                          <a:latin typeface="SF Pro Display" pitchFamily="2" charset="0"/>
                          <a:ea typeface="SF Pro Display" pitchFamily="2" charset="0"/>
                          <a:cs typeface="SF Pro Display" pitchFamily="2" charset="0"/>
                        </a:rPr>
                        <a:t>VARIANT, INDELS &amp; GENOTYPE CALLING </a:t>
                      </a:r>
                    </a:p>
                    <a:p>
                      <a:pPr algn="ctr"/>
                      <a:r>
                        <a:rPr lang="fr-FR" sz="900" dirty="0" err="1">
                          <a:solidFill>
                            <a:schemeClr val="bg1"/>
                          </a:solidFill>
                          <a:latin typeface="SF Pro Display" pitchFamily="2" charset="0"/>
                          <a:ea typeface="SF Pro Display" pitchFamily="2" charset="0"/>
                          <a:cs typeface="SF Pro Display" pitchFamily="2" charset="0"/>
                        </a:rPr>
                        <a:t>P</a:t>
                      </a:r>
                      <a:r>
                        <a:rPr lang="fr-FR" sz="900" b="0" dirty="0" err="1">
                          <a:solidFill>
                            <a:schemeClr val="bg1"/>
                          </a:solidFill>
                          <a:effectLst/>
                          <a:latin typeface="SF Pro Display" pitchFamily="2" charset="0"/>
                          <a:ea typeface="SF Pro Display" pitchFamily="2" charset="0"/>
                          <a:cs typeface="SF Pro Display" pitchFamily="2" charset="0"/>
                        </a:rPr>
                        <a:t>arameters</a:t>
                      </a:r>
                      <a:r>
                        <a:rPr lang="fr-FR" sz="900" b="0" dirty="0">
                          <a:solidFill>
                            <a:schemeClr val="bg1"/>
                          </a:solidFill>
                          <a:effectLst/>
                          <a:latin typeface="SF Pro Display" pitchFamily="2" charset="0"/>
                          <a:ea typeface="SF Pro Display" pitchFamily="2" charset="0"/>
                          <a:cs typeface="SF Pro Display" pitchFamily="2" charset="0"/>
                        </a:rPr>
                        <a:t> </a:t>
                      </a:r>
                      <a:r>
                        <a:rPr lang="fr-FR" sz="900" b="0" dirty="0" err="1">
                          <a:solidFill>
                            <a:schemeClr val="bg1"/>
                          </a:solidFill>
                          <a:effectLst/>
                          <a:latin typeface="SF Pro Display" pitchFamily="2" charset="0"/>
                          <a:ea typeface="SF Pro Display" pitchFamily="2" charset="0"/>
                          <a:cs typeface="SF Pro Display" pitchFamily="2" charset="0"/>
                        </a:rPr>
                        <a:t>comes</a:t>
                      </a:r>
                      <a:r>
                        <a:rPr lang="fr-FR" sz="900" b="0" dirty="0">
                          <a:solidFill>
                            <a:schemeClr val="bg1"/>
                          </a:solidFill>
                          <a:effectLst/>
                          <a:latin typeface="SF Pro Display" pitchFamily="2" charset="0"/>
                          <a:ea typeface="SF Pro Display" pitchFamily="2" charset="0"/>
                          <a:cs typeface="SF Pro Display" pitchFamily="2" charset="0"/>
                        </a:rPr>
                        <a:t> </a:t>
                      </a:r>
                      <a:r>
                        <a:rPr lang="fr-FR" sz="900" b="0" dirty="0" err="1">
                          <a:solidFill>
                            <a:schemeClr val="bg1"/>
                          </a:solidFill>
                          <a:effectLst/>
                          <a:latin typeface="SF Pro Display" pitchFamily="2" charset="0"/>
                          <a:ea typeface="SF Pro Display" pitchFamily="2" charset="0"/>
                          <a:cs typeface="SF Pro Display" pitchFamily="2" charset="0"/>
                        </a:rPr>
                        <a:t>from</a:t>
                      </a:r>
                      <a:r>
                        <a:rPr lang="fr-FR" sz="900" b="0" dirty="0">
                          <a:solidFill>
                            <a:schemeClr val="bg1"/>
                          </a:solidFill>
                          <a:effectLst/>
                          <a:latin typeface="SF Pro Display" pitchFamily="2" charset="0"/>
                          <a:ea typeface="SF Pro Display" pitchFamily="2" charset="0"/>
                          <a:cs typeface="SF Pro Display" pitchFamily="2" charset="0"/>
                        </a:rPr>
                        <a:t> the </a:t>
                      </a:r>
                      <a:r>
                        <a:rPr lang="fr-FR" sz="900" b="0" dirty="0" err="1">
                          <a:solidFill>
                            <a:schemeClr val="bg1"/>
                          </a:solidFill>
                          <a:effectLst/>
                          <a:latin typeface="SF Pro Display" pitchFamily="2" charset="0"/>
                          <a:ea typeface="SF Pro Display" pitchFamily="2" charset="0"/>
                          <a:cs typeface="SF Pro Display" pitchFamily="2" charset="0"/>
                        </a:rPr>
                        <a:t>MalariaGEN</a:t>
                      </a:r>
                      <a:endParaRPr lang="fr-FR" sz="900" b="0" dirty="0">
                        <a:solidFill>
                          <a:schemeClr val="bg1"/>
                        </a:solidFill>
                        <a:effectLst/>
                        <a:latin typeface="SF Pro Display" pitchFamily="2" charset="0"/>
                        <a:ea typeface="SF Pro Display" pitchFamily="2" charset="0"/>
                        <a:cs typeface="SF Pro Display" pitchFamily="2" charset="0"/>
                      </a:endParaRPr>
                    </a:p>
                  </p:txBody>
                </p:sp>
                <p:sp>
                  <p:nvSpPr>
                    <p:cNvPr id="34" name="Rectangle 33">
                      <a:extLst>
                        <a:ext uri="{FF2B5EF4-FFF2-40B4-BE49-F238E27FC236}">
                          <a16:creationId xmlns:a16="http://schemas.microsoft.com/office/drawing/2014/main" id="{AF8ECF26-C828-ADB7-2D34-7DC0006492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4651" y="1953483"/>
                      <a:ext cx="3009830" cy="163972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1400" dirty="0">
                        <a:latin typeface="SF Pro Display" pitchFamily="2" charset="0"/>
                        <a:ea typeface="SF Pro Display" pitchFamily="2" charset="0"/>
                        <a:cs typeface="SF Pro Display" pitchFamily="2" charset="0"/>
                      </a:endParaRPr>
                    </a:p>
                  </p:txBody>
                </p:sp>
              </p:grpSp>
              <p:sp>
                <p:nvSpPr>
                  <p:cNvPr id="32" name="ZoneTexte 31">
                    <a:extLst>
                      <a:ext uri="{FF2B5EF4-FFF2-40B4-BE49-F238E27FC236}">
                        <a16:creationId xmlns:a16="http://schemas.microsoft.com/office/drawing/2014/main" id="{4FADCF00-BCD2-DE7B-6E77-7B3598D77946}"/>
                      </a:ext>
                    </a:extLst>
                  </p:cNvPr>
                  <p:cNvSpPr txBox="1"/>
                  <p:nvPr/>
                </p:nvSpPr>
                <p:spPr>
                  <a:xfrm>
                    <a:off x="595704" y="2095914"/>
                    <a:ext cx="2016646" cy="1486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 dirty="0" err="1">
                        <a:solidFill>
                          <a:srgbClr val="FF00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a:t>gatk</a:t>
                    </a:r>
                    <a:r>
                      <a:rPr lang="en-US" sz="900" dirty="0">
                        <a:solidFill>
                          <a:srgbClr val="FF00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a:t> </a:t>
                    </a:r>
                    <a:r>
                      <a:rPr lang="en-US" sz="900" dirty="0" err="1">
                        <a:solidFill>
                          <a:srgbClr val="FF00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a:t>UnifiedGenotyper</a:t>
                    </a:r>
                    <a:endParaRPr lang="en-US" sz="900" dirty="0">
                      <a:solidFill>
                        <a:srgbClr val="FF0000"/>
                      </a:solidFill>
                      <a:latin typeface="Menlo" panose="020B0609030804020204" pitchFamily="49" charset="0"/>
                      <a:ea typeface="Menlo" panose="020B0609030804020204" pitchFamily="49" charset="0"/>
                      <a:cs typeface="Menlo" panose="020B0609030804020204" pitchFamily="49" charset="0"/>
                    </a:endParaRPr>
                  </a:p>
                </p:txBody>
              </p:sp>
            </p:grpSp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46D5651D-9DBB-4F12-638B-754DCDBE2147}"/>
                    </a:ext>
                  </a:extLst>
                </p:cNvPr>
                <p:cNvSpPr txBox="1"/>
                <p:nvPr/>
              </p:nvSpPr>
              <p:spPr>
                <a:xfrm>
                  <a:off x="130426" y="1407570"/>
                  <a:ext cx="2490208" cy="1272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800" b="0" dirty="0">
                      <a:solidFill>
                        <a:srgbClr val="D19A66"/>
                      </a:solidFill>
                      <a:effectLst/>
                      <a:latin typeface="Fira Code" panose="020B0809050000020004" pitchFamily="49" charset="0"/>
                    </a:rPr>
                    <a:t>{s}</a:t>
                  </a:r>
                  <a:r>
                    <a:rPr lang="fr-FR" sz="800" b="0" dirty="0">
                      <a:solidFill>
                        <a:srgbClr val="98C379"/>
                      </a:solidFill>
                      <a:effectLst/>
                      <a:latin typeface="Fira Code" panose="020B0809050000020004" pitchFamily="49" charset="0"/>
                    </a:rPr>
                    <a:t>_</a:t>
                  </a:r>
                  <a:r>
                    <a:rPr lang="fr-FR" sz="800" b="0" dirty="0">
                      <a:solidFill>
                        <a:srgbClr val="D19A66"/>
                      </a:solidFill>
                      <a:effectLst/>
                      <a:latin typeface="Fira Code" panose="020B0809050000020004" pitchFamily="49" charset="0"/>
                    </a:rPr>
                    <a:t>{a}</a:t>
                  </a:r>
                  <a:r>
                    <a:rPr lang="fr-FR" sz="800" b="0" dirty="0">
                      <a:solidFill>
                        <a:srgbClr val="98C379"/>
                      </a:solidFill>
                      <a:effectLst/>
                      <a:latin typeface="Fira Code" panose="020B0809050000020004" pitchFamily="49" charset="0"/>
                    </a:rPr>
                    <a:t>_</a:t>
                  </a:r>
                  <a:r>
                    <a:rPr lang="fr-FR" sz="800" b="0" dirty="0" err="1">
                      <a:solidFill>
                        <a:srgbClr val="98C379"/>
                      </a:solidFill>
                      <a:effectLst/>
                      <a:latin typeface="Fira Code" panose="020B0809050000020004" pitchFamily="49" charset="0"/>
                    </a:rPr>
                    <a:t>md_realigned_fixed.bam</a:t>
                  </a:r>
                  <a:endParaRPr lang="fr-FR" sz="8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endParaRPr>
                </a:p>
              </p:txBody>
            </p:sp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6CC2F4BF-1EA7-0A61-01B1-80A6B7AFE660}"/>
                    </a:ext>
                  </a:extLst>
                </p:cNvPr>
                <p:cNvSpPr txBox="1"/>
                <p:nvPr/>
              </p:nvSpPr>
              <p:spPr>
                <a:xfrm>
                  <a:off x="130425" y="1576016"/>
                  <a:ext cx="2490208" cy="1272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800" b="0" dirty="0">
                      <a:solidFill>
                        <a:srgbClr val="D19A66"/>
                      </a:solidFill>
                      <a:effectLst/>
                      <a:latin typeface="Fira Code" panose="020B0809050000020004" pitchFamily="49" charset="0"/>
                    </a:rPr>
                    <a:t>{s}</a:t>
                  </a:r>
                  <a:r>
                    <a:rPr lang="fr-FR" sz="800" b="0" dirty="0">
                      <a:solidFill>
                        <a:srgbClr val="98C379"/>
                      </a:solidFill>
                      <a:effectLst/>
                      <a:latin typeface="Fira Code" panose="020B0809050000020004" pitchFamily="49" charset="0"/>
                    </a:rPr>
                    <a:t>_</a:t>
                  </a:r>
                  <a:r>
                    <a:rPr lang="fr-FR" sz="800" b="0" dirty="0">
                      <a:solidFill>
                        <a:srgbClr val="D19A66"/>
                      </a:solidFill>
                      <a:effectLst/>
                      <a:latin typeface="Fira Code" panose="020B0809050000020004" pitchFamily="49" charset="0"/>
                    </a:rPr>
                    <a:t>{a}</a:t>
                  </a:r>
                  <a:r>
                    <a:rPr lang="fr-FR" sz="800" b="0" dirty="0">
                      <a:solidFill>
                        <a:srgbClr val="98C379"/>
                      </a:solidFill>
                      <a:effectLst/>
                      <a:latin typeface="Fira Code" panose="020B0809050000020004" pitchFamily="49" charset="0"/>
                    </a:rPr>
                    <a:t>_</a:t>
                  </a:r>
                  <a:r>
                    <a:rPr lang="fr-FR" sz="800" b="0" dirty="0" err="1">
                      <a:solidFill>
                        <a:srgbClr val="98C379"/>
                      </a:solidFill>
                      <a:effectLst/>
                      <a:latin typeface="Fira Code" panose="020B0809050000020004" pitchFamily="49" charset="0"/>
                    </a:rPr>
                    <a:t>md_realigned_fixed.bai</a:t>
                  </a:r>
                  <a:endParaRPr lang="fr-FR" sz="8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endParaRP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2DEE0A45-D3F3-5AA9-A28C-17440343D23E}"/>
                    </a:ext>
                  </a:extLst>
                </p:cNvPr>
                <p:cNvSpPr/>
                <p:nvPr/>
              </p:nvSpPr>
              <p:spPr>
                <a:xfrm>
                  <a:off x="471652" y="1958842"/>
                  <a:ext cx="1728872" cy="27516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7E9C46EB-CA27-6149-0D83-B2815BAC9A68}"/>
                  </a:ext>
                </a:extLst>
              </p:cNvPr>
              <p:cNvSpPr txBox="1"/>
              <p:nvPr/>
            </p:nvSpPr>
            <p:spPr>
              <a:xfrm>
                <a:off x="1102422" y="2228194"/>
                <a:ext cx="135541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b="0" dirty="0" err="1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reference-sequence</a:t>
                </a:r>
                <a:endParaRPr lang="fr-FR" sz="7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endParaRPr>
              </a:p>
            </p:txBody>
          </p:sp>
        </p:grpSp>
      </p:grpSp>
      <p:cxnSp>
        <p:nvCxnSpPr>
          <p:cNvPr id="111" name="Connecteur en angle 110">
            <a:extLst>
              <a:ext uri="{FF2B5EF4-FFF2-40B4-BE49-F238E27FC236}">
                <a16:creationId xmlns:a16="http://schemas.microsoft.com/office/drawing/2014/main" id="{21D3DDBD-930E-9612-3E6D-43653333DA4D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0" y="1166949"/>
            <a:ext cx="2202034" cy="309101"/>
          </a:xfrm>
          <a:prstGeom prst="bentConnector2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en angle 114">
            <a:extLst>
              <a:ext uri="{FF2B5EF4-FFF2-40B4-BE49-F238E27FC236}">
                <a16:creationId xmlns:a16="http://schemas.microsoft.com/office/drawing/2014/main" id="{6B23D0F4-5382-000E-C147-3A36372F4DEF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3855134" y="2580376"/>
            <a:ext cx="2183230" cy="382110"/>
          </a:xfrm>
          <a:prstGeom prst="bentConnector2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>
            <a:extLst>
              <a:ext uri="{FF2B5EF4-FFF2-40B4-BE49-F238E27FC236}">
                <a16:creationId xmlns:a16="http://schemas.microsoft.com/office/drawing/2014/main" id="{6BB52E0C-24B9-E3DE-0629-4EA880A648DD}"/>
              </a:ext>
            </a:extLst>
          </p:cNvPr>
          <p:cNvSpPr txBox="1"/>
          <p:nvPr/>
        </p:nvSpPr>
        <p:spPr>
          <a:xfrm>
            <a:off x="4809" y="5863037"/>
            <a:ext cx="1642180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800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{</a:t>
            </a:r>
            <a:r>
              <a:rPr lang="fr-FR" sz="800" dirty="0">
                <a:solidFill>
                  <a:srgbClr val="D19A66"/>
                </a:solidFill>
                <a:latin typeface="Fira Code" panose="020B0809050000020004" pitchFamily="49" charset="0"/>
              </a:rPr>
              <a:t>s}:</a:t>
            </a:r>
            <a:r>
              <a:rPr lang="fr-FR" sz="800" dirty="0">
                <a:solidFill>
                  <a:srgbClr val="98C379"/>
                </a:solidFill>
                <a:latin typeface="Fira Code" panose="020B0809050000020004" pitchFamily="49" charset="0"/>
              </a:rPr>
              <a:t> {</a:t>
            </a:r>
            <a:r>
              <a:rPr lang="fr-FR" sz="800" dirty="0" err="1">
                <a:solidFill>
                  <a:srgbClr val="98C379"/>
                </a:solidFill>
                <a:latin typeface="Fira Code" panose="020B0809050000020004" pitchFamily="49" charset="0"/>
              </a:rPr>
              <a:t>sample</a:t>
            </a:r>
            <a:r>
              <a:rPr lang="fr-FR" sz="800" dirty="0">
                <a:solidFill>
                  <a:srgbClr val="98C379"/>
                </a:solidFill>
                <a:latin typeface="Fira Code" panose="020B0809050000020004" pitchFamily="49" charset="0"/>
              </a:rPr>
              <a:t>}</a:t>
            </a:r>
          </a:p>
          <a:p>
            <a:r>
              <a:rPr lang="fr-FR" sz="800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{a}: </a:t>
            </a:r>
            <a:r>
              <a:rPr lang="fr-FR" sz="800" dirty="0">
                <a:solidFill>
                  <a:srgbClr val="98C379"/>
                </a:solidFill>
                <a:latin typeface="Fira Code" panose="020B0809050000020004" pitchFamily="49" charset="0"/>
              </a:rPr>
              <a:t>{aligner}</a:t>
            </a: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B638F7F5-60A4-33B3-D32C-A8D5301084B3}"/>
              </a:ext>
            </a:extLst>
          </p:cNvPr>
          <p:cNvGrpSpPr/>
          <p:nvPr/>
        </p:nvGrpSpPr>
        <p:grpSpPr>
          <a:xfrm>
            <a:off x="4384409" y="2962486"/>
            <a:ext cx="3307484" cy="1925733"/>
            <a:chOff x="190685" y="1295185"/>
            <a:chExt cx="3307484" cy="1925733"/>
          </a:xfrm>
        </p:grpSpPr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F5050122-BD73-EE27-DEAD-9EC33560208F}"/>
                </a:ext>
              </a:extLst>
            </p:cNvPr>
            <p:cNvSpPr txBox="1"/>
            <p:nvPr/>
          </p:nvSpPr>
          <p:spPr>
            <a:xfrm>
              <a:off x="190686" y="2754152"/>
              <a:ext cx="33070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b="0" dirty="0">
                  <a:solidFill>
                    <a:srgbClr val="D19A66"/>
                  </a:solidFill>
                  <a:effectLst/>
                  <a:latin typeface="Fira Code" panose="020B0809050000020004" pitchFamily="49" charset="0"/>
                </a:rPr>
                <a:t>{s}</a:t>
              </a:r>
              <a:r>
                <a:rPr lang="fr-FR" sz="800" b="0" dirty="0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_</a:t>
              </a:r>
              <a:r>
                <a:rPr lang="fr-FR" sz="800" b="0" dirty="0">
                  <a:solidFill>
                    <a:srgbClr val="D19A66"/>
                  </a:solidFill>
                  <a:effectLst/>
                  <a:latin typeface="Fira Code" panose="020B0809050000020004" pitchFamily="49" charset="0"/>
                </a:rPr>
                <a:t>{a}</a:t>
              </a:r>
              <a:r>
                <a:rPr lang="fr-FR" sz="800" b="0" dirty="0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.</a:t>
              </a:r>
              <a:r>
                <a:rPr lang="fr-FR" sz="800" b="0" dirty="0" err="1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vcf.gz</a:t>
              </a:r>
              <a:endParaRPr lang="fr-FR" sz="8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endParaRPr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563DB41B-D1CF-7AA5-AB9C-C0FD2A9F04C2}"/>
                </a:ext>
              </a:extLst>
            </p:cNvPr>
            <p:cNvGrpSpPr/>
            <p:nvPr/>
          </p:nvGrpSpPr>
          <p:grpSpPr>
            <a:xfrm>
              <a:off x="190685" y="1295185"/>
              <a:ext cx="3307484" cy="1925733"/>
              <a:chOff x="130428" y="1236296"/>
              <a:chExt cx="2490528" cy="1137491"/>
            </a:xfrm>
          </p:grpSpPr>
          <p:grpSp>
            <p:nvGrpSpPr>
              <p:cNvPr id="9" name="Groupe 8">
                <a:extLst>
                  <a:ext uri="{FF2B5EF4-FFF2-40B4-BE49-F238E27FC236}">
                    <a16:creationId xmlns:a16="http://schemas.microsoft.com/office/drawing/2014/main" id="{40E17576-714E-D238-3A2D-DE919C0461A3}"/>
                  </a:ext>
                </a:extLst>
              </p:cNvPr>
              <p:cNvGrpSpPr/>
              <p:nvPr/>
            </p:nvGrpSpPr>
            <p:grpSpPr>
              <a:xfrm>
                <a:off x="130749" y="1236296"/>
                <a:ext cx="2490207" cy="1137491"/>
                <a:chOff x="127001" y="1228245"/>
                <a:chExt cx="3009831" cy="1240433"/>
              </a:xfrm>
            </p:grpSpPr>
            <p:grpSp>
              <p:nvGrpSpPr>
                <p:cNvPr id="12" name="Groupe 11">
                  <a:extLst>
                    <a:ext uri="{FF2B5EF4-FFF2-40B4-BE49-F238E27FC236}">
                      <a16:creationId xmlns:a16="http://schemas.microsoft.com/office/drawing/2014/main" id="{0192A5EC-7857-A5E8-0C61-74C6C06DC727}"/>
                    </a:ext>
                  </a:extLst>
                </p:cNvPr>
                <p:cNvGrpSpPr/>
                <p:nvPr/>
              </p:nvGrpSpPr>
              <p:grpSpPr>
                <a:xfrm>
                  <a:off x="127001" y="1228245"/>
                  <a:ext cx="3009831" cy="1240433"/>
                  <a:chOff x="374651" y="1751447"/>
                  <a:chExt cx="3009831" cy="1602231"/>
                </a:xfrm>
              </p:grpSpPr>
              <p:sp>
                <p:nvSpPr>
                  <p:cNvPr id="15" name="ZoneTexte 14">
                    <a:extLst>
                      <a:ext uri="{FF2B5EF4-FFF2-40B4-BE49-F238E27FC236}">
                        <a16:creationId xmlns:a16="http://schemas.microsoft.com/office/drawing/2014/main" id="{F2B30F8E-8771-3C68-CA43-37771EF89B95}"/>
                      </a:ext>
                    </a:extLst>
                  </p:cNvPr>
                  <p:cNvSpPr txBox="1"/>
                  <p:nvPr/>
                </p:nvSpPr>
                <p:spPr>
                  <a:xfrm>
                    <a:off x="374651" y="1751447"/>
                    <a:ext cx="3009831" cy="1920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900" dirty="0">
                        <a:solidFill>
                          <a:schemeClr val="accent6"/>
                        </a:solidFill>
                        <a:latin typeface="SF Pro Display" pitchFamily="2" charset="0"/>
                        <a:ea typeface="SF Pro Display" pitchFamily="2" charset="0"/>
                        <a:cs typeface="SF Pro Display" pitchFamily="2" charset="0"/>
                      </a:rPr>
                      <a:t>VCF COMPRESSION</a:t>
                    </a:r>
                  </a:p>
                </p:txBody>
              </p:sp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B9B8ABFD-67DB-DA80-7E1C-C19C39ABE6FE}"/>
                      </a:ext>
                    </a:extLst>
                  </p:cNvPr>
                  <p:cNvSpPr/>
                  <p:nvPr/>
                </p:nvSpPr>
                <p:spPr>
                  <a:xfrm>
                    <a:off x="374651" y="1953483"/>
                    <a:ext cx="3009830" cy="1400195"/>
                  </a:xfrm>
                  <a:prstGeom prst="rect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400" dirty="0">
                      <a:latin typeface="SF Pro Display" pitchFamily="2" charset="0"/>
                      <a:ea typeface="SF Pro Display" pitchFamily="2" charset="0"/>
                      <a:cs typeface="SF Pro Display" pitchFamily="2" charset="0"/>
                    </a:endParaRPr>
                  </a:p>
                </p:txBody>
              </p:sp>
            </p:grpSp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92868257-00D8-57BD-C1B0-32687C7ABE7A}"/>
                    </a:ext>
                  </a:extLst>
                </p:cNvPr>
                <p:cNvSpPr txBox="1"/>
                <p:nvPr/>
              </p:nvSpPr>
              <p:spPr>
                <a:xfrm>
                  <a:off x="538986" y="1801423"/>
                  <a:ext cx="2073364" cy="1486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dirty="0" err="1">
                      <a:solidFill>
                        <a:srgbClr val="FF0000"/>
                      </a:solidFill>
                      <a:latin typeface="Menlo" panose="020B0609030804020204" pitchFamily="49" charset="0"/>
                      <a:ea typeface="Menlo" panose="020B0609030804020204" pitchFamily="49" charset="0"/>
                      <a:cs typeface="Menlo" panose="020B0609030804020204" pitchFamily="49" charset="0"/>
                    </a:rPr>
                    <a:t>bcftools</a:t>
                  </a:r>
                  <a:r>
                    <a:rPr lang="en-US" sz="900" dirty="0">
                      <a:solidFill>
                        <a:srgbClr val="FF0000"/>
                      </a:solidFill>
                      <a:latin typeface="Menlo" panose="020B0609030804020204" pitchFamily="49" charset="0"/>
                      <a:ea typeface="Menlo" panose="020B0609030804020204" pitchFamily="49" charset="0"/>
                      <a:cs typeface="Menlo" panose="020B0609030804020204" pitchFamily="49" charset="0"/>
                    </a:rPr>
                    <a:t> view</a:t>
                  </a:r>
                </a:p>
              </p:txBody>
            </p:sp>
          </p:grpSp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09C586F6-0CC5-413D-F28F-A118365958FA}"/>
                  </a:ext>
                </a:extLst>
              </p:cNvPr>
              <p:cNvSpPr txBox="1"/>
              <p:nvPr/>
            </p:nvSpPr>
            <p:spPr>
              <a:xfrm>
                <a:off x="130428" y="1462127"/>
                <a:ext cx="2490207" cy="1272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b="0" dirty="0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{s}</a:t>
                </a:r>
                <a:r>
                  <a:rPr lang="fr-FR" sz="800" b="0" dirty="0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_</a:t>
                </a:r>
                <a:r>
                  <a:rPr lang="fr-FR" sz="800" b="0" dirty="0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{a}</a:t>
                </a:r>
                <a:r>
                  <a:rPr lang="fr-FR" sz="800" b="0" dirty="0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.</a:t>
                </a:r>
                <a:r>
                  <a:rPr lang="fr-FR" sz="800" b="0" dirty="0" err="1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vcf</a:t>
                </a:r>
                <a:endParaRPr lang="fr-FR" sz="8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DFD593F-F09D-223B-7E30-B961FF1E30B5}"/>
                  </a:ext>
                </a:extLst>
              </p:cNvPr>
              <p:cNvSpPr/>
              <p:nvPr/>
            </p:nvSpPr>
            <p:spPr>
              <a:xfrm>
                <a:off x="471652" y="1685369"/>
                <a:ext cx="1728872" cy="27516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cxnSp>
        <p:nvCxnSpPr>
          <p:cNvPr id="30" name="Connecteur en angle 29">
            <a:extLst>
              <a:ext uri="{FF2B5EF4-FFF2-40B4-BE49-F238E27FC236}">
                <a16:creationId xmlns:a16="http://schemas.microsoft.com/office/drawing/2014/main" id="{568717FF-736D-12CE-A84A-3156E1CA5CD0}"/>
              </a:ext>
            </a:extLst>
          </p:cNvPr>
          <p:cNvCxnSpPr>
            <a:cxnSpLocks/>
            <a:endCxn id="41" idx="0"/>
          </p:cNvCxnSpPr>
          <p:nvPr/>
        </p:nvCxnSpPr>
        <p:spPr>
          <a:xfrm flipV="1">
            <a:off x="7691467" y="3656446"/>
            <a:ext cx="2250787" cy="64544"/>
          </a:xfrm>
          <a:prstGeom prst="bentConnector4">
            <a:avLst>
              <a:gd name="adj1" fmla="val 13732"/>
              <a:gd name="adj2" fmla="val 454177"/>
            </a:avLst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253D8A5A-B2E3-6D03-16DA-68071AA4D4C7}"/>
              </a:ext>
            </a:extLst>
          </p:cNvPr>
          <p:cNvGrpSpPr/>
          <p:nvPr/>
        </p:nvGrpSpPr>
        <p:grpSpPr>
          <a:xfrm>
            <a:off x="8309600" y="3656446"/>
            <a:ext cx="3265306" cy="2211723"/>
            <a:chOff x="3151686" y="2324720"/>
            <a:chExt cx="2512951" cy="2211723"/>
          </a:xfrm>
        </p:grpSpPr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775389C6-6BFF-9916-85CB-83E759A09C64}"/>
                </a:ext>
              </a:extLst>
            </p:cNvPr>
            <p:cNvGrpSpPr/>
            <p:nvPr/>
          </p:nvGrpSpPr>
          <p:grpSpPr>
            <a:xfrm>
              <a:off x="3151687" y="2324720"/>
              <a:ext cx="2512950" cy="2211723"/>
              <a:chOff x="3288604" y="2618112"/>
              <a:chExt cx="2512950" cy="2211723"/>
            </a:xfrm>
          </p:grpSpPr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BE02FA17-22D0-3E50-E9EB-9050629CBC79}"/>
                  </a:ext>
                </a:extLst>
              </p:cNvPr>
              <p:cNvSpPr txBox="1"/>
              <p:nvPr/>
            </p:nvSpPr>
            <p:spPr>
              <a:xfrm>
                <a:off x="3288604" y="2966322"/>
                <a:ext cx="251295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800" dirty="0" err="1">
                    <a:solidFill>
                      <a:srgbClr val="D19A66"/>
                    </a:solidFill>
                    <a:latin typeface="Fira Code" panose="020B0809050000020004" pitchFamily="49" charset="0"/>
                  </a:rPr>
                  <a:t>fastqc</a:t>
                </a:r>
                <a:endParaRPr lang="fr-FR" sz="800" dirty="0">
                  <a:solidFill>
                    <a:srgbClr val="D19A66"/>
                  </a:solidFill>
                  <a:latin typeface="Fira Code" panose="020B0809050000020004" pitchFamily="49" charset="0"/>
                </a:endParaRPr>
              </a:p>
              <a:p>
                <a:pPr algn="ctr"/>
                <a:r>
                  <a:rPr lang="fr-FR" sz="800" b="0" dirty="0" err="1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fastq</a:t>
                </a:r>
                <a:r>
                  <a:rPr lang="fr-FR" sz="800" b="0" dirty="0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-screen</a:t>
                </a:r>
              </a:p>
              <a:p>
                <a:pPr algn="ctr"/>
                <a:r>
                  <a:rPr lang="fr-FR" sz="800" dirty="0" err="1">
                    <a:solidFill>
                      <a:srgbClr val="D19A66"/>
                    </a:solidFill>
                    <a:latin typeface="Fira Code" panose="020B0809050000020004" pitchFamily="49" charset="0"/>
                  </a:rPr>
                  <a:t>qualimap</a:t>
                </a:r>
                <a:endParaRPr lang="fr-FR" sz="8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endParaRPr>
              </a:p>
            </p:txBody>
          </p:sp>
          <p:grpSp>
            <p:nvGrpSpPr>
              <p:cNvPr id="39" name="Groupe 38">
                <a:extLst>
                  <a:ext uri="{FF2B5EF4-FFF2-40B4-BE49-F238E27FC236}">
                    <a16:creationId xmlns:a16="http://schemas.microsoft.com/office/drawing/2014/main" id="{3E345BB7-7623-C925-6F13-C286E53B2F5E}"/>
                  </a:ext>
                </a:extLst>
              </p:cNvPr>
              <p:cNvGrpSpPr/>
              <p:nvPr/>
            </p:nvGrpSpPr>
            <p:grpSpPr>
              <a:xfrm>
                <a:off x="3288604" y="2618112"/>
                <a:ext cx="2512950" cy="2211723"/>
                <a:chOff x="7555043" y="2564583"/>
                <a:chExt cx="2512950" cy="2211723"/>
              </a:xfrm>
            </p:grpSpPr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3E0550D3-F398-3D80-9561-251D5051EE78}"/>
                    </a:ext>
                  </a:extLst>
                </p:cNvPr>
                <p:cNvSpPr txBox="1"/>
                <p:nvPr/>
              </p:nvSpPr>
              <p:spPr>
                <a:xfrm>
                  <a:off x="7743739" y="3657143"/>
                  <a:ext cx="2156421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dirty="0" err="1">
                      <a:solidFill>
                        <a:srgbClr val="FF0000"/>
                      </a:solidFill>
                      <a:latin typeface="Menlo" panose="020B0609030804020204" pitchFamily="49" charset="0"/>
                      <a:ea typeface="Menlo" panose="020B0609030804020204" pitchFamily="49" charset="0"/>
                      <a:cs typeface="Menlo" panose="020B0609030804020204" pitchFamily="49" charset="0"/>
                    </a:rPr>
                    <a:t>multiqc</a:t>
                  </a:r>
                  <a:endParaRPr lang="en-US" sz="900" dirty="0">
                    <a:solidFill>
                      <a:srgbClr val="FF0000"/>
                    </a:solidFill>
                    <a:latin typeface="SF Pro Display" pitchFamily="2" charset="0"/>
                    <a:ea typeface="SF Pro Display" pitchFamily="2" charset="0"/>
                    <a:cs typeface="SF Pro Display" pitchFamily="2" charset="0"/>
                  </a:endParaRPr>
                </a:p>
              </p:txBody>
            </p:sp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9772237E-31DA-2C6F-2E7D-D3D032B1AA6B}"/>
                    </a:ext>
                  </a:extLst>
                </p:cNvPr>
                <p:cNvSpPr txBox="1"/>
                <p:nvPr/>
              </p:nvSpPr>
              <p:spPr>
                <a:xfrm>
                  <a:off x="7555043" y="2564583"/>
                  <a:ext cx="251295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900" dirty="0">
                      <a:solidFill>
                        <a:schemeClr val="accent2"/>
                      </a:solidFill>
                      <a:latin typeface="SF Pro Display" pitchFamily="2" charset="0"/>
                      <a:ea typeface="SF Pro Display" pitchFamily="2" charset="0"/>
                      <a:cs typeface="SF Pro Display" pitchFamily="2" charset="0"/>
                    </a:rPr>
                    <a:t>MULTIQC REPORT</a:t>
                  </a: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0115DB79-2D3B-F73F-6A39-CBAC67A0157D}"/>
                    </a:ext>
                  </a:extLst>
                </p:cNvPr>
                <p:cNvSpPr/>
                <p:nvPr/>
              </p:nvSpPr>
              <p:spPr>
                <a:xfrm>
                  <a:off x="7555043" y="2805514"/>
                  <a:ext cx="2512950" cy="1970792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D6C8080F-E8FC-CC66-4141-9A7CFDC716E6}"/>
                    </a:ext>
                  </a:extLst>
                </p:cNvPr>
                <p:cNvSpPr/>
                <p:nvPr/>
              </p:nvSpPr>
              <p:spPr>
                <a:xfrm>
                  <a:off x="7743739" y="3438186"/>
                  <a:ext cx="2156421" cy="68105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</p:grp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B724B976-6CB8-AD07-D519-F800486A82D8}"/>
                </a:ext>
              </a:extLst>
            </p:cNvPr>
            <p:cNvSpPr txBox="1"/>
            <p:nvPr/>
          </p:nvSpPr>
          <p:spPr>
            <a:xfrm>
              <a:off x="3151686" y="4104525"/>
              <a:ext cx="25129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b="0" dirty="0">
                  <a:solidFill>
                    <a:srgbClr val="D19A66"/>
                  </a:solidFill>
                  <a:effectLst/>
                  <a:latin typeface="Fira Code" panose="020B0809050000020004" pitchFamily="49" charset="0"/>
                </a:rPr>
                <a:t>html file</a:t>
              </a:r>
              <a:endParaRPr lang="fr-FR" sz="8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7698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043BA72-D07A-E826-89BA-20488E25F121}"/>
              </a:ext>
            </a:extLst>
          </p:cNvPr>
          <p:cNvSpPr/>
          <p:nvPr/>
        </p:nvSpPr>
        <p:spPr>
          <a:xfrm>
            <a:off x="-59" y="798342"/>
            <a:ext cx="12192000" cy="6077119"/>
          </a:xfrm>
          <a:prstGeom prst="rect">
            <a:avLst/>
          </a:prstGeom>
          <a:solidFill>
            <a:srgbClr val="1220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8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D8965F-6104-412D-CD95-C24B4FF0B1A5}"/>
              </a:ext>
            </a:extLst>
          </p:cNvPr>
          <p:cNvSpPr/>
          <p:nvPr/>
        </p:nvSpPr>
        <p:spPr>
          <a:xfrm>
            <a:off x="0" y="0"/>
            <a:ext cx="12192000" cy="796915"/>
          </a:xfrm>
          <a:prstGeom prst="rect">
            <a:avLst/>
          </a:prstGeom>
          <a:solidFill>
            <a:srgbClr val="237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Espace réservé du contenu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DC8FE07E-4E1F-7048-4B9B-C35F38F8B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36098" y="143836"/>
            <a:ext cx="1839685" cy="480771"/>
          </a:xfr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B4D1C9B-EE7C-71C5-F3E5-661756665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D92F1-269C-6245-A661-8F179CA56E94}" type="slidenum">
              <a:rPr lang="fr-FR" smtClean="0"/>
              <a:t>9</a:t>
            </a:fld>
            <a:endParaRPr lang="fr-FR" dirty="0"/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C8ADA833-1FEB-FE17-2B14-4234AB443ED1}"/>
              </a:ext>
            </a:extLst>
          </p:cNvPr>
          <p:cNvSpPr txBox="1"/>
          <p:nvPr/>
        </p:nvSpPr>
        <p:spPr>
          <a:xfrm>
            <a:off x="2255799" y="103732"/>
            <a:ext cx="6328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SHAVE: </a:t>
            </a:r>
            <a:r>
              <a:rPr lang="fr-FR" sz="2400" i="1" dirty="0" err="1">
                <a:solidFill>
                  <a:srgbClr val="FF0000"/>
                </a:solidFill>
              </a:rPr>
              <a:t>SH</a:t>
            </a:r>
            <a:r>
              <a:rPr lang="fr-FR" sz="2400" i="1" dirty="0" err="1">
                <a:solidFill>
                  <a:schemeClr val="bg1"/>
                </a:solidFill>
              </a:rPr>
              <a:t>ort</a:t>
            </a:r>
            <a:r>
              <a:rPr lang="fr-FR" sz="2400" i="1" dirty="0">
                <a:solidFill>
                  <a:schemeClr val="bg1"/>
                </a:solidFill>
              </a:rPr>
              <a:t> </a:t>
            </a:r>
            <a:r>
              <a:rPr lang="fr-FR" sz="2400" i="1" dirty="0" err="1">
                <a:solidFill>
                  <a:schemeClr val="bg1"/>
                </a:solidFill>
              </a:rPr>
              <a:t>read</a:t>
            </a:r>
            <a:r>
              <a:rPr lang="fr-FR" sz="2400" i="1" dirty="0">
                <a:solidFill>
                  <a:schemeClr val="bg1"/>
                </a:solidFill>
              </a:rPr>
              <a:t> </a:t>
            </a:r>
            <a:r>
              <a:rPr lang="fr-FR" sz="2400" i="1" dirty="0" err="1">
                <a:solidFill>
                  <a:srgbClr val="FF0000"/>
                </a:solidFill>
              </a:rPr>
              <a:t>A</a:t>
            </a:r>
            <a:r>
              <a:rPr lang="fr-FR" sz="2400" i="1" dirty="0" err="1">
                <a:solidFill>
                  <a:schemeClr val="bg1"/>
                </a:solidFill>
              </a:rPr>
              <a:t>lignment</a:t>
            </a:r>
            <a:r>
              <a:rPr lang="fr-FR" sz="2400" i="1" dirty="0">
                <a:solidFill>
                  <a:schemeClr val="bg1"/>
                </a:solidFill>
              </a:rPr>
              <a:t> pipeline for </a:t>
            </a:r>
            <a:r>
              <a:rPr lang="fr-FR" sz="2400" i="1" dirty="0" err="1">
                <a:solidFill>
                  <a:srgbClr val="FF0000"/>
                </a:solidFill>
              </a:rPr>
              <a:t>VE</a:t>
            </a:r>
            <a:r>
              <a:rPr lang="fr-FR" sz="2400" i="1" dirty="0" err="1">
                <a:solidFill>
                  <a:schemeClr val="bg1"/>
                </a:solidFill>
              </a:rPr>
              <a:t>ctors</a:t>
            </a:r>
            <a:endParaRPr lang="fr-FR" sz="2400" i="1" dirty="0">
              <a:solidFill>
                <a:schemeClr val="bg1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CEF52BE-D7B9-0F63-93DB-5C69391090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2" y="13365"/>
            <a:ext cx="1169857" cy="78423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CDB5E8D-9EBB-C66B-429A-30DD885C9F32}"/>
              </a:ext>
            </a:extLst>
          </p:cNvPr>
          <p:cNvSpPr txBox="1"/>
          <p:nvPr/>
        </p:nvSpPr>
        <p:spPr>
          <a:xfrm>
            <a:off x="0" y="788386"/>
            <a:ext cx="1903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Workflow </a:t>
            </a:r>
            <a:r>
              <a:rPr lang="fr-FR" sz="1200" b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Overview</a:t>
            </a:r>
            <a:r>
              <a:rPr lang="fr-FR" sz="1200" b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:</a:t>
            </a:r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3FEBFF8D-384F-4C1D-D315-D2A910E95076}"/>
              </a:ext>
            </a:extLst>
          </p:cNvPr>
          <p:cNvGrpSpPr/>
          <p:nvPr/>
        </p:nvGrpSpPr>
        <p:grpSpPr>
          <a:xfrm>
            <a:off x="4053889" y="1933089"/>
            <a:ext cx="3307487" cy="2042816"/>
            <a:chOff x="190682" y="1289387"/>
            <a:chExt cx="3307487" cy="2042816"/>
          </a:xfrm>
        </p:grpSpPr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BB50157D-99A6-52B7-968B-C9EB1254D327}"/>
                </a:ext>
              </a:extLst>
            </p:cNvPr>
            <p:cNvSpPr txBox="1"/>
            <p:nvPr/>
          </p:nvSpPr>
          <p:spPr>
            <a:xfrm>
              <a:off x="190686" y="2835175"/>
              <a:ext cx="33070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b="0" dirty="0">
                  <a:solidFill>
                    <a:srgbClr val="D19A66"/>
                  </a:solidFill>
                  <a:effectLst/>
                  <a:latin typeface="Fira Code" panose="020B0809050000020004" pitchFamily="49" charset="0"/>
                </a:rPr>
                <a:t>{s}</a:t>
              </a:r>
              <a:r>
                <a:rPr lang="fr-FR" sz="800" b="0" dirty="0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_</a:t>
              </a:r>
              <a:r>
                <a:rPr lang="fr-FR" sz="800" b="0" dirty="0">
                  <a:solidFill>
                    <a:srgbClr val="D19A66"/>
                  </a:solidFill>
                  <a:effectLst/>
                  <a:latin typeface="Fira Code" panose="020B0809050000020004" pitchFamily="49" charset="0"/>
                </a:rPr>
                <a:t>{a}</a:t>
              </a:r>
              <a:r>
                <a:rPr lang="fr-FR" sz="800" b="0" dirty="0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_</a:t>
              </a:r>
              <a:r>
                <a:rPr lang="fr-FR" sz="800" b="0" dirty="0">
                  <a:solidFill>
                    <a:srgbClr val="D19A66"/>
                  </a:solidFill>
                  <a:effectLst/>
                  <a:latin typeface="Fira Code" panose="020B0809050000020004" pitchFamily="49" charset="0"/>
                </a:rPr>
                <a:t>{md}</a:t>
              </a:r>
              <a:r>
                <a:rPr lang="fr-FR" sz="800" b="0" dirty="0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_</a:t>
              </a:r>
              <a:r>
                <a:rPr lang="fr-FR" sz="800" b="0" dirty="0">
                  <a:solidFill>
                    <a:srgbClr val="D19A66"/>
                  </a:solidFill>
                  <a:effectLst/>
                  <a:latin typeface="Fira Code" panose="020B0809050000020004" pitchFamily="49" charset="0"/>
                </a:rPr>
                <a:t>{mc}</a:t>
              </a:r>
              <a:r>
                <a:rPr lang="fr-FR" sz="800" b="0" dirty="0" err="1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X_variant-filt.gz.tbi</a:t>
              </a:r>
              <a:endParaRPr lang="fr-FR" sz="8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endParaRPr>
            </a:p>
          </p:txBody>
        </p:sp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00443B61-FD17-266C-92F4-65E0122E8E12}"/>
                </a:ext>
              </a:extLst>
            </p:cNvPr>
            <p:cNvGrpSpPr/>
            <p:nvPr/>
          </p:nvGrpSpPr>
          <p:grpSpPr>
            <a:xfrm>
              <a:off x="190682" y="1289387"/>
              <a:ext cx="3307487" cy="2042816"/>
              <a:chOff x="130426" y="1232869"/>
              <a:chExt cx="2490530" cy="1206649"/>
            </a:xfrm>
          </p:grpSpPr>
          <p:grpSp>
            <p:nvGrpSpPr>
              <p:cNvPr id="26" name="Groupe 25">
                <a:extLst>
                  <a:ext uri="{FF2B5EF4-FFF2-40B4-BE49-F238E27FC236}">
                    <a16:creationId xmlns:a16="http://schemas.microsoft.com/office/drawing/2014/main" id="{BA22E7BB-04E7-2B4C-E5B7-F5233A8A884E}"/>
                  </a:ext>
                </a:extLst>
              </p:cNvPr>
              <p:cNvGrpSpPr/>
              <p:nvPr/>
            </p:nvGrpSpPr>
            <p:grpSpPr>
              <a:xfrm>
                <a:off x="130749" y="1232869"/>
                <a:ext cx="2490207" cy="1206649"/>
                <a:chOff x="127001" y="1224512"/>
                <a:chExt cx="3009831" cy="1315850"/>
              </a:xfrm>
            </p:grpSpPr>
            <p:grpSp>
              <p:nvGrpSpPr>
                <p:cNvPr id="31" name="Groupe 30">
                  <a:extLst>
                    <a:ext uri="{FF2B5EF4-FFF2-40B4-BE49-F238E27FC236}">
                      <a16:creationId xmlns:a16="http://schemas.microsoft.com/office/drawing/2014/main" id="{45332A5D-B4A4-21C1-FD2A-07D1689AA333}"/>
                    </a:ext>
                  </a:extLst>
                </p:cNvPr>
                <p:cNvGrpSpPr/>
                <p:nvPr/>
              </p:nvGrpSpPr>
              <p:grpSpPr>
                <a:xfrm>
                  <a:off x="127001" y="1224512"/>
                  <a:ext cx="3009831" cy="1315850"/>
                  <a:chOff x="374651" y="1746634"/>
                  <a:chExt cx="3009831" cy="1699647"/>
                </a:xfrm>
              </p:grpSpPr>
              <p:sp>
                <p:nvSpPr>
                  <p:cNvPr id="33" name="ZoneTexte 32">
                    <a:extLst>
                      <a:ext uri="{FF2B5EF4-FFF2-40B4-BE49-F238E27FC236}">
                        <a16:creationId xmlns:a16="http://schemas.microsoft.com/office/drawing/2014/main" id="{5C6413B4-34B4-D43A-110B-91087835930A}"/>
                      </a:ext>
                    </a:extLst>
                  </p:cNvPr>
                  <p:cNvSpPr txBox="1"/>
                  <p:nvPr/>
                </p:nvSpPr>
                <p:spPr>
                  <a:xfrm>
                    <a:off x="374651" y="1746634"/>
                    <a:ext cx="3009831" cy="192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900" dirty="0">
                        <a:solidFill>
                          <a:schemeClr val="accent6"/>
                        </a:solidFill>
                        <a:latin typeface="SF Pro Display" pitchFamily="2" charset="0"/>
                        <a:ea typeface="SF Pro Display" pitchFamily="2" charset="0"/>
                        <a:cs typeface="SF Pro Display" pitchFamily="2" charset="0"/>
                      </a:rPr>
                      <a:t>VCF INDEXING</a:t>
                    </a:r>
                  </a:p>
                </p:txBody>
              </p: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AF8ECF26-C828-ADB7-2D34-7DC000649241}"/>
                      </a:ext>
                    </a:extLst>
                  </p:cNvPr>
                  <p:cNvSpPr/>
                  <p:nvPr/>
                </p:nvSpPr>
                <p:spPr>
                  <a:xfrm>
                    <a:off x="374651" y="1953483"/>
                    <a:ext cx="3009830" cy="1492798"/>
                  </a:xfrm>
                  <a:prstGeom prst="rect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400" dirty="0">
                      <a:latin typeface="SF Pro Display" pitchFamily="2" charset="0"/>
                      <a:ea typeface="SF Pro Display" pitchFamily="2" charset="0"/>
                      <a:cs typeface="SF Pro Display" pitchFamily="2" charset="0"/>
                    </a:endParaRPr>
                  </a:p>
                </p:txBody>
              </p:sp>
            </p:grpSp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4FADCF00-BCD2-DE7B-6E77-7B3598D77946}"/>
                    </a:ext>
                  </a:extLst>
                </p:cNvPr>
                <p:cNvSpPr txBox="1"/>
                <p:nvPr/>
              </p:nvSpPr>
              <p:spPr>
                <a:xfrm>
                  <a:off x="595704" y="1864792"/>
                  <a:ext cx="2016646" cy="1486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dirty="0" err="1">
                      <a:solidFill>
                        <a:srgbClr val="FF0000"/>
                      </a:solidFill>
                      <a:latin typeface="Menlo" panose="020B0609030804020204" pitchFamily="49" charset="0"/>
                      <a:ea typeface="Menlo" panose="020B0609030804020204" pitchFamily="49" charset="0"/>
                      <a:cs typeface="Menlo" panose="020B0609030804020204" pitchFamily="49" charset="0"/>
                    </a:rPr>
                    <a:t>tabix</a:t>
                  </a:r>
                  <a:endParaRPr lang="en-US" sz="900" dirty="0">
                    <a:solidFill>
                      <a:srgbClr val="FF0000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endParaRPr>
                </a:p>
              </p:txBody>
            </p:sp>
          </p:grpSp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46D5651D-9DBB-4F12-638B-754DCDBE2147}"/>
                  </a:ext>
                </a:extLst>
              </p:cNvPr>
              <p:cNvSpPr txBox="1"/>
              <p:nvPr/>
            </p:nvSpPr>
            <p:spPr>
              <a:xfrm>
                <a:off x="130426" y="1486195"/>
                <a:ext cx="2490208" cy="1272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b="0" dirty="0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{s}</a:t>
                </a:r>
                <a:r>
                  <a:rPr lang="fr-FR" sz="800" b="0" dirty="0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_</a:t>
                </a:r>
                <a:r>
                  <a:rPr lang="fr-FR" sz="800" b="0" dirty="0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{a}</a:t>
                </a:r>
                <a:r>
                  <a:rPr lang="fr-FR" sz="800" b="0" dirty="0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_</a:t>
                </a:r>
                <a:r>
                  <a:rPr lang="fr-FR" sz="800" b="0" dirty="0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{md}</a:t>
                </a:r>
                <a:r>
                  <a:rPr lang="fr-FR" sz="800" b="0" dirty="0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_</a:t>
                </a:r>
                <a:r>
                  <a:rPr lang="fr-FR" sz="800" b="0" dirty="0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{mc}</a:t>
                </a:r>
                <a:r>
                  <a:rPr lang="fr-FR" sz="800" b="0" dirty="0" err="1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X_variant-filt.vcf.gz</a:t>
                </a:r>
                <a:endParaRPr lang="fr-FR" sz="8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DEE0A45-D3F3-5AA9-A28C-17440343D23E}"/>
                  </a:ext>
                </a:extLst>
              </p:cNvPr>
              <p:cNvSpPr/>
              <p:nvPr/>
            </p:nvSpPr>
            <p:spPr>
              <a:xfrm>
                <a:off x="471652" y="1746899"/>
                <a:ext cx="1728872" cy="27516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79ED35B2-AB4F-449E-902B-CCDA9709CBF5}"/>
              </a:ext>
            </a:extLst>
          </p:cNvPr>
          <p:cNvGrpSpPr/>
          <p:nvPr/>
        </p:nvGrpSpPr>
        <p:grpSpPr>
          <a:xfrm>
            <a:off x="7956350" y="2744338"/>
            <a:ext cx="3265306" cy="2211723"/>
            <a:chOff x="3151686" y="2324720"/>
            <a:chExt cx="2512951" cy="2211723"/>
          </a:xfrm>
        </p:grpSpPr>
        <p:grpSp>
          <p:nvGrpSpPr>
            <p:cNvPr id="74" name="Groupe 73">
              <a:extLst>
                <a:ext uri="{FF2B5EF4-FFF2-40B4-BE49-F238E27FC236}">
                  <a16:creationId xmlns:a16="http://schemas.microsoft.com/office/drawing/2014/main" id="{45407BCF-FAB2-3116-42E1-3934D9939271}"/>
                </a:ext>
              </a:extLst>
            </p:cNvPr>
            <p:cNvGrpSpPr/>
            <p:nvPr/>
          </p:nvGrpSpPr>
          <p:grpSpPr>
            <a:xfrm>
              <a:off x="3151687" y="2324720"/>
              <a:ext cx="2512950" cy="2211723"/>
              <a:chOff x="3288604" y="2618112"/>
              <a:chExt cx="2512950" cy="2211723"/>
            </a:xfrm>
          </p:grpSpPr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CF77EDB5-F8C4-A534-CB34-E43A10FF0829}"/>
                  </a:ext>
                </a:extLst>
              </p:cNvPr>
              <p:cNvSpPr txBox="1"/>
              <p:nvPr/>
            </p:nvSpPr>
            <p:spPr>
              <a:xfrm>
                <a:off x="3288604" y="2966322"/>
                <a:ext cx="251295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800" dirty="0" err="1">
                    <a:solidFill>
                      <a:srgbClr val="D19A66"/>
                    </a:solidFill>
                    <a:latin typeface="Fira Code" panose="020B0809050000020004" pitchFamily="49" charset="0"/>
                  </a:rPr>
                  <a:t>fastqc</a:t>
                </a:r>
                <a:endParaRPr lang="fr-FR" sz="800" dirty="0">
                  <a:solidFill>
                    <a:srgbClr val="D19A66"/>
                  </a:solidFill>
                  <a:latin typeface="Fira Code" panose="020B0809050000020004" pitchFamily="49" charset="0"/>
                </a:endParaRPr>
              </a:p>
              <a:p>
                <a:pPr algn="ctr"/>
                <a:r>
                  <a:rPr lang="fr-FR" sz="800" b="0" dirty="0" err="1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fastq</a:t>
                </a:r>
                <a:r>
                  <a:rPr lang="fr-FR" sz="800" b="0" dirty="0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-screen</a:t>
                </a:r>
              </a:p>
              <a:p>
                <a:pPr algn="ctr"/>
                <a:r>
                  <a:rPr lang="fr-FR" sz="800" dirty="0" err="1">
                    <a:solidFill>
                      <a:srgbClr val="D19A66"/>
                    </a:solidFill>
                    <a:latin typeface="Fira Code" panose="020B0809050000020004" pitchFamily="49" charset="0"/>
                  </a:rPr>
                  <a:t>qualimap</a:t>
                </a:r>
                <a:endParaRPr lang="fr-FR" sz="8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endParaRPr>
              </a:p>
            </p:txBody>
          </p:sp>
          <p:grpSp>
            <p:nvGrpSpPr>
              <p:cNvPr id="80" name="Groupe 79">
                <a:extLst>
                  <a:ext uri="{FF2B5EF4-FFF2-40B4-BE49-F238E27FC236}">
                    <a16:creationId xmlns:a16="http://schemas.microsoft.com/office/drawing/2014/main" id="{D3DCDF37-D7EF-4F79-748B-05A758A1582B}"/>
                  </a:ext>
                </a:extLst>
              </p:cNvPr>
              <p:cNvGrpSpPr/>
              <p:nvPr/>
            </p:nvGrpSpPr>
            <p:grpSpPr>
              <a:xfrm>
                <a:off x="3288604" y="2618112"/>
                <a:ext cx="2512950" cy="2211723"/>
                <a:chOff x="7555043" y="2564583"/>
                <a:chExt cx="2512950" cy="2211723"/>
              </a:xfrm>
            </p:grpSpPr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3E637C89-7D0B-0938-E670-57B8CD0BF6C8}"/>
                    </a:ext>
                  </a:extLst>
                </p:cNvPr>
                <p:cNvSpPr txBox="1"/>
                <p:nvPr/>
              </p:nvSpPr>
              <p:spPr>
                <a:xfrm>
                  <a:off x="7743739" y="3657143"/>
                  <a:ext cx="2156421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dirty="0" err="1">
                      <a:solidFill>
                        <a:srgbClr val="FF0000"/>
                      </a:solidFill>
                      <a:latin typeface="Menlo" panose="020B0609030804020204" pitchFamily="49" charset="0"/>
                      <a:ea typeface="Menlo" panose="020B0609030804020204" pitchFamily="49" charset="0"/>
                      <a:cs typeface="Menlo" panose="020B0609030804020204" pitchFamily="49" charset="0"/>
                    </a:rPr>
                    <a:t>multiqc</a:t>
                  </a:r>
                  <a:endParaRPr lang="en-US" sz="900" dirty="0">
                    <a:solidFill>
                      <a:srgbClr val="FF0000"/>
                    </a:solidFill>
                    <a:latin typeface="SF Pro Display" pitchFamily="2" charset="0"/>
                    <a:ea typeface="SF Pro Display" pitchFamily="2" charset="0"/>
                    <a:cs typeface="SF Pro Display" pitchFamily="2" charset="0"/>
                  </a:endParaRPr>
                </a:p>
              </p:txBody>
            </p:sp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9E5B4929-D356-47DA-3556-0C3900E4D450}"/>
                    </a:ext>
                  </a:extLst>
                </p:cNvPr>
                <p:cNvSpPr txBox="1"/>
                <p:nvPr/>
              </p:nvSpPr>
              <p:spPr>
                <a:xfrm>
                  <a:off x="7555043" y="2564583"/>
                  <a:ext cx="251295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900" dirty="0">
                      <a:solidFill>
                        <a:schemeClr val="accent2"/>
                      </a:solidFill>
                      <a:latin typeface="SF Pro Display" pitchFamily="2" charset="0"/>
                      <a:ea typeface="SF Pro Display" pitchFamily="2" charset="0"/>
                      <a:cs typeface="SF Pro Display" pitchFamily="2" charset="0"/>
                    </a:rPr>
                    <a:t>MULTIQC REPORT</a:t>
                  </a:r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F46A396C-BAB7-C8DC-CA67-6F3165D1E02A}"/>
                    </a:ext>
                  </a:extLst>
                </p:cNvPr>
                <p:cNvSpPr/>
                <p:nvPr/>
              </p:nvSpPr>
              <p:spPr>
                <a:xfrm>
                  <a:off x="7555043" y="2805514"/>
                  <a:ext cx="2512950" cy="1970792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30C4441D-704E-9285-2222-9295DA124FBC}"/>
                    </a:ext>
                  </a:extLst>
                </p:cNvPr>
                <p:cNvSpPr/>
                <p:nvPr/>
              </p:nvSpPr>
              <p:spPr>
                <a:xfrm>
                  <a:off x="7743739" y="3438186"/>
                  <a:ext cx="2156421" cy="68105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</p:grpSp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DFE5322E-6AE6-638D-D970-91A2E62D023D}"/>
                </a:ext>
              </a:extLst>
            </p:cNvPr>
            <p:cNvSpPr txBox="1"/>
            <p:nvPr/>
          </p:nvSpPr>
          <p:spPr>
            <a:xfrm>
              <a:off x="3151686" y="4104525"/>
              <a:ext cx="25129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b="0" dirty="0">
                  <a:solidFill>
                    <a:srgbClr val="D19A66"/>
                  </a:solidFill>
                  <a:effectLst/>
                  <a:latin typeface="Fira Code" panose="020B0809050000020004" pitchFamily="49" charset="0"/>
                </a:rPr>
                <a:t>html file</a:t>
              </a:r>
              <a:endParaRPr lang="fr-FR" sz="8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endParaRPr>
            </a:p>
          </p:txBody>
        </p:sp>
      </p:grpSp>
      <p:cxnSp>
        <p:nvCxnSpPr>
          <p:cNvPr id="111" name="Connecteur en angle 110">
            <a:extLst>
              <a:ext uri="{FF2B5EF4-FFF2-40B4-BE49-F238E27FC236}">
                <a16:creationId xmlns:a16="http://schemas.microsoft.com/office/drawing/2014/main" id="{21D3DDBD-930E-9612-3E6D-43653333DA4D}"/>
              </a:ext>
            </a:extLst>
          </p:cNvPr>
          <p:cNvCxnSpPr>
            <a:cxnSpLocks/>
            <a:stCxn id="30" idx="3"/>
            <a:endCxn id="33" idx="0"/>
          </p:cNvCxnSpPr>
          <p:nvPr/>
        </p:nvCxnSpPr>
        <p:spPr>
          <a:xfrm flipV="1">
            <a:off x="3544467" y="1933089"/>
            <a:ext cx="2163380" cy="625783"/>
          </a:xfrm>
          <a:prstGeom prst="bentConnector4">
            <a:avLst>
              <a:gd name="adj1" fmla="val 11784"/>
              <a:gd name="adj2" fmla="val 170994"/>
            </a:avLst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en angle 114">
            <a:extLst>
              <a:ext uri="{FF2B5EF4-FFF2-40B4-BE49-F238E27FC236}">
                <a16:creationId xmlns:a16="http://schemas.microsoft.com/office/drawing/2014/main" id="{6B23D0F4-5382-000E-C147-3A36372F4DEF}"/>
              </a:ext>
            </a:extLst>
          </p:cNvPr>
          <p:cNvCxnSpPr>
            <a:cxnSpLocks/>
            <a:stCxn id="34" idx="3"/>
            <a:endCxn id="86" idx="0"/>
          </p:cNvCxnSpPr>
          <p:nvPr/>
        </p:nvCxnSpPr>
        <p:spPr>
          <a:xfrm flipV="1">
            <a:off x="7361375" y="2744338"/>
            <a:ext cx="2227629" cy="334466"/>
          </a:xfrm>
          <a:prstGeom prst="bentConnector4">
            <a:avLst>
              <a:gd name="adj1" fmla="val 13354"/>
              <a:gd name="adj2" fmla="val 336567"/>
            </a:avLst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1888725A-41CE-70A0-99F7-4444EF4B5531}"/>
              </a:ext>
            </a:extLst>
          </p:cNvPr>
          <p:cNvGrpSpPr/>
          <p:nvPr/>
        </p:nvGrpSpPr>
        <p:grpSpPr>
          <a:xfrm>
            <a:off x="236984" y="1474591"/>
            <a:ext cx="3307484" cy="1925733"/>
            <a:chOff x="190685" y="1295185"/>
            <a:chExt cx="3307484" cy="1925733"/>
          </a:xfrm>
        </p:grpSpPr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38C02D62-E683-5AA2-2EB1-D3FF257CD004}"/>
                </a:ext>
              </a:extLst>
            </p:cNvPr>
            <p:cNvSpPr txBox="1"/>
            <p:nvPr/>
          </p:nvSpPr>
          <p:spPr>
            <a:xfrm>
              <a:off x="190686" y="2754152"/>
              <a:ext cx="33070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b="0" dirty="0">
                  <a:solidFill>
                    <a:srgbClr val="D19A66"/>
                  </a:solidFill>
                  <a:effectLst/>
                  <a:latin typeface="Fira Code" panose="020B0809050000020004" pitchFamily="49" charset="0"/>
                </a:rPr>
                <a:t>{s}</a:t>
              </a:r>
              <a:r>
                <a:rPr lang="fr-FR" sz="800" b="0" dirty="0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_</a:t>
              </a:r>
              <a:r>
                <a:rPr lang="fr-FR" sz="800" b="0" dirty="0">
                  <a:solidFill>
                    <a:srgbClr val="D19A66"/>
                  </a:solidFill>
                  <a:effectLst/>
                  <a:latin typeface="Fira Code" panose="020B0809050000020004" pitchFamily="49" charset="0"/>
                </a:rPr>
                <a:t>{a}</a:t>
              </a:r>
              <a:r>
                <a:rPr lang="fr-FR" sz="800" b="0" dirty="0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_</a:t>
              </a:r>
              <a:r>
                <a:rPr lang="fr-FR" sz="800" b="0" dirty="0">
                  <a:solidFill>
                    <a:srgbClr val="D19A66"/>
                  </a:solidFill>
                  <a:effectLst/>
                  <a:latin typeface="Fira Code" panose="020B0809050000020004" pitchFamily="49" charset="0"/>
                </a:rPr>
                <a:t>{md}</a:t>
              </a:r>
              <a:r>
                <a:rPr lang="fr-FR" sz="800" b="0" dirty="0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_</a:t>
              </a:r>
              <a:r>
                <a:rPr lang="fr-FR" sz="800" b="0" dirty="0">
                  <a:solidFill>
                    <a:srgbClr val="D19A66"/>
                  </a:solidFill>
                  <a:effectLst/>
                  <a:latin typeface="Fira Code" panose="020B0809050000020004" pitchFamily="49" charset="0"/>
                </a:rPr>
                <a:t>{mc}</a:t>
              </a:r>
              <a:r>
                <a:rPr lang="fr-FR" sz="800" b="0" dirty="0" err="1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X_variant-filt.vcf.gz</a:t>
              </a:r>
              <a:endParaRPr lang="fr-FR" sz="8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endParaRPr>
            </a:p>
          </p:txBody>
        </p:sp>
        <p:grpSp>
          <p:nvGrpSpPr>
            <p:cNvPr id="61" name="Groupe 60">
              <a:extLst>
                <a:ext uri="{FF2B5EF4-FFF2-40B4-BE49-F238E27FC236}">
                  <a16:creationId xmlns:a16="http://schemas.microsoft.com/office/drawing/2014/main" id="{F4A8045A-FAE5-910D-92A6-F920AD0C5DCE}"/>
                </a:ext>
              </a:extLst>
            </p:cNvPr>
            <p:cNvGrpSpPr/>
            <p:nvPr/>
          </p:nvGrpSpPr>
          <p:grpSpPr>
            <a:xfrm>
              <a:off x="190685" y="1295185"/>
              <a:ext cx="3307484" cy="1925733"/>
              <a:chOff x="130428" y="1236296"/>
              <a:chExt cx="2490528" cy="1137491"/>
            </a:xfrm>
          </p:grpSpPr>
          <p:grpSp>
            <p:nvGrpSpPr>
              <p:cNvPr id="113" name="Groupe 112">
                <a:extLst>
                  <a:ext uri="{FF2B5EF4-FFF2-40B4-BE49-F238E27FC236}">
                    <a16:creationId xmlns:a16="http://schemas.microsoft.com/office/drawing/2014/main" id="{8F118B46-AA0B-4949-4EF0-C29C6E64E7E2}"/>
                  </a:ext>
                </a:extLst>
              </p:cNvPr>
              <p:cNvGrpSpPr/>
              <p:nvPr/>
            </p:nvGrpSpPr>
            <p:grpSpPr>
              <a:xfrm>
                <a:off x="130749" y="1236296"/>
                <a:ext cx="2490207" cy="1137491"/>
                <a:chOff x="127001" y="1228245"/>
                <a:chExt cx="3009831" cy="1240433"/>
              </a:xfrm>
            </p:grpSpPr>
            <p:grpSp>
              <p:nvGrpSpPr>
                <p:cNvPr id="10" name="Groupe 9">
                  <a:extLst>
                    <a:ext uri="{FF2B5EF4-FFF2-40B4-BE49-F238E27FC236}">
                      <a16:creationId xmlns:a16="http://schemas.microsoft.com/office/drawing/2014/main" id="{E5304051-B8A1-C58F-C989-0451838BF37E}"/>
                    </a:ext>
                  </a:extLst>
                </p:cNvPr>
                <p:cNvGrpSpPr/>
                <p:nvPr/>
              </p:nvGrpSpPr>
              <p:grpSpPr>
                <a:xfrm>
                  <a:off x="127001" y="1228245"/>
                  <a:ext cx="3009831" cy="1240433"/>
                  <a:chOff x="374651" y="1751447"/>
                  <a:chExt cx="3009831" cy="1602231"/>
                </a:xfrm>
              </p:grpSpPr>
              <p:sp>
                <p:nvSpPr>
                  <p:cNvPr id="67" name="ZoneTexte 66">
                    <a:extLst>
                      <a:ext uri="{FF2B5EF4-FFF2-40B4-BE49-F238E27FC236}">
                        <a16:creationId xmlns:a16="http://schemas.microsoft.com/office/drawing/2014/main" id="{8081BD9C-6F6F-B878-2BFA-9D7125923D39}"/>
                      </a:ext>
                    </a:extLst>
                  </p:cNvPr>
                  <p:cNvSpPr txBox="1"/>
                  <p:nvPr/>
                </p:nvSpPr>
                <p:spPr>
                  <a:xfrm>
                    <a:off x="374651" y="1751447"/>
                    <a:ext cx="3009831" cy="1920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900" dirty="0">
                        <a:solidFill>
                          <a:schemeClr val="accent6"/>
                        </a:solidFill>
                        <a:latin typeface="SF Pro Display" pitchFamily="2" charset="0"/>
                        <a:ea typeface="SF Pro Display" pitchFamily="2" charset="0"/>
                        <a:cs typeface="SF Pro Display" pitchFamily="2" charset="0"/>
                      </a:rPr>
                      <a:t>VCF COMPRESSION</a:t>
                    </a:r>
                  </a:p>
                </p:txBody>
              </p:sp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26BFF195-3AB6-07EC-C4F7-BC8A2D31BD06}"/>
                      </a:ext>
                    </a:extLst>
                  </p:cNvPr>
                  <p:cNvSpPr/>
                  <p:nvPr/>
                </p:nvSpPr>
                <p:spPr>
                  <a:xfrm>
                    <a:off x="374651" y="1953483"/>
                    <a:ext cx="3009830" cy="1400195"/>
                  </a:xfrm>
                  <a:prstGeom prst="rect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400" dirty="0">
                      <a:latin typeface="SF Pro Display" pitchFamily="2" charset="0"/>
                      <a:ea typeface="SF Pro Display" pitchFamily="2" charset="0"/>
                      <a:cs typeface="SF Pro Display" pitchFamily="2" charset="0"/>
                    </a:endParaRPr>
                  </a:p>
                </p:txBody>
              </p:sp>
            </p:grpSp>
            <p:sp>
              <p:nvSpPr>
                <p:cNvPr id="52" name="ZoneTexte 51">
                  <a:extLst>
                    <a:ext uri="{FF2B5EF4-FFF2-40B4-BE49-F238E27FC236}">
                      <a16:creationId xmlns:a16="http://schemas.microsoft.com/office/drawing/2014/main" id="{7EB00437-9509-363E-A81C-88F9EE2210F4}"/>
                    </a:ext>
                  </a:extLst>
                </p:cNvPr>
                <p:cNvSpPr txBox="1"/>
                <p:nvPr/>
              </p:nvSpPr>
              <p:spPr>
                <a:xfrm>
                  <a:off x="538986" y="1801423"/>
                  <a:ext cx="2073364" cy="1486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dirty="0" err="1">
                      <a:solidFill>
                        <a:srgbClr val="FF0000"/>
                      </a:solidFill>
                      <a:latin typeface="Menlo" panose="020B0609030804020204" pitchFamily="49" charset="0"/>
                      <a:ea typeface="Menlo" panose="020B0609030804020204" pitchFamily="49" charset="0"/>
                      <a:cs typeface="Menlo" panose="020B0609030804020204" pitchFamily="49" charset="0"/>
                    </a:rPr>
                    <a:t>bcftools</a:t>
                  </a:r>
                  <a:r>
                    <a:rPr lang="en-US" sz="900" dirty="0">
                      <a:solidFill>
                        <a:srgbClr val="FF0000"/>
                      </a:solidFill>
                      <a:latin typeface="Menlo" panose="020B0609030804020204" pitchFamily="49" charset="0"/>
                      <a:ea typeface="Menlo" panose="020B0609030804020204" pitchFamily="49" charset="0"/>
                      <a:cs typeface="Menlo" panose="020B0609030804020204" pitchFamily="49" charset="0"/>
                    </a:rPr>
                    <a:t> view</a:t>
                  </a:r>
                </a:p>
              </p:txBody>
            </p:sp>
          </p:grpSp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78CA2CCD-9D60-9C74-112B-B79793224C6D}"/>
                  </a:ext>
                </a:extLst>
              </p:cNvPr>
              <p:cNvSpPr txBox="1"/>
              <p:nvPr/>
            </p:nvSpPr>
            <p:spPr>
              <a:xfrm>
                <a:off x="130428" y="1462127"/>
                <a:ext cx="2490207" cy="1272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b="0" dirty="0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{s}</a:t>
                </a:r>
                <a:r>
                  <a:rPr lang="fr-FR" sz="800" b="0" dirty="0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_</a:t>
                </a:r>
                <a:r>
                  <a:rPr lang="fr-FR" sz="800" b="0" dirty="0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{a}</a:t>
                </a:r>
                <a:r>
                  <a:rPr lang="fr-FR" sz="800" b="0" dirty="0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_</a:t>
                </a:r>
                <a:r>
                  <a:rPr lang="fr-FR" sz="800" b="0" dirty="0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{md}</a:t>
                </a:r>
                <a:r>
                  <a:rPr lang="fr-FR" sz="800" b="0" dirty="0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_</a:t>
                </a:r>
                <a:r>
                  <a:rPr lang="fr-FR" sz="800" b="0" dirty="0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{mc}</a:t>
                </a:r>
                <a:r>
                  <a:rPr lang="fr-FR" sz="800" b="0" dirty="0" err="1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X_hardfiltered.vcf</a:t>
                </a:r>
                <a:endParaRPr lang="fr-FR" sz="8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BC672202-6D92-BC49-203A-163C47FC5164}"/>
                  </a:ext>
                </a:extLst>
              </p:cNvPr>
              <p:cNvSpPr/>
              <p:nvPr/>
            </p:nvSpPr>
            <p:spPr>
              <a:xfrm>
                <a:off x="471652" y="1685369"/>
                <a:ext cx="1728872" cy="27516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cxnSp>
        <p:nvCxnSpPr>
          <p:cNvPr id="12" name="Connecteur en angle 11">
            <a:extLst>
              <a:ext uri="{FF2B5EF4-FFF2-40B4-BE49-F238E27FC236}">
                <a16:creationId xmlns:a16="http://schemas.microsoft.com/office/drawing/2014/main" id="{48CF3352-C23E-0821-574B-32138FF556F2}"/>
              </a:ext>
            </a:extLst>
          </p:cNvPr>
          <p:cNvCxnSpPr>
            <a:endCxn id="67" idx="0"/>
          </p:cNvCxnSpPr>
          <p:nvPr/>
        </p:nvCxnSpPr>
        <p:spPr>
          <a:xfrm>
            <a:off x="0" y="1215342"/>
            <a:ext cx="1890939" cy="259249"/>
          </a:xfrm>
          <a:prstGeom prst="bentConnector2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03967DA4-910C-E468-F602-0A5C1CBE447B}"/>
              </a:ext>
            </a:extLst>
          </p:cNvPr>
          <p:cNvSpPr txBox="1"/>
          <p:nvPr/>
        </p:nvSpPr>
        <p:spPr>
          <a:xfrm>
            <a:off x="4809" y="5686576"/>
            <a:ext cx="1642180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800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{</a:t>
            </a:r>
            <a:r>
              <a:rPr lang="fr-FR" sz="800" dirty="0">
                <a:solidFill>
                  <a:srgbClr val="D19A66"/>
                </a:solidFill>
                <a:latin typeface="Fira Code" panose="020B0809050000020004" pitchFamily="49" charset="0"/>
              </a:rPr>
              <a:t>s}:</a:t>
            </a:r>
            <a:r>
              <a:rPr lang="fr-FR" sz="800" dirty="0">
                <a:solidFill>
                  <a:srgbClr val="98C379"/>
                </a:solidFill>
                <a:latin typeface="Fira Code" panose="020B0809050000020004" pitchFamily="49" charset="0"/>
              </a:rPr>
              <a:t> {</a:t>
            </a:r>
            <a:r>
              <a:rPr lang="fr-FR" sz="800" dirty="0" err="1">
                <a:solidFill>
                  <a:srgbClr val="98C379"/>
                </a:solidFill>
                <a:latin typeface="Fira Code" panose="020B0809050000020004" pitchFamily="49" charset="0"/>
              </a:rPr>
              <a:t>sample</a:t>
            </a:r>
            <a:r>
              <a:rPr lang="fr-FR" sz="800" dirty="0">
                <a:solidFill>
                  <a:srgbClr val="98C379"/>
                </a:solidFill>
                <a:latin typeface="Fira Code" panose="020B0809050000020004" pitchFamily="49" charset="0"/>
              </a:rPr>
              <a:t>}</a:t>
            </a:r>
          </a:p>
          <a:p>
            <a:r>
              <a:rPr lang="fr-FR" sz="800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{a}: </a:t>
            </a:r>
            <a:r>
              <a:rPr lang="fr-FR" sz="800" dirty="0">
                <a:solidFill>
                  <a:srgbClr val="98C379"/>
                </a:solidFill>
                <a:latin typeface="Fira Code" panose="020B0809050000020004" pitchFamily="49" charset="0"/>
              </a:rPr>
              <a:t>{aligner}</a:t>
            </a:r>
          </a:p>
        </p:txBody>
      </p:sp>
    </p:spTree>
    <p:extLst>
      <p:ext uri="{BB962C8B-B14F-4D97-AF65-F5344CB8AC3E}">
        <p14:creationId xmlns:p14="http://schemas.microsoft.com/office/powerpoint/2010/main" val="23405159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 2013 –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 2013 –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13315</TotalTime>
  <Words>1300</Words>
  <Application>Microsoft Macintosh PowerPoint</Application>
  <PresentationFormat>Grand écran</PresentationFormat>
  <Paragraphs>261</Paragraphs>
  <Slides>10</Slides>
  <Notes>10</Notes>
  <HiddenSlides>1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Fira Code</vt:lpstr>
      <vt:lpstr>Menlo</vt:lpstr>
      <vt:lpstr>SF Pro Display</vt:lpstr>
      <vt:lpstr>Thème Office 2013 – 2022</vt:lpstr>
      <vt:lpstr>Dr. M.C. FONTAINE Loïc TALIGNANI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Loïc TALIGNANI  UMR MIVEGEC</dc:title>
  <dc:creator>Loic Talignani</dc:creator>
  <cp:lastModifiedBy>Loic Talignani</cp:lastModifiedBy>
  <cp:revision>131</cp:revision>
  <dcterms:created xsi:type="dcterms:W3CDTF">2023-01-06T07:56:30Z</dcterms:created>
  <dcterms:modified xsi:type="dcterms:W3CDTF">2023-01-17T07:58:40Z</dcterms:modified>
</cp:coreProperties>
</file>