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77" r:id="rId3"/>
    <p:sldId id="282" r:id="rId4"/>
    <p:sldId id="272" r:id="rId5"/>
    <p:sldId id="274" r:id="rId6"/>
    <p:sldId id="279" r:id="rId7"/>
    <p:sldId id="276" r:id="rId8"/>
    <p:sldId id="280" r:id="rId9"/>
    <p:sldId id="275" r:id="rId10"/>
    <p:sldId id="278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0"/>
    <p:restoredTop sz="96306"/>
  </p:normalViewPr>
  <p:slideViewPr>
    <p:cSldViewPr snapToGrid="0" showGuides="1">
      <p:cViewPr varScale="1">
        <p:scale>
          <a:sx n="158" d="100"/>
          <a:sy n="158" d="100"/>
        </p:scale>
        <p:origin x="5944" y="4016"/>
      </p:cViewPr>
      <p:guideLst>
        <p:guide orient="horz" pos="8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5" d="100"/>
          <a:sy n="265" d="100"/>
        </p:scale>
        <p:origin x="703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9CF59-8695-2243-97D0-ACBD370A26B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2CB8-0194-7D4B-830C-F0066C8D5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6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5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8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8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9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7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6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8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12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Variant </a:t>
            </a:r>
            <a:r>
              <a:rPr lang="fr-FR" sz="1200" b="1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Quality</a:t>
            </a:r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 Score recalibration</a:t>
            </a:r>
            <a:r>
              <a:rPr lang="fr-FR" sz="1200" b="0" i="1" u="none" strike="noStrike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sophisticated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technique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applied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on the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uses machine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learning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model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technical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profile of variants in a training set and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out probable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artifacts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from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fr-FR" sz="1200" b="0" i="1" u="none" strike="noStrike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It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known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select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subset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variants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within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our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we’re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really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confident are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probably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true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positives (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that’s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training set).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Unfortunately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no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available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for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mosquitoes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time,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GATK's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VariantFiltration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hard-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and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leave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choice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parameters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the user.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7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7738D-5CE3-F734-930A-6FACD55F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498BC-11C0-0285-6038-7D4D4E8D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25D1F-5EB9-64FC-E622-D816A551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DC9BA-AA4F-41AE-4E05-95FA84D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3387E-6275-392B-D139-DF5973C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49614-3BB9-3107-3D34-3134B53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1C380-332E-359D-AF43-D846FBF6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A5839-D141-D1A1-B849-747E0D9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0ACB-0AB0-518B-6B67-E025C063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CE6DA8-CEA4-6909-0285-AF0DD997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D279BD-ED20-F802-FBEB-2BA51880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B47A6-0E2F-B7C9-62A1-37B8EDEB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8795C-EC52-219D-6DB3-1981F5AA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3E27D-5AD2-D543-848C-364EC42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11649-E62E-A3F2-6044-281298D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6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74EED-34B3-4B1B-0860-51E227E9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7738E-4355-22AF-046F-6677E02E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D2001-D18A-3B92-B636-42D04BA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63AE3-F716-B02C-C072-F637ED71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2BA3D-8636-9BD1-AF53-9C5E0A97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1FB83-80CF-2CC1-E581-A2CA34F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28E971-B75A-24DF-595C-F179DACD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315F0-6E91-5661-C99F-A5913BF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2D97-AEEA-FC24-77AD-E55242A4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B0585-7ED8-16E3-EF45-640A1F2E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BA6EF-9569-CD69-CF72-1464C3A4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A79C2-1C43-FD3C-CC81-31CDE785D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84B29-B4A8-4F28-AE53-5543247B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C2A1B-6142-F22A-5338-0E65967F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064C4-5907-B7BE-C4C0-1795A578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89E988-5060-1F90-37B3-94601C5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4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6A2B0-BA22-E318-3719-7CCE596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D1A9F-CE03-F689-A06C-51C4C46D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2C0CB3-FCF0-95D7-7D8A-4611C9F1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9039C9-30AA-C2A8-6106-D2F1A0DA5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9E9405-9331-A0CC-F2BE-79085A14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259D08-AC16-9698-D8C9-08F84A5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4CBD4A-0AB3-D315-EF5C-8AE5754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73D8E4-80E2-B81F-70EB-EAF038F8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47672-2984-6817-5B32-BF471AC3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64E51-273D-5C39-2ACB-9A722B56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DC3D4-3BFB-6C20-8C68-BADFE69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D5AD0F-3BF9-A1D2-D07C-2254714A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12F263-46CB-6BB2-2399-31F9ED4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68AF7A-010F-57DE-6638-940EA1A1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709E3-BB6D-6222-F787-B799238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31735-A490-932E-E44F-16E96B11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72D24-1CC9-509F-A6B6-172E8FAA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89792-1354-1147-52A6-528CCE74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CA0AC-C5B1-71B5-E2E3-E3140F03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E8BE-1A8D-1476-639A-50A40BE3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26CDE-563B-B909-4839-28FC2FF9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1849-7660-41EC-7CFD-E10A6272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DD3228-F64D-04D9-2D3C-3C9B07F5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630796-D190-C479-DDB8-EF427AFD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ECEC3-F70F-45D0-72C6-0C62396C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229262-5FCF-BD7C-5D29-D111BDAE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C00D8-DB73-B69F-214D-31E92F89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0959E0-B9F9-416E-4B07-B812D911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DC70B-73D4-612C-B524-5B417E3A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AC7DD-3C2A-7F64-D2B5-2DF41561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CC4D-BB28-BD40-98C7-74BC0DD3C304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6CC159-711F-C8C0-86AC-7E0FBCE0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58A967-0619-F2E6-54BF-70307753A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C574C7-A218-89A6-C1C4-CFE844C0E7AD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AE409-8C73-AD20-B7CF-4F836E61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812" y="6339143"/>
            <a:ext cx="1682187" cy="518855"/>
          </a:xfrm>
        </p:spPr>
        <p:txBody>
          <a:bodyPr anchor="t">
            <a:normAutofit/>
          </a:bodyPr>
          <a:lstStyle/>
          <a:p>
            <a:pPr algn="r"/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Dr. M.C. FONTAINE</a:t>
            </a:r>
            <a:b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Loïc TALIGNANI</a:t>
            </a:r>
            <a:endParaRPr lang="fr-FR" sz="18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6F13D-9964-5402-5E27-CA1DE8703521}"/>
              </a:ext>
            </a:extLst>
          </p:cNvPr>
          <p:cNvSpPr txBox="1"/>
          <p:nvPr/>
        </p:nvSpPr>
        <p:spPr>
          <a:xfrm>
            <a:off x="3276959" y="3013501"/>
            <a:ext cx="5638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</a:t>
            </a:r>
            <a:r>
              <a:rPr lang="fr-FR" sz="24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ort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read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lignment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VE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ctors</a:t>
            </a:r>
            <a:endParaRPr lang="fr-FR" sz="2400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00C8B-73D4-9146-FD77-23721258F460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1174C2-E94F-0350-0068-0810769E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994799B-DFA5-6925-ABF3-C8ED1176C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10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4053889" y="1933089"/>
            <a:ext cx="3307487" cy="2042816"/>
            <a:chOff x="190682" y="1289387"/>
            <a:chExt cx="3307487" cy="2042816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2835175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X_variant-filt.gz.tbi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0443B61-FD17-266C-92F4-65E0122E8E12}"/>
                </a:ext>
              </a:extLst>
            </p:cNvPr>
            <p:cNvGrpSpPr/>
            <p:nvPr/>
          </p:nvGrpSpPr>
          <p:grpSpPr>
            <a:xfrm>
              <a:off x="190682" y="1289387"/>
              <a:ext cx="3307487" cy="2042816"/>
              <a:chOff x="130426" y="1232869"/>
              <a:chExt cx="2490530" cy="1206649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A22E7BB-04E7-2B4C-E5B7-F5233A8A884E}"/>
                  </a:ext>
                </a:extLst>
              </p:cNvPr>
              <p:cNvGrpSpPr/>
              <p:nvPr/>
            </p:nvGrpSpPr>
            <p:grpSpPr>
              <a:xfrm>
                <a:off x="130749" y="1232869"/>
                <a:ext cx="2490207" cy="1206649"/>
                <a:chOff x="127001" y="1224512"/>
                <a:chExt cx="3009831" cy="1315850"/>
              </a:xfrm>
            </p:grpSpPr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45332A5D-B4A4-21C1-FD2A-07D1689AA333}"/>
                    </a:ext>
                  </a:extLst>
                </p:cNvPr>
                <p:cNvGrpSpPr/>
                <p:nvPr/>
              </p:nvGrpSpPr>
              <p:grpSpPr>
                <a:xfrm>
                  <a:off x="127001" y="1224512"/>
                  <a:ext cx="3009831" cy="1315850"/>
                  <a:chOff x="374651" y="1746634"/>
                  <a:chExt cx="3009831" cy="1699647"/>
                </a:xfrm>
              </p:grpSpPr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5C6413B4-34B4-D43A-110B-91087835930A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46634"/>
                    <a:ext cx="3009831" cy="192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INDEXING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F8ECF26-C828-ADB7-2D34-7DC000649241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9279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FADCF00-BCD2-DE7B-6E77-7B3598D77946}"/>
                    </a:ext>
                  </a:extLst>
                </p:cNvPr>
                <p:cNvSpPr txBox="1"/>
                <p:nvPr/>
              </p:nvSpPr>
              <p:spPr>
                <a:xfrm>
                  <a:off x="595704" y="1864792"/>
                  <a:ext cx="2016646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tabix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</p:txBody>
            </p: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D5651D-9DBB-4F12-638B-754DCDBE2147}"/>
                  </a:ext>
                </a:extLst>
              </p:cNvPr>
              <p:cNvSpPr txBox="1"/>
              <p:nvPr/>
            </p:nvSpPr>
            <p:spPr>
              <a:xfrm>
                <a:off x="130426" y="1486195"/>
                <a:ext cx="2490208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X_variant-filt.vcf.gz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DEE0A45-D3F3-5AA9-A28C-17440343D23E}"/>
                  </a:ext>
                </a:extLst>
              </p:cNvPr>
              <p:cNvSpPr/>
              <p:nvPr/>
            </p:nvSpPr>
            <p:spPr>
              <a:xfrm>
                <a:off x="471652" y="174689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9ED35B2-AB4F-449E-902B-CCDA9709CBF5}"/>
              </a:ext>
            </a:extLst>
          </p:cNvPr>
          <p:cNvGrpSpPr/>
          <p:nvPr/>
        </p:nvGrpSpPr>
        <p:grpSpPr>
          <a:xfrm>
            <a:off x="7956350" y="2744338"/>
            <a:ext cx="3265306" cy="2211723"/>
            <a:chOff x="3151686" y="2324720"/>
            <a:chExt cx="2512951" cy="2211723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5407BCF-FAB2-3116-42E1-3934D9939271}"/>
                </a:ext>
              </a:extLst>
            </p:cNvPr>
            <p:cNvGrpSpPr/>
            <p:nvPr/>
          </p:nvGrpSpPr>
          <p:grpSpPr>
            <a:xfrm>
              <a:off x="3151687" y="2324720"/>
              <a:ext cx="2512950" cy="2211723"/>
              <a:chOff x="3288604" y="2618112"/>
              <a:chExt cx="2512950" cy="2211723"/>
            </a:xfrm>
          </p:grpSpPr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F77EDB5-F8C4-A534-CB34-E43A10FF082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fastqc</a:t>
                </a:r>
                <a:endParaRPr lang="fr-FR" sz="800" dirty="0">
                  <a:solidFill>
                    <a:srgbClr val="D19A66"/>
                  </a:solidFill>
                  <a:latin typeface="Fira Code" panose="020B0809050000020004" pitchFamily="49" charset="0"/>
                </a:endParaRPr>
              </a:p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fastq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-screen</a:t>
                </a:r>
              </a:p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qualimap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D3DCDF37-D7EF-4F79-748B-05A758A1582B}"/>
                  </a:ext>
                </a:extLst>
              </p:cNvPr>
              <p:cNvGrpSpPr/>
              <p:nvPr/>
            </p:nvGrpSpPr>
            <p:grpSpPr>
              <a:xfrm>
                <a:off x="3288604" y="2618112"/>
                <a:ext cx="2512950" cy="2211723"/>
                <a:chOff x="7555043" y="2564583"/>
                <a:chExt cx="2512950" cy="2211723"/>
              </a:xfrm>
            </p:grpSpPr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3E637C89-7D0B-0938-E670-57B8CD0BF6C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multiqc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E5B4929-D356-47DA-3556-0C3900E4D450}"/>
                    </a:ext>
                  </a:extLst>
                </p:cNvPr>
                <p:cNvSpPr txBox="1"/>
                <p:nvPr/>
              </p:nvSpPr>
              <p:spPr>
                <a:xfrm>
                  <a:off x="7555043" y="2564583"/>
                  <a:ext cx="251295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2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MULTIQC REPORT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46A396C-BAB7-C8DC-CA67-6F3165D1E02A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0C4441D-704E-9285-2222-9295DA124FBC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E5322E-6AE6-638D-D970-91A2E62D023D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html file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V="1">
            <a:off x="3544467" y="1933089"/>
            <a:ext cx="2163380" cy="625783"/>
          </a:xfrm>
          <a:prstGeom prst="bentConnector4">
            <a:avLst>
              <a:gd name="adj1" fmla="val 11784"/>
              <a:gd name="adj2" fmla="val 170994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stCxn id="34" idx="3"/>
            <a:endCxn id="86" idx="0"/>
          </p:cNvCxnSpPr>
          <p:nvPr/>
        </p:nvCxnSpPr>
        <p:spPr>
          <a:xfrm flipV="1">
            <a:off x="7361375" y="2744338"/>
            <a:ext cx="2227629" cy="334466"/>
          </a:xfrm>
          <a:prstGeom prst="bentConnector4">
            <a:avLst>
              <a:gd name="adj1" fmla="val 13354"/>
              <a:gd name="adj2" fmla="val 33656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236984" y="1474591"/>
            <a:ext cx="3307484" cy="1925733"/>
            <a:chOff x="190685" y="1295185"/>
            <a:chExt cx="3307484" cy="1925733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27541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X_variant-filt.vcf.gz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F4A8045A-FAE5-910D-92A6-F920AD0C5DCE}"/>
                </a:ext>
              </a:extLst>
            </p:cNvPr>
            <p:cNvGrpSpPr/>
            <p:nvPr/>
          </p:nvGrpSpPr>
          <p:grpSpPr>
            <a:xfrm>
              <a:off x="190685" y="1295185"/>
              <a:ext cx="3307484" cy="1925733"/>
              <a:chOff x="130428" y="1236296"/>
              <a:chExt cx="2490528" cy="1137491"/>
            </a:xfrm>
          </p:grpSpPr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8F118B46-AA0B-4949-4EF0-C29C6E64E7E2}"/>
                  </a:ext>
                </a:extLst>
              </p:cNvPr>
              <p:cNvGrpSpPr/>
              <p:nvPr/>
            </p:nvGrpSpPr>
            <p:grpSpPr>
              <a:xfrm>
                <a:off x="130749" y="1236296"/>
                <a:ext cx="2490207" cy="1137491"/>
                <a:chOff x="127001" y="1228245"/>
                <a:chExt cx="3009831" cy="1240433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E5304051-B8A1-C58F-C989-0451838BF37E}"/>
                    </a:ext>
                  </a:extLst>
                </p:cNvPr>
                <p:cNvGrpSpPr/>
                <p:nvPr/>
              </p:nvGrpSpPr>
              <p:grpSpPr>
                <a:xfrm>
                  <a:off x="127001" y="1228245"/>
                  <a:ext cx="3009831" cy="1240433"/>
                  <a:chOff x="374651" y="1751447"/>
                  <a:chExt cx="3009831" cy="1602231"/>
                </a:xfrm>
              </p:grpSpPr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8081BD9C-6F6F-B878-2BFA-9D7125923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51447"/>
                    <a:ext cx="3009831" cy="192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COMPRESSION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6BFF195-3AB6-07EC-C4F7-BC8A2D31BD06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0019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EB00437-9509-363E-A81C-88F9EE2210F4}"/>
                    </a:ext>
                  </a:extLst>
                </p:cNvPr>
                <p:cNvSpPr txBox="1"/>
                <p:nvPr/>
              </p:nvSpPr>
              <p:spPr>
                <a:xfrm>
                  <a:off x="538986" y="1801423"/>
                  <a:ext cx="2073364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bcftools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view</a:t>
                  </a: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8CA2CCD-9D60-9C74-112B-B79793224C6D}"/>
                  </a:ext>
                </a:extLst>
              </p:cNvPr>
              <p:cNvSpPr txBox="1"/>
              <p:nvPr/>
            </p:nvSpPr>
            <p:spPr>
              <a:xfrm>
                <a:off x="130428" y="1462127"/>
                <a:ext cx="2490207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X_hardfiltered.vcf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672202-6D92-BC49-203A-163C47FC5164}"/>
                  </a:ext>
                </a:extLst>
              </p:cNvPr>
              <p:cNvSpPr/>
              <p:nvPr/>
            </p:nvSpPr>
            <p:spPr>
              <a:xfrm>
                <a:off x="471652" y="168536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48CF3352-C23E-0821-574B-32138FF556F2}"/>
              </a:ext>
            </a:extLst>
          </p:cNvPr>
          <p:cNvCxnSpPr>
            <a:endCxn id="67" idx="0"/>
          </p:cNvCxnSpPr>
          <p:nvPr/>
        </p:nvCxnSpPr>
        <p:spPr>
          <a:xfrm>
            <a:off x="0" y="1215342"/>
            <a:ext cx="1890939" cy="25924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EBF3E171-805F-81B4-94AC-CB5813DF32FD}"/>
              </a:ext>
            </a:extLst>
          </p:cNvPr>
          <p:cNvSpPr txBox="1"/>
          <p:nvPr/>
        </p:nvSpPr>
        <p:spPr>
          <a:xfrm>
            <a:off x="4809" y="5863037"/>
            <a:ext cx="16421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8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1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7302" y="810280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11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DE0BD2-F125-5595-5FC0-F4C979EF2627}"/>
              </a:ext>
            </a:extLst>
          </p:cNvPr>
          <p:cNvSpPr txBox="1"/>
          <p:nvPr/>
        </p:nvSpPr>
        <p:spPr>
          <a:xfrm>
            <a:off x="3048370" y="3253211"/>
            <a:ext cx="609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9FEDBB-1CAC-4EE8-18C8-AC5B3101F669}"/>
              </a:ext>
            </a:extLst>
          </p:cNvPr>
          <p:cNvSpPr txBox="1"/>
          <p:nvPr/>
        </p:nvSpPr>
        <p:spPr>
          <a:xfrm>
            <a:off x="3046861" y="4999152"/>
            <a:ext cx="6096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Also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in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development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SHAVE2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HaplotypeCaller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Need to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optimize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Calling by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scatter-gather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strategy</a:t>
            </a:r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/SHAVE2</a:t>
            </a:r>
          </a:p>
        </p:txBody>
      </p:sp>
    </p:spTree>
    <p:extLst>
      <p:ext uri="{BB962C8B-B14F-4D97-AF65-F5344CB8AC3E}">
        <p14:creationId xmlns:p14="http://schemas.microsoft.com/office/powerpoint/2010/main" val="208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2</a:t>
            </a:fld>
            <a:endParaRPr lang="fr-FR"/>
          </a:p>
        </p:txBody>
      </p:sp>
      <p:pic>
        <p:nvPicPr>
          <p:cNvPr id="64" name="Image 63" descr="Une image contenant texte, ordinateur&#10;&#10;Description générée automatiquement">
            <a:extLst>
              <a:ext uri="{FF2B5EF4-FFF2-40B4-BE49-F238E27FC236}">
                <a16:creationId xmlns:a16="http://schemas.microsoft.com/office/drawing/2014/main" id="{48D04D3A-38F3-695E-88CD-FF7ADC1B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66" y="4403111"/>
            <a:ext cx="2420030" cy="1516463"/>
          </a:xfrm>
          <a:prstGeom prst="rect">
            <a:avLst/>
          </a:prstGeom>
        </p:spPr>
      </p:pic>
      <p:pic>
        <p:nvPicPr>
          <p:cNvPr id="66" name="Image 6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E7B5D3-C126-4D3E-D441-8238CAAD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336" y="6075044"/>
            <a:ext cx="973090" cy="5467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EC54FB0-3D0F-4AF2-3795-9F9C12DBF6F1}"/>
              </a:ext>
            </a:extLst>
          </p:cNvPr>
          <p:cNvSpPr txBox="1"/>
          <p:nvPr/>
        </p:nvSpPr>
        <p:spPr>
          <a:xfrm>
            <a:off x="4464851" y="3558046"/>
            <a:ext cx="326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Tested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different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architectures :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B21F405-450F-A4EC-1ECD-586541B5773E}"/>
              </a:ext>
            </a:extLst>
          </p:cNvPr>
          <p:cNvGrpSpPr/>
          <p:nvPr/>
        </p:nvGrpSpPr>
        <p:grpSpPr>
          <a:xfrm>
            <a:off x="254542" y="2333468"/>
            <a:ext cx="2151782" cy="884343"/>
            <a:chOff x="523141" y="4147048"/>
            <a:chExt cx="2151782" cy="88434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E298809-EA0A-4F01-2674-1BBEB1E7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00" y="4509283"/>
              <a:ext cx="1816100" cy="522108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1FD14C8-3AF0-4D4D-47A0-E573301E5D1C}"/>
                </a:ext>
              </a:extLst>
            </p:cNvPr>
            <p:cNvSpPr txBox="1"/>
            <p:nvPr/>
          </p:nvSpPr>
          <p:spPr>
            <a:xfrm>
              <a:off x="523141" y="4147048"/>
              <a:ext cx="2151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Workflow manager: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01BDE70-301A-3C23-B142-8DE6E1CC2522}"/>
              </a:ext>
            </a:extLst>
          </p:cNvPr>
          <p:cNvGrpSpPr/>
          <p:nvPr/>
        </p:nvGrpSpPr>
        <p:grpSpPr>
          <a:xfrm>
            <a:off x="2718053" y="2326165"/>
            <a:ext cx="2996398" cy="771321"/>
            <a:chOff x="2673202" y="4147047"/>
            <a:chExt cx="2664258" cy="771321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B212CA9-BD52-6BF1-3EC1-A0F009B6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616" y="4613568"/>
              <a:ext cx="1476188" cy="3048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BBA341A-B65F-B682-0082-524ADC18B5B9}"/>
                </a:ext>
              </a:extLst>
            </p:cNvPr>
            <p:cNvSpPr txBox="1"/>
            <p:nvPr/>
          </p:nvSpPr>
          <p:spPr>
            <a:xfrm>
              <a:off x="2673202" y="4147047"/>
              <a:ext cx="2664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Run jobs in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conda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environments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39BF05-774C-EDB7-0391-217BF1F5D478}"/>
              </a:ext>
            </a:extLst>
          </p:cNvPr>
          <p:cNvGrpSpPr/>
          <p:nvPr/>
        </p:nvGrpSpPr>
        <p:grpSpPr>
          <a:xfrm>
            <a:off x="6207748" y="2326165"/>
            <a:ext cx="2355850" cy="900753"/>
            <a:chOff x="5238750" y="4093777"/>
            <a:chExt cx="2355850" cy="900753"/>
          </a:xfrm>
        </p:grpSpPr>
        <p:pic>
          <p:nvPicPr>
            <p:cNvPr id="17" name="Image 16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ECF365F2-2173-D42A-31F4-3EF8992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7550" y="4481912"/>
              <a:ext cx="1181100" cy="512618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BF6CBBB-A818-CC7D-7995-7FA170AFF3C6}"/>
                </a:ext>
              </a:extLst>
            </p:cNvPr>
            <p:cNvSpPr txBox="1"/>
            <p:nvPr/>
          </p:nvSpPr>
          <p:spPr>
            <a:xfrm>
              <a:off x="5238750" y="4093777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Print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out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shell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commands</a:t>
              </a:r>
              <a:endPara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7906527-CA22-7448-D5EE-F30310E64A80}"/>
              </a:ext>
            </a:extLst>
          </p:cNvPr>
          <p:cNvGrpSpPr/>
          <p:nvPr/>
        </p:nvGrpSpPr>
        <p:grpSpPr>
          <a:xfrm>
            <a:off x="5405762" y="5534305"/>
            <a:ext cx="1376439" cy="1216313"/>
            <a:chOff x="3430912" y="5257800"/>
            <a:chExt cx="1376439" cy="1216313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35D980D4-351D-D433-6929-50BBAF8E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5461" y="5257800"/>
              <a:ext cx="907342" cy="907342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AA5644A-B558-EC73-F7F1-B36FB31B72F0}"/>
                </a:ext>
              </a:extLst>
            </p:cNvPr>
            <p:cNvSpPr txBox="1"/>
            <p:nvPr/>
          </p:nvSpPr>
          <p:spPr>
            <a:xfrm>
              <a:off x="3430912" y="6197114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Ventura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5F451D2-D886-0272-70B3-7262A03476DB}"/>
              </a:ext>
            </a:extLst>
          </p:cNvPr>
          <p:cNvGrpSpPr/>
          <p:nvPr/>
        </p:nvGrpSpPr>
        <p:grpSpPr>
          <a:xfrm>
            <a:off x="5405761" y="4215088"/>
            <a:ext cx="1376439" cy="1188598"/>
            <a:chOff x="3430911" y="3986652"/>
            <a:chExt cx="1376439" cy="1188598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46E4D938-4FEE-F692-9EA8-04194A7FB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5459" y="3986652"/>
              <a:ext cx="907342" cy="907342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7DC8AE4-4B1E-43C7-9CA0-FD82010DBF5E}"/>
                </a:ext>
              </a:extLst>
            </p:cNvPr>
            <p:cNvSpPr txBox="1"/>
            <p:nvPr/>
          </p:nvSpPr>
          <p:spPr>
            <a:xfrm>
              <a:off x="3430911" y="4898251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Monterey</a:t>
              </a:r>
            </a:p>
          </p:txBody>
        </p:sp>
      </p:grpSp>
      <p:pic>
        <p:nvPicPr>
          <p:cNvPr id="46" name="Image 4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C4F1C1-649A-C29F-AC00-7EA12E244F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2940" y="5637801"/>
            <a:ext cx="1420788" cy="98402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F7EBE51-5593-4EBC-4511-38167A3CD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2939" y="4258771"/>
            <a:ext cx="1420788" cy="1122263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F20B2B2-DA2A-11D9-0E38-966982B3CF7B}"/>
              </a:ext>
            </a:extLst>
          </p:cNvPr>
          <p:cNvGrpSpPr/>
          <p:nvPr/>
        </p:nvGrpSpPr>
        <p:grpSpPr>
          <a:xfrm>
            <a:off x="9363778" y="2315925"/>
            <a:ext cx="2355850" cy="905503"/>
            <a:chOff x="9363778" y="1770005"/>
            <a:chExt cx="2355850" cy="905503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949F04F-836C-4117-486B-D4BA2446A9D5}"/>
                </a:ext>
              </a:extLst>
            </p:cNvPr>
            <p:cNvSpPr txBox="1"/>
            <p:nvPr/>
          </p:nvSpPr>
          <p:spPr>
            <a:xfrm>
              <a:off x="9363778" y="1770005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MalariaGEN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compliant</a:t>
              </a:r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F44C3B2-DE9D-127C-2BA8-B2BFC21C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88853" y="2153258"/>
              <a:ext cx="2140754" cy="52225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1" y="1097479"/>
            <a:ext cx="363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For </a:t>
            </a:r>
            <a:r>
              <a:rPr lang="en-US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Anopheles</a:t>
            </a:r>
            <a:endParaRPr lang="en-US" sz="1600" i="1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787D-2F0E-4CC6-98BF-6E4F0DDF3E12}"/>
              </a:ext>
            </a:extLst>
          </p:cNvPr>
          <p:cNvSpPr txBox="1"/>
          <p:nvPr/>
        </p:nvSpPr>
        <p:spPr>
          <a:xfrm>
            <a:off x="5426514" y="1097455"/>
            <a:ext cx="426790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Based on GATK v.3 Best Practices workflow for SNP and indel discovery </a:t>
            </a:r>
          </a:p>
          <a:p>
            <a:pPr algn="ctr"/>
            <a:r>
              <a:rPr lang="en-US" sz="105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( except for BQSR &amp; VQSR )</a:t>
            </a:r>
          </a:p>
        </p:txBody>
      </p:sp>
    </p:spTree>
    <p:extLst>
      <p:ext uri="{BB962C8B-B14F-4D97-AF65-F5344CB8AC3E}">
        <p14:creationId xmlns:p14="http://schemas.microsoft.com/office/powerpoint/2010/main" val="29011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3</a:t>
            </a:fld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0" y="1097479"/>
            <a:ext cx="1059111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About BQSR &amp; VQSR: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eeds as input a known variation VCF file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(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Ensembl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dbSNP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…)</a:t>
            </a:r>
          </a:p>
          <a:p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Do not have any prior list of know variants for </a:t>
            </a:r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species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endParaRPr lang="fr-FR" sz="1600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Can't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perform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BQSR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Variant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sophisticated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applied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the variant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uses machine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learning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model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technical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profile of variants in a training set and uses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out probable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artifacts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from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It uses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known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resources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to select 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subset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variants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within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really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confident.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No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available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Aedes at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Use Hard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technique.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4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539" y="796963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4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18" idx="1"/>
          </p:cNvCxnSpPr>
          <p:nvPr/>
        </p:nvCxnSpPr>
        <p:spPr>
          <a:xfrm>
            <a:off x="1635664" y="2476926"/>
            <a:ext cx="1974846" cy="1287699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ngle 102">
            <a:extLst>
              <a:ext uri="{FF2B5EF4-FFF2-40B4-BE49-F238E27FC236}">
                <a16:creationId xmlns:a16="http://schemas.microsoft.com/office/drawing/2014/main" id="{78421052-6021-70E8-E2D5-F129D8A5400A}"/>
              </a:ext>
            </a:extLst>
          </p:cNvPr>
          <p:cNvCxnSpPr>
            <a:cxnSpLocks/>
            <a:stCxn id="31" idx="0"/>
            <a:endCxn id="28" idx="1"/>
          </p:cNvCxnSpPr>
          <p:nvPr/>
        </p:nvCxnSpPr>
        <p:spPr>
          <a:xfrm rot="5400000" flipH="1" flipV="1">
            <a:off x="4999718" y="3236750"/>
            <a:ext cx="331719" cy="384318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A91C239-E611-DB55-69A9-A33EF978FFE3}"/>
              </a:ext>
            </a:extLst>
          </p:cNvPr>
          <p:cNvGrpSpPr/>
          <p:nvPr/>
        </p:nvGrpSpPr>
        <p:grpSpPr>
          <a:xfrm>
            <a:off x="3610510" y="2713269"/>
            <a:ext cx="2745503" cy="1836272"/>
            <a:chOff x="4335889" y="1876914"/>
            <a:chExt cx="2745503" cy="1801477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9438D95-AE7F-4684-0C30-093C548D9710}"/>
                </a:ext>
              </a:extLst>
            </p:cNvPr>
            <p:cNvSpPr txBox="1"/>
            <p:nvPr/>
          </p:nvSpPr>
          <p:spPr>
            <a:xfrm>
              <a:off x="6083115" y="2250207"/>
              <a:ext cx="852636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Illumina R2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fastq.gz</a:t>
              </a:r>
              <a:endParaRPr lang="en-US" sz="8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5CFD0D-DD94-441E-3940-82BFE12990E9}"/>
                </a:ext>
              </a:extLst>
            </p:cNvPr>
            <p:cNvGrpSpPr/>
            <p:nvPr/>
          </p:nvGrpSpPr>
          <p:grpSpPr>
            <a:xfrm>
              <a:off x="4335889" y="1876914"/>
              <a:ext cx="2745503" cy="1801477"/>
              <a:chOff x="4335889" y="1876914"/>
              <a:chExt cx="2745503" cy="1801477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ED1289F-793D-609E-4569-305571FAD7B0}"/>
                  </a:ext>
                </a:extLst>
              </p:cNvPr>
              <p:cNvSpPr txBox="1"/>
              <p:nvPr/>
            </p:nvSpPr>
            <p:spPr>
              <a:xfrm>
                <a:off x="4507660" y="2744911"/>
                <a:ext cx="852636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barcode ID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D223B53-1917-19DA-8447-BDC381293901}"/>
                  </a:ext>
                </a:extLst>
              </p:cNvPr>
              <p:cNvSpPr txBox="1"/>
              <p:nvPr/>
            </p:nvSpPr>
            <p:spPr>
              <a:xfrm>
                <a:off x="5401981" y="2751381"/>
                <a:ext cx="580222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Line ID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D80C28C-BC9A-7702-FA99-6D5578A68C04}"/>
                  </a:ext>
                </a:extLst>
              </p:cNvPr>
              <p:cNvSpPr txBox="1"/>
              <p:nvPr/>
            </p:nvSpPr>
            <p:spPr>
              <a:xfrm>
                <a:off x="5958941" y="2744911"/>
                <a:ext cx="889705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end-name ID</a:t>
                </a:r>
              </a:p>
            </p:txBody>
          </p: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CA0A14ED-5303-BAD7-0314-C897363713EC}"/>
                  </a:ext>
                </a:extLst>
              </p:cNvPr>
              <p:cNvGrpSpPr/>
              <p:nvPr/>
            </p:nvGrpSpPr>
            <p:grpSpPr>
              <a:xfrm>
                <a:off x="4335889" y="1876914"/>
                <a:ext cx="2745503" cy="1801477"/>
                <a:chOff x="4335889" y="1876914"/>
                <a:chExt cx="2745503" cy="1801477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18C11AB7-1A2D-479D-632F-C35C3B5CCE68}"/>
                    </a:ext>
                  </a:extLst>
                </p:cNvPr>
                <p:cNvGrpSpPr/>
                <p:nvPr/>
              </p:nvGrpSpPr>
              <p:grpSpPr>
                <a:xfrm>
                  <a:off x="4335889" y="1876914"/>
                  <a:ext cx="2745503" cy="1801477"/>
                  <a:chOff x="374651" y="1634137"/>
                  <a:chExt cx="3009830" cy="1650311"/>
                </a:xfrm>
              </p:grpSpPr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F28AF080-2585-374A-C2EC-29B20BCB6392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634137"/>
                    <a:ext cx="3009830" cy="2351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RAW DATA PREPARATION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4E4F121-DCA8-0ED5-98C1-E9386A38A792}"/>
                      </a:ext>
                    </a:extLst>
                  </p:cNvPr>
                  <p:cNvSpPr/>
                  <p:nvPr/>
                </p:nvSpPr>
                <p:spPr>
                  <a:xfrm>
                    <a:off x="374651" y="1873586"/>
                    <a:ext cx="3009830" cy="141086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69E33CD5-F553-3562-3D68-41D0FAE11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9" y="3007423"/>
                    <a:ext cx="1461469" cy="1936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_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R1.fastq.gz</a:t>
                    </a:r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DFB439F-0BDA-7AEC-C85B-B4E9D730A42A}"/>
                    </a:ext>
                  </a:extLst>
                </p:cNvPr>
                <p:cNvSpPr txBox="1"/>
                <p:nvPr/>
              </p:nvSpPr>
              <p:spPr>
                <a:xfrm>
                  <a:off x="5677447" y="3371892"/>
                  <a:ext cx="1258304" cy="211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_</a:t>
                  </a:r>
                  <a:r>
                    <a:rPr lang="en-US" sz="8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R2.fastq.gz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867D5A4-E233-0434-47B4-A682EE756D50}"/>
                    </a:ext>
                  </a:extLst>
                </p:cNvPr>
                <p:cNvSpPr txBox="1"/>
                <p:nvPr/>
              </p:nvSpPr>
              <p:spPr>
                <a:xfrm>
                  <a:off x="4444931" y="2250565"/>
                  <a:ext cx="852636" cy="332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Illumina R1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fastq.gz</a:t>
                  </a:r>
                  <a:endPara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9C6E48-4C09-C1A7-EF5D-37C16BEC9CE2}"/>
                  </a:ext>
                </a:extLst>
              </p:cNvPr>
              <p:cNvSpPr/>
              <p:nvPr/>
            </p:nvSpPr>
            <p:spPr>
              <a:xfrm>
                <a:off x="4548948" y="2741710"/>
                <a:ext cx="2299698" cy="3985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37" name="Connecteur en angle 36">
            <a:extLst>
              <a:ext uri="{FF2B5EF4-FFF2-40B4-BE49-F238E27FC236}">
                <a16:creationId xmlns:a16="http://schemas.microsoft.com/office/drawing/2014/main" id="{4E6F6D48-7D32-D7D6-48E1-E7F31E295796}"/>
              </a:ext>
            </a:extLst>
          </p:cNvPr>
          <p:cNvCxnSpPr>
            <a:cxnSpLocks/>
            <a:stCxn id="31" idx="0"/>
            <a:endCxn id="27" idx="3"/>
          </p:cNvCxnSpPr>
          <p:nvPr/>
        </p:nvCxnSpPr>
        <p:spPr>
          <a:xfrm rot="16200000" flipV="1">
            <a:off x="4607126" y="3228476"/>
            <a:ext cx="331355" cy="401230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2D4D80F6-06C3-EF0B-C82F-5457247022B4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rot="5400000" flipH="1" flipV="1">
            <a:off x="4559640" y="3827528"/>
            <a:ext cx="240313" cy="58724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00834FAA-EDD4-FEBB-8008-E2656B7F72AA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5221463" y="3877364"/>
            <a:ext cx="115762" cy="603753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8F118B46-AA0B-4949-4EF0-C29C6E64E7E2}"/>
              </a:ext>
            </a:extLst>
          </p:cNvPr>
          <p:cNvGrpSpPr/>
          <p:nvPr/>
        </p:nvGrpSpPr>
        <p:grpSpPr>
          <a:xfrm>
            <a:off x="130749" y="1121785"/>
            <a:ext cx="3009831" cy="1355141"/>
            <a:chOff x="127001" y="1121785"/>
            <a:chExt cx="3009831" cy="135514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5304051-B8A1-C58F-C989-0451838BF37E}"/>
                </a:ext>
              </a:extLst>
            </p:cNvPr>
            <p:cNvGrpSpPr/>
            <p:nvPr/>
          </p:nvGrpSpPr>
          <p:grpSpPr>
            <a:xfrm>
              <a:off x="127001" y="1121785"/>
              <a:ext cx="3009831" cy="1355141"/>
              <a:chOff x="374651" y="1613944"/>
              <a:chExt cx="3009831" cy="1750401"/>
            </a:xfrm>
          </p:grpSpPr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8081BD9C-6F6F-B878-2BFA-9D7125923D39}"/>
                  </a:ext>
                </a:extLst>
              </p:cNvPr>
              <p:cNvSpPr txBox="1"/>
              <p:nvPr/>
            </p:nvSpPr>
            <p:spPr>
              <a:xfrm>
                <a:off x="374652" y="1613944"/>
                <a:ext cx="3009830" cy="337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WORKFLOW PREPARATION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BFF195-3AB6-07EC-C4F7-BC8A2D31BD06}"/>
                  </a:ext>
                </a:extLst>
              </p:cNvPr>
              <p:cNvSpPr/>
              <p:nvPr/>
            </p:nvSpPr>
            <p:spPr>
              <a:xfrm>
                <a:off x="374651" y="1953483"/>
                <a:ext cx="3009830" cy="141086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67B123-ECDA-D9A4-6499-F13ACA398410}"/>
                  </a:ext>
                </a:extLst>
              </p:cNvPr>
              <p:cNvSpPr txBox="1"/>
              <p:nvPr/>
            </p:nvSpPr>
            <p:spPr>
              <a:xfrm>
                <a:off x="417149" y="1991821"/>
                <a:ext cx="734967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OS detection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3A3290E-675C-C53F-3844-35137E9CEE66}"/>
                  </a:ext>
                </a:extLst>
              </p:cNvPr>
              <p:cNvSpPr txBox="1"/>
              <p:nvPr/>
            </p:nvSpPr>
            <p:spPr>
              <a:xfrm>
                <a:off x="1349014" y="1990501"/>
                <a:ext cx="1003994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Hardware specs detection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7F9ADE6-477C-924F-1A17-E752EFD15A8C}"/>
                  </a:ext>
                </a:extLst>
              </p:cNvPr>
              <p:cNvSpPr txBox="1"/>
              <p:nvPr/>
            </p:nvSpPr>
            <p:spPr>
              <a:xfrm>
                <a:off x="2406507" y="2012820"/>
                <a:ext cx="886960" cy="655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Programs installation with </a:t>
                </a:r>
                <a:r>
                  <a:rPr lang="en-US" sz="900" dirty="0" err="1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conda</a:t>
                </a:r>
                <a:endPara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EB00437-9509-363E-A81C-88F9EE2210F4}"/>
                </a:ext>
              </a:extLst>
            </p:cNvPr>
            <p:cNvSpPr txBox="1"/>
            <p:nvPr/>
          </p:nvSpPr>
          <p:spPr>
            <a:xfrm>
              <a:off x="169499" y="1917599"/>
              <a:ext cx="8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Snakemake options: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DE6FD033-6B2E-DFAC-9ED4-6F3AAE629E43}"/>
                </a:ext>
              </a:extLst>
            </p:cNvPr>
            <p:cNvSpPr txBox="1"/>
            <p:nvPr/>
          </p:nvSpPr>
          <p:spPr>
            <a:xfrm>
              <a:off x="839036" y="1776106"/>
              <a:ext cx="171826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--rerun-incomplete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-frontend 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--keep-going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--dry-run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printshellcmds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12FD155-CF3D-0C29-76AE-FD7EDFFC4BD8}"/>
              </a:ext>
            </a:extLst>
          </p:cNvPr>
          <p:cNvCxnSpPr>
            <a:cxnSpLocks/>
            <a:stCxn id="18" idx="2"/>
            <a:endCxn id="97" idx="1"/>
          </p:cNvCxnSpPr>
          <p:nvPr/>
        </p:nvCxnSpPr>
        <p:spPr>
          <a:xfrm>
            <a:off x="4983262" y="4549546"/>
            <a:ext cx="1701662" cy="962924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>
            <a:extLst>
              <a:ext uri="{FF2B5EF4-FFF2-40B4-BE49-F238E27FC236}">
                <a16:creationId xmlns:a16="http://schemas.microsoft.com/office/drawing/2014/main" id="{683BD7E1-BFD1-7AAA-8D0C-A51297CAFA9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2940623" y="2130746"/>
            <a:ext cx="546137" cy="146224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30EBFD6-A126-10F2-59CF-C01D28CB32A7}"/>
              </a:ext>
            </a:extLst>
          </p:cNvPr>
          <p:cNvSpPr txBox="1"/>
          <p:nvPr/>
        </p:nvSpPr>
        <p:spPr>
          <a:xfrm>
            <a:off x="3235619" y="1895023"/>
            <a:ext cx="1328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 err="1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700" b="1" i="1" dirty="0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resources: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cpus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mem_gb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endParaRPr lang="en-US" sz="700" i="1" dirty="0">
              <a:solidFill>
                <a:srgbClr val="C00000">
                  <a:alpha val="44176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74625" algn="l"/>
              </a:tabLst>
            </a:pP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envs.yaml</a:t>
            </a:r>
            <a:endParaRPr lang="en-US" sz="700" i="1" dirty="0">
              <a:solidFill>
                <a:schemeClr val="bg1">
                  <a:alpha val="44176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8509FF-276A-17D8-D793-35B888D5238C}"/>
              </a:ext>
            </a:extLst>
          </p:cNvPr>
          <p:cNvSpPr txBox="1"/>
          <p:nvPr/>
        </p:nvSpPr>
        <p:spPr>
          <a:xfrm>
            <a:off x="2310" y="6644846"/>
            <a:ext cx="22534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*: not on cluster config file</a:t>
            </a:r>
            <a:endParaRPr lang="en-US" sz="700" i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F80BB664-5E02-8503-0709-6FFE9EB2BCE8}"/>
              </a:ext>
            </a:extLst>
          </p:cNvPr>
          <p:cNvGrpSpPr/>
          <p:nvPr/>
        </p:nvGrpSpPr>
        <p:grpSpPr>
          <a:xfrm>
            <a:off x="6684924" y="4361860"/>
            <a:ext cx="5467900" cy="2286385"/>
            <a:chOff x="-147043" y="4775906"/>
            <a:chExt cx="5467900" cy="228638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95EF0BEF-645C-3975-D2F2-26138D8C5BBF}"/>
                </a:ext>
              </a:extLst>
            </p:cNvPr>
            <p:cNvGrpSpPr/>
            <p:nvPr/>
          </p:nvGrpSpPr>
          <p:grpSpPr>
            <a:xfrm>
              <a:off x="-147043" y="4775906"/>
              <a:ext cx="3316236" cy="2034785"/>
              <a:chOff x="7248649" y="2666615"/>
              <a:chExt cx="3316236" cy="2034785"/>
            </a:xfrm>
          </p:grpSpPr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584D0007-B24C-218B-6565-1B211C543959}"/>
                  </a:ext>
                </a:extLst>
              </p:cNvPr>
              <p:cNvSpPr txBox="1"/>
              <p:nvPr/>
            </p:nvSpPr>
            <p:spPr>
              <a:xfrm>
                <a:off x="7365704" y="3491087"/>
                <a:ext cx="60073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FastQC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 Quality Control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56C6DA-D1D7-FD9B-FB90-F3279B109EC7}"/>
                  </a:ext>
                </a:extLst>
              </p:cNvPr>
              <p:cNvSpPr txBox="1"/>
              <p:nvPr/>
            </p:nvSpPr>
            <p:spPr>
              <a:xfrm>
                <a:off x="8048051" y="3491087"/>
                <a:ext cx="100832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Screen 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Contamination checking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B45B666-58D0-425D-BA89-492E39C72761}"/>
                  </a:ext>
                </a:extLst>
              </p:cNvPr>
              <p:cNvSpPr txBox="1"/>
              <p:nvPr/>
            </p:nvSpPr>
            <p:spPr>
              <a:xfrm>
                <a:off x="9043651" y="3491087"/>
                <a:ext cx="73100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Cutadapt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Adapters removing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C60DB628-84A9-7D15-AD9B-8CE6518B60CE}"/>
                  </a:ext>
                </a:extLst>
              </p:cNvPr>
              <p:cNvSpPr txBox="1"/>
              <p:nvPr/>
            </p:nvSpPr>
            <p:spPr>
              <a:xfrm>
                <a:off x="7259678" y="2666615"/>
                <a:ext cx="3300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FASTQ QUALITY CONTROL &amp; TRIMMING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E16E00-D238-5E38-597C-8A51F95FE86B}"/>
                  </a:ext>
                </a:extLst>
              </p:cNvPr>
              <p:cNvSpPr/>
              <p:nvPr/>
            </p:nvSpPr>
            <p:spPr>
              <a:xfrm>
                <a:off x="7248649" y="2933049"/>
                <a:ext cx="3316236" cy="176835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2C3F19D-8F48-1E03-00C3-F10559141119}"/>
                  </a:ext>
                </a:extLst>
              </p:cNvPr>
              <p:cNvSpPr txBox="1"/>
              <p:nvPr/>
            </p:nvSpPr>
            <p:spPr>
              <a:xfrm>
                <a:off x="7259678" y="4298264"/>
                <a:ext cx="1443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R1.fastq.gz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6963449D-D897-5E97-4341-C672F622DBB1}"/>
                  </a:ext>
                </a:extLst>
              </p:cNvPr>
              <p:cNvSpPr txBox="1"/>
              <p:nvPr/>
            </p:nvSpPr>
            <p:spPr>
              <a:xfrm>
                <a:off x="8967592" y="4294752"/>
                <a:ext cx="1592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R2.fastq.gz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21502AB-D2A6-9231-1CEB-901C3F078FDF}"/>
                  </a:ext>
                </a:extLst>
              </p:cNvPr>
              <p:cNvSpPr/>
              <p:nvPr/>
            </p:nvSpPr>
            <p:spPr>
              <a:xfrm>
                <a:off x="7352189" y="3373951"/>
                <a:ext cx="3104414" cy="700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B7799497-46CB-DC18-0808-DD5453A70290}"/>
                  </a:ext>
                </a:extLst>
              </p:cNvPr>
              <p:cNvSpPr txBox="1"/>
              <p:nvPr/>
            </p:nvSpPr>
            <p:spPr>
              <a:xfrm>
                <a:off x="7259678" y="3024041"/>
                <a:ext cx="19740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R1.fastq.gz</a:t>
                </a: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4AF82211-C4B6-3DF1-840D-9CE7B8756D61}"/>
                  </a:ext>
                </a:extLst>
              </p:cNvPr>
              <p:cNvSpPr txBox="1"/>
              <p:nvPr/>
            </p:nvSpPr>
            <p:spPr>
              <a:xfrm>
                <a:off x="8693232" y="3032604"/>
                <a:ext cx="18633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R2.fastq.gz</a:t>
                </a:r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6A0CA27-5B2D-397E-F3E1-67EBCD49AD33}"/>
                  </a:ext>
                </a:extLst>
              </p:cNvPr>
              <p:cNvSpPr txBox="1"/>
              <p:nvPr/>
            </p:nvSpPr>
            <p:spPr>
              <a:xfrm>
                <a:off x="9814382" y="3487137"/>
                <a:ext cx="6422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Quality Trimming</a:t>
                </a:r>
              </a:p>
            </p:txBody>
          </p:sp>
        </p:grpSp>
        <p:cxnSp>
          <p:nvCxnSpPr>
            <p:cNvPr id="141" name="Connecteur en angle 140">
              <a:extLst>
                <a:ext uri="{FF2B5EF4-FFF2-40B4-BE49-F238E27FC236}">
                  <a16:creationId xmlns:a16="http://schemas.microsoft.com/office/drawing/2014/main" id="{1674D047-FBA2-82F2-5059-C736CB98CDA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87583" y="5738663"/>
              <a:ext cx="1317143" cy="163405"/>
            </a:xfrm>
            <a:prstGeom prst="bentConnector3">
              <a:avLst>
                <a:gd name="adj1" fmla="val 9979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67F6C596-67E0-8128-92C0-53289FCFA26A}"/>
                </a:ext>
              </a:extLst>
            </p:cNvPr>
            <p:cNvSpPr txBox="1"/>
            <p:nvPr/>
          </p:nvSpPr>
          <p:spPr>
            <a:xfrm>
              <a:off x="3272732" y="5092521"/>
              <a:ext cx="204812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 err="1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700" b="1" i="1" dirty="0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-screen: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config: 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fastq-screen.conf</a:t>
              </a:r>
              <a:endParaRPr lang="en-US" sz="700" i="1" dirty="0">
                <a:solidFill>
                  <a:schemeClr val="bg1">
                    <a:alpha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subset: 1000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aligner: "bwa"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cutadapt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kits: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truseq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AGATCGGAAGAGC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nextera</a:t>
              </a:r>
              <a:r>
                <a:rPr lang="en-US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CTGTCTCTTATACACATC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…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sickle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Fira Code" panose="020B08090500000200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10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reads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endParaRPr lang="fr-FR" sz="7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method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"sanger"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quality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"30"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0820683-44F6-920B-36B8-C549DC6CED10}"/>
              </a:ext>
            </a:extLst>
          </p:cNvPr>
          <p:cNvSpPr txBox="1"/>
          <p:nvPr/>
        </p:nvSpPr>
        <p:spPr>
          <a:xfrm>
            <a:off x="4046558" y="5492951"/>
            <a:ext cx="107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73" name="Connecteur en angle 172">
            <a:extLst>
              <a:ext uri="{FF2B5EF4-FFF2-40B4-BE49-F238E27FC236}">
                <a16:creationId xmlns:a16="http://schemas.microsoft.com/office/drawing/2014/main" id="{05C1CE8E-086C-86A6-DF96-83EE70B5A962}"/>
              </a:ext>
            </a:extLst>
          </p:cNvPr>
          <p:cNvCxnSpPr>
            <a:cxnSpLocks/>
            <a:stCxn id="58" idx="2"/>
            <a:endCxn id="170" idx="3"/>
          </p:cNvCxnSpPr>
          <p:nvPr/>
        </p:nvCxnSpPr>
        <p:spPr>
          <a:xfrm rot="5400000" flipH="1">
            <a:off x="6097072" y="4658112"/>
            <a:ext cx="31935" cy="1978615"/>
          </a:xfrm>
          <a:prstGeom prst="bentConnector4">
            <a:avLst>
              <a:gd name="adj1" fmla="val -715829"/>
              <a:gd name="adj2" fmla="val 57590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ngle 183">
            <a:extLst>
              <a:ext uri="{FF2B5EF4-FFF2-40B4-BE49-F238E27FC236}">
                <a16:creationId xmlns:a16="http://schemas.microsoft.com/office/drawing/2014/main" id="{D2B60BAD-9898-26ED-5025-BA00631E288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7432858" y="5346391"/>
            <a:ext cx="238634" cy="872625"/>
          </a:xfrm>
          <a:prstGeom prst="bentConnector2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en angle 186">
            <a:extLst>
              <a:ext uri="{FF2B5EF4-FFF2-40B4-BE49-F238E27FC236}">
                <a16:creationId xmlns:a16="http://schemas.microsoft.com/office/drawing/2014/main" id="{211D5B74-3C8B-206B-9EF6-8B84A7DEA2BD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10105105" y="4634582"/>
            <a:ext cx="324830" cy="3848956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DC6B5A2-1005-9AD4-8CA6-017E686920F4}"/>
              </a:ext>
            </a:extLst>
          </p:cNvPr>
          <p:cNvSpPr txBox="1"/>
          <p:nvPr/>
        </p:nvSpPr>
        <p:spPr>
          <a:xfrm>
            <a:off x="4809" y="5686576"/>
            <a:ext cx="16308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7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7588" y="7883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5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7D557D-87AC-3755-3AD2-E772248C8362}"/>
              </a:ext>
            </a:extLst>
          </p:cNvPr>
          <p:cNvGrpSpPr/>
          <p:nvPr/>
        </p:nvGrpSpPr>
        <p:grpSpPr>
          <a:xfrm>
            <a:off x="521191" y="1346921"/>
            <a:ext cx="2554289" cy="2778537"/>
            <a:chOff x="66666" y="1346921"/>
            <a:chExt cx="2554289" cy="2778537"/>
          </a:xfrm>
        </p:grpSpPr>
        <p:cxnSp>
          <p:nvCxnSpPr>
            <p:cNvPr id="128" name="Connecteur en angle 127">
              <a:extLst>
                <a:ext uri="{FF2B5EF4-FFF2-40B4-BE49-F238E27FC236}">
                  <a16:creationId xmlns:a16="http://schemas.microsoft.com/office/drawing/2014/main" id="{683BD7E1-BFD1-7AAA-8D0C-A51297CAFA9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8845" y="3036463"/>
              <a:ext cx="975237" cy="261849"/>
            </a:xfrm>
            <a:prstGeom prst="bentConnector3">
              <a:avLst>
                <a:gd name="adj1" fmla="val 99462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130EBFD6-A126-10F2-59CF-C01D28CB32A7}"/>
                </a:ext>
              </a:extLst>
            </p:cNvPr>
            <p:cNvSpPr txBox="1"/>
            <p:nvPr/>
          </p:nvSpPr>
          <p:spPr>
            <a:xfrm>
              <a:off x="91885" y="3294461"/>
              <a:ext cx="241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i="1" dirty="0" err="1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600" b="1" i="1" dirty="0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aligner:"bwa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bwa: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/indexes/bwa/"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bowtie2: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/indexes/bowtie2/"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reference: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reference 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filepath</a:t>
              </a:r>
              <a:endParaRPr lang="en-US" sz="600" i="1" dirty="0">
                <a:solidFill>
                  <a:schemeClr val="bg1">
                    <a:alpha val="43854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73515F1D-8741-2A99-0454-0EC894582607}"/>
                </a:ext>
              </a:extLst>
            </p:cNvPr>
            <p:cNvGrpSpPr/>
            <p:nvPr/>
          </p:nvGrpSpPr>
          <p:grpSpPr>
            <a:xfrm>
              <a:off x="66666" y="1346921"/>
              <a:ext cx="2554289" cy="1684019"/>
              <a:chOff x="66666" y="1254325"/>
              <a:chExt cx="2554289" cy="1684019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8138" y="1254325"/>
                <a:ext cx="2552817" cy="1684019"/>
                <a:chOff x="68138" y="1154732"/>
                <a:chExt cx="2552817" cy="1425135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130749" y="1154732"/>
                  <a:ext cx="2490206" cy="1425135"/>
                  <a:chOff x="127001" y="1139303"/>
                  <a:chExt cx="3009830" cy="1554110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9303"/>
                    <a:ext cx="3009830" cy="1554110"/>
                    <a:chOff x="374651" y="1636562"/>
                    <a:chExt cx="3009830" cy="2007399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6562"/>
                      <a:ext cx="3006047" cy="311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MAPPING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2"/>
                      <a:ext cx="3009830" cy="169047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85690" y="1827136"/>
                    <a:ext cx="816886" cy="2130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bwa mem</a:t>
                    </a:r>
                  </a:p>
                </p:txBody>
              </p:sp>
            </p:grp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75432F5-6A93-8C50-6FD5-2C89BD8776C7}"/>
                    </a:ext>
                  </a:extLst>
                </p:cNvPr>
                <p:cNvSpPr txBox="1"/>
                <p:nvPr/>
              </p:nvSpPr>
              <p:spPr>
                <a:xfrm>
                  <a:off x="1365650" y="1778780"/>
                  <a:ext cx="816886" cy="195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bowtie2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CA2CCD-9D60-9C74-112B-B79793224C6D}"/>
                    </a:ext>
                  </a:extLst>
                </p:cNvPr>
                <p:cNvSpPr txBox="1"/>
                <p:nvPr/>
              </p:nvSpPr>
              <p:spPr>
                <a:xfrm>
                  <a:off x="68138" y="1407570"/>
                  <a:ext cx="1120536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 R1.fastq.gz</a:t>
                  </a:r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A61482-5FFB-5EA8-F481-06031D1F52BF}"/>
                    </a:ext>
                  </a:extLst>
                </p:cNvPr>
                <p:cNvSpPr txBox="1"/>
                <p:nvPr/>
              </p:nvSpPr>
              <p:spPr>
                <a:xfrm>
                  <a:off x="1437552" y="1407569"/>
                  <a:ext cx="1180273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_R2.fastq.gz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49865" y="1753738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B8F29E88-8385-C103-D9DC-6FCB190048E7}"/>
                    </a:ext>
                  </a:extLst>
                </p:cNvPr>
                <p:cNvSpPr txBox="1"/>
                <p:nvPr/>
              </p:nvSpPr>
              <p:spPr>
                <a:xfrm>
                  <a:off x="1154081" y="1794042"/>
                  <a:ext cx="3680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OR</a:t>
                  </a:r>
                </a:p>
              </p:txBody>
            </p:sp>
          </p:grp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8C02D62-E683-5AA2-2EB1-D3FF257CD004}"/>
                  </a:ext>
                </a:extLst>
              </p:cNvPr>
              <p:cNvSpPr txBox="1"/>
              <p:nvPr/>
            </p:nvSpPr>
            <p:spPr>
              <a:xfrm>
                <a:off x="66666" y="2593228"/>
                <a:ext cx="24932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</a:t>
                </a:r>
                <a:r>
                  <a:rPr lang="fr-FR" sz="700" dirty="0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s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mapped.sam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66" name="Connecteur en angle 65">
            <a:extLst>
              <a:ext uri="{FF2B5EF4-FFF2-40B4-BE49-F238E27FC236}">
                <a16:creationId xmlns:a16="http://schemas.microsoft.com/office/drawing/2014/main" id="{299C3DE0-CB03-C91E-AC5E-7014B576E6BE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rot="5400000" flipH="1" flipV="1">
            <a:off x="1702869" y="1865533"/>
            <a:ext cx="255164" cy="123251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>
            <a:extLst>
              <a:ext uri="{FF2B5EF4-FFF2-40B4-BE49-F238E27FC236}">
                <a16:creationId xmlns:a16="http://schemas.microsoft.com/office/drawing/2014/main" id="{8F1C0B4F-4FCC-648A-C307-DB8FED9E6237}"/>
              </a:ext>
            </a:extLst>
          </p:cNvPr>
          <p:cNvCxnSpPr>
            <a:cxnSpLocks/>
            <a:stCxn id="56" idx="0"/>
            <a:endCxn id="54" idx="3"/>
          </p:cNvCxnSpPr>
          <p:nvPr/>
        </p:nvCxnSpPr>
        <p:spPr>
          <a:xfrm rot="16200000" flipV="1">
            <a:off x="1578432" y="1864345"/>
            <a:ext cx="255163" cy="125627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>
            <a:extLst>
              <a:ext uri="{FF2B5EF4-FFF2-40B4-BE49-F238E27FC236}">
                <a16:creationId xmlns:a16="http://schemas.microsoft.com/office/drawing/2014/main" id="{419434DD-FBE6-E806-9B1D-220A19F82040}"/>
              </a:ext>
            </a:extLst>
          </p:cNvPr>
          <p:cNvCxnSpPr>
            <a:cxnSpLocks/>
            <a:stCxn id="63" idx="0"/>
            <a:endCxn id="56" idx="2"/>
          </p:cNvCxnSpPr>
          <p:nvPr/>
        </p:nvCxnSpPr>
        <p:spPr>
          <a:xfrm rot="5400000" flipH="1" flipV="1">
            <a:off x="1615361" y="2532359"/>
            <a:ext cx="305940" cy="99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26063CE0-6F0E-C082-6627-98FF08BB8BEC}"/>
              </a:ext>
            </a:extLst>
          </p:cNvPr>
          <p:cNvGrpSpPr/>
          <p:nvPr/>
        </p:nvGrpSpPr>
        <p:grpSpPr>
          <a:xfrm>
            <a:off x="4942678" y="2494349"/>
            <a:ext cx="5481486" cy="3240253"/>
            <a:chOff x="3151686" y="2309715"/>
            <a:chExt cx="3009842" cy="324025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68CF478-9A22-2D12-E3A2-39C3945C0EEC}"/>
                </a:ext>
              </a:extLst>
            </p:cNvPr>
            <p:cNvSpPr/>
            <p:nvPr/>
          </p:nvSpPr>
          <p:spPr>
            <a:xfrm>
              <a:off x="3259361" y="4415007"/>
              <a:ext cx="2793885" cy="395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83A94D2F-13A3-4E52-FB8B-B7873F2145E6}"/>
                </a:ext>
              </a:extLst>
            </p:cNvPr>
            <p:cNvSpPr txBox="1"/>
            <p:nvPr/>
          </p:nvSpPr>
          <p:spPr>
            <a:xfrm>
              <a:off x="3933359" y="4432778"/>
              <a:ext cx="1401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samtools</a:t>
              </a:r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index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Index </a:t>
              </a:r>
              <a:r>
                <a:rPr lang="en-US" sz="9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markdup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bam file</a:t>
              </a:r>
            </a:p>
          </p:txBody>
        </p: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A155F41F-9679-9F6C-7A31-21D2911413EA}"/>
                </a:ext>
              </a:extLst>
            </p:cNvPr>
            <p:cNvGrpSpPr/>
            <p:nvPr/>
          </p:nvGrpSpPr>
          <p:grpSpPr>
            <a:xfrm>
              <a:off x="3151686" y="2309715"/>
              <a:ext cx="3009842" cy="3240253"/>
              <a:chOff x="3151686" y="2309715"/>
              <a:chExt cx="3009842" cy="3240253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165FD3FC-6AFE-F94A-D607-09D230801546}"/>
                  </a:ext>
                </a:extLst>
              </p:cNvPr>
              <p:cNvGrpSpPr/>
              <p:nvPr/>
            </p:nvGrpSpPr>
            <p:grpSpPr>
              <a:xfrm>
                <a:off x="3151686" y="2309715"/>
                <a:ext cx="3009842" cy="3240253"/>
                <a:chOff x="3151686" y="2309715"/>
                <a:chExt cx="3009842" cy="3240253"/>
              </a:xfrm>
            </p:grpSpPr>
            <p:grpSp>
              <p:nvGrpSpPr>
                <p:cNvPr id="157" name="Groupe 156">
                  <a:extLst>
                    <a:ext uri="{FF2B5EF4-FFF2-40B4-BE49-F238E27FC236}">
                      <a16:creationId xmlns:a16="http://schemas.microsoft.com/office/drawing/2014/main" id="{9FDC518E-A6F2-BCE6-CCEF-3EA185D0607B}"/>
                    </a:ext>
                  </a:extLst>
                </p:cNvPr>
                <p:cNvGrpSpPr/>
                <p:nvPr/>
              </p:nvGrpSpPr>
              <p:grpSpPr>
                <a:xfrm>
                  <a:off x="3151686" y="2309715"/>
                  <a:ext cx="3009842" cy="3240253"/>
                  <a:chOff x="3288603" y="2603109"/>
                  <a:chExt cx="3009842" cy="3240253"/>
                </a:xfrm>
              </p:grpSpPr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67231735-DB36-08C2-081D-3862267B6A33}"/>
                      </a:ext>
                    </a:extLst>
                  </p:cNvPr>
                  <p:cNvSpPr txBox="1"/>
                  <p:nvPr/>
                </p:nvSpPr>
                <p:spPr>
                  <a:xfrm>
                    <a:off x="4330853" y="4103884"/>
                    <a:ext cx="10246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picard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MarkDuplicatesSpark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  <p:grpSp>
                <p:nvGrpSpPr>
                  <p:cNvPr id="147" name="Groupe 146">
                    <a:extLst>
                      <a:ext uri="{FF2B5EF4-FFF2-40B4-BE49-F238E27FC236}">
                        <a16:creationId xmlns:a16="http://schemas.microsoft.com/office/drawing/2014/main" id="{95172C5B-61D5-A644-772C-7423CE7F2F3E}"/>
                      </a:ext>
                    </a:extLst>
                  </p:cNvPr>
                  <p:cNvGrpSpPr/>
                  <p:nvPr/>
                </p:nvGrpSpPr>
                <p:grpSpPr>
                  <a:xfrm>
                    <a:off x="3288603" y="2603109"/>
                    <a:ext cx="3009842" cy="3240253"/>
                    <a:chOff x="3288603" y="2603107"/>
                    <a:chExt cx="3009842" cy="3240253"/>
                  </a:xfrm>
                </p:grpSpPr>
                <p:sp>
                  <p:nvSpPr>
                    <p:cNvPr id="93" name="ZoneTexte 92">
                      <a:extLst>
                        <a:ext uri="{FF2B5EF4-FFF2-40B4-BE49-F238E27FC236}">
                          <a16:creationId xmlns:a16="http://schemas.microsoft.com/office/drawing/2014/main" id="{DA54E161-058B-F735-A2DA-FBC1AB1E27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6065" y="2979625"/>
                      <a:ext cx="2530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{s}</a:t>
                      </a:r>
                      <a:r>
                        <a:rPr lang="fr-FR" sz="8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{a}</a:t>
                      </a:r>
                      <a:r>
                        <a:rPr lang="fr-FR" sz="800" dirty="0">
                          <a:solidFill>
                            <a:srgbClr val="98C379"/>
                          </a:solidFill>
                          <a:latin typeface="Fira Code" panose="020B0809050000020004" pitchFamily="49" charset="0"/>
                        </a:rPr>
                        <a:t>-</a:t>
                      </a:r>
                      <a:r>
                        <a:rPr lang="fr-FR" sz="800" b="0" dirty="0" err="1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mapped.sam</a:t>
                      </a:r>
                      <a:endParaRPr lang="fr-FR" sz="800" b="0" dirty="0">
                        <a:solidFill>
                          <a:srgbClr val="ABB2BF"/>
                        </a:solidFill>
                        <a:effectLst/>
                        <a:latin typeface="Fira Code" panose="020B0809050000020004" pitchFamily="49" charset="0"/>
                      </a:endParaRPr>
                    </a:p>
                  </p:txBody>
                </p:sp>
                <p:grpSp>
                  <p:nvGrpSpPr>
                    <p:cNvPr id="146" name="Groupe 145">
                      <a:extLst>
                        <a:ext uri="{FF2B5EF4-FFF2-40B4-BE49-F238E27FC236}">
                          <a16:creationId xmlns:a16="http://schemas.microsoft.com/office/drawing/2014/main" id="{373C576D-DC02-BFCC-7686-A05FECD52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8603" y="2603107"/>
                      <a:ext cx="3009842" cy="3240253"/>
                      <a:chOff x="3288603" y="2627557"/>
                      <a:chExt cx="3009842" cy="3240253"/>
                    </a:xfrm>
                  </p:grpSpPr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03004249-F592-8A07-CFF9-380B18D50E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6278" y="4102684"/>
                        <a:ext cx="2793885" cy="39552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grpSp>
                    <p:nvGrpSpPr>
                      <p:cNvPr id="144" name="Groupe 143">
                        <a:extLst>
                          <a:ext uri="{FF2B5EF4-FFF2-40B4-BE49-F238E27FC236}">
                            <a16:creationId xmlns:a16="http://schemas.microsoft.com/office/drawing/2014/main" id="{6818B1DF-108A-0089-5312-30B3DD4589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8603" y="2627557"/>
                        <a:ext cx="3009842" cy="3240253"/>
                        <a:chOff x="3288603" y="2627557"/>
                        <a:chExt cx="3009842" cy="3240253"/>
                      </a:xfrm>
                    </p:grpSpPr>
                    <p:grpSp>
                      <p:nvGrpSpPr>
                        <p:cNvPr id="21" name="Groupe 20">
                          <a:extLst>
                            <a:ext uri="{FF2B5EF4-FFF2-40B4-BE49-F238E27FC236}">
                              <a16:creationId xmlns:a16="http://schemas.microsoft.com/office/drawing/2014/main" id="{D1B672A5-0BC5-027D-F7C5-9627E761E2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88603" y="2627557"/>
                          <a:ext cx="3009842" cy="3240253"/>
                          <a:chOff x="7555042" y="2549578"/>
                          <a:chExt cx="3009842" cy="3240253"/>
                        </a:xfrm>
                      </p:grpSpPr>
                      <p:sp>
                        <p:nvSpPr>
                          <p:cNvPr id="40" name="ZoneTexte 39">
                            <a:extLst>
                              <a:ext uri="{FF2B5EF4-FFF2-40B4-BE49-F238E27FC236}">
                                <a16:creationId xmlns:a16="http://schemas.microsoft.com/office/drawing/2014/main" id="{93847798-F265-71F4-3B83-73EF4C346C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55042" y="2549578"/>
                            <a:ext cx="300362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100" dirty="0">
                                <a:solidFill>
                                  <a:schemeClr val="accent6"/>
                                </a:solidFill>
                                <a:latin typeface="SF Pro Display" pitchFamily="2" charset="0"/>
                                <a:ea typeface="SF Pro Display" pitchFamily="2" charset="0"/>
                                <a:cs typeface="SF Pro Display" pitchFamily="2" charset="0"/>
                              </a:rPr>
                              <a:t>SAM CONVERSION, MERGE BAM FILE &amp; MARK DUPLICATES</a:t>
                            </a:r>
                          </a:p>
                        </p:txBody>
                      </p:sp>
                      <p:sp>
                        <p:nvSpPr>
                          <p:cNvPr id="41" name="Rectangle 40">
                            <a:extLst>
                              <a:ext uri="{FF2B5EF4-FFF2-40B4-BE49-F238E27FC236}">
                                <a16:creationId xmlns:a16="http://schemas.microsoft.com/office/drawing/2014/main" id="{D9356EE4-DA2C-38A5-8673-96FCE3928F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5043" y="2843498"/>
                            <a:ext cx="3009841" cy="294633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45" name="Rectangle 44">
                            <a:extLst>
                              <a:ext uri="{FF2B5EF4-FFF2-40B4-BE49-F238E27FC236}">
                                <a16:creationId xmlns:a16="http://schemas.microsoft.com/office/drawing/2014/main" id="{75A6E0A5-017B-51C5-5B67-6FC33DDB28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662717" y="3212481"/>
                            <a:ext cx="2793885" cy="681059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</p:grpSp>
                    <p:sp>
                      <p:nvSpPr>
                        <p:cNvPr id="125" name="ZoneTexte 124">
                          <a:extLst>
                            <a:ext uri="{FF2B5EF4-FFF2-40B4-BE49-F238E27FC236}">
                              <a16:creationId xmlns:a16="http://schemas.microsoft.com/office/drawing/2014/main" id="{8D0B5A60-689D-5CBB-951B-DE5BCE5B48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99470" y="3427152"/>
                          <a:ext cx="7681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900" dirty="0" err="1">
                              <a:solidFill>
                                <a:srgbClr val="FF0000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samtools</a:t>
                          </a:r>
                          <a:r>
                            <a:rPr lang="en-US" sz="900" dirty="0">
                              <a:solidFill>
                                <a:schemeClr val="bg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  <a:r>
                            <a:rPr lang="en-US" sz="900" dirty="0">
                              <a:solidFill>
                                <a:srgbClr val="FF0000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view</a:t>
                          </a:r>
                        </a:p>
                        <a:p>
                          <a:pPr algn="ctr"/>
                          <a:r>
                            <a:rPr lang="en-US" sz="900" dirty="0">
                              <a:solidFill>
                                <a:schemeClr val="bg1"/>
                              </a:solidFill>
                              <a:latin typeface="SF Pro Display" pitchFamily="2" charset="0"/>
                              <a:ea typeface="SF Pro Display" pitchFamily="2" charset="0"/>
                              <a:cs typeface="SF Pro Display" pitchFamily="2" charset="0"/>
                            </a:rPr>
                            <a:t>conversion to bam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74ADAAFD-26F0-F870-BC4C-438AFFE045C7}"/>
                    </a:ext>
                  </a:extLst>
                </p:cNvPr>
                <p:cNvSpPr txBox="1"/>
                <p:nvPr/>
              </p:nvSpPr>
              <p:spPr>
                <a:xfrm>
                  <a:off x="3720236" y="5250414"/>
                  <a:ext cx="197209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merged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mark-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dup.bai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6A1F7CE0-F8DB-6244-735C-7030D64B3B53}"/>
                  </a:ext>
                </a:extLst>
              </p:cNvPr>
              <p:cNvSpPr txBox="1"/>
              <p:nvPr/>
            </p:nvSpPr>
            <p:spPr>
              <a:xfrm>
                <a:off x="3720236" y="4994870"/>
                <a:ext cx="19720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merged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118" y="1146625"/>
            <a:ext cx="1828930" cy="200296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12E1CF-B720-8F02-98A7-3F41891F1887}"/>
              </a:ext>
            </a:extLst>
          </p:cNvPr>
          <p:cNvSpPr txBox="1"/>
          <p:nvPr/>
        </p:nvSpPr>
        <p:spPr>
          <a:xfrm>
            <a:off x="4809" y="5686576"/>
            <a:ext cx="164218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C73CFE0-0291-FD95-54CE-B7DDFFACA0C6}"/>
              </a:ext>
            </a:extLst>
          </p:cNvPr>
          <p:cNvCxnSpPr>
            <a:cxnSpLocks/>
          </p:cNvCxnSpPr>
          <p:nvPr/>
        </p:nvCxnSpPr>
        <p:spPr>
          <a:xfrm>
            <a:off x="10412849" y="4561305"/>
            <a:ext cx="1761849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6B0EFBE6-96A5-C0FE-5A33-9AAC9DA51CAD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>
            <a:off x="3075480" y="2321864"/>
            <a:ext cx="4602284" cy="172485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54CAAE-61A4-1122-CAFA-B88F9AA6FACF}"/>
              </a:ext>
            </a:extLst>
          </p:cNvPr>
          <p:cNvSpPr txBox="1"/>
          <p:nvPr/>
        </p:nvSpPr>
        <p:spPr>
          <a:xfrm>
            <a:off x="8337020" y="3289270"/>
            <a:ext cx="17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picard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MergeSamFiles</a:t>
            </a:r>
            <a:endParaRPr lang="en-US" sz="9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Merge bam files</a:t>
            </a:r>
          </a:p>
        </p:txBody>
      </p:sp>
    </p:spTree>
    <p:extLst>
      <p:ext uri="{BB962C8B-B14F-4D97-AF65-F5344CB8AC3E}">
        <p14:creationId xmlns:p14="http://schemas.microsoft.com/office/powerpoint/2010/main" val="857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4253" y="801677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6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208801" y="1332812"/>
            <a:ext cx="3502579" cy="2280587"/>
            <a:chOff x="7616195" y="1033844"/>
            <a:chExt cx="3502579" cy="1835052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33844"/>
              <a:ext cx="3502579" cy="1835052"/>
              <a:chOff x="7195476" y="4363085"/>
              <a:chExt cx="3502579" cy="1835052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63085"/>
                <a:ext cx="3502579" cy="1835052"/>
                <a:chOff x="7543373" y="2667840"/>
                <a:chExt cx="3021511" cy="1835052"/>
              </a:xfrm>
            </p:grpSpPr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584D0007-B24C-218B-6565-1B211C543959}"/>
                    </a:ext>
                  </a:extLst>
                </p:cNvPr>
                <p:cNvSpPr txBox="1"/>
                <p:nvPr/>
              </p:nvSpPr>
              <p:spPr>
                <a:xfrm>
                  <a:off x="7670815" y="3357540"/>
                  <a:ext cx="151246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bedtools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genomecov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bga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ibam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Report genome coverage for all positions in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bedgraph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format</a:t>
                  </a:r>
                  <a:endParaRPr lang="en-US" sz="7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67840"/>
                  <a:ext cx="30205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6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GENOME COVERAGE STATS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569843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554992" y="3990220"/>
                  <a:ext cx="2999174" cy="160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mergeg-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genome-cov.bed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6963449D-D897-5E97-4341-C672F622DBB1}"/>
                    </a:ext>
                  </a:extLst>
                </p:cNvPr>
                <p:cNvSpPr txBox="1"/>
                <p:nvPr/>
              </p:nvSpPr>
              <p:spPr>
                <a:xfrm>
                  <a:off x="7555043" y="4199755"/>
                  <a:ext cx="3009841" cy="160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merged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_coverage-stats.tsv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CC466F8-58BD-FCF9-78A7-ADD67A2A179C}"/>
                  </a:ext>
                </a:extLst>
              </p:cNvPr>
              <p:cNvSpPr txBox="1"/>
              <p:nvPr/>
            </p:nvSpPr>
            <p:spPr>
              <a:xfrm>
                <a:off x="7204751" y="4830574"/>
                <a:ext cx="3480258" cy="16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merged</a:t>
                </a:r>
                <a:r>
                  <a:rPr lang="fr-FR" sz="700" dirty="0">
                    <a:solidFill>
                      <a:srgbClr val="98C379"/>
                    </a:solidFill>
                    <a:latin typeface="Fira Code" panose="020B0809050000020004" pitchFamily="49" charset="0"/>
                  </a:rPr>
                  <a:t>-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dup.bai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220262" y="4667232"/>
                <a:ext cx="3476687" cy="16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merged</a:t>
                </a:r>
                <a:r>
                  <a:rPr lang="fr-FR" sz="700" dirty="0">
                    <a:solidFill>
                      <a:srgbClr val="98C379"/>
                    </a:solidFill>
                    <a:latin typeface="Fira Code" panose="020B0809050000020004" pitchFamily="49" charset="0"/>
                  </a:rPr>
                  <a:t>-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9500532" y="1754238"/>
              <a:ext cx="1488852" cy="2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stats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Thanks to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iTrop</a:t>
              </a:r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help )</a:t>
              </a:r>
            </a:p>
          </p:txBody>
        </p:sp>
      </p:grpSp>
      <p:cxnSp>
        <p:nvCxnSpPr>
          <p:cNvPr id="228" name="Connecteur droit avec flèche 227">
            <a:extLst>
              <a:ext uri="{FF2B5EF4-FFF2-40B4-BE49-F238E27FC236}">
                <a16:creationId xmlns:a16="http://schemas.microsoft.com/office/drawing/2014/main" id="{C5009154-A928-F45E-673F-7416790D82C8}"/>
              </a:ext>
            </a:extLst>
          </p:cNvPr>
          <p:cNvCxnSpPr>
            <a:cxnSpLocks/>
          </p:cNvCxnSpPr>
          <p:nvPr/>
        </p:nvCxnSpPr>
        <p:spPr>
          <a:xfrm>
            <a:off x="3710274" y="2638239"/>
            <a:ext cx="8465509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-59" y="1129605"/>
            <a:ext cx="1959597" cy="24516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05B7ED-DA14-634E-D991-38F880C1BB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754"/>
          <a:stretch/>
        </p:blipFill>
        <p:spPr>
          <a:xfrm>
            <a:off x="226062" y="3809278"/>
            <a:ext cx="1698994" cy="848671"/>
          </a:xfrm>
          <a:prstGeom prst="rect">
            <a:avLst/>
          </a:prstGeom>
          <a:ln w="12700">
            <a:solidFill>
              <a:schemeClr val="accent2"/>
            </a:solidFill>
          </a:ln>
          <a:effectLst>
            <a:softEdge rad="0"/>
          </a:effectLst>
        </p:spPr>
      </p:pic>
      <p:cxnSp>
        <p:nvCxnSpPr>
          <p:cNvPr id="80" name="Connecteur en angle 79">
            <a:extLst>
              <a:ext uri="{FF2B5EF4-FFF2-40B4-BE49-F238E27FC236}">
                <a16:creationId xmlns:a16="http://schemas.microsoft.com/office/drawing/2014/main" id="{0FE54D06-E81A-CFCE-C932-1B555BDB13CA}"/>
              </a:ext>
            </a:extLst>
          </p:cNvPr>
          <p:cNvCxnSpPr>
            <a:cxnSpLocks/>
          </p:cNvCxnSpPr>
          <p:nvPr/>
        </p:nvCxnSpPr>
        <p:spPr>
          <a:xfrm rot="5400000">
            <a:off x="293518" y="3184401"/>
            <a:ext cx="1054095" cy="195657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7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96" idx="0"/>
          </p:cNvCxnSpPr>
          <p:nvPr/>
        </p:nvCxnSpPr>
        <p:spPr>
          <a:xfrm flipH="1">
            <a:off x="3549960" y="3796697"/>
            <a:ext cx="9990" cy="951985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1799223" y="4748682"/>
            <a:ext cx="3502579" cy="1633880"/>
            <a:chOff x="7616195" y="1054814"/>
            <a:chExt cx="3502579" cy="1633880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54814"/>
              <a:ext cx="3502579" cy="1633880"/>
              <a:chOff x="7195476" y="4384055"/>
              <a:chExt cx="3502579" cy="1633880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84055"/>
                <a:ext cx="3502579" cy="1633880"/>
                <a:chOff x="7543373" y="2688810"/>
                <a:chExt cx="3021511" cy="1633880"/>
              </a:xfrm>
            </p:grpSpPr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88810"/>
                  <a:ext cx="30205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INTERVALS FOR IGV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38964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661285" y="4006305"/>
                  <a:ext cx="27938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merged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_realignertargetcreator.bed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452288" y="4700265"/>
                <a:ext cx="30069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merged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.intervals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8522140" y="1769912"/>
              <a:ext cx="1689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found in GATK's forum 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1803661" y="1272919"/>
            <a:ext cx="3559699" cy="2523778"/>
            <a:chOff x="88351" y="1272919"/>
            <a:chExt cx="3559699" cy="2523778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3438051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0" dirty="0" err="1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merged</a:t>
              </a:r>
              <a:r>
                <a:rPr lang="fr-FR" sz="7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intervals</a:t>
              </a:r>
              <a:endParaRPr lang="fr-FR" sz="7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90B5EAE-9C80-C4C5-142C-8028E222C557}"/>
                </a:ext>
              </a:extLst>
            </p:cNvPr>
            <p:cNvGrpSpPr/>
            <p:nvPr/>
          </p:nvGrpSpPr>
          <p:grpSpPr>
            <a:xfrm>
              <a:off x="88351" y="1272919"/>
              <a:ext cx="3559699" cy="2523778"/>
              <a:chOff x="65202" y="1272919"/>
              <a:chExt cx="3559699" cy="2523778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5202" y="1272919"/>
                <a:ext cx="3559699" cy="2523778"/>
                <a:chOff x="53371" y="1223143"/>
                <a:chExt cx="2680445" cy="1490744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53371" y="1223143"/>
                  <a:ext cx="2680445" cy="1490744"/>
                  <a:chOff x="33477" y="1213903"/>
                  <a:chExt cx="3239766" cy="1625655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33477" y="1213903"/>
                    <a:ext cx="3239766" cy="1625655"/>
                    <a:chOff x="281127" y="1732925"/>
                    <a:chExt cx="3239766" cy="2099814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27" y="1732925"/>
                      <a:ext cx="3239766" cy="217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IDENTIFY WHAT REGIONS NEED TO BE REALIGNED 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92" y="1953483"/>
                      <a:ext cx="2817348" cy="187925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290584"/>
                    <a:ext cx="2016646" cy="2379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RealignerTargetCreator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create a target intervals list</a:t>
                    </a:r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71652" y="2181511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EF1162-4B77-CFE4-CC22-F12CDC0D28AF}"/>
                  </a:ext>
                </a:extLst>
              </p:cNvPr>
              <p:cNvSpPr txBox="1"/>
              <p:nvPr/>
            </p:nvSpPr>
            <p:spPr>
              <a:xfrm>
                <a:off x="167537" y="2146388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83D1A9-6AC4-14A6-6BC4-C88EFD7DC0C1}"/>
                  </a:ext>
                </a:extLst>
              </p:cNvPr>
              <p:cNvSpPr txBox="1"/>
              <p:nvPr/>
            </p:nvSpPr>
            <p:spPr>
              <a:xfrm>
                <a:off x="167538" y="2342835"/>
                <a:ext cx="3277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 index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6BAB627-80C9-962E-F0D7-B3248AC81AB6}"/>
                  </a:ext>
                </a:extLst>
              </p:cNvPr>
              <p:cNvSpPr txBox="1"/>
              <p:nvPr/>
            </p:nvSpPr>
            <p:spPr>
              <a:xfrm>
                <a:off x="977808" y="2577031"/>
                <a:ext cx="16873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reference-sequence.dict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E33FECD-B2F0-8BEA-EE1D-4D2742936B97}"/>
              </a:ext>
            </a:extLst>
          </p:cNvPr>
          <p:cNvGrpSpPr/>
          <p:nvPr/>
        </p:nvGrpSpPr>
        <p:grpSpPr>
          <a:xfrm>
            <a:off x="6582498" y="2187650"/>
            <a:ext cx="3315465" cy="2697411"/>
            <a:chOff x="4045911" y="1921369"/>
            <a:chExt cx="3315465" cy="26974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FEBFF8D-384F-4C1D-D315-D2A910E95076}"/>
                </a:ext>
              </a:extLst>
            </p:cNvPr>
            <p:cNvGrpSpPr/>
            <p:nvPr/>
          </p:nvGrpSpPr>
          <p:grpSpPr>
            <a:xfrm>
              <a:off x="4053893" y="1921369"/>
              <a:ext cx="3307483" cy="2697411"/>
              <a:chOff x="190686" y="1277667"/>
              <a:chExt cx="3307483" cy="2697411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B50157D-99A6-52B7-968B-C9EB1254D327}"/>
                  </a:ext>
                </a:extLst>
              </p:cNvPr>
              <p:cNvSpPr txBox="1"/>
              <p:nvPr/>
            </p:nvSpPr>
            <p:spPr>
              <a:xfrm>
                <a:off x="190686" y="3458489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merged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_realign.bam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C7B690C7-08C8-09AB-1802-6204E74D34C2}"/>
                  </a:ext>
                </a:extLst>
              </p:cNvPr>
              <p:cNvGrpSpPr/>
              <p:nvPr/>
            </p:nvGrpSpPr>
            <p:grpSpPr>
              <a:xfrm>
                <a:off x="190686" y="1277667"/>
                <a:ext cx="3307483" cy="2697411"/>
                <a:chOff x="167537" y="1277667"/>
                <a:chExt cx="3307483" cy="2697411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00443B61-FD17-266C-92F4-65E0122E8E12}"/>
                    </a:ext>
                  </a:extLst>
                </p:cNvPr>
                <p:cNvGrpSpPr/>
                <p:nvPr/>
              </p:nvGrpSpPr>
              <p:grpSpPr>
                <a:xfrm>
                  <a:off x="167962" y="1277667"/>
                  <a:ext cx="3307058" cy="2697411"/>
                  <a:chOff x="130749" y="1225949"/>
                  <a:chExt cx="2490207" cy="1593308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BA22E7BB-04E7-2B4C-E5B7-F5233A8A884E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225949"/>
                    <a:ext cx="2490207" cy="1593308"/>
                    <a:chOff x="127001" y="1216962"/>
                    <a:chExt cx="3009831" cy="1737503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45332A5D-B4A4-21C1-FD2A-07D1689AA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216962"/>
                      <a:ext cx="3009831" cy="1737503"/>
                      <a:chOff x="374651" y="1736869"/>
                      <a:chExt cx="3009831" cy="2244287"/>
                    </a:xfrm>
                  </p:grpSpPr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5C6413B4-34B4-D43A-110B-9108783593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736869"/>
                        <a:ext cx="3009831" cy="217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accent6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INDEL REALIGNMENT</a:t>
                        </a:r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AF8ECF26-C828-ADB7-2D34-7DC00064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632" y="1953483"/>
                        <a:ext cx="2639869" cy="20276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6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32" name="ZoneTexte 31">
                      <a:extLst>
                        <a:ext uri="{FF2B5EF4-FFF2-40B4-BE49-F238E27FC236}">
                          <a16:creationId xmlns:a16="http://schemas.microsoft.com/office/drawing/2014/main" id="{4FADCF00-BCD2-DE7B-6E77-7B3598D779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454" y="2278309"/>
                      <a:ext cx="2016646" cy="257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IndelRealigner</a:t>
                      </a:r>
                      <a:endParaRPr 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Local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realignment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around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indels</a:t>
                      </a:r>
                      <a:endParaRPr lang="fr-FR" sz="10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DEE0A45-D3F3-5AA9-A28C-17440343D23E}"/>
                      </a:ext>
                    </a:extLst>
                  </p:cNvPr>
                  <p:cNvSpPr/>
                  <p:nvPr/>
                </p:nvSpPr>
                <p:spPr>
                  <a:xfrm>
                    <a:off x="471652" y="2168077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7E9C46EB-CA27-6149-0D83-B2815BAC9A68}"/>
                    </a:ext>
                  </a:extLst>
                </p:cNvPr>
                <p:cNvSpPr txBox="1"/>
                <p:nvPr/>
              </p:nvSpPr>
              <p:spPr>
                <a:xfrm>
                  <a:off x="167537" y="2154628"/>
                  <a:ext cx="32990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F5E51355-C4E4-F526-4BC6-EA112D0EBBBD}"/>
                    </a:ext>
                  </a:extLst>
                </p:cNvPr>
                <p:cNvSpPr txBox="1"/>
                <p:nvPr/>
              </p:nvSpPr>
              <p:spPr>
                <a:xfrm>
                  <a:off x="167538" y="2375787"/>
                  <a:ext cx="32990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 index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22DF9EE7-947F-EFCE-6219-98A6F8CF5B84}"/>
                    </a:ext>
                  </a:extLst>
                </p:cNvPr>
                <p:cNvSpPr txBox="1"/>
                <p:nvPr/>
              </p:nvSpPr>
              <p:spPr>
                <a:xfrm>
                  <a:off x="977808" y="2626461"/>
                  <a:ext cx="16873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reference-sequence.dict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E5F16CF5-B2D8-9AE2-8CF3-8C2853D4F226}"/>
                </a:ext>
              </a:extLst>
            </p:cNvPr>
            <p:cNvSpPr txBox="1"/>
            <p:nvPr/>
          </p:nvSpPr>
          <p:spPr>
            <a:xfrm>
              <a:off x="4045911" y="43638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merged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_realign.bai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07732" y="1860142"/>
            <a:ext cx="3136702" cy="32750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4C073987-5FC7-AD57-7FD4-094B68938519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4557" y="1065385"/>
            <a:ext cx="3588069" cy="20753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2FC505FF-749F-36C1-E4DE-8D896122E9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1" b="6159"/>
          <a:stretch/>
        </p:blipFill>
        <p:spPr>
          <a:xfrm>
            <a:off x="6449627" y="5198177"/>
            <a:ext cx="3358876" cy="1194591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D04CB7D-E708-2FF3-6BA6-E4B2664F14A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694714" y="3666530"/>
            <a:ext cx="2481069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 descr="Une image contenant table&#10;&#10;Description générée automatiquement">
            <a:extLst>
              <a:ext uri="{FF2B5EF4-FFF2-40B4-BE49-F238E27FC236}">
                <a16:creationId xmlns:a16="http://schemas.microsoft.com/office/drawing/2014/main" id="{23F57B02-30FD-F137-9FFF-005C5A07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48" y="3710591"/>
            <a:ext cx="1480212" cy="83285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C932D-82A4-FDA0-8F05-542B43C3617D}"/>
              </a:ext>
            </a:extLst>
          </p:cNvPr>
          <p:cNvCxnSpPr>
            <a:endCxn id="77" idx="3"/>
          </p:cNvCxnSpPr>
          <p:nvPr/>
        </p:nvCxnSpPr>
        <p:spPr>
          <a:xfrm flipH="1">
            <a:off x="1746160" y="3653495"/>
            <a:ext cx="1798588" cy="473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E88C4C3-F8BC-6413-6A6B-8CA53D9F0B94}"/>
              </a:ext>
            </a:extLst>
          </p:cNvPr>
          <p:cNvSpPr txBox="1"/>
          <p:nvPr/>
        </p:nvSpPr>
        <p:spPr>
          <a:xfrm>
            <a:off x="2012106" y="1921613"/>
            <a:ext cx="3095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dup.bai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7A38BB-67F5-B621-0495-3B8664A5F5A9}"/>
              </a:ext>
            </a:extLst>
          </p:cNvPr>
          <p:cNvSpPr txBox="1"/>
          <p:nvPr/>
        </p:nvSpPr>
        <p:spPr>
          <a:xfrm>
            <a:off x="2012106" y="1666069"/>
            <a:ext cx="3095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86A89F0-AFBB-DD67-32D0-DAE10F74D0FA}"/>
              </a:ext>
            </a:extLst>
          </p:cNvPr>
          <p:cNvSpPr txBox="1"/>
          <p:nvPr/>
        </p:nvSpPr>
        <p:spPr>
          <a:xfrm>
            <a:off x="6794153" y="2827097"/>
            <a:ext cx="290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dup.bai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496F2C8-32CB-A74E-4B17-AAB785A908C4}"/>
              </a:ext>
            </a:extLst>
          </p:cNvPr>
          <p:cNvSpPr txBox="1"/>
          <p:nvPr/>
        </p:nvSpPr>
        <p:spPr>
          <a:xfrm>
            <a:off x="6794153" y="2571553"/>
            <a:ext cx="290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mark-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dup.bam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8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2F25684-5A85-27D8-BDCD-F09208194F71}"/>
              </a:ext>
            </a:extLst>
          </p:cNvPr>
          <p:cNvSpPr txBox="1"/>
          <p:nvPr/>
        </p:nvSpPr>
        <p:spPr>
          <a:xfrm>
            <a:off x="10834" y="6641565"/>
            <a:ext cx="7350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Picard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FixMateInformation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ensures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that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all mate-pair information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sync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between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mate pair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7984A2E-B362-A0C3-2B7F-408D867ABE68}"/>
              </a:ext>
            </a:extLst>
          </p:cNvPr>
          <p:cNvSpPr txBox="1"/>
          <p:nvPr/>
        </p:nvSpPr>
        <p:spPr>
          <a:xfrm>
            <a:off x="6427431" y="4466031"/>
            <a:ext cx="84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-168678" y="1098619"/>
            <a:ext cx="3711253" cy="323587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3665D2B9-8D55-3F7F-87BB-B8D17068F898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4162290" y="3349658"/>
            <a:ext cx="2265141" cy="1254873"/>
          </a:xfrm>
          <a:prstGeom prst="bentConnector3">
            <a:avLst>
              <a:gd name="adj1" fmla="val 76259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298E959-A5EE-80AC-9F3E-0820456B9B99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10076346" y="2441020"/>
            <a:ext cx="752540" cy="347876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053930D-AB54-3698-07B9-5D35596C59CD}"/>
              </a:ext>
            </a:extLst>
          </p:cNvPr>
          <p:cNvGrpSpPr/>
          <p:nvPr/>
        </p:nvGrpSpPr>
        <p:grpSpPr>
          <a:xfrm>
            <a:off x="7041771" y="1305928"/>
            <a:ext cx="3324990" cy="2498206"/>
            <a:chOff x="219478" y="1190008"/>
            <a:chExt cx="3324990" cy="249820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D5042F18-CD98-780B-2310-03D90661449D}"/>
                </a:ext>
              </a:extLst>
            </p:cNvPr>
            <p:cNvGrpSpPr/>
            <p:nvPr/>
          </p:nvGrpSpPr>
          <p:grpSpPr>
            <a:xfrm>
              <a:off x="236985" y="1190008"/>
              <a:ext cx="3307483" cy="2498206"/>
              <a:chOff x="190686" y="1010602"/>
              <a:chExt cx="3307483" cy="2498206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5B4F4D1-6D44-17D3-BC0D-BF26F2BF9C43}"/>
                  </a:ext>
                </a:extLst>
              </p:cNvPr>
              <p:cNvSpPr txBox="1"/>
              <p:nvPr/>
            </p:nvSpPr>
            <p:spPr>
              <a:xfrm>
                <a:off x="190686" y="2988156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callable_status.bed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CF5FAD54-4183-D696-C416-DF732B03FF10}"/>
                  </a:ext>
                </a:extLst>
              </p:cNvPr>
              <p:cNvGrpSpPr/>
              <p:nvPr/>
            </p:nvGrpSpPr>
            <p:grpSpPr>
              <a:xfrm>
                <a:off x="191111" y="1010602"/>
                <a:ext cx="3307058" cy="2498206"/>
                <a:chOff x="167962" y="1010602"/>
                <a:chExt cx="3307058" cy="2498206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A9FB7428-F224-A406-402F-E32FB3C44F58}"/>
                    </a:ext>
                  </a:extLst>
                </p:cNvPr>
                <p:cNvGrpSpPr/>
                <p:nvPr/>
              </p:nvGrpSpPr>
              <p:grpSpPr>
                <a:xfrm>
                  <a:off x="167962" y="1010602"/>
                  <a:ext cx="3307058" cy="2498206"/>
                  <a:chOff x="130749" y="1068204"/>
                  <a:chExt cx="2490207" cy="1475641"/>
                </a:xfrm>
              </p:grpSpPr>
              <p:grpSp>
                <p:nvGrpSpPr>
                  <p:cNvPr id="71" name="Groupe 70">
                    <a:extLst>
                      <a:ext uri="{FF2B5EF4-FFF2-40B4-BE49-F238E27FC236}">
                        <a16:creationId xmlns:a16="http://schemas.microsoft.com/office/drawing/2014/main" id="{684CA8FE-BB6D-ABD6-B5E7-50F4105DB32A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068204"/>
                    <a:ext cx="2490207" cy="1475641"/>
                    <a:chOff x="127001" y="1044932"/>
                    <a:chExt cx="3009831" cy="1609180"/>
                  </a:xfrm>
                </p:grpSpPr>
                <p:grpSp>
                  <p:nvGrpSpPr>
                    <p:cNvPr id="81" name="Groupe 80">
                      <a:extLst>
                        <a:ext uri="{FF2B5EF4-FFF2-40B4-BE49-F238E27FC236}">
                          <a16:creationId xmlns:a16="http://schemas.microsoft.com/office/drawing/2014/main" id="{ACCCFFB0-4E63-2222-C697-9520B3295C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044932"/>
                      <a:ext cx="3009831" cy="1609180"/>
                      <a:chOff x="374651" y="1514670"/>
                      <a:chExt cx="3009831" cy="2078530"/>
                    </a:xfrm>
                  </p:grpSpPr>
                  <p:sp>
                    <p:nvSpPr>
                      <p:cNvPr id="93" name="ZoneTexte 92">
                        <a:extLst>
                          <a:ext uri="{FF2B5EF4-FFF2-40B4-BE49-F238E27FC236}">
                            <a16:creationId xmlns:a16="http://schemas.microsoft.com/office/drawing/2014/main" id="{2F1DEF02-BF4C-2315-2A86-68BF822F38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514670"/>
                        <a:ext cx="3009831" cy="5633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 LOCI</a:t>
                        </a:r>
                      </a:p>
                      <a:p>
                        <a:pPr algn="ctr"/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Collects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statistics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on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uncallable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poorly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mapped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and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other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parts of the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genome</a:t>
                        </a:r>
                        <a:endPara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  <a:p>
                        <a:pPr algn="ctr"/>
                        <a:endParaRPr lang="fr-FR" sz="9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6D3907E-F1DC-94FA-53E7-2F5539BC0C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651" y="1953483"/>
                        <a:ext cx="3009830" cy="16397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4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89" name="ZoneTexte 88">
                      <a:extLst>
                        <a:ext uri="{FF2B5EF4-FFF2-40B4-BE49-F238E27FC236}">
                          <a16:creationId xmlns:a16="http://schemas.microsoft.com/office/drawing/2014/main" id="{F41BFD50-E82E-9310-36A7-0481F75D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704" y="2020254"/>
                      <a:ext cx="2016646" cy="1486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CallableLoci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p:txBody>
                </p:sp>
              </p:grp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81A4165-124A-45BE-B5EA-24BD4BF8BFE5}"/>
                      </a:ext>
                    </a:extLst>
                  </p:cNvPr>
                  <p:cNvSpPr/>
                  <p:nvPr/>
                </p:nvSpPr>
                <p:spPr>
                  <a:xfrm>
                    <a:off x="471652" y="1902120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3C68E754-C15C-82D5-9894-2ED23E7F47CF}"/>
                    </a:ext>
                  </a:extLst>
                </p:cNvPr>
                <p:cNvSpPr txBox="1"/>
                <p:nvPr/>
              </p:nvSpPr>
              <p:spPr>
                <a:xfrm>
                  <a:off x="1143356" y="2065127"/>
                  <a:ext cx="13554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CF4DB26-6DCE-2905-1B8D-F42E12472489}"/>
                </a:ext>
              </a:extLst>
            </p:cNvPr>
            <p:cNvSpPr txBox="1"/>
            <p:nvPr/>
          </p:nvSpPr>
          <p:spPr>
            <a:xfrm>
              <a:off x="219478" y="33807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summary_table.txt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00" name="Connecteur en angle 99">
            <a:extLst>
              <a:ext uri="{FF2B5EF4-FFF2-40B4-BE49-F238E27FC236}">
                <a16:creationId xmlns:a16="http://schemas.microsoft.com/office/drawing/2014/main" id="{5EB1ABB1-CF53-9A3A-4588-0A0147BDE12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542575" y="1098619"/>
            <a:ext cx="5170657" cy="20730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EBEA654-1590-033B-C2F4-5F718CA7F581}"/>
              </a:ext>
            </a:extLst>
          </p:cNvPr>
          <p:cNvSpPr/>
          <p:nvPr/>
        </p:nvSpPr>
        <p:spPr>
          <a:xfrm>
            <a:off x="1646989" y="3663482"/>
            <a:ext cx="3757379" cy="477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F1089A-0E6F-8EF2-5199-82682E24601F}"/>
              </a:ext>
            </a:extLst>
          </p:cNvPr>
          <p:cNvSpPr txBox="1"/>
          <p:nvPr/>
        </p:nvSpPr>
        <p:spPr>
          <a:xfrm>
            <a:off x="1659354" y="3673441"/>
            <a:ext cx="17748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stats</a:t>
            </a:r>
          </a:p>
          <a:p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reports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alignment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summary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statistics</a:t>
            </a:r>
            <a:endParaRPr lang="fr-FR" sz="800" b="0" dirty="0">
              <a:solidFill>
                <a:schemeClr val="bg1"/>
              </a:solidFill>
              <a:effectLst/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89263D-7A66-4F67-8B6A-F3102239B6BF}"/>
              </a:ext>
            </a:extLst>
          </p:cNvPr>
          <p:cNvSpPr txBox="1"/>
          <p:nvPr/>
        </p:nvSpPr>
        <p:spPr>
          <a:xfrm>
            <a:off x="3624328" y="3675209"/>
            <a:ext cx="1774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samtools</a:t>
            </a:r>
            <a:r>
              <a:rPr lang="en-US" sz="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flagstat</a:t>
            </a:r>
            <a:endParaRPr lang="en-US" sz="9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fr-FR" sz="8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ounts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number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alignments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</a:t>
            </a:r>
            <a:r>
              <a:rPr lang="fr-FR" sz="800" b="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each</a:t>
            </a:r>
            <a:r>
              <a:rPr lang="fr-FR" sz="800" b="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FLAG type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F5CFCEE-AAEF-B408-F826-55D8C0DDF33A}"/>
              </a:ext>
            </a:extLst>
          </p:cNvPr>
          <p:cNvGrpSpPr/>
          <p:nvPr/>
        </p:nvGrpSpPr>
        <p:grpSpPr>
          <a:xfrm>
            <a:off x="1485871" y="1422206"/>
            <a:ext cx="4158041" cy="4862537"/>
            <a:chOff x="1485871" y="1422206"/>
            <a:chExt cx="4158041" cy="4862537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3AB26-4AF2-3BCF-4EBB-CC5FD463681E}"/>
                </a:ext>
              </a:extLst>
            </p:cNvPr>
            <p:cNvSpPr txBox="1"/>
            <p:nvPr/>
          </p:nvSpPr>
          <p:spPr>
            <a:xfrm>
              <a:off x="1494636" y="5787543"/>
              <a:ext cx="4092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merged_realign_fixed_bam.flagstat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673E455-729D-ADAB-C3EC-1447D30F295D}"/>
                </a:ext>
              </a:extLst>
            </p:cNvPr>
            <p:cNvGrpSpPr/>
            <p:nvPr/>
          </p:nvGrpSpPr>
          <p:grpSpPr>
            <a:xfrm>
              <a:off x="1485871" y="1422206"/>
              <a:ext cx="4158041" cy="4862537"/>
              <a:chOff x="1485871" y="1422206"/>
              <a:chExt cx="4158041" cy="4862537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E634D3F3-ECBD-80A3-6F5D-88579CA2A5A8}"/>
                  </a:ext>
                </a:extLst>
              </p:cNvPr>
              <p:cNvGrpSpPr/>
              <p:nvPr/>
            </p:nvGrpSpPr>
            <p:grpSpPr>
              <a:xfrm>
                <a:off x="1485871" y="1422206"/>
                <a:ext cx="4158041" cy="4862537"/>
                <a:chOff x="7638057" y="1821707"/>
                <a:chExt cx="4158041" cy="4862537"/>
              </a:xfrm>
            </p:grpSpPr>
            <p:grpSp>
              <p:nvGrpSpPr>
                <p:cNvPr id="36" name="Groupe 35">
                  <a:extLst>
                    <a:ext uri="{FF2B5EF4-FFF2-40B4-BE49-F238E27FC236}">
                      <a16:creationId xmlns:a16="http://schemas.microsoft.com/office/drawing/2014/main" id="{A7BE9B1E-1CE3-D3C6-62BA-B0B882160BB5}"/>
                    </a:ext>
                  </a:extLst>
                </p:cNvPr>
                <p:cNvGrpSpPr/>
                <p:nvPr/>
              </p:nvGrpSpPr>
              <p:grpSpPr>
                <a:xfrm>
                  <a:off x="7638058" y="1821707"/>
                  <a:ext cx="4158040" cy="4862537"/>
                  <a:chOff x="7638058" y="2626144"/>
                  <a:chExt cx="4158040" cy="4862537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B8D9E8CA-219C-422A-D0E6-BEE3E14C7CEC}"/>
                      </a:ext>
                    </a:extLst>
                  </p:cNvPr>
                  <p:cNvGrpSpPr/>
                  <p:nvPr/>
                </p:nvGrpSpPr>
                <p:grpSpPr>
                  <a:xfrm>
                    <a:off x="7638058" y="2626144"/>
                    <a:ext cx="4158040" cy="4862537"/>
                    <a:chOff x="7638058" y="3100704"/>
                    <a:chExt cx="4158040" cy="4862537"/>
                  </a:xfrm>
                </p:grpSpPr>
                <p:grpSp>
                  <p:nvGrpSpPr>
                    <p:cNvPr id="48" name="Groupe 47">
                      <a:extLst>
                        <a:ext uri="{FF2B5EF4-FFF2-40B4-BE49-F238E27FC236}">
                          <a16:creationId xmlns:a16="http://schemas.microsoft.com/office/drawing/2014/main" id="{65EECEA2-98A3-D7B7-89B9-FF9E7E6C99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38058" y="3100704"/>
                      <a:ext cx="4158040" cy="4862537"/>
                      <a:chOff x="2833394" y="2299122"/>
                      <a:chExt cx="4158040" cy="486253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E294BE76-42DB-2F2B-26B5-921556C41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4511" y="4023092"/>
                        <a:ext cx="3757379" cy="39552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51" name="ZoneTexte 50">
                        <a:extLst>
                          <a:ext uri="{FF2B5EF4-FFF2-40B4-BE49-F238E27FC236}">
                            <a16:creationId xmlns:a16="http://schemas.microsoft.com/office/drawing/2014/main" id="{3C7A882C-FCAB-1830-2DFE-BBC6F3267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6477" y="3508626"/>
                        <a:ext cx="1401661" cy="3539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 err="1">
                            <a:solidFill>
                              <a:srgbClr val="FF0000"/>
                            </a:solidFill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samtools</a:t>
                        </a:r>
                        <a:r>
                          <a:rPr lang="en-US" sz="900" dirty="0">
                            <a:solidFill>
                              <a:srgbClr val="FF0000"/>
                            </a:solidFill>
                            <a:latin typeface="Menlo" panose="020B0609030804020204" pitchFamily="49" charset="0"/>
                            <a:ea typeface="Menlo" panose="020B0609030804020204" pitchFamily="49" charset="0"/>
                            <a:cs typeface="Menlo" panose="020B0609030804020204" pitchFamily="49" charset="0"/>
                          </a:rPr>
                          <a:t> index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Index fixed bam file</a:t>
                        </a:r>
                      </a:p>
                    </p:txBody>
                  </p:sp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D14765AD-D7CF-4556-1519-62B149B43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3394" y="2299122"/>
                        <a:ext cx="4158040" cy="4862537"/>
                        <a:chOff x="2833394" y="2299122"/>
                        <a:chExt cx="4158040" cy="4862537"/>
                      </a:xfrm>
                    </p:grpSpPr>
                    <p:grpSp>
                      <p:nvGrpSpPr>
                        <p:cNvPr id="59" name="Groupe 58">
                          <a:extLst>
                            <a:ext uri="{FF2B5EF4-FFF2-40B4-BE49-F238E27FC236}">
                              <a16:creationId xmlns:a16="http://schemas.microsoft.com/office/drawing/2014/main" id="{79ED35B2-AB4F-449E-902B-CCDA9709CB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33394" y="2299122"/>
                          <a:ext cx="4158040" cy="4862537"/>
                          <a:chOff x="2833394" y="2299122"/>
                          <a:chExt cx="4158040" cy="4862537"/>
                        </a:xfrm>
                      </p:grpSpPr>
                      <p:grpSp>
                        <p:nvGrpSpPr>
                          <p:cNvPr id="74" name="Groupe 73">
                            <a:extLst>
                              <a:ext uri="{FF2B5EF4-FFF2-40B4-BE49-F238E27FC236}">
                                <a16:creationId xmlns:a16="http://schemas.microsoft.com/office/drawing/2014/main" id="{45407BCF-FAB2-3116-42E1-3934D99392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838971" y="2299122"/>
                            <a:ext cx="4152463" cy="4862537"/>
                            <a:chOff x="2975888" y="2592514"/>
                            <a:chExt cx="4152463" cy="4862537"/>
                          </a:xfrm>
                        </p:grpSpPr>
                        <p:sp>
                          <p:nvSpPr>
                            <p:cNvPr id="75" name="ZoneTexte 74">
                              <a:extLst>
                                <a:ext uri="{FF2B5EF4-FFF2-40B4-BE49-F238E27FC236}">
                                  <a16:creationId xmlns:a16="http://schemas.microsoft.com/office/drawing/2014/main" id="{CF77EDB5-F8C4-A534-CB34-E43A10FF082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96278" y="2966322"/>
                              <a:ext cx="373207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800" b="0" dirty="0" err="1">
                                  <a:solidFill>
                                    <a:srgbClr val="D19A66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merged</a:t>
                              </a:r>
                              <a:r>
                                <a:rPr lang="fr-FR" sz="800" b="0" dirty="0" err="1">
                                  <a:solidFill>
                                    <a:srgbClr val="98C379"/>
                                  </a:solidFill>
                                  <a:effectLst/>
                                  <a:latin typeface="Fira Code" panose="020B0809050000020004" pitchFamily="49" charset="0"/>
                                </a:rPr>
                                <a:t>_realign.bam</a:t>
                              </a:r>
                              <a:endParaRPr lang="fr-FR" sz="800" b="0" dirty="0">
                                <a:solidFill>
                                  <a:srgbClr val="ABB2BF"/>
                                </a:solidFill>
                                <a:effectLst/>
                                <a:latin typeface="Fira Code" panose="020B0809050000020004" pitchFamily="49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DE44B96D-0F51-C78D-7CBF-AD8CD96887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5888" y="2592514"/>
                              <a:ext cx="4102251" cy="4862537"/>
                              <a:chOff x="2975888" y="2616964"/>
                              <a:chExt cx="4102251" cy="4862537"/>
                            </a:xfrm>
                          </p:grpSpPr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D939C7AC-DC57-EFE4-741E-946F87B513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31428" y="3809720"/>
                                <a:ext cx="3757379" cy="3955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 dirty="0"/>
                              </a:p>
                            </p:txBody>
                          </p:sp>
                          <p:grpSp>
                            <p:nvGrpSpPr>
                              <p:cNvPr id="80" name="Groupe 79">
                                <a:extLst>
                                  <a:ext uri="{FF2B5EF4-FFF2-40B4-BE49-F238E27FC236}">
                                    <a16:creationId xmlns:a16="http://schemas.microsoft.com/office/drawing/2014/main" id="{D3DCDF37-D7EF-4F79-748B-05A758A15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975888" y="2616964"/>
                                <a:ext cx="4102251" cy="4862537"/>
                                <a:chOff x="7242327" y="2538985"/>
                                <a:chExt cx="4102251" cy="4862537"/>
                              </a:xfrm>
                            </p:grpSpPr>
                            <p:sp>
                              <p:nvSpPr>
                                <p:cNvPr id="85" name="ZoneTexte 84">
                                  <a:extLst>
                                    <a:ext uri="{FF2B5EF4-FFF2-40B4-BE49-F238E27FC236}">
                                      <a16:creationId xmlns:a16="http://schemas.microsoft.com/office/drawing/2014/main" id="{3E637C89-7D0B-0938-E670-57B8CD0BF6C8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755330" y="3227902"/>
                                  <a:ext cx="3070668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 err="1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picard</a:t>
                                  </a:r>
                                  <a:r>
                                    <a:rPr lang="en-US" sz="900" dirty="0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 </a:t>
                                  </a:r>
                                  <a:r>
                                    <a:rPr lang="en-US" sz="900" dirty="0" err="1">
                                      <a:solidFill>
                                        <a:srgbClr val="FF0000"/>
                                      </a:solidFill>
                                      <a:latin typeface="Menlo" panose="020B0609030804020204" pitchFamily="49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a:t>FixMateInformation</a:t>
                                  </a:r>
                                  <a:r>
                                    <a:rPr lang="en-US" sz="9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*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After realignment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6" name="ZoneTexte 85">
                                  <a:extLst>
                                    <a:ext uri="{FF2B5EF4-FFF2-40B4-BE49-F238E27FC236}">
                                      <a16:creationId xmlns:a16="http://schemas.microsoft.com/office/drawing/2014/main" id="{9E5B4929-D356-47DA-3556-0C3900E4D45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242328" y="2538985"/>
                                  <a:ext cx="4102250" cy="2616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fr-FR" sz="1100" dirty="0">
                                      <a:solidFill>
                                        <a:schemeClr val="bg1"/>
                                      </a:solidFill>
                                      <a:latin typeface="SF Pro Display" pitchFamily="2" charset="0"/>
                                      <a:ea typeface="SF Pro Display" pitchFamily="2" charset="0"/>
                                      <a:cs typeface="SF Pro Display" pitchFamily="2" charset="0"/>
                                    </a:rPr>
                                    <a:t>BAM QUALITY CONTROL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7" name="Rectangle 86">
                                  <a:extLst>
                                    <a:ext uri="{FF2B5EF4-FFF2-40B4-BE49-F238E27FC236}">
                                      <a16:creationId xmlns:a16="http://schemas.microsoft.com/office/drawing/2014/main" id="{F46A396C-BAB7-C8DC-CA67-6F3165D1E02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242327" y="2805513"/>
                                  <a:ext cx="4096674" cy="459600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 dirty="0"/>
                                </a:p>
                              </p:txBody>
                            </p:sp>
                            <p:sp>
                              <p:nvSpPr>
                                <p:cNvPr id="88" name="Rectangle 87">
                                  <a:extLst>
                                    <a:ext uri="{FF2B5EF4-FFF2-40B4-BE49-F238E27FC236}">
                                      <a16:creationId xmlns:a16="http://schemas.microsoft.com/office/drawing/2014/main" id="{30C4441D-704E-9285-2222-9295DA124F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397867" y="3212482"/>
                                  <a:ext cx="3757379" cy="39552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 dirty="0"/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9" name="ZoneTexte 68">
                            <a:extLst>
                              <a:ext uri="{FF2B5EF4-FFF2-40B4-BE49-F238E27FC236}">
                                <a16:creationId xmlns:a16="http://schemas.microsoft.com/office/drawing/2014/main" id="{DFE5322E-6AE6-638D-D970-91A2E62D02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33394" y="5975377"/>
                            <a:ext cx="4092416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800" b="0" dirty="0" err="1">
                                <a:solidFill>
                                  <a:srgbClr val="D19A66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merged</a:t>
                            </a:r>
                            <a:r>
                              <a:rPr lang="fr-FR" sz="800" b="0" dirty="0" err="1">
                                <a:solidFill>
                                  <a:srgbClr val="98C379"/>
                                </a:solidFill>
                                <a:effectLst/>
                                <a:latin typeface="Fira Code" panose="020B0809050000020004" pitchFamily="49" charset="0"/>
                              </a:rPr>
                              <a:t>_realign_fixed.bai</a:t>
                            </a:r>
                            <a:endParaRPr lang="fr-FR" sz="800" b="0" dirty="0">
                              <a:solidFill>
                                <a:srgbClr val="ABB2BF"/>
                              </a:solidFill>
                              <a:effectLst/>
                              <a:latin typeface="Fira Code" panose="020B0809050000020004" pitchFamily="49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0" name="ZoneTexte 59">
                          <a:extLst>
                            <a:ext uri="{FF2B5EF4-FFF2-40B4-BE49-F238E27FC236}">
                              <a16:creationId xmlns:a16="http://schemas.microsoft.com/office/drawing/2014/main" id="{8DF6DFBB-6AA4-6F66-93E9-4E4455C4E0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35917" y="5734315"/>
                          <a:ext cx="410225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b="0" dirty="0" err="1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merged</a:t>
                          </a:r>
                          <a:r>
                            <a:rPr lang="fr-FR" sz="800" b="0" dirty="0" err="1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_realign_fixed.bam</a:t>
                          </a:r>
                          <a:endParaRPr lang="fr-FR" sz="800" b="0" dirty="0">
                            <a:solidFill>
                              <a:srgbClr val="ABB2BF"/>
                            </a:solidFill>
                            <a:effectLst/>
                            <a:latin typeface="Fira Code" panose="020B0809050000020004" pitchFamily="49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92" name="ZoneTexte 91">
                      <a:extLst>
                        <a:ext uri="{FF2B5EF4-FFF2-40B4-BE49-F238E27FC236}">
                          <a16:creationId xmlns:a16="http://schemas.microsoft.com/office/drawing/2014/main" id="{E92E804E-C4CC-3C4F-8569-2DBB4CF543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9466" y="4851184"/>
                      <a:ext cx="1245010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qualimap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bamqc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Overall view of data</a:t>
                      </a:r>
                    </a:p>
                  </p:txBody>
                </p:sp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672C1EF6-1954-E16D-D0EE-9601B3C7D351}"/>
                      </a:ext>
                    </a:extLst>
                  </p:cNvPr>
                  <p:cNvSpPr/>
                  <p:nvPr/>
                </p:nvSpPr>
                <p:spPr>
                  <a:xfrm>
                    <a:off x="7799175" y="5474313"/>
                    <a:ext cx="3757379" cy="395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1EB800F0-85E0-976F-C219-104E6042343C}"/>
                      </a:ext>
                    </a:extLst>
                  </p:cNvPr>
                  <p:cNvSpPr txBox="1"/>
                  <p:nvPr/>
                </p:nvSpPr>
                <p:spPr>
                  <a:xfrm>
                    <a:off x="7808948" y="5503374"/>
                    <a:ext cx="1401382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Samtools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stats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Collects stats on bam file</a:t>
                    </a:r>
                  </a:p>
                </p:txBody>
              </p: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CDA2B08D-4396-2ABD-68C0-4C59BF665BD9}"/>
                      </a:ext>
                    </a:extLst>
                  </p:cNvPr>
                  <p:cNvSpPr txBox="1"/>
                  <p:nvPr/>
                </p:nvSpPr>
                <p:spPr>
                  <a:xfrm>
                    <a:off x="9809787" y="5500164"/>
                    <a:ext cx="1742330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picard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ValidateSamFile</a:t>
                    </a:r>
                    <a:endParaRPr lang="en-US" sz="9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Basic check for bam file</a:t>
                    </a:r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C2E7F2E0-1ADC-BD5C-845D-227ECCCAB5BE}"/>
                    </a:ext>
                  </a:extLst>
                </p:cNvPr>
                <p:cNvSpPr txBox="1"/>
                <p:nvPr/>
              </p:nvSpPr>
              <p:spPr>
                <a:xfrm>
                  <a:off x="7638058" y="5730920"/>
                  <a:ext cx="40924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stats.txt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8A75E554-4E56-C7A1-EF74-30CE85C6D36C}"/>
                    </a:ext>
                  </a:extLst>
                </p:cNvPr>
                <p:cNvSpPr txBox="1"/>
                <p:nvPr/>
              </p:nvSpPr>
              <p:spPr>
                <a:xfrm>
                  <a:off x="7638057" y="5969590"/>
                  <a:ext cx="40924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validateSam.txt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3600ED1-608E-7008-02FC-02805499777B}"/>
                  </a:ext>
                </a:extLst>
              </p:cNvPr>
              <p:cNvSpPr txBox="1"/>
              <p:nvPr/>
            </p:nvSpPr>
            <p:spPr>
              <a:xfrm>
                <a:off x="1498773" y="5998519"/>
                <a:ext cx="40924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merged_realign_fixed_bam.idxstats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6DD069E3-2301-C41B-F490-EBF40CF52236}"/>
              </a:ext>
            </a:extLst>
          </p:cNvPr>
          <p:cNvSpPr txBox="1"/>
          <p:nvPr/>
        </p:nvSpPr>
        <p:spPr>
          <a:xfrm>
            <a:off x="7059278" y="2039541"/>
            <a:ext cx="3307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dirty="0" err="1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merged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_realign_fixed.bam</a:t>
            </a:r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5678" y="7930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9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1723733" y="1476050"/>
            <a:ext cx="3307488" cy="2358301"/>
            <a:chOff x="190681" y="1150503"/>
            <a:chExt cx="3307488" cy="235830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3157878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X_indels.vcf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7B690C7-08C8-09AB-1802-6204E74D34C2}"/>
                </a:ext>
              </a:extLst>
            </p:cNvPr>
            <p:cNvGrpSpPr/>
            <p:nvPr/>
          </p:nvGrpSpPr>
          <p:grpSpPr>
            <a:xfrm>
              <a:off x="190681" y="1150503"/>
              <a:ext cx="3307488" cy="2358301"/>
              <a:chOff x="167532" y="1150503"/>
              <a:chExt cx="3307488" cy="2358301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00443B61-FD17-266C-92F4-65E0122E8E12}"/>
                  </a:ext>
                </a:extLst>
              </p:cNvPr>
              <p:cNvGrpSpPr/>
              <p:nvPr/>
            </p:nvGrpSpPr>
            <p:grpSpPr>
              <a:xfrm>
                <a:off x="167532" y="1150503"/>
                <a:ext cx="3307488" cy="2358301"/>
                <a:chOff x="130425" y="1150835"/>
                <a:chExt cx="2490531" cy="1393000"/>
              </a:xfrm>
            </p:grpSpPr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BA22E7BB-04E7-2B4C-E5B7-F5233A8A884E}"/>
                    </a:ext>
                  </a:extLst>
                </p:cNvPr>
                <p:cNvGrpSpPr/>
                <p:nvPr/>
              </p:nvGrpSpPr>
              <p:grpSpPr>
                <a:xfrm>
                  <a:off x="130749" y="1150835"/>
                  <a:ext cx="2490207" cy="1393000"/>
                  <a:chOff x="127001" y="1135049"/>
                  <a:chExt cx="3009831" cy="1519064"/>
                </a:xfrm>
              </p:grpSpPr>
              <p:grpSp>
                <p:nvGrpSpPr>
                  <p:cNvPr id="31" name="Groupe 30">
                    <a:extLst>
                      <a:ext uri="{FF2B5EF4-FFF2-40B4-BE49-F238E27FC236}">
                        <a16:creationId xmlns:a16="http://schemas.microsoft.com/office/drawing/2014/main" id="{45332A5D-B4A4-21C1-FD2A-07D1689AA333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5049"/>
                    <a:ext cx="3009831" cy="1519064"/>
                    <a:chOff x="374651" y="1631071"/>
                    <a:chExt cx="3009831" cy="1962133"/>
                  </a:xfrm>
                </p:grpSpPr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C6413B4-34B4-D43A-110B-9108783593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1071"/>
                      <a:ext cx="3009831" cy="3328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VARIANT, INDELS &amp; GENOTYPE CALLING </a:t>
                      </a:r>
                    </a:p>
                    <a:p>
                      <a:pPr algn="ctr"/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P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arameters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comes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from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the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MalariaGEN</a:t>
                      </a:r>
                      <a:endParaRPr lang="fr-FR" sz="900" b="0" dirty="0">
                        <a:solidFill>
                          <a:schemeClr val="bg1"/>
                        </a:solidFill>
                        <a:effectLst/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F8ECF26-C828-ADB7-2D34-7DC000649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3"/>
                      <a:ext cx="3009830" cy="16397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4FADCF00-BCD2-DE7B-6E77-7B3598D77946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095914"/>
                    <a:ext cx="2016646" cy="148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UnifiedGenotyper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</p:grp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6D5651D-9DBB-4F12-638B-754DCDBE2147}"/>
                    </a:ext>
                  </a:extLst>
                </p:cNvPr>
                <p:cNvSpPr txBox="1"/>
                <p:nvPr/>
              </p:nvSpPr>
              <p:spPr>
                <a:xfrm>
                  <a:off x="130426" y="1407570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X_realign_fixed-mate_sorted.bam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CC2F4BF-1EA7-0A61-01B1-80A6B7AFE660}"/>
                    </a:ext>
                  </a:extLst>
                </p:cNvPr>
                <p:cNvSpPr txBox="1"/>
                <p:nvPr/>
              </p:nvSpPr>
              <p:spPr>
                <a:xfrm>
                  <a:off x="130425" y="1576016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X_realign_fixed-mate_sorted.bai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DEE0A45-D3F3-5AA9-A28C-17440343D23E}"/>
                    </a:ext>
                  </a:extLst>
                </p:cNvPr>
                <p:cNvSpPr/>
                <p:nvPr/>
              </p:nvSpPr>
              <p:spPr>
                <a:xfrm>
                  <a:off x="471652" y="1958842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E9C46EB-CA27-6149-0D83-B2815BAC9A68}"/>
                  </a:ext>
                </a:extLst>
              </p:cNvPr>
              <p:cNvSpPr txBox="1"/>
              <p:nvPr/>
            </p:nvSpPr>
            <p:spPr>
              <a:xfrm>
                <a:off x="1102422" y="2228194"/>
                <a:ext cx="13554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9ED35B2-AB4F-449E-902B-CCDA9709CBF5}"/>
              </a:ext>
            </a:extLst>
          </p:cNvPr>
          <p:cNvGrpSpPr/>
          <p:nvPr/>
        </p:nvGrpSpPr>
        <p:grpSpPr>
          <a:xfrm>
            <a:off x="6085982" y="2892197"/>
            <a:ext cx="3718697" cy="2483725"/>
            <a:chOff x="3151686" y="2052718"/>
            <a:chExt cx="2512951" cy="248372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5407BCF-FAB2-3116-42E1-3934D9939271}"/>
                </a:ext>
              </a:extLst>
            </p:cNvPr>
            <p:cNvGrpSpPr/>
            <p:nvPr/>
          </p:nvGrpSpPr>
          <p:grpSpPr>
            <a:xfrm>
              <a:off x="3151687" y="2052718"/>
              <a:ext cx="2512950" cy="2483725"/>
              <a:chOff x="3288604" y="2346110"/>
              <a:chExt cx="2512950" cy="2483725"/>
            </a:xfrm>
          </p:grpSpPr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F77EDB5-F8C4-A534-CB34-E43A10FF082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X_indels.vcf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D3DCDF37-D7EF-4F79-748B-05A758A1582B}"/>
                  </a:ext>
                </a:extLst>
              </p:cNvPr>
              <p:cNvGrpSpPr/>
              <p:nvPr/>
            </p:nvGrpSpPr>
            <p:grpSpPr>
              <a:xfrm>
                <a:off x="3288604" y="2346110"/>
                <a:ext cx="2512950" cy="2483725"/>
                <a:chOff x="7555043" y="2292581"/>
                <a:chExt cx="2512950" cy="2483725"/>
              </a:xfrm>
            </p:grpSpPr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3E637C89-7D0B-0938-E670-57B8CD0BF6C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gatk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Variantfiltration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E5B4929-D356-47DA-3556-0C3900E4D450}"/>
                    </a:ext>
                  </a:extLst>
                </p:cNvPr>
                <p:cNvSpPr txBox="1"/>
                <p:nvPr/>
              </p:nvSpPr>
              <p:spPr>
                <a:xfrm>
                  <a:off x="7555043" y="2292581"/>
                  <a:ext cx="251295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6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HARD FILTERING</a:t>
                  </a:r>
                </a:p>
                <a:p>
                  <a:pPr algn="ctr"/>
                  <a:r>
                    <a:rPr lang="fr-FR" sz="900" b="0" dirty="0" err="1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Filter</a:t>
                  </a:r>
                  <a:r>
                    <a:rPr lang="fr-FR" sz="900" b="0" dirty="0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variant calls </a:t>
                  </a:r>
                  <a:r>
                    <a:rPr lang="fr-FR" sz="900" b="0" dirty="0" err="1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based</a:t>
                  </a:r>
                  <a:r>
                    <a:rPr lang="fr-FR" sz="900" b="0" dirty="0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on INFO and/or FORMAT annotations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46A396C-BAB7-C8DC-CA67-6F3165D1E02A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0C4441D-704E-9285-2222-9295DA124FBC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E5322E-6AE6-638D-D970-91A2E62D023D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X_hardfiltered.vcf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302" y="1138009"/>
            <a:ext cx="3360390" cy="338041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</p:cNvCxnSpPr>
          <p:nvPr/>
        </p:nvCxnSpPr>
        <p:spPr>
          <a:xfrm>
            <a:off x="5031220" y="2565452"/>
            <a:ext cx="2914111" cy="242892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ngle 123">
            <a:extLst>
              <a:ext uri="{FF2B5EF4-FFF2-40B4-BE49-F238E27FC236}">
                <a16:creationId xmlns:a16="http://schemas.microsoft.com/office/drawing/2014/main" id="{FAE9078B-4E10-79E2-3BDB-5FE0E1F78474}"/>
              </a:ext>
            </a:extLst>
          </p:cNvPr>
          <p:cNvCxnSpPr>
            <a:cxnSpLocks/>
          </p:cNvCxnSpPr>
          <p:nvPr/>
        </p:nvCxnSpPr>
        <p:spPr>
          <a:xfrm flipV="1">
            <a:off x="5858867" y="5375922"/>
            <a:ext cx="1545906" cy="2511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E032582F-5DC8-1DFE-795B-40445218F550}"/>
              </a:ext>
            </a:extLst>
          </p:cNvPr>
          <p:cNvSpPr txBox="1"/>
          <p:nvPr/>
        </p:nvSpPr>
        <p:spPr>
          <a:xfrm>
            <a:off x="5816986" y="5602701"/>
            <a:ext cx="61376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700" b="1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filtering: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vqsr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false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hard:</a:t>
            </a:r>
          </a:p>
          <a:p>
            <a:pPr>
              <a:tabLst>
                <a:tab pos="174625" algn="l"/>
                <a:tab pos="444500" algn="l"/>
              </a:tabLst>
            </a:pPr>
            <a:r>
              <a:rPr lang="en-US" sz="7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snvs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tabLst>
                <a:tab pos="66357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tabLst>
                <a:tab pos="663575" algn="l"/>
              </a:tabLst>
            </a:pPr>
            <a:r>
              <a:rPr lang="fr-FR" sz="700" dirty="0">
                <a:solidFill>
                  <a:srgbClr val="98C37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myfilter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"QD &lt; 2.0 || FS &gt; 60.0 || MQ &lt; 40.0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MQRankSum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-12.5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ReadPosRankSum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-8.0"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tabLst>
                <a:tab pos="663575" algn="l"/>
              </a:tabLst>
            </a:pPr>
            <a:r>
              <a:rPr lang="fr-FR" sz="700" dirty="0">
                <a:solidFill>
                  <a:srgbClr val="ABB2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444500" algn="l"/>
              </a:tabLst>
            </a:pP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indels</a:t>
            </a:r>
            <a:r>
              <a:rPr lang="fr-FR" sz="7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fr-FR" sz="7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"QD &lt; 2.0 || FS &gt; 200.0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ReadPosRankSum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-20.0"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</a:t>
            </a:r>
          </a:p>
          <a:p>
            <a:pPr>
              <a:tabLst>
                <a:tab pos="444500" algn="l"/>
              </a:tabLst>
            </a:pPr>
            <a:endParaRPr lang="fr-FR" sz="700" b="0" dirty="0">
              <a:solidFill>
                <a:srgbClr val="ABB2B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74625" algn="l"/>
                <a:tab pos="444500" algn="l"/>
                <a:tab pos="709613" algn="l"/>
              </a:tabLst>
            </a:pPr>
            <a:endParaRPr lang="fr-FR" sz="700" b="0" i="1" dirty="0">
              <a:solidFill>
                <a:schemeClr val="bg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B26077FF-3DDD-93A4-E16A-5D674C0B6000}"/>
              </a:ext>
            </a:extLst>
          </p:cNvPr>
          <p:cNvCxnSpPr>
            <a:cxnSpLocks/>
          </p:cNvCxnSpPr>
          <p:nvPr/>
        </p:nvCxnSpPr>
        <p:spPr>
          <a:xfrm>
            <a:off x="9804679" y="4238932"/>
            <a:ext cx="2392999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BB52E0C-24B9-E3DE-0629-4EA880A648DD}"/>
              </a:ext>
            </a:extLst>
          </p:cNvPr>
          <p:cNvSpPr txBox="1"/>
          <p:nvPr/>
        </p:nvSpPr>
        <p:spPr>
          <a:xfrm>
            <a:off x="4809" y="5863037"/>
            <a:ext cx="16421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8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D92DA49-08CC-90D0-A46A-896A53DAA776}"/>
              </a:ext>
            </a:extLst>
          </p:cNvPr>
          <p:cNvSpPr/>
          <p:nvPr/>
        </p:nvSpPr>
        <p:spPr>
          <a:xfrm>
            <a:off x="8785656" y="1351470"/>
            <a:ext cx="1863986" cy="74955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Can't</a:t>
            </a:r>
            <a:r>
              <a:rPr lang="fr-FR" sz="1000" dirty="0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dirty="0" err="1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perform</a:t>
            </a:r>
            <a:r>
              <a:rPr lang="fr-FR" sz="1000" dirty="0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VQSR? </a:t>
            </a: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available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at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time</a:t>
            </a:r>
            <a:endParaRPr lang="fr-FR" sz="1000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F2612B2-F0C9-BE38-B9B1-6F9033072D71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 flipH="1">
            <a:off x="7945331" y="2101022"/>
            <a:ext cx="1772318" cy="791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98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1394</Words>
  <Application>Microsoft Macintosh PowerPoint</Application>
  <PresentationFormat>Grand écran</PresentationFormat>
  <Paragraphs>278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Fira Code</vt:lpstr>
      <vt:lpstr>Menlo</vt:lpstr>
      <vt:lpstr>SF Pro Display</vt:lpstr>
      <vt:lpstr>Thème Office 2013 – 2022</vt:lpstr>
      <vt:lpstr>Dr. M.C. FONTAINE Loïc TALIGNANI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Loïc TALIGNANI  UMR MIVEGEC</dc:title>
  <dc:creator>Loic Talignani</dc:creator>
  <cp:lastModifiedBy>Loic Talignani</cp:lastModifiedBy>
  <cp:revision>123</cp:revision>
  <dcterms:created xsi:type="dcterms:W3CDTF">2023-01-06T07:56:30Z</dcterms:created>
  <dcterms:modified xsi:type="dcterms:W3CDTF">2023-01-11T06:59:13Z</dcterms:modified>
</cp:coreProperties>
</file>