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9" r:id="rId3"/>
    <p:sldId id="279" r:id="rId4"/>
    <p:sldId id="257" r:id="rId5"/>
    <p:sldId id="262" r:id="rId6"/>
    <p:sldId id="263" r:id="rId7"/>
    <p:sldId id="258" r:id="rId8"/>
    <p:sldId id="260" r:id="rId9"/>
    <p:sldId id="261" r:id="rId10"/>
    <p:sldId id="266" r:id="rId11"/>
    <p:sldId id="275" r:id="rId12"/>
    <p:sldId id="276" r:id="rId13"/>
    <p:sldId id="277" r:id="rId14"/>
    <p:sldId id="278" r:id="rId15"/>
    <p:sldId id="264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835" autoAdjust="0"/>
  </p:normalViewPr>
  <p:slideViewPr>
    <p:cSldViewPr snapToGrid="0" snapToObjects="1">
      <p:cViewPr>
        <p:scale>
          <a:sx n="85" d="100"/>
          <a:sy n="85" d="100"/>
        </p:scale>
        <p:origin x="-1776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2497E-EA75-8A48-8E7C-D8AE6AB7E46E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46469-0F1B-CA49-B60D-6E5BB1472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69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52D1-4B7A-9A44-B265-1E6130767778}" type="datetimeFigureOut">
              <a:rPr lang="en-US" smtClean="0"/>
              <a:t>10/7/14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0F751-CAAD-584E-9171-5F652FCEC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0F751-CAAD-584E-9171-5F652FCECB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4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0F751-CAAD-584E-9171-5F652FCECB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8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01BA89-6D5D-B14E-ADE9-D9D10AFBF7E5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3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B454-E8F1-AC43-B654-80916A9E57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74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D04B-977D-F84B-A897-70F20D2C4452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9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95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EB42C-30DA-654E-A723-754D5F1C7CA3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7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0CB0-BCA1-654E-AF0B-A4B8D1E58D71}" type="datetime1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8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FC360-47F2-0746-84BC-BABD06AD8EAF}" type="datetime1">
              <a:rPr lang="en-US" smtClean="0"/>
              <a:t>10/7/14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56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4225B-0E94-BC4A-A9AA-0A1615CD4ABA}" type="datetime1">
              <a:rPr lang="en-US" smtClean="0"/>
              <a:t>10/7/14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1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5E37-24C1-0D4D-B5DC-0A8AF45FC050}" type="datetime1">
              <a:rPr lang="en-US" smtClean="0"/>
              <a:t>10/7/14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74D59-0AC5-BF4B-93A4-6BAA9C112DB5}" type="datetime1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31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BAF17-2543-4C4E-B2F1-CB6E7F40A670}" type="datetime1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5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/>
                </a:solidFill>
              </a:defRPr>
            </a:lvl1pPr>
          </a:lstStyle>
          <a:p>
            <a:fld id="{D40CBDC3-F29F-4140-B516-BF0C679E7B82}" type="datetime1">
              <a:rPr lang="en-US" smtClean="0"/>
              <a:pPr/>
              <a:t>10/7/14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ACM RecSys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000000"/>
                </a:solidFill>
              </a:defRPr>
            </a:lvl1pPr>
          </a:lstStyle>
          <a:p>
            <a:fld id="{43F0FAC8-8BF4-D943-9B9C-C6C80900166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8" descr="FIULogo_H_CMYK_fx.png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6713538" y="-84138"/>
            <a:ext cx="2430462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097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Ensemble Contextual Bandits for Personalized Recommendation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Liang Tang, </a:t>
            </a:r>
            <a:r>
              <a:rPr lang="en-US" dirty="0" err="1" smtClean="0">
                <a:solidFill>
                  <a:schemeClr val="tx2"/>
                </a:solidFill>
              </a:rPr>
              <a:t>Yexi</a:t>
            </a:r>
            <a:r>
              <a:rPr lang="en-US" dirty="0" smtClean="0">
                <a:solidFill>
                  <a:schemeClr val="tx2"/>
                </a:solidFill>
              </a:rPr>
              <a:t> Jiang, Lei Li, Tao Li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Florida International University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EF9AC-BA5A-134D-AF7B-066C81C09224}" type="datetime1">
              <a:rPr lang="en-US" smtClean="0"/>
              <a:t>10/7/14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443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</a:t>
            </a:r>
            <a:r>
              <a:rPr lang="en-US" dirty="0" err="1" smtClean="0"/>
              <a:t>HyperTS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10</a:t>
            </a:fld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497731" y="2651416"/>
            <a:ext cx="411629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In memory, we keep these estimated CTRs for </a:t>
            </a:r>
            <a:r>
              <a:rPr lang="en-US" sz="2400" i="1" dirty="0" smtClean="0"/>
              <a:t>π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/>
              <a:t>π</a:t>
            </a:r>
            <a:r>
              <a:rPr lang="en-US" sz="2400" baseline="-25000" dirty="0"/>
              <a:t>2 </a:t>
            </a:r>
            <a:r>
              <a:rPr lang="en-US" sz="2400" dirty="0"/>
              <a:t> … </a:t>
            </a:r>
            <a:r>
              <a:rPr lang="en-US" sz="2400" i="1" dirty="0" smtClean="0"/>
              <a:t>π</a:t>
            </a:r>
            <a:r>
              <a:rPr lang="en-US" sz="2400" i="1" baseline="-25000" dirty="0" smtClean="0"/>
              <a:t>m.</a:t>
            </a:r>
            <a:endParaRPr lang="en-US" sz="2200" i="1" baseline="-25000" dirty="0"/>
          </a:p>
        </p:txBody>
      </p:sp>
      <p:sp>
        <p:nvSpPr>
          <p:cNvPr id="25" name="Process 24"/>
          <p:cNvSpPr/>
          <p:nvPr/>
        </p:nvSpPr>
        <p:spPr>
          <a:xfrm>
            <a:off x="7948823" y="1165008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smtClean="0"/>
              <a:t>R</a:t>
            </a:r>
            <a:r>
              <a:rPr lang="en-US" sz="2200" baseline="-25000" dirty="0" smtClean="0"/>
              <a:t>1</a:t>
            </a:r>
            <a:endParaRPr lang="en-US" sz="2200" baseline="-25000" dirty="0"/>
          </a:p>
        </p:txBody>
      </p:sp>
      <p:sp>
        <p:nvSpPr>
          <p:cNvPr id="26" name="Process 25"/>
          <p:cNvSpPr/>
          <p:nvPr/>
        </p:nvSpPr>
        <p:spPr>
          <a:xfrm>
            <a:off x="7948823" y="2085279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smtClean="0"/>
              <a:t>R</a:t>
            </a:r>
            <a:r>
              <a:rPr lang="en-US" sz="2200" baseline="-25000" dirty="0" smtClean="0"/>
              <a:t>2</a:t>
            </a:r>
            <a:endParaRPr lang="en-US" sz="2200" baseline="-25000" dirty="0"/>
          </a:p>
        </p:txBody>
      </p:sp>
      <p:sp>
        <p:nvSpPr>
          <p:cNvPr id="28" name="Process 27"/>
          <p:cNvSpPr/>
          <p:nvPr/>
        </p:nvSpPr>
        <p:spPr>
          <a:xfrm>
            <a:off x="8001803" y="3347019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k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948823" y="2681642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1" name="Process 30"/>
          <p:cNvSpPr/>
          <p:nvPr/>
        </p:nvSpPr>
        <p:spPr>
          <a:xfrm>
            <a:off x="8001803" y="4425772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m</a:t>
            </a:r>
            <a:endParaRPr lang="en-US" sz="2200" i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966754" y="3969558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</a:t>
            </a:r>
            <a:r>
              <a:rPr lang="en-US" dirty="0" err="1"/>
              <a:t>HyperTS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11</a:t>
            </a:fld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299686" y="1142026"/>
            <a:ext cx="713539" cy="727715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303" y="711139"/>
            <a:ext cx="147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u</a:t>
            </a:r>
            <a:r>
              <a:rPr lang="en-US" sz="2200" dirty="0" smtClean="0"/>
              <a:t>ser visit</a:t>
            </a:r>
            <a:endParaRPr lang="en-US" sz="2200" i="1" baseline="-25000" dirty="0"/>
          </a:p>
        </p:txBody>
      </p:sp>
      <p:sp>
        <p:nvSpPr>
          <p:cNvPr id="9" name="Alternate Process 8"/>
          <p:cNvSpPr/>
          <p:nvPr/>
        </p:nvSpPr>
        <p:spPr>
          <a:xfrm>
            <a:off x="3124200" y="1761371"/>
            <a:ext cx="3639048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HyperTS</a:t>
            </a:r>
            <a:r>
              <a:rPr lang="en-US" sz="2400" dirty="0" smtClean="0"/>
              <a:t> selects a candidate model, </a:t>
            </a:r>
            <a:r>
              <a:rPr lang="en-US" sz="2400" i="1" dirty="0" smtClean="0"/>
              <a:t>π</a:t>
            </a:r>
            <a:r>
              <a:rPr lang="en-US" sz="2400" i="1" baseline="-25000" dirty="0"/>
              <a:t>k</a:t>
            </a:r>
            <a:r>
              <a:rPr lang="en-US" sz="2400" dirty="0" smtClean="0"/>
              <a:t> .</a:t>
            </a:r>
            <a:endParaRPr lang="en-US" sz="2400" dirty="0"/>
          </a:p>
        </p:txBody>
      </p:sp>
      <p:sp>
        <p:nvSpPr>
          <p:cNvPr id="10" name="Process 9"/>
          <p:cNvSpPr/>
          <p:nvPr/>
        </p:nvSpPr>
        <p:spPr>
          <a:xfrm>
            <a:off x="7948823" y="1165008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smtClean="0"/>
              <a:t>R</a:t>
            </a:r>
            <a:r>
              <a:rPr lang="en-US" sz="2200" baseline="-25000" dirty="0" smtClean="0"/>
              <a:t>1</a:t>
            </a:r>
            <a:endParaRPr lang="en-US" sz="2200" baseline="-25000" dirty="0"/>
          </a:p>
        </p:txBody>
      </p:sp>
      <p:sp>
        <p:nvSpPr>
          <p:cNvPr id="11" name="Process 10"/>
          <p:cNvSpPr/>
          <p:nvPr/>
        </p:nvSpPr>
        <p:spPr>
          <a:xfrm>
            <a:off x="7948823" y="2085279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smtClean="0"/>
              <a:t>R</a:t>
            </a:r>
            <a:r>
              <a:rPr lang="en-US" sz="2200" baseline="-25000" dirty="0" smtClean="0"/>
              <a:t>2</a:t>
            </a:r>
            <a:endParaRPr lang="en-US" sz="2200" baseline="-25000" dirty="0"/>
          </a:p>
        </p:txBody>
      </p:sp>
      <p:sp>
        <p:nvSpPr>
          <p:cNvPr id="12" name="Process 11"/>
          <p:cNvSpPr/>
          <p:nvPr/>
        </p:nvSpPr>
        <p:spPr>
          <a:xfrm>
            <a:off x="8001803" y="3347019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k</a:t>
            </a:r>
            <a:endParaRPr lang="en-US" sz="2200" i="1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948823" y="2681642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27" name="Straight Arrow Connector 26"/>
          <p:cNvCxnSpPr>
            <a:stCxn id="12" idx="1"/>
            <a:endCxn id="9" idx="3"/>
          </p:cNvCxnSpPr>
          <p:nvPr/>
        </p:nvCxnSpPr>
        <p:spPr>
          <a:xfrm flipH="1" flipV="1">
            <a:off x="6763248" y="2296456"/>
            <a:ext cx="1238555" cy="13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08214" y="588028"/>
            <a:ext cx="1987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Estimated CTRs</a:t>
            </a:r>
            <a:endParaRPr lang="en-US" sz="2200" i="1" baseline="-25000" dirty="0"/>
          </a:p>
        </p:txBody>
      </p:sp>
      <p:sp>
        <p:nvSpPr>
          <p:cNvPr id="25" name="Process 24"/>
          <p:cNvSpPr/>
          <p:nvPr/>
        </p:nvSpPr>
        <p:spPr>
          <a:xfrm>
            <a:off x="8001803" y="4425772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m</a:t>
            </a:r>
            <a:endParaRPr lang="en-US" sz="2200" i="1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7966754" y="3969558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7245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</a:t>
            </a:r>
            <a:r>
              <a:rPr lang="en-US" dirty="0" err="1"/>
              <a:t>HyperTS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12</a:t>
            </a:fld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299686" y="1142026"/>
            <a:ext cx="713539" cy="727715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303" y="711139"/>
            <a:ext cx="147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u</a:t>
            </a:r>
            <a:r>
              <a:rPr lang="en-US" sz="2200" dirty="0" smtClean="0"/>
              <a:t>ser visit</a:t>
            </a:r>
            <a:endParaRPr lang="en-US" sz="2200" i="1" baseline="-25000" dirty="0"/>
          </a:p>
        </p:txBody>
      </p:sp>
      <p:sp>
        <p:nvSpPr>
          <p:cNvPr id="9" name="Alternate Process 8"/>
          <p:cNvSpPr/>
          <p:nvPr/>
        </p:nvSpPr>
        <p:spPr>
          <a:xfrm>
            <a:off x="3124200" y="1761371"/>
            <a:ext cx="3639048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HyperTS</a:t>
            </a:r>
            <a:r>
              <a:rPr lang="en-US" sz="2400" dirty="0" smtClean="0"/>
              <a:t> selects a candidate model, </a:t>
            </a:r>
            <a:r>
              <a:rPr lang="en-US" sz="2400" i="1" dirty="0" smtClean="0"/>
              <a:t>π</a:t>
            </a:r>
            <a:r>
              <a:rPr lang="en-US" sz="2400" i="1" baseline="-25000" dirty="0"/>
              <a:t>k</a:t>
            </a:r>
            <a:r>
              <a:rPr lang="en-US" sz="2400" dirty="0" smtClean="0"/>
              <a:t> .</a:t>
            </a:r>
            <a:endParaRPr lang="en-US" sz="2400" dirty="0"/>
          </a:p>
        </p:txBody>
      </p:sp>
      <p:sp>
        <p:nvSpPr>
          <p:cNvPr id="16" name="Alternate Process 15"/>
          <p:cNvSpPr/>
          <p:nvPr/>
        </p:nvSpPr>
        <p:spPr>
          <a:xfrm>
            <a:off x="3124200" y="3114096"/>
            <a:ext cx="3639048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π</a:t>
            </a:r>
            <a:r>
              <a:rPr lang="en-US" sz="2400" i="1" baseline="-25000" dirty="0"/>
              <a:t>k</a:t>
            </a:r>
            <a:r>
              <a:rPr lang="en-US" sz="2400" dirty="0" smtClean="0"/>
              <a:t> recommends item </a:t>
            </a:r>
            <a:r>
              <a:rPr lang="en-US" sz="2400" i="1" dirty="0" smtClean="0"/>
              <a:t>A</a:t>
            </a:r>
            <a:r>
              <a:rPr lang="en-US" sz="2400" dirty="0" smtClean="0"/>
              <a:t> to the user.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13225" y="1859388"/>
            <a:ext cx="2110975" cy="1224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3"/>
          </p:cNvCxnSpPr>
          <p:nvPr/>
        </p:nvCxnSpPr>
        <p:spPr>
          <a:xfrm flipH="1" flipV="1">
            <a:off x="6763248" y="2296456"/>
            <a:ext cx="1238555" cy="13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1"/>
          </p:cNvCxnSpPr>
          <p:nvPr/>
        </p:nvCxnSpPr>
        <p:spPr>
          <a:xfrm flipH="1" flipV="1">
            <a:off x="866588" y="1869741"/>
            <a:ext cx="2257612" cy="1779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843417" y="2927863"/>
            <a:ext cx="399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A</a:t>
            </a:r>
            <a:endParaRPr lang="en-US" sz="2200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470801" y="1845521"/>
            <a:ext cx="1459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 smtClean="0"/>
              <a:t>x</a:t>
            </a:r>
            <a:r>
              <a:rPr lang="en-US" sz="2200" i="1" baseline="-25000" dirty="0" err="1" smtClean="0"/>
              <a:t>t</a:t>
            </a:r>
            <a:r>
              <a:rPr lang="en-US" sz="2200" i="1" baseline="-25000" dirty="0" smtClean="0"/>
              <a:t>:</a:t>
            </a:r>
            <a:r>
              <a:rPr lang="en-US" sz="2200" dirty="0" smtClean="0"/>
              <a:t>: context</a:t>
            </a:r>
          </a:p>
          <a:p>
            <a:r>
              <a:rPr lang="en-US" sz="2200" dirty="0" smtClean="0"/>
              <a:t> features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7008214" y="588028"/>
            <a:ext cx="1987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Estimated CTRs</a:t>
            </a:r>
            <a:endParaRPr lang="en-US" sz="2200" i="1" baseline="-25000" dirty="0"/>
          </a:p>
        </p:txBody>
      </p:sp>
      <p:sp>
        <p:nvSpPr>
          <p:cNvPr id="26" name="Process 25"/>
          <p:cNvSpPr/>
          <p:nvPr/>
        </p:nvSpPr>
        <p:spPr>
          <a:xfrm>
            <a:off x="7948823" y="1165008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smtClean="0"/>
              <a:t>R</a:t>
            </a:r>
            <a:r>
              <a:rPr lang="en-US" sz="2200" baseline="-25000" dirty="0" smtClean="0"/>
              <a:t>1</a:t>
            </a:r>
            <a:endParaRPr lang="en-US" sz="2200" baseline="-25000" dirty="0"/>
          </a:p>
        </p:txBody>
      </p:sp>
      <p:sp>
        <p:nvSpPr>
          <p:cNvPr id="28" name="Process 27"/>
          <p:cNvSpPr/>
          <p:nvPr/>
        </p:nvSpPr>
        <p:spPr>
          <a:xfrm>
            <a:off x="7948823" y="2085279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smtClean="0"/>
              <a:t>R</a:t>
            </a:r>
            <a:r>
              <a:rPr lang="en-US" sz="2200" baseline="-25000" dirty="0" smtClean="0"/>
              <a:t>2</a:t>
            </a:r>
            <a:endParaRPr lang="en-US" sz="2200" baseline="-25000" dirty="0"/>
          </a:p>
        </p:txBody>
      </p:sp>
      <p:sp>
        <p:nvSpPr>
          <p:cNvPr id="29" name="Process 28"/>
          <p:cNvSpPr/>
          <p:nvPr/>
        </p:nvSpPr>
        <p:spPr>
          <a:xfrm>
            <a:off x="8001803" y="3347019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k</a:t>
            </a:r>
            <a:endParaRPr lang="en-US" sz="2200" i="1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948823" y="2681642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2" name="Process 31"/>
          <p:cNvSpPr/>
          <p:nvPr/>
        </p:nvSpPr>
        <p:spPr>
          <a:xfrm>
            <a:off x="8001803" y="4425772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m</a:t>
            </a:r>
            <a:endParaRPr lang="en-US" sz="2200" i="1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7966754" y="3969558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7268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of </a:t>
            </a:r>
            <a:r>
              <a:rPr lang="en-US" dirty="0" err="1"/>
              <a:t>HyperTS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13</a:t>
            </a:fld>
            <a:endParaRPr lang="en-US"/>
          </a:p>
        </p:txBody>
      </p:sp>
      <p:sp>
        <p:nvSpPr>
          <p:cNvPr id="7" name="Smiley Face 6"/>
          <p:cNvSpPr/>
          <p:nvPr/>
        </p:nvSpPr>
        <p:spPr>
          <a:xfrm>
            <a:off x="299686" y="1142026"/>
            <a:ext cx="713539" cy="727715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73303" y="711139"/>
            <a:ext cx="14704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A </a:t>
            </a:r>
            <a:r>
              <a:rPr lang="en-US" sz="2200" dirty="0"/>
              <a:t>u</a:t>
            </a:r>
            <a:r>
              <a:rPr lang="en-US" sz="2200" dirty="0" smtClean="0"/>
              <a:t>ser visit</a:t>
            </a:r>
            <a:endParaRPr lang="en-US" sz="2200" i="1" baseline="-25000" dirty="0"/>
          </a:p>
        </p:txBody>
      </p:sp>
      <p:sp>
        <p:nvSpPr>
          <p:cNvPr id="9" name="Alternate Process 8"/>
          <p:cNvSpPr/>
          <p:nvPr/>
        </p:nvSpPr>
        <p:spPr>
          <a:xfrm>
            <a:off x="3124200" y="1761371"/>
            <a:ext cx="3639048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HyperTS</a:t>
            </a:r>
            <a:r>
              <a:rPr lang="en-US" sz="2400" dirty="0" smtClean="0"/>
              <a:t> selects a candidate model, </a:t>
            </a:r>
            <a:r>
              <a:rPr lang="en-US" sz="2400" i="1" dirty="0" smtClean="0"/>
              <a:t>π</a:t>
            </a:r>
            <a:r>
              <a:rPr lang="en-US" sz="2400" i="1" baseline="-25000" dirty="0"/>
              <a:t>k</a:t>
            </a:r>
            <a:r>
              <a:rPr lang="en-US" sz="2400" dirty="0" smtClean="0"/>
              <a:t> .</a:t>
            </a:r>
            <a:endParaRPr lang="en-US" sz="2400" dirty="0"/>
          </a:p>
        </p:txBody>
      </p:sp>
      <p:sp>
        <p:nvSpPr>
          <p:cNvPr id="16" name="Alternate Process 15"/>
          <p:cNvSpPr/>
          <p:nvPr/>
        </p:nvSpPr>
        <p:spPr>
          <a:xfrm>
            <a:off x="3124200" y="3114096"/>
            <a:ext cx="3639048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π</a:t>
            </a:r>
            <a:r>
              <a:rPr lang="en-US" sz="2400" i="1" baseline="-25000" dirty="0"/>
              <a:t>k</a:t>
            </a:r>
            <a:r>
              <a:rPr lang="en-US" sz="2400" dirty="0" smtClean="0"/>
              <a:t> recommends item </a:t>
            </a:r>
            <a:r>
              <a:rPr lang="en-US" sz="2400" i="1" dirty="0" smtClean="0"/>
              <a:t>A</a:t>
            </a:r>
            <a:r>
              <a:rPr lang="en-US" sz="2400" dirty="0" smtClean="0"/>
              <a:t> to the user.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013225" y="1859388"/>
            <a:ext cx="1960069" cy="12547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3"/>
          </p:cNvCxnSpPr>
          <p:nvPr/>
        </p:nvCxnSpPr>
        <p:spPr>
          <a:xfrm flipH="1" flipV="1">
            <a:off x="6763248" y="2296456"/>
            <a:ext cx="1238555" cy="13568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1"/>
          </p:cNvCxnSpPr>
          <p:nvPr/>
        </p:nvCxnSpPr>
        <p:spPr>
          <a:xfrm flipH="1" flipV="1">
            <a:off x="866588" y="1869741"/>
            <a:ext cx="2257612" cy="17794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2854" y="2954530"/>
            <a:ext cx="399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A</a:t>
            </a:r>
            <a:endParaRPr lang="en-US" sz="2200" i="1" baseline="-25000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66588" y="2040456"/>
            <a:ext cx="2257612" cy="298220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14130" y="1859388"/>
            <a:ext cx="14591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 smtClean="0"/>
              <a:t>x</a:t>
            </a:r>
            <a:r>
              <a:rPr lang="en-US" sz="2200" i="1" baseline="-25000" dirty="0" err="1" smtClean="0"/>
              <a:t>t</a:t>
            </a:r>
            <a:r>
              <a:rPr lang="en-US" sz="2200" i="1" baseline="-25000" dirty="0" smtClean="0"/>
              <a:t>:</a:t>
            </a:r>
            <a:r>
              <a:rPr lang="en-US" sz="2200" dirty="0" smtClean="0"/>
              <a:t>: context</a:t>
            </a:r>
          </a:p>
          <a:p>
            <a:r>
              <a:rPr lang="en-US" sz="2200" dirty="0" smtClean="0"/>
              <a:t> features</a:t>
            </a:r>
            <a:endParaRPr lang="en-US" sz="2200" dirty="0"/>
          </a:p>
        </p:txBody>
      </p:sp>
      <p:sp>
        <p:nvSpPr>
          <p:cNvPr id="40" name="Rectangle 39"/>
          <p:cNvSpPr/>
          <p:nvPr/>
        </p:nvSpPr>
        <p:spPr>
          <a:xfrm>
            <a:off x="423352" y="3592105"/>
            <a:ext cx="18932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i="1" dirty="0" err="1"/>
              <a:t>r</a:t>
            </a:r>
            <a:r>
              <a:rPr lang="en-US" sz="2200" i="1" baseline="-25000" dirty="0" err="1" smtClean="0"/>
              <a:t>t</a:t>
            </a:r>
            <a:r>
              <a:rPr lang="en-US" sz="2200" dirty="0" smtClean="0"/>
              <a:t> :click or not</a:t>
            </a:r>
            <a:endParaRPr lang="en-US" sz="2200" dirty="0"/>
          </a:p>
        </p:txBody>
      </p:sp>
      <p:sp>
        <p:nvSpPr>
          <p:cNvPr id="41" name="Alternate Process 40"/>
          <p:cNvSpPr/>
          <p:nvPr/>
        </p:nvSpPr>
        <p:spPr>
          <a:xfrm>
            <a:off x="3162431" y="4766235"/>
            <a:ext cx="3889804" cy="941333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HyperTS</a:t>
            </a:r>
            <a:r>
              <a:rPr lang="en-US" sz="2400" dirty="0" smtClean="0"/>
              <a:t> updates the estimation of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k</a:t>
            </a:r>
            <a:r>
              <a:rPr lang="en-US" sz="2400" dirty="0" smtClean="0"/>
              <a:t> based on</a:t>
            </a:r>
            <a:r>
              <a:rPr lang="en-US" sz="2400" i="1" dirty="0" smtClean="0"/>
              <a:t> </a:t>
            </a:r>
            <a:r>
              <a:rPr lang="en-US" sz="2400" i="1" dirty="0"/>
              <a:t>r</a:t>
            </a:r>
            <a:r>
              <a:rPr lang="en-US" sz="2400" i="1" baseline="-25000" dirty="0"/>
              <a:t>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7" name="TextBox 46"/>
          <p:cNvSpPr txBox="1"/>
          <p:nvPr/>
        </p:nvSpPr>
        <p:spPr>
          <a:xfrm>
            <a:off x="7008214" y="588028"/>
            <a:ext cx="19871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Estimated CTRs</a:t>
            </a:r>
            <a:endParaRPr lang="en-US" sz="2200" i="1" baseline="-25000" dirty="0"/>
          </a:p>
        </p:txBody>
      </p:sp>
      <p:sp>
        <p:nvSpPr>
          <p:cNvPr id="25" name="Process 24"/>
          <p:cNvSpPr/>
          <p:nvPr/>
        </p:nvSpPr>
        <p:spPr>
          <a:xfrm>
            <a:off x="7948823" y="1165008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smtClean="0"/>
              <a:t>R</a:t>
            </a:r>
            <a:r>
              <a:rPr lang="en-US" sz="2200" baseline="-25000" dirty="0" smtClean="0"/>
              <a:t>1</a:t>
            </a:r>
            <a:endParaRPr lang="en-US" sz="2200" baseline="-25000" dirty="0"/>
          </a:p>
        </p:txBody>
      </p:sp>
      <p:sp>
        <p:nvSpPr>
          <p:cNvPr id="26" name="Process 25"/>
          <p:cNvSpPr/>
          <p:nvPr/>
        </p:nvSpPr>
        <p:spPr>
          <a:xfrm>
            <a:off x="7948823" y="2085279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smtClean="0"/>
              <a:t>R</a:t>
            </a:r>
            <a:r>
              <a:rPr lang="en-US" sz="2200" baseline="-25000" dirty="0" smtClean="0"/>
              <a:t>2</a:t>
            </a:r>
            <a:endParaRPr lang="en-US" sz="2200" baseline="-25000" dirty="0"/>
          </a:p>
        </p:txBody>
      </p:sp>
      <p:sp>
        <p:nvSpPr>
          <p:cNvPr id="28" name="Process 27"/>
          <p:cNvSpPr/>
          <p:nvPr/>
        </p:nvSpPr>
        <p:spPr>
          <a:xfrm>
            <a:off x="8001803" y="3347019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k</a:t>
            </a:r>
            <a:endParaRPr lang="en-US" sz="22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7948823" y="2681642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31" name="Process 30"/>
          <p:cNvSpPr/>
          <p:nvPr/>
        </p:nvSpPr>
        <p:spPr>
          <a:xfrm>
            <a:off x="8001803" y="4425772"/>
            <a:ext cx="914400" cy="612648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i="1" dirty="0" err="1" smtClean="0"/>
              <a:t>R</a:t>
            </a:r>
            <a:r>
              <a:rPr lang="en-US" sz="2200" i="1" baseline="-25000" dirty="0" err="1" smtClean="0"/>
              <a:t>m</a:t>
            </a:r>
            <a:endParaRPr lang="en-US" sz="2200" i="1" baseline="-25000" dirty="0"/>
          </a:p>
        </p:txBody>
      </p:sp>
      <p:sp>
        <p:nvSpPr>
          <p:cNvPr id="32" name="TextBox 31"/>
          <p:cNvSpPr txBox="1"/>
          <p:nvPr/>
        </p:nvSpPr>
        <p:spPr>
          <a:xfrm>
            <a:off x="7966754" y="3969558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stCxn id="41" idx="3"/>
            <a:endCxn id="28" idx="1"/>
          </p:cNvCxnSpPr>
          <p:nvPr/>
        </p:nvCxnSpPr>
        <p:spPr>
          <a:xfrm flipV="1">
            <a:off x="7052235" y="3653343"/>
            <a:ext cx="949568" cy="15835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459447" y="4184265"/>
            <a:ext cx="118557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/>
              <a:t>update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4530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Two-Layer Decision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14</a:t>
            </a:fld>
            <a:endParaRPr lang="en-US"/>
          </a:p>
        </p:txBody>
      </p:sp>
      <p:sp>
        <p:nvSpPr>
          <p:cNvPr id="12" name="Alternate Process 11"/>
          <p:cNvSpPr/>
          <p:nvPr/>
        </p:nvSpPr>
        <p:spPr>
          <a:xfrm>
            <a:off x="2590800" y="1445833"/>
            <a:ext cx="3639048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Bernoulli Thompson Sampling</a:t>
            </a:r>
            <a:endParaRPr lang="en-US" sz="2400" dirty="0"/>
          </a:p>
        </p:txBody>
      </p:sp>
      <p:sp>
        <p:nvSpPr>
          <p:cNvPr id="13" name="Alternate Process 12"/>
          <p:cNvSpPr/>
          <p:nvPr/>
        </p:nvSpPr>
        <p:spPr>
          <a:xfrm>
            <a:off x="609911" y="3301527"/>
            <a:ext cx="764677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π</a:t>
            </a:r>
            <a:r>
              <a:rPr lang="en-US" sz="2400" baseline="-25000" dirty="0"/>
              <a:t>1</a:t>
            </a:r>
            <a:endParaRPr lang="en-US" sz="2400" dirty="0"/>
          </a:p>
        </p:txBody>
      </p:sp>
      <p:sp>
        <p:nvSpPr>
          <p:cNvPr id="14" name="Alternate Process 13"/>
          <p:cNvSpPr/>
          <p:nvPr/>
        </p:nvSpPr>
        <p:spPr>
          <a:xfrm>
            <a:off x="1826123" y="3301527"/>
            <a:ext cx="764677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π</a:t>
            </a:r>
            <a:r>
              <a:rPr lang="en-US" sz="2400" baseline="-25000" dirty="0" smtClean="0"/>
              <a:t>2</a:t>
            </a:r>
            <a:endParaRPr lang="en-US" sz="2400" dirty="0"/>
          </a:p>
        </p:txBody>
      </p:sp>
      <p:sp>
        <p:nvSpPr>
          <p:cNvPr id="15" name="Alternate Process 14"/>
          <p:cNvSpPr/>
          <p:nvPr/>
        </p:nvSpPr>
        <p:spPr>
          <a:xfrm>
            <a:off x="7560547" y="3301527"/>
            <a:ext cx="764677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π</a:t>
            </a:r>
            <a:r>
              <a:rPr lang="en-US" sz="2400" i="1" baseline="-25000" dirty="0" smtClean="0"/>
              <a:t>m</a:t>
            </a:r>
            <a:endParaRPr lang="en-US" sz="2400" i="1" dirty="0"/>
          </a:p>
        </p:txBody>
      </p:sp>
      <p:cxnSp>
        <p:nvCxnSpPr>
          <p:cNvPr id="16" name="Straight Arrow Connector 15"/>
          <p:cNvCxnSpPr>
            <a:stCxn id="12" idx="2"/>
            <a:endCxn id="19" idx="0"/>
          </p:cNvCxnSpPr>
          <p:nvPr/>
        </p:nvCxnSpPr>
        <p:spPr>
          <a:xfrm>
            <a:off x="4410324" y="2516002"/>
            <a:ext cx="313610" cy="785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Alternate Process 18"/>
          <p:cNvSpPr/>
          <p:nvPr/>
        </p:nvSpPr>
        <p:spPr>
          <a:xfrm>
            <a:off x="4341595" y="3301527"/>
            <a:ext cx="764677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 smtClean="0"/>
              <a:t>π</a:t>
            </a:r>
            <a:r>
              <a:rPr lang="en-US" sz="2400" i="1" baseline="-25000" dirty="0" smtClean="0"/>
              <a:t>k</a:t>
            </a:r>
            <a:endParaRPr lang="en-US" sz="2400" i="1" dirty="0"/>
          </a:p>
        </p:txBody>
      </p:sp>
      <p:cxnSp>
        <p:nvCxnSpPr>
          <p:cNvPr id="21" name="Straight Arrow Connector 20"/>
          <p:cNvCxnSpPr>
            <a:stCxn id="19" idx="2"/>
          </p:cNvCxnSpPr>
          <p:nvPr/>
        </p:nvCxnSpPr>
        <p:spPr>
          <a:xfrm flipH="1">
            <a:off x="3272118" y="4371696"/>
            <a:ext cx="1451816" cy="7531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lternate Process 23"/>
          <p:cNvSpPr/>
          <p:nvPr/>
        </p:nvSpPr>
        <p:spPr>
          <a:xfrm>
            <a:off x="2741861" y="5124824"/>
            <a:ext cx="1217551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Item</a:t>
            </a:r>
            <a:r>
              <a:rPr lang="en-US" sz="2400" i="1" dirty="0" smtClean="0"/>
              <a:t> A</a:t>
            </a:r>
            <a:endParaRPr lang="en-US" sz="2400" dirty="0"/>
          </a:p>
        </p:txBody>
      </p:sp>
      <p:sp>
        <p:nvSpPr>
          <p:cNvPr id="25" name="Alternate Process 24"/>
          <p:cNvSpPr/>
          <p:nvPr/>
        </p:nvSpPr>
        <p:spPr>
          <a:xfrm>
            <a:off x="4201459" y="5124824"/>
            <a:ext cx="1217551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Item</a:t>
            </a:r>
            <a:r>
              <a:rPr lang="en-US" sz="2400" i="1" dirty="0" smtClean="0"/>
              <a:t> B</a:t>
            </a:r>
            <a:endParaRPr lang="en-US" sz="2400" dirty="0"/>
          </a:p>
        </p:txBody>
      </p:sp>
      <p:sp>
        <p:nvSpPr>
          <p:cNvPr id="26" name="Alternate Process 25"/>
          <p:cNvSpPr/>
          <p:nvPr/>
        </p:nvSpPr>
        <p:spPr>
          <a:xfrm>
            <a:off x="5621072" y="5124824"/>
            <a:ext cx="1217551" cy="1070169"/>
          </a:xfrm>
          <a:prstGeom prst="flowChartAlternate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Item</a:t>
            </a:r>
            <a:r>
              <a:rPr lang="en-US" sz="2400" i="1" dirty="0" smtClean="0"/>
              <a:t> C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2977761" y="3578113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5739022" y="3585284"/>
            <a:ext cx="981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4576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Idea 2 (</a:t>
            </a:r>
            <a:r>
              <a:rPr lang="en-US" dirty="0" err="1" smtClean="0"/>
              <a:t>HyperTSFB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 of Previous Idea: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or each recommendation, user feedback is used by only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individual model</a:t>
            </a:r>
            <a:r>
              <a:rPr lang="en-US" dirty="0"/>
              <a:t> </a:t>
            </a:r>
            <a:r>
              <a:rPr lang="en-US" dirty="0" smtClean="0"/>
              <a:t>(e.g., </a:t>
            </a:r>
            <a:r>
              <a:rPr lang="en-US" i="1" dirty="0"/>
              <a:t>π</a:t>
            </a:r>
            <a:r>
              <a:rPr lang="en-US" i="1" baseline="-25000" dirty="0"/>
              <a:t>k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Motivation:</a:t>
            </a:r>
          </a:p>
          <a:p>
            <a:pPr lvl="1"/>
            <a:r>
              <a:rPr lang="en-US" dirty="0" smtClean="0"/>
              <a:t>Can we update </a:t>
            </a:r>
            <a:r>
              <a:rPr lang="en-US" dirty="0" smtClean="0">
                <a:solidFill>
                  <a:srgbClr val="FF0000"/>
                </a:solidFill>
              </a:rPr>
              <a:t>all</a:t>
            </a:r>
            <a:r>
              <a:rPr lang="en-US" dirty="0" smtClean="0"/>
              <a:t> </a:t>
            </a:r>
            <a:r>
              <a:rPr lang="en-US" i="1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, …, </a:t>
            </a:r>
            <a:r>
              <a:rPr lang="en-US" i="1" dirty="0" err="1" smtClean="0"/>
              <a:t>R</a:t>
            </a:r>
            <a:r>
              <a:rPr lang="en-US" i="1" baseline="-25000" dirty="0" err="1" smtClean="0"/>
              <a:t>m</a:t>
            </a:r>
            <a:r>
              <a:rPr lang="en-US" dirty="0" smtClean="0"/>
              <a:t> by every user feedback? (Share every user feedback to every individual model).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667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 2 (</a:t>
            </a:r>
            <a:r>
              <a:rPr lang="en-US" dirty="0" err="1" smtClean="0"/>
              <a:t>HyperTSFB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Assume each model can output the probability of recommending any item given </a:t>
            </a:r>
            <a:r>
              <a:rPr lang="en-US" sz="2800" b="1" i="1" dirty="0" err="1" smtClean="0"/>
              <a:t>x</a:t>
            </a:r>
            <a:r>
              <a:rPr lang="en-US" sz="2800" i="1" baseline="-25000" dirty="0" err="1" smtClean="0"/>
              <a:t>t</a:t>
            </a:r>
            <a:r>
              <a:rPr lang="en-US" sz="2800" dirty="0" err="1" smtClean="0"/>
              <a:t>.</a:t>
            </a:r>
            <a:endParaRPr lang="en-US" sz="2800" dirty="0" smtClean="0"/>
          </a:p>
          <a:p>
            <a:pPr lvl="1"/>
            <a:r>
              <a:rPr lang="en-US" sz="2400" dirty="0" smtClean="0"/>
              <a:t>E.g., for deterministic recommendation, it is 1 or 0.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For a user visit </a:t>
            </a:r>
            <a:r>
              <a:rPr lang="en-US" sz="2800" b="1" i="1" dirty="0" err="1" smtClean="0"/>
              <a:t>x</a:t>
            </a:r>
            <a:r>
              <a:rPr lang="en-US" sz="2800" i="1" baseline="-25000" dirty="0" err="1" smtClean="0"/>
              <a:t>t</a:t>
            </a:r>
            <a:r>
              <a:rPr lang="en-US" sz="2800" dirty="0"/>
              <a:t>: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i="1" dirty="0" smtClean="0"/>
              <a:t>π</a:t>
            </a:r>
            <a:r>
              <a:rPr lang="en-US" sz="2400" i="1" baseline="-25000" dirty="0" smtClean="0"/>
              <a:t>k</a:t>
            </a:r>
            <a:r>
              <a:rPr lang="en-US" sz="2400" dirty="0" smtClean="0"/>
              <a:t> is selected to perform recommendation (</a:t>
            </a:r>
            <a:r>
              <a:rPr lang="en-US" sz="2400" i="1" dirty="0" smtClean="0"/>
              <a:t>k</a:t>
            </a:r>
            <a:r>
              <a:rPr lang="en-US" sz="2400" dirty="0" smtClean="0"/>
              <a:t>=1,2,…, or </a:t>
            </a:r>
            <a:r>
              <a:rPr lang="en-US" sz="2400" i="1" dirty="0" smtClean="0"/>
              <a:t>m</a:t>
            </a:r>
            <a:r>
              <a:rPr lang="en-US" sz="2400" dirty="0" smtClean="0"/>
              <a:t>).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Item </a:t>
            </a:r>
            <a:r>
              <a:rPr lang="en-US" sz="2400" i="1" dirty="0" smtClean="0"/>
              <a:t>A</a:t>
            </a:r>
            <a:r>
              <a:rPr lang="en-US" sz="2400" dirty="0" smtClean="0"/>
              <a:t> is recommended by </a:t>
            </a:r>
            <a:r>
              <a:rPr lang="en-US" sz="2400" i="1" dirty="0" smtClean="0"/>
              <a:t>π</a:t>
            </a:r>
            <a:r>
              <a:rPr lang="en-US" sz="2400" i="1" baseline="-25000" dirty="0" smtClean="0"/>
              <a:t>k </a:t>
            </a:r>
            <a:r>
              <a:rPr lang="en-US" sz="2400" dirty="0" smtClean="0"/>
              <a:t>given </a:t>
            </a:r>
            <a:r>
              <a:rPr lang="en-US" sz="2400" b="1" i="1" dirty="0" err="1"/>
              <a:t>x</a:t>
            </a:r>
            <a:r>
              <a:rPr lang="en-US" sz="2400" i="1" baseline="-25000" dirty="0" err="1"/>
              <a:t>t</a:t>
            </a:r>
            <a:r>
              <a:rPr lang="en-US" sz="2400" dirty="0" err="1" smtClean="0"/>
              <a:t>.</a:t>
            </a:r>
            <a:r>
              <a:rPr lang="en-US" sz="2400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Receive a user feedback (click or not click),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Ask every model </a:t>
            </a:r>
            <a:r>
              <a:rPr lang="en-US" sz="2400" i="1" dirty="0" smtClean="0"/>
              <a:t>π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/>
              <a:t>π</a:t>
            </a:r>
            <a:r>
              <a:rPr lang="en-US" sz="2400" baseline="-25000" dirty="0"/>
              <a:t>2 </a:t>
            </a:r>
            <a:r>
              <a:rPr lang="en-US" sz="2400" dirty="0"/>
              <a:t> … </a:t>
            </a:r>
            <a:r>
              <a:rPr lang="en-US" sz="2400" i="1" dirty="0"/>
              <a:t>π</a:t>
            </a:r>
            <a:r>
              <a:rPr lang="en-US" sz="2400" i="1" baseline="-25000" dirty="0"/>
              <a:t>m</a:t>
            </a:r>
            <a:r>
              <a:rPr lang="en-US" sz="2400" dirty="0" smtClean="0"/>
              <a:t>, what is the </a:t>
            </a:r>
            <a:r>
              <a:rPr lang="en-US" sz="2400" dirty="0" smtClean="0">
                <a:solidFill>
                  <a:srgbClr val="FF0000"/>
                </a:solidFill>
              </a:rPr>
              <a:t>probability</a:t>
            </a:r>
            <a:r>
              <a:rPr lang="en-US" sz="2400" dirty="0" smtClean="0"/>
              <a:t> of recommending </a:t>
            </a:r>
            <a:r>
              <a:rPr lang="en-US" sz="2400" i="1" dirty="0" smtClean="0"/>
              <a:t>A</a:t>
            </a:r>
            <a:r>
              <a:rPr lang="en-US" sz="2400" i="1" dirty="0"/>
              <a:t> </a:t>
            </a:r>
            <a:r>
              <a:rPr lang="en-US" sz="2400" dirty="0"/>
              <a:t>given </a:t>
            </a:r>
            <a:r>
              <a:rPr lang="en-US" sz="2400" b="1" i="1" dirty="0" err="1"/>
              <a:t>x</a:t>
            </a:r>
            <a:r>
              <a:rPr lang="en-US" sz="2400" i="1" baseline="-25000" dirty="0" err="1"/>
              <a:t>t</a:t>
            </a:r>
            <a:r>
              <a:rPr lang="en-US" sz="2400" i="1" baseline="-25000" dirty="0" err="1" smtClean="0"/>
              <a:t>.</a:t>
            </a: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19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Idea 2 (</a:t>
            </a:r>
            <a:r>
              <a:rPr lang="en-US" dirty="0" err="1" smtClean="0"/>
              <a:t>HyperTSFB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Assume each model can output the probability of recommending any item given </a:t>
            </a:r>
            <a:r>
              <a:rPr lang="en-US" sz="2800" b="1" i="1" dirty="0" err="1" smtClean="0"/>
              <a:t>x</a:t>
            </a:r>
            <a:r>
              <a:rPr lang="en-US" sz="2800" i="1" baseline="-25000" dirty="0" err="1" smtClean="0"/>
              <a:t>t</a:t>
            </a:r>
            <a:r>
              <a:rPr lang="en-US" sz="2800" dirty="0" err="1" smtClean="0"/>
              <a:t>.</a:t>
            </a:r>
            <a:endParaRPr lang="en-US" sz="2800" dirty="0" smtClean="0"/>
          </a:p>
          <a:p>
            <a:pPr lvl="1"/>
            <a:r>
              <a:rPr lang="en-US" sz="2400" dirty="0" smtClean="0"/>
              <a:t>E.g., for deterministic recommendation, it is 1 or 0.</a:t>
            </a:r>
          </a:p>
          <a:p>
            <a:pPr lvl="1"/>
            <a:endParaRPr lang="en-US" sz="2400" dirty="0"/>
          </a:p>
          <a:p>
            <a:r>
              <a:rPr lang="en-US" sz="2800" dirty="0" smtClean="0"/>
              <a:t>For a user visit </a:t>
            </a:r>
            <a:r>
              <a:rPr lang="en-US" sz="2800" b="1" i="1" dirty="0" err="1" smtClean="0"/>
              <a:t>x</a:t>
            </a:r>
            <a:r>
              <a:rPr lang="en-US" sz="2800" i="1" baseline="-25000" dirty="0" err="1" smtClean="0"/>
              <a:t>t</a:t>
            </a:r>
            <a:r>
              <a:rPr lang="en-US" sz="2800" dirty="0"/>
              <a:t>:</a:t>
            </a:r>
            <a:endParaRPr lang="en-US" sz="28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400" i="1" dirty="0" smtClean="0"/>
              <a:t>π</a:t>
            </a:r>
            <a:r>
              <a:rPr lang="en-US" sz="2400" i="1" baseline="-25000" dirty="0" smtClean="0"/>
              <a:t>k</a:t>
            </a:r>
            <a:r>
              <a:rPr lang="en-US" sz="2400" dirty="0" smtClean="0"/>
              <a:t> is selected to perform recommendation (</a:t>
            </a:r>
            <a:r>
              <a:rPr lang="en-US" sz="2400" i="1" dirty="0" smtClean="0"/>
              <a:t>k</a:t>
            </a:r>
            <a:r>
              <a:rPr lang="en-US" sz="2400" dirty="0" smtClean="0"/>
              <a:t>=1,2,…, or </a:t>
            </a:r>
            <a:r>
              <a:rPr lang="en-US" sz="2400" i="1" dirty="0" smtClean="0"/>
              <a:t>m</a:t>
            </a:r>
            <a:r>
              <a:rPr lang="en-US" sz="2400" dirty="0" smtClean="0"/>
              <a:t>).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Item </a:t>
            </a:r>
            <a:r>
              <a:rPr lang="en-US" sz="2400" i="1" dirty="0" smtClean="0"/>
              <a:t>A</a:t>
            </a:r>
            <a:r>
              <a:rPr lang="en-US" sz="2400" dirty="0" smtClean="0"/>
              <a:t> is recommended by </a:t>
            </a:r>
            <a:r>
              <a:rPr lang="en-US" sz="2400" i="1" dirty="0" smtClean="0"/>
              <a:t>π</a:t>
            </a:r>
            <a:r>
              <a:rPr lang="en-US" sz="2400" i="1" baseline="-25000" dirty="0" smtClean="0"/>
              <a:t>k </a:t>
            </a:r>
            <a:r>
              <a:rPr lang="en-US" sz="2400" dirty="0" smtClean="0"/>
              <a:t>given </a:t>
            </a:r>
            <a:r>
              <a:rPr lang="en-US" sz="2400" b="1" i="1" dirty="0" err="1"/>
              <a:t>x</a:t>
            </a:r>
            <a:r>
              <a:rPr lang="en-US" sz="2400" i="1" baseline="-25000" dirty="0" err="1"/>
              <a:t>t</a:t>
            </a:r>
            <a:r>
              <a:rPr lang="en-US" sz="2400" dirty="0" err="1" smtClean="0"/>
              <a:t>.</a:t>
            </a:r>
            <a:r>
              <a:rPr lang="en-US" sz="2400" dirty="0" smtClean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Receive a user feedback (click or not click), </a:t>
            </a:r>
            <a:r>
              <a:rPr lang="en-US" sz="2400" i="1" dirty="0" smtClean="0"/>
              <a:t>r</a:t>
            </a:r>
            <a:r>
              <a:rPr lang="en-US" sz="2400" i="1" baseline="-25000" dirty="0" smtClean="0"/>
              <a:t>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Ask every model </a:t>
            </a:r>
            <a:r>
              <a:rPr lang="en-US" sz="2400" i="1" dirty="0" smtClean="0"/>
              <a:t>π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/>
              <a:t>π</a:t>
            </a:r>
            <a:r>
              <a:rPr lang="en-US" sz="2400" baseline="-25000" dirty="0"/>
              <a:t>2 </a:t>
            </a:r>
            <a:r>
              <a:rPr lang="en-US" sz="2400" dirty="0"/>
              <a:t> … </a:t>
            </a:r>
            <a:r>
              <a:rPr lang="en-US" sz="2400" i="1" dirty="0"/>
              <a:t>π</a:t>
            </a:r>
            <a:r>
              <a:rPr lang="en-US" sz="2400" i="1" baseline="-25000" dirty="0"/>
              <a:t>m</a:t>
            </a:r>
            <a:r>
              <a:rPr lang="en-US" sz="2400" dirty="0" smtClean="0"/>
              <a:t>, what is the </a:t>
            </a:r>
            <a:r>
              <a:rPr lang="en-US" sz="2400" dirty="0" smtClean="0">
                <a:solidFill>
                  <a:srgbClr val="FF0000"/>
                </a:solidFill>
              </a:rPr>
              <a:t>probability</a:t>
            </a:r>
            <a:r>
              <a:rPr lang="en-US" sz="2400" dirty="0" smtClean="0"/>
              <a:t> of recommending </a:t>
            </a:r>
            <a:r>
              <a:rPr lang="en-US" sz="2400" i="1" dirty="0" smtClean="0"/>
              <a:t>A </a:t>
            </a:r>
            <a:r>
              <a:rPr lang="en-US" sz="2400" dirty="0" smtClean="0"/>
              <a:t>given </a:t>
            </a:r>
            <a:r>
              <a:rPr lang="en-US" sz="2400" b="1" i="1" dirty="0" err="1" smtClean="0"/>
              <a:t>x</a:t>
            </a:r>
            <a:r>
              <a:rPr lang="en-US" sz="2400" i="1" baseline="-25000" dirty="0" err="1" smtClean="0"/>
              <a:t>t</a:t>
            </a:r>
            <a:r>
              <a:rPr lang="en-US" sz="2400" i="1" baseline="-25000" dirty="0" err="1"/>
              <a:t>.</a:t>
            </a:r>
            <a:endParaRPr lang="en-US" sz="2400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ACM </a:t>
            </a:r>
            <a:r>
              <a:rPr lang="en-US" dirty="0" err="1" smtClean="0"/>
              <a:t>RecSys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17</a:t>
            </a:fld>
            <a:endParaRPr lang="en-US"/>
          </a:p>
        </p:txBody>
      </p:sp>
      <p:cxnSp>
        <p:nvCxnSpPr>
          <p:cNvPr id="8" name="Straight Arrow Connector 7"/>
          <p:cNvCxnSpPr>
            <a:endCxn id="17" idx="2"/>
          </p:cNvCxnSpPr>
          <p:nvPr/>
        </p:nvCxnSpPr>
        <p:spPr>
          <a:xfrm flipH="1" flipV="1">
            <a:off x="6553200" y="4557055"/>
            <a:ext cx="334682" cy="409251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7" idx="2"/>
          </p:cNvCxnSpPr>
          <p:nvPr/>
        </p:nvCxnSpPr>
        <p:spPr>
          <a:xfrm flipH="1" flipV="1">
            <a:off x="6553200" y="4557055"/>
            <a:ext cx="1051860" cy="752755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4297440" y="3033058"/>
            <a:ext cx="4511520" cy="15239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Estimate the CTR of </a:t>
            </a:r>
            <a:r>
              <a:rPr lang="en-US" sz="2400" b="1" dirty="0">
                <a:solidFill>
                  <a:srgbClr val="0000FF"/>
                </a:solidFill>
              </a:rPr>
              <a:t> </a:t>
            </a:r>
            <a:r>
              <a:rPr lang="en-US" sz="2400" b="1" i="1" dirty="0">
                <a:solidFill>
                  <a:srgbClr val="0000FF"/>
                </a:solidFill>
              </a:rPr>
              <a:t>π</a:t>
            </a:r>
            <a:r>
              <a:rPr lang="en-US" sz="2400" b="1" baseline="-25000" dirty="0">
                <a:solidFill>
                  <a:srgbClr val="0000FF"/>
                </a:solidFill>
              </a:rPr>
              <a:t>1</a:t>
            </a:r>
            <a:r>
              <a:rPr lang="en-US" sz="2400" b="1" dirty="0">
                <a:solidFill>
                  <a:srgbClr val="0000FF"/>
                </a:solidFill>
              </a:rPr>
              <a:t>, </a:t>
            </a:r>
            <a:r>
              <a:rPr lang="en-US" sz="2400" b="1" i="1" dirty="0">
                <a:solidFill>
                  <a:srgbClr val="0000FF"/>
                </a:solidFill>
              </a:rPr>
              <a:t>π</a:t>
            </a:r>
            <a:r>
              <a:rPr lang="en-US" sz="2400" b="1" baseline="-25000" dirty="0">
                <a:solidFill>
                  <a:srgbClr val="0000FF"/>
                </a:solidFill>
              </a:rPr>
              <a:t>2 </a:t>
            </a:r>
            <a:r>
              <a:rPr lang="en-US" sz="2400" b="1" dirty="0">
                <a:solidFill>
                  <a:srgbClr val="0000FF"/>
                </a:solidFill>
              </a:rPr>
              <a:t> … </a:t>
            </a:r>
            <a:r>
              <a:rPr lang="en-US" sz="2400" b="1" i="1" dirty="0" smtClean="0">
                <a:solidFill>
                  <a:srgbClr val="0000FF"/>
                </a:solidFill>
              </a:rPr>
              <a:t>π</a:t>
            </a:r>
            <a:r>
              <a:rPr lang="en-US" sz="2400" b="1" i="1" baseline="-25000" dirty="0" smtClean="0">
                <a:solidFill>
                  <a:srgbClr val="0000FF"/>
                </a:solidFill>
              </a:rPr>
              <a:t>m </a:t>
            </a:r>
            <a:r>
              <a:rPr lang="en-US" sz="2400" b="1" dirty="0" smtClean="0">
                <a:solidFill>
                  <a:srgbClr val="0000FF"/>
                </a:solidFill>
              </a:rPr>
              <a:t> (Importance Sampling)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85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Experimental Data</a:t>
            </a:r>
          </a:p>
          <a:p>
            <a:pPr lvl="1"/>
            <a:r>
              <a:rPr lang="en-US" dirty="0" smtClean="0"/>
              <a:t>Yahoo! Today News data logs (</a:t>
            </a:r>
            <a:r>
              <a:rPr lang="en-US" dirty="0"/>
              <a:t>r</a:t>
            </a:r>
            <a:r>
              <a:rPr lang="en-US" dirty="0" smtClean="0"/>
              <a:t>andomly displayed).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KDD Cup 2012 Online Advertising data set.</a:t>
            </a:r>
          </a:p>
          <a:p>
            <a:pPr lvl="1"/>
            <a:endParaRPr lang="en-US" dirty="0"/>
          </a:p>
          <a:p>
            <a:r>
              <a:rPr lang="en-US" b="1" dirty="0" smtClean="0"/>
              <a:t>Evaluation Methods</a:t>
            </a:r>
          </a:p>
          <a:p>
            <a:pPr lvl="1"/>
            <a:r>
              <a:rPr lang="en-US" dirty="0" smtClean="0"/>
              <a:t>Yahoo! Today News: </a:t>
            </a:r>
            <a:r>
              <a:rPr lang="en-US" i="1" dirty="0" smtClean="0"/>
              <a:t>Replay</a:t>
            </a:r>
            <a:r>
              <a:rPr lang="en-US" dirty="0" smtClean="0"/>
              <a:t> (</a:t>
            </a:r>
            <a:r>
              <a:rPr lang="en-US" sz="2200" dirty="0" smtClean="0"/>
              <a:t>see </a:t>
            </a:r>
            <a:r>
              <a:rPr lang="en-US" sz="2200" dirty="0" err="1" smtClean="0"/>
              <a:t>Lihong</a:t>
            </a:r>
            <a:r>
              <a:rPr lang="en-US" sz="2200" dirty="0" smtClean="0"/>
              <a:t> Li et. </a:t>
            </a:r>
            <a:r>
              <a:rPr lang="en-US" sz="2200" dirty="0" err="1" smtClean="0"/>
              <a:t>al’s</a:t>
            </a:r>
            <a:r>
              <a:rPr lang="en-US" sz="2200" dirty="0" smtClean="0"/>
              <a:t> WSDM 2011 paper</a:t>
            </a:r>
            <a:r>
              <a:rPr lang="en-US" dirty="0" smtClean="0"/>
              <a:t>).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KDD Cup 2012 </a:t>
            </a:r>
            <a:r>
              <a:rPr lang="en-US" dirty="0" smtClean="0"/>
              <a:t>Data: </a:t>
            </a:r>
            <a:r>
              <a:rPr lang="en-US" i="1" dirty="0" smtClean="0"/>
              <a:t>Simulation</a:t>
            </a:r>
            <a:r>
              <a:rPr lang="en-US" dirty="0" smtClean="0"/>
              <a:t> by a Logistic Regression Model.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6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Comparative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CTR Prediction Algorithm</a:t>
            </a:r>
          </a:p>
          <a:p>
            <a:pPr lvl="1"/>
            <a:r>
              <a:rPr lang="en-US" dirty="0" smtClean="0"/>
              <a:t>Logistic Regression</a:t>
            </a:r>
          </a:p>
          <a:p>
            <a:endParaRPr lang="en-US" dirty="0"/>
          </a:p>
          <a:p>
            <a:r>
              <a:rPr lang="en-US" dirty="0" smtClean="0"/>
              <a:t>Exploitation-</a:t>
            </a:r>
            <a:r>
              <a:rPr lang="en-US" smtClean="0"/>
              <a:t>Exploration </a:t>
            </a:r>
            <a:r>
              <a:rPr lang="en-US" smtClean="0"/>
              <a:t>Algorithms</a:t>
            </a:r>
            <a:endParaRPr lang="en-US" dirty="0" smtClean="0"/>
          </a:p>
          <a:p>
            <a:pPr lvl="1"/>
            <a:r>
              <a:rPr lang="en-US" dirty="0" smtClean="0"/>
              <a:t>Random, </a:t>
            </a:r>
            <a:r>
              <a:rPr lang="en-US" i="1" dirty="0" err="1" smtClean="0"/>
              <a:t>ε</a:t>
            </a:r>
            <a:r>
              <a:rPr lang="en-US" dirty="0" smtClean="0"/>
              <a:t>-greedy, </a:t>
            </a:r>
            <a:r>
              <a:rPr lang="en-US" dirty="0" err="1" smtClean="0"/>
              <a:t>LinUCB</a:t>
            </a:r>
            <a:r>
              <a:rPr lang="en-US" dirty="0" smtClean="0"/>
              <a:t>, </a:t>
            </a:r>
            <a:r>
              <a:rPr lang="en-US" dirty="0" err="1" smtClean="0"/>
              <a:t>Softmax</a:t>
            </a:r>
            <a:r>
              <a:rPr lang="en-US" dirty="0" smtClean="0"/>
              <a:t>, Epoch-greedy, Thompson sampling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HyperTS</a:t>
            </a:r>
            <a:r>
              <a:rPr lang="en-US" dirty="0" smtClean="0"/>
              <a:t> and </a:t>
            </a:r>
            <a:r>
              <a:rPr lang="en-US" dirty="0" err="1" smtClean="0"/>
              <a:t>HyperTSFB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23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4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Cold Start Problem for Learning based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Issue:</a:t>
            </a:r>
            <a:r>
              <a:rPr lang="en-US" dirty="0" smtClean="0"/>
              <a:t> Do not have enough appropriate data.</a:t>
            </a:r>
          </a:p>
          <a:p>
            <a:pPr lvl="1"/>
            <a:r>
              <a:rPr lang="en-US" dirty="0" smtClean="0"/>
              <a:t>Historical user log data is </a:t>
            </a:r>
            <a:r>
              <a:rPr lang="en-US" dirty="0" smtClean="0">
                <a:solidFill>
                  <a:srgbClr val="FF0000"/>
                </a:solidFill>
              </a:rPr>
              <a:t>biased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User interest may </a:t>
            </a:r>
            <a:r>
              <a:rPr lang="en-US" dirty="0" smtClean="0">
                <a:solidFill>
                  <a:srgbClr val="FF0000"/>
                </a:solidFill>
              </a:rPr>
              <a:t>change</a:t>
            </a:r>
            <a:r>
              <a:rPr lang="en-US" dirty="0" smtClean="0"/>
              <a:t> over time.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items (or users) are added.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Approach:</a:t>
            </a:r>
            <a:r>
              <a:rPr lang="en-US" dirty="0" smtClean="0"/>
              <a:t> Exploitation and Exploration</a:t>
            </a:r>
          </a:p>
          <a:p>
            <a:pPr lvl="1"/>
            <a:r>
              <a:rPr lang="en-US" dirty="0" smtClean="0"/>
              <a:t>Contextual Multi-Arm Bandit Algorithm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8824" y="5344687"/>
            <a:ext cx="8247529" cy="4616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The contextual information are item features and user features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5174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for Yahoo! News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Every 100,000 impressions are aggregated into a bucket.</a:t>
            </a:r>
            <a:endParaRPr lang="en-US" sz="28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ACM </a:t>
            </a:r>
            <a:r>
              <a:rPr lang="en-US" dirty="0" err="1" smtClean="0"/>
              <a:t>RecSys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20</a:t>
            </a:fld>
            <a:endParaRPr lang="en-US"/>
          </a:p>
        </p:txBody>
      </p:sp>
      <p:pic>
        <p:nvPicPr>
          <p:cNvPr id="10" name="Picture 9" descr="6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512" y="2582676"/>
            <a:ext cx="4251432" cy="3645255"/>
          </a:xfrm>
          <a:prstGeom prst="rect">
            <a:avLst/>
          </a:prstGeom>
        </p:spPr>
      </p:pic>
      <p:pic>
        <p:nvPicPr>
          <p:cNvPr id="11" name="Picture 10" descr="8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70" y="2482794"/>
            <a:ext cx="4384566" cy="37594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0521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for Yahoo! News </a:t>
            </a:r>
            <a:r>
              <a:rPr lang="en-US" dirty="0" smtClean="0"/>
              <a:t>Data (Cont.)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9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82" y="1541044"/>
            <a:ext cx="4384036" cy="3758952"/>
          </a:xfrm>
          <a:prstGeom prst="rect">
            <a:avLst/>
          </a:prstGeom>
        </p:spPr>
      </p:pic>
      <p:pic>
        <p:nvPicPr>
          <p:cNvPr id="8" name="Picture 7" descr="11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518" y="1532129"/>
            <a:ext cx="4361150" cy="373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98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Conclusions for Experimental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The performance of baseline exploitation-exploration algorithms is very </a:t>
            </a:r>
            <a:r>
              <a:rPr lang="en-US" sz="2400" dirty="0" smtClean="0">
                <a:solidFill>
                  <a:srgbClr val="FF0000"/>
                </a:solidFill>
              </a:rPr>
              <a:t>sensitive</a:t>
            </a:r>
            <a:r>
              <a:rPr lang="en-US" sz="2400" dirty="0" smtClean="0"/>
              <a:t> to the </a:t>
            </a:r>
            <a:r>
              <a:rPr lang="en-US" sz="2400" dirty="0" smtClean="0">
                <a:solidFill>
                  <a:srgbClr val="FF0000"/>
                </a:solidFill>
              </a:rPr>
              <a:t>parameter setting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smtClean="0"/>
              <a:t>In cold-start situation, no enough data to tune parameter.</a:t>
            </a:r>
          </a:p>
          <a:p>
            <a:pPr lvl="1"/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err="1" smtClean="0"/>
              <a:t>HyperTS</a:t>
            </a:r>
            <a:r>
              <a:rPr lang="en-US" sz="2400" dirty="0" smtClean="0"/>
              <a:t> and </a:t>
            </a:r>
            <a:r>
              <a:rPr lang="en-US" sz="2400" dirty="0" err="1" smtClean="0"/>
              <a:t>HyperTSFB</a:t>
            </a:r>
            <a:r>
              <a:rPr lang="en-US" sz="2400" dirty="0" smtClean="0"/>
              <a:t> can be </a:t>
            </a:r>
            <a:r>
              <a:rPr lang="en-US" sz="2400" dirty="0" smtClean="0">
                <a:solidFill>
                  <a:srgbClr val="FF0000"/>
                </a:solidFill>
              </a:rPr>
              <a:t>close</a:t>
            </a:r>
            <a:r>
              <a:rPr lang="en-US" sz="2400" dirty="0" smtClean="0"/>
              <a:t> to the optimal baseline </a:t>
            </a:r>
            <a:r>
              <a:rPr lang="en-US" sz="2400" dirty="0"/>
              <a:t>algorithm (No guarantee </a:t>
            </a:r>
            <a:r>
              <a:rPr lang="en-US" sz="2400" dirty="0" smtClean="0"/>
              <a:t>be better than the optimal one), even though some bad individual models are included.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/>
              <a:t>For contextual Thompson sampling, the performance depends on the choice of </a:t>
            </a:r>
            <a:r>
              <a:rPr lang="en-US" sz="2400" dirty="0" smtClean="0">
                <a:solidFill>
                  <a:srgbClr val="FF0000"/>
                </a:solidFill>
              </a:rPr>
              <a:t>prior</a:t>
            </a:r>
            <a:r>
              <a:rPr lang="en-US" sz="2400" dirty="0" smtClean="0"/>
              <a:t> distribution for the logistic regression.</a:t>
            </a:r>
          </a:p>
          <a:p>
            <a:pPr marL="914400" lvl="1" indent="-514350"/>
            <a:r>
              <a:rPr lang="en-US" sz="2000" dirty="0" smtClean="0"/>
              <a:t>For online Bayesian learning, the posterior distribution approximation is not accurate(cannot store the past data).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3610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&amp; 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</a:p>
          <a:p>
            <a:endParaRPr lang="en-US" dirty="0"/>
          </a:p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75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Contextual Bandit Algorithm with Personalized Recommendation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Contextual Bandit</a:t>
            </a:r>
          </a:p>
          <a:p>
            <a:pPr lvl="1"/>
            <a:r>
              <a:rPr lang="en-US" sz="2400" dirty="0" smtClean="0"/>
              <a:t>Let </a:t>
            </a:r>
            <a:r>
              <a:rPr lang="en-US" sz="2400" i="1" dirty="0" smtClean="0"/>
              <a:t>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</a:t>
            </a:r>
            <a:r>
              <a:rPr lang="en-US" sz="2400" i="1" dirty="0" smtClean="0"/>
              <a:t>a</a:t>
            </a:r>
            <a:r>
              <a:rPr lang="en-US" sz="2400" i="1" baseline="-25000" dirty="0" smtClean="0"/>
              <a:t>m</a:t>
            </a:r>
            <a:r>
              <a:rPr lang="en-US" sz="2400" dirty="0"/>
              <a:t> </a:t>
            </a:r>
            <a:r>
              <a:rPr lang="en-US" sz="2400" dirty="0" smtClean="0"/>
              <a:t>be a set of arms.</a:t>
            </a:r>
          </a:p>
          <a:p>
            <a:pPr lvl="1"/>
            <a:r>
              <a:rPr lang="en-US" sz="2400" dirty="0" smtClean="0"/>
              <a:t>Given a context </a:t>
            </a:r>
            <a:r>
              <a:rPr lang="en-US" sz="2400" b="1" i="1" dirty="0" err="1" smtClean="0"/>
              <a:t>x</a:t>
            </a:r>
            <a:r>
              <a:rPr lang="en-US" sz="2400" i="1" baseline="-25000" dirty="0" err="1" smtClean="0"/>
              <a:t>t</a:t>
            </a:r>
            <a:r>
              <a:rPr lang="en-US" sz="2400" dirty="0" smtClean="0"/>
              <a:t>, the model decides which arm to pull.</a:t>
            </a:r>
          </a:p>
          <a:p>
            <a:pPr lvl="1"/>
            <a:r>
              <a:rPr lang="en-US" sz="2400" dirty="0" smtClean="0"/>
              <a:t>After each pull, you </a:t>
            </a:r>
            <a:r>
              <a:rPr lang="en-US" sz="2400" dirty="0" smtClean="0"/>
              <a:t>receive </a:t>
            </a:r>
            <a:r>
              <a:rPr lang="en-US" sz="2400" dirty="0" smtClean="0"/>
              <a:t>a </a:t>
            </a:r>
            <a:r>
              <a:rPr lang="en-US" sz="2400" dirty="0" smtClean="0"/>
              <a:t>random reward</a:t>
            </a:r>
            <a:r>
              <a:rPr lang="en-US" sz="2400" dirty="0" smtClean="0"/>
              <a:t>, which is determined by the pulled arm and </a:t>
            </a:r>
            <a:r>
              <a:rPr lang="en-US" sz="2400" b="1" i="1" dirty="0" err="1" smtClean="0"/>
              <a:t>x</a:t>
            </a:r>
            <a:r>
              <a:rPr lang="en-US" sz="2400" i="1" baseline="-25000" dirty="0" err="1" smtClean="0"/>
              <a:t>t</a:t>
            </a:r>
            <a:r>
              <a:rPr lang="en-US" sz="2400" dirty="0" err="1" smtClean="0"/>
              <a:t>.</a:t>
            </a:r>
            <a:endParaRPr lang="en-US" sz="2400" dirty="0"/>
          </a:p>
          <a:p>
            <a:pPr lvl="1"/>
            <a:r>
              <a:rPr lang="en-US" sz="2400" dirty="0" smtClean="0"/>
              <a:t>Goal: maximize the total received reward.</a:t>
            </a:r>
          </a:p>
          <a:p>
            <a:r>
              <a:rPr lang="en-US" sz="2800" dirty="0" smtClean="0"/>
              <a:t>Online Recommendation</a:t>
            </a:r>
          </a:p>
          <a:p>
            <a:pPr lvl="1"/>
            <a:r>
              <a:rPr lang="en-US" sz="2400" dirty="0" smtClean="0"/>
              <a:t>Arm			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Item			Pull  </a:t>
            </a:r>
            <a:r>
              <a:rPr lang="en-US" sz="2400" dirty="0" smtClean="0">
                <a:sym typeface="Wingdings"/>
              </a:rPr>
              <a:t> Recommend</a:t>
            </a:r>
            <a:endParaRPr lang="en-US" sz="2400" dirty="0" smtClean="0"/>
          </a:p>
          <a:p>
            <a:pPr lvl="1"/>
            <a:r>
              <a:rPr lang="en-US" sz="2400" dirty="0" smtClean="0"/>
              <a:t>Context  	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smtClean="0"/>
              <a:t>User </a:t>
            </a:r>
            <a:r>
              <a:rPr lang="en-US" sz="2400" dirty="0"/>
              <a:t>f</a:t>
            </a:r>
            <a:r>
              <a:rPr lang="en-US" sz="2400" dirty="0" smtClean="0"/>
              <a:t>eature </a:t>
            </a:r>
          </a:p>
          <a:p>
            <a:pPr lvl="1"/>
            <a:r>
              <a:rPr lang="en-US" sz="2400" dirty="0" smtClean="0"/>
              <a:t>Reward		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smtClean="0"/>
              <a:t>Click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74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Problem Setting:</a:t>
            </a:r>
            <a:r>
              <a:rPr lang="en-US" dirty="0"/>
              <a:t> </a:t>
            </a:r>
            <a:r>
              <a:rPr lang="en-US" dirty="0" smtClean="0"/>
              <a:t>have many different recommendation models (or policies):</a:t>
            </a:r>
          </a:p>
          <a:p>
            <a:pPr lvl="1"/>
            <a:r>
              <a:rPr lang="en-US" dirty="0" smtClean="0"/>
              <a:t>Different CTR Prediction Algorithms.</a:t>
            </a:r>
          </a:p>
          <a:p>
            <a:pPr lvl="1"/>
            <a:r>
              <a:rPr lang="en-US" dirty="0" smtClean="0"/>
              <a:t>Different Exploration-Exploitation Algorithms.</a:t>
            </a:r>
          </a:p>
          <a:p>
            <a:pPr lvl="1"/>
            <a:r>
              <a:rPr lang="en-US" dirty="0" smtClean="0"/>
              <a:t>Different Parameter Choices.</a:t>
            </a:r>
          </a:p>
          <a:p>
            <a:endParaRPr lang="en-US" b="1" dirty="0" smtClean="0"/>
          </a:p>
          <a:p>
            <a:r>
              <a:rPr lang="en-US" b="1" dirty="0" smtClean="0"/>
              <a:t>No data to do model validation</a:t>
            </a:r>
          </a:p>
          <a:p>
            <a:pPr lvl="1"/>
            <a:endParaRPr lang="en-US" dirty="0"/>
          </a:p>
          <a:p>
            <a:r>
              <a:rPr lang="en-US" b="1" dirty="0" smtClean="0"/>
              <a:t>Problem Statement</a:t>
            </a:r>
            <a:r>
              <a:rPr lang="en-US" dirty="0" smtClean="0"/>
              <a:t>: how to build an ensemble model that is </a:t>
            </a:r>
            <a:r>
              <a:rPr lang="en-US" dirty="0" smtClean="0">
                <a:solidFill>
                  <a:srgbClr val="FF0000"/>
                </a:solidFill>
              </a:rPr>
              <a:t>close</a:t>
            </a:r>
            <a:r>
              <a:rPr lang="en-US" dirty="0" smtClean="0"/>
              <a:t> to the best model in the cold start situation 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A530-19CD-1D4D-9636-D0A65B025C1F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48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Ensemble?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Classifier ensemble method does not work in this setting</a:t>
            </a:r>
          </a:p>
          <a:p>
            <a:pPr lvl="1"/>
            <a:r>
              <a:rPr lang="en-US" dirty="0" smtClean="0"/>
              <a:t>Recommendation decision is NOT purely based on the predicted CTR.</a:t>
            </a:r>
          </a:p>
          <a:p>
            <a:pPr lvl="1"/>
            <a:endParaRPr lang="en-US" dirty="0" smtClean="0"/>
          </a:p>
          <a:p>
            <a:r>
              <a:rPr lang="en-US" dirty="0"/>
              <a:t>E</a:t>
            </a:r>
            <a:r>
              <a:rPr lang="en-US" dirty="0" smtClean="0"/>
              <a:t>ach individual model only tells us:</a:t>
            </a:r>
          </a:p>
          <a:p>
            <a:pPr lvl="1"/>
            <a:r>
              <a:rPr lang="en-US" dirty="0" smtClean="0"/>
              <a:t>Which item to recommend.</a:t>
            </a:r>
          </a:p>
          <a:p>
            <a:pPr marL="457200" lvl="1" indent="0">
              <a:buNone/>
            </a:pPr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222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smtClean="0"/>
              <a:t>Our Method: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llocate recommendation chances to individual models.</a:t>
            </a:r>
          </a:p>
          <a:p>
            <a:endParaRPr lang="en-US" sz="3000" dirty="0"/>
          </a:p>
          <a:p>
            <a:r>
              <a:rPr lang="en-US" sz="3000" dirty="0" smtClean="0"/>
              <a:t>Problem: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Better</a:t>
            </a:r>
            <a:r>
              <a:rPr lang="en-US" dirty="0" smtClean="0"/>
              <a:t> models should have </a:t>
            </a:r>
            <a:r>
              <a:rPr lang="en-US" dirty="0" smtClean="0">
                <a:solidFill>
                  <a:srgbClr val="FF0000"/>
                </a:solidFill>
              </a:rPr>
              <a:t>more</a:t>
            </a:r>
            <a:r>
              <a:rPr lang="en-US" dirty="0" smtClean="0"/>
              <a:t> chances.</a:t>
            </a:r>
          </a:p>
          <a:p>
            <a:pPr lvl="1"/>
            <a:r>
              <a:rPr lang="en-US" dirty="0" smtClean="0"/>
              <a:t>We do not know which one is good or bad in advance.</a:t>
            </a:r>
          </a:p>
          <a:p>
            <a:pPr lvl="1"/>
            <a:r>
              <a:rPr lang="en-US" dirty="0" smtClean="0"/>
              <a:t>Ideal solution: </a:t>
            </a:r>
            <a:r>
              <a:rPr lang="en-US" dirty="0" smtClean="0"/>
              <a:t>allocate </a:t>
            </a:r>
            <a:r>
              <a:rPr lang="en-US" dirty="0" smtClean="0"/>
              <a:t>all</a:t>
            </a:r>
            <a:r>
              <a:rPr lang="en-US" dirty="0" smtClean="0"/>
              <a:t> </a:t>
            </a:r>
            <a:r>
              <a:rPr lang="en-US" dirty="0" smtClean="0"/>
              <a:t>chances </a:t>
            </a:r>
            <a:r>
              <a:rPr lang="en-US" dirty="0" smtClean="0"/>
              <a:t>to the </a:t>
            </a:r>
            <a:r>
              <a:rPr lang="en-US" dirty="0" smtClean="0"/>
              <a:t>best one.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756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Practice: Online Evaluation (or A/B 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Let </a:t>
            </a:r>
            <a:r>
              <a:rPr lang="en-US" sz="2800" i="1" dirty="0" smtClean="0"/>
              <a:t>π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π</a:t>
            </a:r>
            <a:r>
              <a:rPr lang="en-US" sz="2800" baseline="-25000" dirty="0"/>
              <a:t>2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 … </a:t>
            </a:r>
            <a:r>
              <a:rPr lang="en-US" sz="2800" i="1" dirty="0" smtClean="0"/>
              <a:t>π</a:t>
            </a:r>
            <a:r>
              <a:rPr lang="en-US" sz="2800" i="1" baseline="-25000" dirty="0" smtClean="0"/>
              <a:t>m</a:t>
            </a:r>
            <a:r>
              <a:rPr lang="en-US" sz="2800" dirty="0" smtClean="0"/>
              <a:t> be the individual 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 </a:t>
            </a:r>
            <a:r>
              <a:rPr lang="en-US" sz="2800" i="1" dirty="0" smtClean="0"/>
              <a:t>π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π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… </a:t>
            </a:r>
            <a:r>
              <a:rPr lang="en-US" sz="2800" i="1" dirty="0" smtClean="0"/>
              <a:t>π</a:t>
            </a:r>
            <a:r>
              <a:rPr lang="en-US" sz="2800" i="1" baseline="-25000" dirty="0" smtClean="0"/>
              <a:t>m</a:t>
            </a:r>
            <a:r>
              <a:rPr lang="en-US" sz="2800" dirty="0" smtClean="0"/>
              <a:t> into the online system at the same time.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Dispatch a small percent user traffic to each model.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After a period, choose the model having the best CTR as the production model.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86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Current Practice: Online Evaluation (or A/B testing)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Let </a:t>
            </a:r>
            <a:r>
              <a:rPr lang="en-US" sz="2800" i="1" dirty="0" smtClean="0"/>
              <a:t>π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π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… </a:t>
            </a:r>
            <a:r>
              <a:rPr lang="en-US" sz="2800" i="1" dirty="0" smtClean="0"/>
              <a:t>π</a:t>
            </a:r>
            <a:r>
              <a:rPr lang="en-US" sz="2800" i="1" baseline="-25000" dirty="0" smtClean="0"/>
              <a:t>m</a:t>
            </a:r>
            <a:r>
              <a:rPr lang="en-US" sz="2800" dirty="0" smtClean="0"/>
              <a:t> be the </a:t>
            </a:r>
            <a:r>
              <a:rPr lang="en-US" sz="2800" dirty="0"/>
              <a:t>individual </a:t>
            </a:r>
            <a:r>
              <a:rPr lang="en-US" sz="2800" dirty="0" smtClean="0"/>
              <a:t>models.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Deploy </a:t>
            </a:r>
            <a:r>
              <a:rPr lang="en-US" sz="2800" i="1" dirty="0" smtClean="0"/>
              <a:t>π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</a:t>
            </a:r>
            <a:r>
              <a:rPr lang="en-US" sz="2800" i="1" dirty="0" smtClean="0"/>
              <a:t>π</a:t>
            </a:r>
            <a:r>
              <a:rPr lang="en-US" sz="2800" baseline="-25000" dirty="0" smtClean="0"/>
              <a:t>2 </a:t>
            </a:r>
            <a:r>
              <a:rPr lang="en-US" sz="2800" dirty="0" smtClean="0"/>
              <a:t> … </a:t>
            </a:r>
            <a:r>
              <a:rPr lang="en-US" sz="2800" i="1" dirty="0" smtClean="0"/>
              <a:t>π</a:t>
            </a:r>
            <a:r>
              <a:rPr lang="en-US" sz="2800" i="1" baseline="-25000" dirty="0" smtClean="0"/>
              <a:t>m</a:t>
            </a:r>
            <a:r>
              <a:rPr lang="en-US" sz="2800" dirty="0" smtClean="0"/>
              <a:t> into the online system at the same time.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Dispatch a small percent user traffic to each model.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After a period, choose the model having the best CTR as the production model.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6923" y="5051342"/>
            <a:ext cx="8160440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 smtClean="0"/>
              <a:t>If we have too many models, this will </a:t>
            </a:r>
            <a:r>
              <a:rPr lang="en-US" sz="2800" b="1" dirty="0" smtClean="0">
                <a:solidFill>
                  <a:srgbClr val="FF0000"/>
                </a:solidFill>
              </a:rPr>
              <a:t>hurt</a:t>
            </a:r>
            <a:r>
              <a:rPr lang="en-US" sz="2800" b="1" dirty="0" smtClean="0"/>
              <a:t> the performance of </a:t>
            </a:r>
            <a:r>
              <a:rPr lang="en-US" sz="2800" b="1" dirty="0" smtClean="0"/>
              <a:t>the online system.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6272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Idea 1 (</a:t>
            </a:r>
            <a:r>
              <a:rPr lang="en-US" dirty="0" err="1" smtClean="0"/>
              <a:t>HyperTS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CTR of model </a:t>
            </a:r>
            <a:r>
              <a:rPr lang="en-US" sz="2400" i="1" dirty="0" smtClean="0"/>
              <a:t>π</a:t>
            </a:r>
            <a:r>
              <a:rPr lang="en-US" sz="2400" i="1" baseline="-25000" dirty="0" err="1" smtClean="0"/>
              <a:t>i</a:t>
            </a:r>
            <a:r>
              <a:rPr lang="en-US" sz="2400" i="1" dirty="0" smtClean="0"/>
              <a:t> </a:t>
            </a:r>
            <a:r>
              <a:rPr lang="en-US" sz="2400" dirty="0" smtClean="0"/>
              <a:t>is a random </a:t>
            </a:r>
            <a:r>
              <a:rPr lang="en-US" sz="2400" dirty="0" smtClean="0">
                <a:solidFill>
                  <a:srgbClr val="FF0000"/>
                </a:solidFill>
              </a:rPr>
              <a:t>unknown</a:t>
            </a:r>
            <a:r>
              <a:rPr lang="en-US" sz="2400" dirty="0" smtClean="0"/>
              <a:t> variable,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i</a:t>
            </a:r>
            <a:r>
              <a:rPr lang="en-US" sz="2400" dirty="0"/>
              <a:t> </a:t>
            </a:r>
            <a:r>
              <a:rPr lang="en-US" sz="2400" dirty="0" smtClean="0"/>
              <a:t>. </a:t>
            </a:r>
          </a:p>
          <a:p>
            <a:r>
              <a:rPr lang="en-US" sz="2800" b="1" dirty="0" smtClean="0"/>
              <a:t>Goal</a:t>
            </a:r>
            <a:r>
              <a:rPr lang="en-US" sz="2800" dirty="0" smtClean="0"/>
              <a:t>: </a:t>
            </a:r>
          </a:p>
          <a:p>
            <a:pPr lvl="1"/>
            <a:r>
              <a:rPr lang="en-US" sz="2400" dirty="0" smtClean="0"/>
              <a:t>maximize                ,</a:t>
            </a:r>
            <a:br>
              <a:rPr lang="en-US" sz="2400" dirty="0" smtClean="0"/>
            </a:b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t</a:t>
            </a:r>
            <a:r>
              <a:rPr lang="en-US" sz="2400" dirty="0" smtClean="0"/>
              <a:t> is a random number drawn from </a:t>
            </a:r>
            <a:r>
              <a:rPr lang="en-US" sz="2400" i="1" dirty="0" err="1" smtClean="0"/>
              <a:t>R</a:t>
            </a:r>
            <a:r>
              <a:rPr lang="en-US" sz="2400" i="1" baseline="-25000" dirty="0" err="1" smtClean="0"/>
              <a:t>s</a:t>
            </a:r>
            <a:r>
              <a:rPr lang="en-US" sz="2400" baseline="-25000" dirty="0" smtClean="0"/>
              <a:t>(</a:t>
            </a:r>
            <a:r>
              <a:rPr lang="en-US" sz="2400" i="1" baseline="-25000" dirty="0" smtClean="0"/>
              <a:t>t</a:t>
            </a:r>
            <a:r>
              <a:rPr lang="en-US" sz="2400" baseline="-25000" dirty="0" smtClean="0"/>
              <a:t>)</a:t>
            </a:r>
            <a:r>
              <a:rPr lang="en-US" sz="2400" dirty="0" smtClean="0"/>
              <a:t>, </a:t>
            </a:r>
            <a:r>
              <a:rPr lang="en-US" sz="2400" i="1" dirty="0" smtClean="0"/>
              <a:t>s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US" sz="2400" dirty="0" smtClean="0"/>
              <a:t>)=1,2,…, or </a:t>
            </a:r>
            <a:r>
              <a:rPr lang="en-US" sz="2400" i="1" dirty="0" smtClean="0"/>
              <a:t>m</a:t>
            </a:r>
            <a:r>
              <a:rPr lang="en-US" sz="2400" dirty="0" smtClean="0"/>
              <a:t>. For each </a:t>
            </a:r>
            <a:r>
              <a:rPr lang="en-US" sz="2400" i="1" dirty="0" smtClean="0"/>
              <a:t>t=</a:t>
            </a:r>
            <a:r>
              <a:rPr lang="en-US" sz="2400" dirty="0" smtClean="0"/>
              <a:t>1,…,</a:t>
            </a:r>
            <a:r>
              <a:rPr lang="en-US" sz="2400" i="1" dirty="0" smtClean="0"/>
              <a:t>N</a:t>
            </a:r>
            <a:r>
              <a:rPr lang="en-US" sz="2400" dirty="0" smtClean="0"/>
              <a:t>, we decide </a:t>
            </a:r>
            <a:r>
              <a:rPr lang="en-US" sz="2400" i="1" dirty="0" smtClean="0"/>
              <a:t>s</a:t>
            </a:r>
            <a:r>
              <a:rPr lang="en-US" sz="2400" dirty="0" smtClean="0"/>
              <a:t>(</a:t>
            </a:r>
            <a:r>
              <a:rPr lang="en-US" sz="2400" i="1" dirty="0" smtClean="0"/>
              <a:t>t</a:t>
            </a:r>
            <a:r>
              <a:rPr lang="en-US" sz="2400" dirty="0" smtClean="0"/>
              <a:t>)</a:t>
            </a:r>
            <a:r>
              <a:rPr lang="en-US" sz="2400" i="1" dirty="0" smtClean="0"/>
              <a:t>.</a:t>
            </a:r>
          </a:p>
          <a:p>
            <a:r>
              <a:rPr lang="en-US" sz="2800" b="1" dirty="0" smtClean="0"/>
              <a:t>Solution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i="1" dirty="0" smtClean="0"/>
              <a:t>Bernoulli Thompson Sampling</a:t>
            </a:r>
            <a:r>
              <a:rPr lang="en-US" sz="2400" dirty="0" smtClean="0"/>
              <a:t> (flat prior: beta(1,1)) .</a:t>
            </a:r>
          </a:p>
          <a:p>
            <a:pPr lvl="1"/>
            <a:endParaRPr lang="en-US" sz="2400" i="1" dirty="0" smtClean="0"/>
          </a:p>
          <a:p>
            <a:pPr lvl="1"/>
            <a:r>
              <a:rPr lang="en-US" sz="2400" i="1" dirty="0" smtClean="0"/>
              <a:t>π</a:t>
            </a:r>
            <a:r>
              <a:rPr lang="en-US" sz="2400" baseline="-25000" dirty="0" smtClean="0"/>
              <a:t>1</a:t>
            </a:r>
            <a:r>
              <a:rPr lang="en-US" sz="2400" dirty="0"/>
              <a:t>, </a:t>
            </a:r>
            <a:r>
              <a:rPr lang="en-US" sz="2400" i="1" dirty="0"/>
              <a:t>π</a:t>
            </a:r>
            <a:r>
              <a:rPr lang="en-US" sz="2400" baseline="-25000" dirty="0"/>
              <a:t>2 </a:t>
            </a:r>
            <a:r>
              <a:rPr lang="en-US" sz="2400" dirty="0"/>
              <a:t> … </a:t>
            </a:r>
            <a:r>
              <a:rPr lang="en-US" sz="2400" i="1" dirty="0" smtClean="0"/>
              <a:t>π</a:t>
            </a:r>
            <a:r>
              <a:rPr lang="en-US" sz="2400" i="1" baseline="-25000" dirty="0" smtClean="0"/>
              <a:t>m </a:t>
            </a:r>
            <a:r>
              <a:rPr lang="en-US" sz="2400" dirty="0" smtClean="0"/>
              <a:t>are bandit arms. 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4553-9549-DB46-AC93-9AF94EEF5B6A}" type="datetime1">
              <a:rPr lang="en-US" smtClean="0"/>
              <a:t>10/7/14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ACM RecSys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0FAC8-8BF4-D943-9B9C-C6C80900166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874610"/>
              </p:ext>
            </p:extLst>
          </p:nvPr>
        </p:nvGraphicFramePr>
        <p:xfrm>
          <a:off x="2590800" y="2160186"/>
          <a:ext cx="1294663" cy="93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2" name="Equation" r:id="rId4" imgW="457200" imgH="457200" progId="Equation.3">
                  <p:embed/>
                </p:oleObj>
              </mc:Choice>
              <mc:Fallback>
                <p:oleObj name="Equation" r:id="rId4" imgW="457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2160186"/>
                        <a:ext cx="1294663" cy="936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ular Callout 9"/>
          <p:cNvSpPr/>
          <p:nvPr/>
        </p:nvSpPr>
        <p:spPr>
          <a:xfrm>
            <a:off x="4564260" y="2160186"/>
            <a:ext cx="3181942" cy="698500"/>
          </a:xfrm>
          <a:prstGeom prst="wedgeRectCallout">
            <a:avLst>
              <a:gd name="adj1" fmla="val -69284"/>
              <a:gd name="adj2" fmla="val 1859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CTR of our ensemble model</a:t>
            </a:r>
            <a:endParaRPr lang="en-US" sz="2400" dirty="0"/>
          </a:p>
        </p:txBody>
      </p:sp>
      <p:sp>
        <p:nvSpPr>
          <p:cNvPr id="11" name="Rectangular Callout 10"/>
          <p:cNvSpPr/>
          <p:nvPr/>
        </p:nvSpPr>
        <p:spPr>
          <a:xfrm>
            <a:off x="4991577" y="4855882"/>
            <a:ext cx="3695223" cy="545792"/>
          </a:xfrm>
          <a:prstGeom prst="wedgeRectCallout">
            <a:avLst>
              <a:gd name="adj1" fmla="val -10810"/>
              <a:gd name="adj2" fmla="val -909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 tricky parameters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506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3626</TotalTime>
  <Words>1222</Words>
  <Application>Microsoft Macintosh PowerPoint</Application>
  <PresentationFormat>On-screen Show (4:3)</PresentationFormat>
  <Paragraphs>263</Paragraphs>
  <Slides>23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Office Theme</vt:lpstr>
      <vt:lpstr>Equation</vt:lpstr>
      <vt:lpstr>Ensemble Contextual Bandits for Personalized Recommendation</vt:lpstr>
      <vt:lpstr>Cold Start Problem for Learning based Recommendation</vt:lpstr>
      <vt:lpstr>Contextual Bandit Algorithm with Personalized Recommendation</vt:lpstr>
      <vt:lpstr>Problem Statement</vt:lpstr>
      <vt:lpstr>How Ensemble?</vt:lpstr>
      <vt:lpstr>Ensemble Method</vt:lpstr>
      <vt:lpstr>Current Practice: Online Evaluation (or A/B testing)</vt:lpstr>
      <vt:lpstr>Current Practice: Online Evaluation (or A/B testing)</vt:lpstr>
      <vt:lpstr>Our Idea 1 (HyperTS)</vt:lpstr>
      <vt:lpstr>An Example of HyperTS</vt:lpstr>
      <vt:lpstr>An Example of HyperTS</vt:lpstr>
      <vt:lpstr>An Example of HyperTS</vt:lpstr>
      <vt:lpstr>An Example of HyperTS</vt:lpstr>
      <vt:lpstr>Two-Layer Decision</vt:lpstr>
      <vt:lpstr>Our Idea 2 (HyperTSFB)</vt:lpstr>
      <vt:lpstr>Our Idea 2 (HyperTSFB)</vt:lpstr>
      <vt:lpstr>Our Idea 2 (HyperTSFB)</vt:lpstr>
      <vt:lpstr>Experimental Setup</vt:lpstr>
      <vt:lpstr>Comparative Methods</vt:lpstr>
      <vt:lpstr>Results for Yahoo! News Data</vt:lpstr>
      <vt:lpstr>Results for Yahoo! News Data (Cont.)</vt:lpstr>
      <vt:lpstr>Conclusions for Experimental Results</vt:lpstr>
      <vt:lpstr>Question &amp; Thank you</vt:lpstr>
    </vt:vector>
  </TitlesOfParts>
  <Company>LinkedIn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Contextual Bandits for Personalized Recommendation</dc:title>
  <dc:creator>Liang Tang</dc:creator>
  <cp:lastModifiedBy>Liang Tang</cp:lastModifiedBy>
  <cp:revision>548</cp:revision>
  <dcterms:created xsi:type="dcterms:W3CDTF">2014-10-04T02:09:52Z</dcterms:created>
  <dcterms:modified xsi:type="dcterms:W3CDTF">2014-10-07T20:34:56Z</dcterms:modified>
</cp:coreProperties>
</file>