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11" r:id="rId3"/>
    <p:sldId id="257" r:id="rId4"/>
    <p:sldId id="259" r:id="rId5"/>
    <p:sldId id="260" r:id="rId6"/>
    <p:sldId id="286" r:id="rId7"/>
    <p:sldId id="280" r:id="rId8"/>
    <p:sldId id="261" r:id="rId9"/>
    <p:sldId id="281" r:id="rId10"/>
    <p:sldId id="263" r:id="rId11"/>
    <p:sldId id="291" r:id="rId12"/>
    <p:sldId id="282" r:id="rId13"/>
    <p:sldId id="264" r:id="rId14"/>
    <p:sldId id="265" r:id="rId15"/>
    <p:sldId id="266" r:id="rId16"/>
    <p:sldId id="267" r:id="rId17"/>
    <p:sldId id="268" r:id="rId18"/>
    <p:sldId id="284" r:id="rId19"/>
    <p:sldId id="269" r:id="rId20"/>
    <p:sldId id="270" r:id="rId21"/>
    <p:sldId id="287" r:id="rId22"/>
    <p:sldId id="288" r:id="rId23"/>
    <p:sldId id="289" r:id="rId24"/>
    <p:sldId id="290" r:id="rId25"/>
    <p:sldId id="285" r:id="rId26"/>
    <p:sldId id="313" r:id="rId27"/>
    <p:sldId id="316" r:id="rId28"/>
    <p:sldId id="317" r:id="rId29"/>
    <p:sldId id="271" r:id="rId30"/>
    <p:sldId id="292" r:id="rId31"/>
    <p:sldId id="293" r:id="rId32"/>
    <p:sldId id="276" r:id="rId33"/>
    <p:sldId id="299" r:id="rId34"/>
    <p:sldId id="272" r:id="rId35"/>
    <p:sldId id="273" r:id="rId36"/>
    <p:sldId id="294" r:id="rId37"/>
    <p:sldId id="314" r:id="rId38"/>
    <p:sldId id="296" r:id="rId39"/>
    <p:sldId id="297" r:id="rId40"/>
    <p:sldId id="298" r:id="rId41"/>
    <p:sldId id="300" r:id="rId42"/>
    <p:sldId id="308" r:id="rId43"/>
    <p:sldId id="309" r:id="rId44"/>
    <p:sldId id="310" r:id="rId45"/>
    <p:sldId id="312" r:id="rId46"/>
    <p:sldId id="315" r:id="rId47"/>
    <p:sldId id="303" r:id="rId48"/>
    <p:sldId id="301" r:id="rId49"/>
    <p:sldId id="304" r:id="rId50"/>
    <p:sldId id="305" r:id="rId51"/>
    <p:sldId id="306" r:id="rId52"/>
    <p:sldId id="302" r:id="rId53"/>
    <p:sldId id="258" r:id="rId54"/>
    <p:sldId id="30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8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488DB-7809-48F5-8A45-DC79FD7D1BEC}" type="datetimeFigureOut">
              <a:rPr lang="en-US" smtClean="0"/>
              <a:t>3/6/2014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5A130-F819-45AC-9F4B-89C95ED13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4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E03F5A-C285-41AB-8DD9-25F247F57B14}" type="datetime1">
              <a:rPr lang="en-US" smtClean="0"/>
              <a:pPr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FIU School of Information and Computing Sciences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5B1C-D314-4331-8D0B-A2BA4749E574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C3F8A-925C-407D-AF55-F70A110924C3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022D-8E06-4B23-BADF-C2B0CF148A7B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E38BA-B503-4A69-85B0-EADBC117F558}" type="datetime1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F31D2-9CB5-4110-B7F6-53D33F25E48C}" type="datetime1">
              <a:rPr lang="en-US" smtClean="0"/>
              <a:t>3/6/2014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F35D-3313-402F-B455-DD017F9C093D}" type="datetime1">
              <a:rPr lang="en-US" smtClean="0"/>
              <a:t>3/6/2014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C625-9E79-4F21-AD6C-98A223924D08}" type="datetime1">
              <a:rPr lang="en-US" smtClean="0"/>
              <a:t>3/6/2014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F337-E0DF-4C58-BE67-707FD49BE886}" type="datetime1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49F0-BAEE-4E73-B874-3227520C8386}" type="datetime1">
              <a:rPr lang="en-US" smtClean="0"/>
              <a:t>3/6/2014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7161B53-673F-4799-AC93-9FE911D68DC7}" type="datetime1">
              <a:rPr lang="en-US" smtClean="0"/>
              <a:pPr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://www.slideshare.net/srowen/matrix-factorization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cm.org/sigkd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hyperlink" Target="http://digitalmedia.ucf.edu/site_files/images/port_interfaces/dmsinterface_slot.jpg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papers.nips.cc/paper/4321-an-empirical-evaluation-of-thompson-sampling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pubs/115396/evaluationmetrics.tr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based Web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Presenter: Liang Tang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Advisor: Tao Li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4CBD-0E35-469B-813F-708411BFBD07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learning based recommendation?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CTR = F(</a:t>
            </a:r>
            <a:r>
              <a:rPr lang="en-US" sz="2400" b="1" dirty="0" err="1" smtClean="0"/>
              <a:t>user_features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ad_features</a:t>
            </a:r>
            <a:r>
              <a:rPr lang="en-US" sz="2400" b="1" dirty="0" smtClean="0"/>
              <a:t>)</a:t>
            </a:r>
          </a:p>
          <a:p>
            <a:pPr lvl="1"/>
            <a:r>
              <a:rPr lang="en-US" sz="2000" dirty="0" smtClean="0"/>
              <a:t>The parameters in this function are learned from the data (user feedback).</a:t>
            </a:r>
          </a:p>
          <a:p>
            <a:pPr lvl="1"/>
            <a:endParaRPr lang="en-US" sz="2000" dirty="0"/>
          </a:p>
          <a:p>
            <a:r>
              <a:rPr lang="en-US" sz="2400" b="1" dirty="0" smtClean="0"/>
              <a:t>Some methods, such as compute the similarity between user and ad, are not learning based.</a:t>
            </a:r>
          </a:p>
          <a:p>
            <a:pPr lvl="1"/>
            <a:r>
              <a:rPr lang="en-US" sz="2000" dirty="0" smtClean="0"/>
              <a:t>Ads and users have similar features. It does NOT mean that the user will click the ad that he (or she) is already familiar with.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Individual Model Used by the Winner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Naïve Bayes</a:t>
            </a:r>
          </a:p>
          <a:p>
            <a:r>
              <a:rPr lang="en-US" sz="2800" dirty="0" smtClean="0"/>
              <a:t>Logistic Regression</a:t>
            </a:r>
          </a:p>
          <a:p>
            <a:r>
              <a:rPr lang="en-US" sz="2800" dirty="0" smtClean="0"/>
              <a:t>Linear Regression (Ridge Regression)</a:t>
            </a:r>
          </a:p>
          <a:p>
            <a:r>
              <a:rPr lang="en-US" sz="2800" dirty="0" smtClean="0"/>
              <a:t>Support Vector Regression</a:t>
            </a:r>
          </a:p>
          <a:p>
            <a:r>
              <a:rPr lang="en-US" sz="2800" dirty="0" smtClean="0"/>
              <a:t>Rank Logistic Regression</a:t>
            </a:r>
          </a:p>
          <a:p>
            <a:r>
              <a:rPr lang="en-US" sz="2800" dirty="0"/>
              <a:t>Combination of </a:t>
            </a:r>
            <a:r>
              <a:rPr lang="en-US" sz="2800" dirty="0" smtClean="0"/>
              <a:t>Linear Regression and Ranking</a:t>
            </a:r>
          </a:p>
          <a:p>
            <a:r>
              <a:rPr lang="en-US" sz="2800" dirty="0" smtClean="0"/>
              <a:t>Regression based Matrix Factorization</a:t>
            </a:r>
          </a:p>
          <a:p>
            <a:r>
              <a:rPr lang="en-US" sz="2800" dirty="0" smtClean="0"/>
              <a:t>Ranking based Matrix Factorization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 features?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Features:</a:t>
            </a:r>
          </a:p>
          <a:p>
            <a:pPr lvl="1"/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AdID</a:t>
            </a:r>
            <a:r>
              <a:rPr lang="en-US" dirty="0" smtClean="0"/>
              <a:t>, user gender, ad’s position(in web page), query token ID,…</a:t>
            </a:r>
          </a:p>
          <a:p>
            <a:endParaRPr lang="en-US" dirty="0"/>
          </a:p>
          <a:p>
            <a:r>
              <a:rPr lang="en-US" dirty="0" smtClean="0"/>
              <a:t>Convert to binary features:</a:t>
            </a:r>
          </a:p>
          <a:p>
            <a:pPr lvl="1"/>
            <a:r>
              <a:rPr lang="en-US" dirty="0" smtClean="0"/>
              <a:t>Convert all features into </a:t>
            </a:r>
            <a:r>
              <a:rPr lang="en-US" dirty="0" smtClean="0">
                <a:solidFill>
                  <a:srgbClr val="FF0000"/>
                </a:solidFill>
              </a:rPr>
              <a:t>binary</a:t>
            </a:r>
            <a:r>
              <a:rPr lang="en-US" dirty="0" smtClean="0"/>
              <a:t> features. Each instance has a feature </a:t>
            </a:r>
            <a:r>
              <a:rPr lang="en-US" dirty="0"/>
              <a:t>vector (0,1,1,0,…)</a:t>
            </a:r>
            <a:r>
              <a:rPr lang="en-US" i="1" baseline="30000" dirty="0"/>
              <a:t>T 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smtClean="0"/>
              <a:t>The label is 1 (clicked) or 0 (not clicked)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2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Two class labels (1=“clicked”, 0=“not clicked”)</a:t>
            </a:r>
          </a:p>
          <a:p>
            <a:endParaRPr lang="en-US" sz="2800" dirty="0" smtClean="0"/>
          </a:p>
          <a:p>
            <a:r>
              <a:rPr lang="en-US" sz="2800" dirty="0" smtClean="0"/>
              <a:t>Assuming all binary features are conditional independent by given the label.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AUC = 0.7760 (public test).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39719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9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42066"/>
            <a:ext cx="51054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5486400" y="2395200"/>
            <a:ext cx="838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20574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Binary feature vector, (0,1,1,0,…)</a:t>
            </a:r>
            <a:r>
              <a:rPr lang="en-US" i="1" baseline="30000" dirty="0" smtClean="0">
                <a:solidFill>
                  <a:srgbClr val="FF0000"/>
                </a:solidFill>
              </a:rPr>
              <a:t>T</a:t>
            </a:r>
            <a:endParaRPr lang="en-US" i="1" baseline="30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9800" y="3664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Parameters to learn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>
            <a:endCxn id="13" idx="0"/>
          </p:cNvCxnSpPr>
          <p:nvPr/>
        </p:nvCxnSpPr>
        <p:spPr>
          <a:xfrm>
            <a:off x="5105400" y="3004800"/>
            <a:ext cx="2095500" cy="660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00" y="4191000"/>
            <a:ext cx="51054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38200" y="5410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Regularization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>
            <a:stCxn id="21" idx="4"/>
          </p:cNvCxnSpPr>
          <p:nvPr/>
        </p:nvCxnSpPr>
        <p:spPr>
          <a:xfrm flipH="1">
            <a:off x="1943100" y="5029200"/>
            <a:ext cx="304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52600" y="4191000"/>
            <a:ext cx="990600" cy="8382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91550" y="1782201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3100" y="3564070"/>
            <a:ext cx="241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Regression with regularization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613150" y="5845200"/>
            <a:ext cx="3889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AUC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0.7888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(public test).</a:t>
            </a:r>
          </a:p>
        </p:txBody>
      </p:sp>
    </p:spTree>
    <p:extLst>
      <p:ext uri="{BB962C8B-B14F-4D97-AF65-F5344CB8AC3E}">
        <p14:creationId xmlns:p14="http://schemas.microsoft.com/office/powerpoint/2010/main" val="28042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8200"/>
            <a:ext cx="5038725" cy="114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Ridge Regression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100" y="3199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Regularization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10" idx="4"/>
            <a:endCxn id="8" idx="0"/>
          </p:cNvCxnSpPr>
          <p:nvPr/>
        </p:nvCxnSpPr>
        <p:spPr>
          <a:xfrm flipH="1">
            <a:off x="2400300" y="2487600"/>
            <a:ext cx="621150" cy="712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385300" y="1649400"/>
            <a:ext cx="1272300" cy="8382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810000" y="1378200"/>
            <a:ext cx="3200400" cy="12888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81600" y="33522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Linear Regression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14" idx="4"/>
            <a:endCxn id="15" idx="0"/>
          </p:cNvCxnSpPr>
          <p:nvPr/>
        </p:nvCxnSpPr>
        <p:spPr>
          <a:xfrm>
            <a:off x="5410200" y="2667000"/>
            <a:ext cx="1066800" cy="685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3729935"/>
            <a:ext cx="3738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If the number of features is greater than the number of training instances, there is an infinite number of optimal parameter 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51159" y="5383535"/>
            <a:ext cx="3889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AUC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0.7351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(public test).</a:t>
            </a:r>
          </a:p>
        </p:txBody>
      </p:sp>
    </p:spTree>
    <p:extLst>
      <p:ext uri="{BB962C8B-B14F-4D97-AF65-F5344CB8AC3E}">
        <p14:creationId xmlns:p14="http://schemas.microsoft.com/office/powerpoint/2010/main" val="15981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</a:t>
            </a:r>
            <a:r>
              <a:rPr lang="en-US" dirty="0"/>
              <a:t>R</a:t>
            </a:r>
            <a:r>
              <a:rPr lang="en-US" dirty="0" smtClean="0"/>
              <a:t>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SVR is an extension from support vector classification.</a:t>
            </a:r>
          </a:p>
          <a:p>
            <a:r>
              <a:rPr lang="en-US" dirty="0" smtClean="0"/>
              <a:t>Similar to Ridge Regression.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0" y="3564300"/>
            <a:ext cx="5143500" cy="116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700" y="4727321"/>
            <a:ext cx="6581775" cy="105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27200" y="53433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Regularization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11" idx="4"/>
            <a:endCxn id="9" idx="0"/>
          </p:cNvCxnSpPr>
          <p:nvPr/>
        </p:nvCxnSpPr>
        <p:spPr>
          <a:xfrm flipH="1">
            <a:off x="1565400" y="4631100"/>
            <a:ext cx="621150" cy="712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550400" y="3792900"/>
            <a:ext cx="1272300" cy="8382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5400" y="5943600"/>
            <a:ext cx="5343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AUC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0.7610 to 0.7705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(public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test).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28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clicked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dirty="0" smtClean="0"/>
              <a:t> just because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dirty="0" smtClean="0"/>
              <a:t> is better than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r>
              <a:rPr lang="en-US" sz="2800" dirty="0" smtClean="0"/>
              <a:t>. (Maybe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x</a:t>
            </a:r>
            <a:r>
              <a:rPr lang="en-US" sz="2800" i="1" baseline="-25000" dirty="0" err="1" smtClean="0"/>
              <a:t>j</a:t>
            </a:r>
            <a:r>
              <a:rPr lang="en-US" sz="2800" i="1" baseline="-25000" dirty="0" smtClean="0"/>
              <a:t>  </a:t>
            </a:r>
            <a:r>
              <a:rPr lang="en-US" sz="2800" dirty="0" smtClean="0"/>
              <a:t>are both negative or positive)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0" y="3151068"/>
            <a:ext cx="7277100" cy="114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033550" y="4675068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Positive label(clicked)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867550" y="3938966"/>
            <a:ext cx="621150" cy="712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243350" y="3938966"/>
            <a:ext cx="533400" cy="6599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205250" y="4675068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Negative label(not clicked)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950" y="4827468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Number of positive instances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66950" y="4091366"/>
            <a:ext cx="621150" cy="712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8100" y="4955966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Number of negative instances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7950" y="4091366"/>
            <a:ext cx="384150" cy="8406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30646" y="6022032"/>
            <a:ext cx="3889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AUC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0.7220 (public test).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6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Combing Regression and Ranking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524000"/>
            <a:ext cx="8136297" cy="111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087864"/>
            <a:ext cx="4467225" cy="34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634396"/>
            <a:ext cx="1323975" cy="318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800" y="4603813"/>
            <a:ext cx="2943225" cy="37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04799" y="2976005"/>
            <a:ext cx="256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from pairs of positive and negative instances.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0450" y="4470532"/>
            <a:ext cx="256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Error from single instance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4741" y="5763194"/>
            <a:ext cx="3889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AUC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0.7818 (public test).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2072" y="2638159"/>
            <a:ext cx="717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a tuning parameter p is chosen from 0 to 1.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0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is the problem with previous model?</a:t>
            </a:r>
          </a:p>
          <a:p>
            <a:pPr lvl="1"/>
            <a:r>
              <a:rPr lang="en-US" sz="2400" dirty="0" smtClean="0"/>
              <a:t>They all learn the weight for each individual features (the contribution to CTR).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Lose the CTR contribution from </a:t>
            </a:r>
            <a:r>
              <a:rPr lang="en-US" sz="2400" dirty="0">
                <a:solidFill>
                  <a:srgbClr val="FF0000"/>
                </a:solidFill>
              </a:rPr>
              <a:t>interaction</a:t>
            </a:r>
            <a:r>
              <a:rPr lang="en-US" sz="2400" dirty="0"/>
              <a:t> between the ad feature and user feature.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is the interaction?</a:t>
            </a:r>
            <a:endParaRPr lang="en-US" sz="2400" dirty="0" smtClean="0"/>
          </a:p>
          <a:p>
            <a:pPr lvl="1"/>
            <a:r>
              <a:rPr lang="en-US" sz="2400" dirty="0" smtClean="0"/>
              <a:t>Players “A” and “B” may not be good individually, but their </a:t>
            </a:r>
            <a:r>
              <a:rPr lang="en-US" sz="2400" dirty="0" smtClean="0">
                <a:solidFill>
                  <a:srgbClr val="FF0000"/>
                </a:solidFill>
              </a:rPr>
              <a:t>corporation </a:t>
            </a:r>
            <a:r>
              <a:rPr lang="en-US" sz="2400" dirty="0" smtClean="0"/>
              <a:t>is very good. </a:t>
            </a:r>
            <a:r>
              <a:rPr lang="en-US" sz="2400" dirty="0"/>
              <a:t>W</a:t>
            </a:r>
            <a:r>
              <a:rPr lang="en-US" sz="2400" dirty="0" smtClean="0"/>
              <a:t>e cannot predict the team power just considering the linear combination of each player’s power.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sz="2400" dirty="0"/>
              <a:t>User feature ‘A’ and ad feature ‘B’ may NOT be strong indicator of user clicking. But if ‘A’ and ‘B’ appear at the same time, this </a:t>
            </a:r>
            <a:r>
              <a:rPr lang="en-US" sz="2400" dirty="0">
                <a:solidFill>
                  <a:srgbClr val="FF0000"/>
                </a:solidFill>
              </a:rPr>
              <a:t>combination</a:t>
            </a:r>
            <a:r>
              <a:rPr lang="en-US" sz="2400" dirty="0"/>
              <a:t> will be a strong indicator.</a:t>
            </a:r>
          </a:p>
          <a:p>
            <a:pPr lvl="1"/>
            <a:endParaRPr lang="en-US" sz="2400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17638"/>
            <a:ext cx="3676650" cy="41094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50" y="1289050"/>
            <a:ext cx="3994439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Basic Matrix Factorization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618"/>
            <a:ext cx="8229600" cy="4525963"/>
          </a:xfrm>
        </p:spPr>
        <p:txBody>
          <a:bodyPr/>
          <a:lstStyle/>
          <a:p>
            <a:r>
              <a:rPr lang="en-US" sz="1800" dirty="0" smtClean="0"/>
              <a:t>Use a vector </a:t>
            </a:r>
            <a:r>
              <a:rPr lang="en-US" sz="1800" i="1" dirty="0" err="1" smtClean="0"/>
              <a:t>p</a:t>
            </a:r>
            <a:r>
              <a:rPr lang="en-US" sz="1800" i="1" baseline="-25000" dirty="0" err="1" smtClean="0"/>
              <a:t>u</a:t>
            </a:r>
            <a:r>
              <a:rPr lang="en-US" sz="1800" dirty="0" smtClean="0"/>
              <a:t> </a:t>
            </a:r>
            <a:r>
              <a:rPr lang="en-US" sz="1800" dirty="0" smtClean="0"/>
              <a:t> (laten</a:t>
            </a:r>
            <a:r>
              <a:rPr lang="en-US" sz="1800" dirty="0" smtClean="0"/>
              <a:t>t factor) </a:t>
            </a:r>
            <a:r>
              <a:rPr lang="en-US" sz="1800" dirty="0" smtClean="0"/>
              <a:t>to </a:t>
            </a:r>
            <a:r>
              <a:rPr lang="en-US" sz="1800" dirty="0" smtClean="0"/>
              <a:t>represent a user (</a:t>
            </a:r>
            <a:r>
              <a:rPr lang="en-US" sz="1800" i="1" dirty="0" smtClean="0"/>
              <a:t>k</a:t>
            </a:r>
            <a:r>
              <a:rPr lang="en-US" sz="1800" dirty="0" smtClean="0"/>
              <a:t> dimension), representing k aspects that can have interaction.</a:t>
            </a:r>
          </a:p>
          <a:p>
            <a:r>
              <a:rPr lang="en-US" sz="2000" dirty="0" smtClean="0"/>
              <a:t>Use a vector </a:t>
            </a:r>
            <a:r>
              <a:rPr lang="en-US" sz="2000" i="1" dirty="0" smtClean="0"/>
              <a:t>q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</a:t>
            </a:r>
            <a:r>
              <a:rPr lang="en-US" sz="2000" dirty="0"/>
              <a:t>(latent factor) to </a:t>
            </a:r>
            <a:r>
              <a:rPr lang="en-US" sz="2000" dirty="0" smtClean="0"/>
              <a:t>represent an item (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dimension</a:t>
            </a:r>
            <a:r>
              <a:rPr lang="en-US" sz="2000" dirty="0" smtClean="0"/>
              <a:t>),</a:t>
            </a:r>
            <a:r>
              <a:rPr lang="en-US" sz="2000" dirty="0"/>
              <a:t> representing k aspects that can have interaction.</a:t>
            </a:r>
          </a:p>
          <a:p>
            <a:r>
              <a:rPr lang="en-US" sz="2000" dirty="0" smtClean="0"/>
              <a:t>                    r   is the label value.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01" y="2560692"/>
            <a:ext cx="1600200" cy="60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169932"/>
            <a:ext cx="5200874" cy="87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6045327"/>
            <a:ext cx="7162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detail at </a:t>
            </a:r>
            <a:r>
              <a:rPr lang="en-US" sz="12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en-US" sz="1200" dirty="0" smtClean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www.slideshare.net/srowen/matrix-factorization</a:t>
            </a:r>
            <a:r>
              <a:rPr 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800" y="3078949"/>
            <a:ext cx="4548188" cy="190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65048" y="3045934"/>
            <a:ext cx="75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6200" y="4191000"/>
            <a:ext cx="75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00200" y="3847441"/>
            <a:ext cx="121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55855" y="4800600"/>
            <a:ext cx="1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i="1" baseline="30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i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90799" y="3442200"/>
            <a:ext cx="152400" cy="1524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657600" y="3444000"/>
            <a:ext cx="392906" cy="152400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550694" y="3425929"/>
            <a:ext cx="164306" cy="347042"/>
          </a:xfrm>
          <a:prstGeom prst="rect">
            <a:avLst/>
          </a:prstGeom>
          <a:solidFill>
            <a:srgbClr val="FFC0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8400" y="480155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(k*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m+k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*n) parameters to learn.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18825" y="548627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Regularization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7171" idx="3"/>
            <a:endCxn id="20" idx="1"/>
          </p:cNvCxnSpPr>
          <p:nvPr/>
        </p:nvCxnSpPr>
        <p:spPr>
          <a:xfrm>
            <a:off x="5810474" y="5607630"/>
            <a:ext cx="508351" cy="6331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29000" y="5169932"/>
            <a:ext cx="2286000" cy="838200"/>
          </a:xfrm>
          <a:prstGeom prst="ellipse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8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Basic Matrix Factorization (Example)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250776" cy="2976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905000" y="2126734"/>
            <a:ext cx="75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0049" y="3252300"/>
            <a:ext cx="75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295400" y="2590800"/>
            <a:ext cx="228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 flipV="1">
            <a:off x="990600" y="2209800"/>
            <a:ext cx="338278" cy="4256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0049" y="1828800"/>
            <a:ext cx="60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66600" y="1690300"/>
            <a:ext cx="112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 click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950501" y="2635437"/>
            <a:ext cx="228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31" idx="1"/>
            <a:endCxn id="30" idx="2"/>
          </p:cNvCxnSpPr>
          <p:nvPr/>
        </p:nvCxnSpPr>
        <p:spPr>
          <a:xfrm flipV="1">
            <a:off x="2983979" y="2059632"/>
            <a:ext cx="644821" cy="6204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216350" y="3657600"/>
            <a:ext cx="30765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057400" y="2952837"/>
            <a:ext cx="30765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057400" y="4343400"/>
            <a:ext cx="30765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07476" y="4343400"/>
            <a:ext cx="307650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0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based Matrix Factorization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latent factor is built from the features of users and items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2632922"/>
            <a:ext cx="1600200" cy="60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46" y="3255471"/>
            <a:ext cx="560854" cy="28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28200" y="32342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 a user feature vector.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00" y="3319102"/>
            <a:ext cx="342900" cy="29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37783" y="325547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 an item feature vector.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600" y="4114800"/>
            <a:ext cx="1676400" cy="82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91000"/>
            <a:ext cx="2748775" cy="80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762000" y="5181600"/>
            <a:ext cx="749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matrix,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a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matrix.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Every entry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are unknown parameters to learn.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5800" y="413252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Projection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80800" y="2202000"/>
            <a:ext cx="2057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Item latent factor</a:t>
            </a:r>
            <a:endParaRPr lang="en-US" dirty="0"/>
          </a:p>
        </p:txBody>
      </p:sp>
      <p:cxnSp>
        <p:nvCxnSpPr>
          <p:cNvPr id="17" name="Straight Arrow Connector 16"/>
          <p:cNvCxnSpPr>
            <a:endCxn id="8" idx="1"/>
          </p:cNvCxnSpPr>
          <p:nvPr/>
        </p:nvCxnSpPr>
        <p:spPr>
          <a:xfrm flipV="1">
            <a:off x="4498679" y="2392500"/>
            <a:ext cx="882121" cy="3367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33200" y="2742896"/>
            <a:ext cx="2057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latent factor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37783" y="2933396"/>
            <a:ext cx="59541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4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Regression based Matrix Factorization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00" y="2144660"/>
            <a:ext cx="1600200" cy="600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7000" y="1758343"/>
            <a:ext cx="3048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regression on user features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1" y="3229175"/>
            <a:ext cx="5086016" cy="79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731458"/>
            <a:ext cx="1676400" cy="826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669873"/>
            <a:ext cx="3648075" cy="86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>
            <a:stCxn id="36" idx="2"/>
          </p:cNvCxnSpPr>
          <p:nvPr/>
        </p:nvCxnSpPr>
        <p:spPr>
          <a:xfrm flipH="1">
            <a:off x="5105400" y="2127674"/>
            <a:ext cx="1717200" cy="1443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08" y="4386259"/>
            <a:ext cx="560854" cy="283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147762" y="4343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 a user feature vector.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350" y="4386259"/>
            <a:ext cx="342900" cy="29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887450" y="4313291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 an item feature vector.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>
            <a:stCxn id="14" idx="2"/>
          </p:cNvCxnSpPr>
          <p:nvPr/>
        </p:nvCxnSpPr>
        <p:spPr>
          <a:xfrm flipH="1">
            <a:off x="1608600" y="2066120"/>
            <a:ext cx="152400" cy="1504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4200" y="2272512"/>
            <a:ext cx="304800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Linear regression on item features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/>
          <p:cNvCxnSpPr>
            <a:stCxn id="32" idx="2"/>
          </p:cNvCxnSpPr>
          <p:nvPr/>
        </p:nvCxnSpPr>
        <p:spPr>
          <a:xfrm flipH="1">
            <a:off x="2971799" y="2580289"/>
            <a:ext cx="836401" cy="990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98600" y="1604454"/>
            <a:ext cx="30480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Interaction between user and item latent factors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342" y="5537904"/>
            <a:ext cx="5827237" cy="46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4919250" y="5990452"/>
            <a:ext cx="3889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AUC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0.7775 (public test).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Ranking based Matrix Factorization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00" y="3796584"/>
            <a:ext cx="5187050" cy="9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799"/>
            <a:ext cx="5764163" cy="1169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09261"/>
            <a:ext cx="5181600" cy="37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>
            <a:endCxn id="15" idx="2"/>
          </p:cNvCxnSpPr>
          <p:nvPr/>
        </p:nvCxnSpPr>
        <p:spPr>
          <a:xfrm flipH="1" flipV="1">
            <a:off x="2279241" y="2060377"/>
            <a:ext cx="573760" cy="8352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1752600"/>
            <a:ext cx="16628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Positive instance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>
            <a:endCxn id="19" idx="2"/>
          </p:cNvCxnSpPr>
          <p:nvPr/>
        </p:nvCxnSpPr>
        <p:spPr>
          <a:xfrm flipV="1">
            <a:off x="4191000" y="1984177"/>
            <a:ext cx="1003323" cy="9114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62882" y="1676400"/>
            <a:ext cx="166288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Negative instance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3455" y="5825559"/>
            <a:ext cx="3889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AUC =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0.7968 (public test).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Come up with your own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Come up with a prediction function (from your intuition, no mathematical trick</a:t>
            </a:r>
            <a:r>
              <a:rPr lang="en-US" sz="2400" dirty="0" smtClean="0"/>
              <a:t>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Linear combination?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Logistic Function?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Sin/Cos function?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….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514350" indent="-457200">
              <a:buFont typeface="+mj-lt"/>
              <a:buAutoNum type="arabicPeriod"/>
            </a:pPr>
            <a:r>
              <a:rPr lang="en-US" sz="2400" dirty="0" smtClean="0"/>
              <a:t>Find the objective function to </a:t>
            </a:r>
            <a:r>
              <a:rPr lang="en-US" sz="2400" dirty="0"/>
              <a:t>m</a:t>
            </a:r>
            <a:r>
              <a:rPr lang="en-US" sz="2400" dirty="0" smtClean="0"/>
              <a:t>inimize the training error, by the prediction function and training data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S" sz="2000" dirty="0" smtClean="0"/>
              <a:t>ifference between observed value and predicted value?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Pairwise difference (for ranking models)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….</a:t>
            </a:r>
            <a:endParaRPr lang="en-US" sz="2000" dirty="0" smtClean="0"/>
          </a:p>
          <a:p>
            <a:pPr lvl="1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KDD CUP 2012 </a:t>
            </a:r>
            <a:r>
              <a:rPr lang="en-US" dirty="0" smtClean="0"/>
              <a:t>Competition</a:t>
            </a:r>
            <a:endParaRPr lang="en-US" dirty="0"/>
          </a:p>
          <a:p>
            <a:pPr lvl="1"/>
            <a:r>
              <a:rPr lang="en-US" dirty="0" smtClean="0"/>
              <a:t>Learning based Recommendation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Ensemble Model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Large Scale </a:t>
            </a:r>
            <a:r>
              <a:rPr lang="en-US" dirty="0" smtClean="0"/>
              <a:t>Implementation</a:t>
            </a:r>
          </a:p>
          <a:p>
            <a:r>
              <a:rPr lang="en-US" dirty="0"/>
              <a:t>Exploration vs </a:t>
            </a:r>
            <a:r>
              <a:rPr lang="en-US" dirty="0" smtClean="0"/>
              <a:t>Exploitation</a:t>
            </a:r>
          </a:p>
          <a:p>
            <a:r>
              <a:rPr lang="en-US" dirty="0" smtClean="0"/>
              <a:t>Evaluation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Ensemble </a:t>
            </a:r>
            <a:r>
              <a:rPr lang="en-US" dirty="0"/>
              <a:t>I</a:t>
            </a:r>
            <a:r>
              <a:rPr lang="en-US" dirty="0" smtClean="0"/>
              <a:t>ndividual </a:t>
            </a:r>
            <a:r>
              <a:rPr lang="en-US" dirty="0"/>
              <a:t>M</a:t>
            </a:r>
            <a:r>
              <a:rPr lang="en-US" dirty="0" smtClean="0"/>
              <a:t>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“Two heads being better than one”</a:t>
            </a:r>
          </a:p>
          <a:p>
            <a:pPr lvl="1"/>
            <a:r>
              <a:rPr lang="en-US" dirty="0" smtClean="0"/>
              <a:t>We don’t know what is the </a:t>
            </a:r>
            <a:r>
              <a:rPr lang="en-US" dirty="0" smtClean="0">
                <a:solidFill>
                  <a:srgbClr val="FF0000"/>
                </a:solidFill>
              </a:rPr>
              <a:t>real relation </a:t>
            </a:r>
            <a:r>
              <a:rPr lang="en-US" dirty="0" smtClean="0"/>
              <a:t>between the features and the class label.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Linear regression, matrix factorization and other models express this </a:t>
            </a:r>
            <a:r>
              <a:rPr lang="en-US" dirty="0" smtClean="0">
                <a:solidFill>
                  <a:srgbClr val="FF0000"/>
                </a:solidFill>
              </a:rPr>
              <a:t>relation</a:t>
            </a:r>
            <a:r>
              <a:rPr lang="en-US" dirty="0" smtClean="0"/>
              <a:t> from one aspect (may be totally wrong).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Ensemble models can have multiple aspects to express.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ensemble models?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Majority vote</a:t>
            </a:r>
          </a:p>
          <a:p>
            <a:pPr lvl="1"/>
            <a:r>
              <a:rPr lang="en-US" sz="2000" dirty="0" smtClean="0"/>
              <a:t>Each individual model votes to 1 or 0. If 1 has the majority votes, the prediction is 1, otherwise it is 0.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sz="2800" dirty="0" smtClean="0"/>
              <a:t>Hyper </a:t>
            </a:r>
            <a:r>
              <a:rPr lang="en-US" sz="2800" dirty="0"/>
              <a:t>l</a:t>
            </a:r>
            <a:r>
              <a:rPr lang="en-US" sz="2800" dirty="0" smtClean="0"/>
              <a:t>earning model</a:t>
            </a:r>
          </a:p>
          <a:p>
            <a:pPr lvl="1"/>
            <a:r>
              <a:rPr lang="en-US" sz="2000" dirty="0" smtClean="0"/>
              <a:t>The prediction </a:t>
            </a:r>
            <a:r>
              <a:rPr lang="en-US" sz="2000" dirty="0" smtClean="0"/>
              <a:t>results </a:t>
            </a:r>
            <a:r>
              <a:rPr lang="en-US" sz="2000" dirty="0" smtClean="0"/>
              <a:t>of individual models are the </a:t>
            </a:r>
            <a:r>
              <a:rPr lang="en-US" sz="2000" dirty="0" smtClean="0">
                <a:solidFill>
                  <a:srgbClr val="FF0000"/>
                </a:solidFill>
              </a:rPr>
              <a:t>features</a:t>
            </a:r>
            <a:r>
              <a:rPr lang="en-US" sz="2000" dirty="0" smtClean="0"/>
              <a:t>. The click count is the label. Build another layer of learning model.</a:t>
            </a:r>
          </a:p>
          <a:p>
            <a:pPr lvl="1"/>
            <a:r>
              <a:rPr lang="en-US" sz="2000" dirty="0" smtClean="0"/>
              <a:t>Good models have more </a:t>
            </a:r>
            <a:r>
              <a:rPr lang="en-US" sz="2000" dirty="0" smtClean="0"/>
              <a:t>votes. </a:t>
            </a:r>
            <a:r>
              <a:rPr lang="en-US" sz="2000" dirty="0" smtClean="0"/>
              <a:t>Poor models have </a:t>
            </a:r>
            <a:r>
              <a:rPr lang="en-US" sz="2000" smtClean="0"/>
              <a:t>less </a:t>
            </a:r>
            <a:r>
              <a:rPr lang="en-US" sz="2000" smtClean="0"/>
              <a:t>votes.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KDD CUP 2012 </a:t>
            </a:r>
            <a:r>
              <a:rPr lang="en-US" dirty="0" smtClean="0"/>
              <a:t>Competition</a:t>
            </a:r>
            <a:endParaRPr lang="en-US" dirty="0"/>
          </a:p>
          <a:p>
            <a:pPr lvl="1"/>
            <a:r>
              <a:rPr lang="en-US" dirty="0" smtClean="0"/>
              <a:t>Learning based Recommendation</a:t>
            </a:r>
          </a:p>
          <a:p>
            <a:pPr lvl="1"/>
            <a:r>
              <a:rPr lang="en-US" dirty="0"/>
              <a:t>Ensemble Model</a:t>
            </a:r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Large Scale </a:t>
            </a:r>
            <a:r>
              <a:rPr lang="en-US" dirty="0" smtClean="0">
                <a:solidFill>
                  <a:srgbClr val="FF0000"/>
                </a:solidFill>
              </a:rPr>
              <a:t>Implementation</a:t>
            </a:r>
            <a:endParaRPr lang="en-US" dirty="0" smtClean="0"/>
          </a:p>
          <a:p>
            <a:r>
              <a:rPr lang="en-US" dirty="0"/>
              <a:t>Exploration vs </a:t>
            </a:r>
            <a:r>
              <a:rPr lang="en-US" dirty="0" smtClean="0"/>
              <a:t>Exploitation</a:t>
            </a:r>
          </a:p>
          <a:p>
            <a:r>
              <a:rPr lang="en-US" dirty="0" smtClean="0"/>
              <a:t>Evaluation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KDD CUP 2012 </a:t>
            </a:r>
            <a:r>
              <a:rPr lang="en-US" dirty="0" smtClean="0">
                <a:solidFill>
                  <a:srgbClr val="FF0000"/>
                </a:solidFill>
              </a:rPr>
              <a:t>Competition</a:t>
            </a:r>
          </a:p>
          <a:p>
            <a:pPr lvl="1"/>
            <a:r>
              <a:rPr lang="en-US" dirty="0" smtClean="0"/>
              <a:t>Learning based Recommendation</a:t>
            </a:r>
          </a:p>
          <a:p>
            <a:pPr lvl="1"/>
            <a:r>
              <a:rPr lang="en-US" dirty="0" smtClean="0"/>
              <a:t>Ensemble Model</a:t>
            </a:r>
          </a:p>
          <a:p>
            <a:r>
              <a:rPr lang="en-US" dirty="0" smtClean="0"/>
              <a:t>Large </a:t>
            </a:r>
            <a:r>
              <a:rPr lang="en-US" dirty="0"/>
              <a:t>Scale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Exploration vs Exploitation</a:t>
            </a:r>
          </a:p>
          <a:p>
            <a:r>
              <a:rPr lang="en-US" dirty="0" smtClean="0"/>
              <a:t>Evaluation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0" y="2228850"/>
            <a:ext cx="20002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28775"/>
            <a:ext cx="3276600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1600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000" y="2955687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New variable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100" y="3097426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variable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1250" y="3048000"/>
            <a:ext cx="126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Derivative of objective function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773100" y="2532494"/>
            <a:ext cx="266700" cy="4231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1600200" y="2514600"/>
            <a:ext cx="0" cy="582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</p:cNvCxnSpPr>
          <p:nvPr/>
        </p:nvCxnSpPr>
        <p:spPr>
          <a:xfrm flipH="1" flipV="1">
            <a:off x="2514600" y="2514600"/>
            <a:ext cx="1041525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3612" y="3756749"/>
            <a:ext cx="126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Step size ( or learning rate)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2133601" y="2590801"/>
            <a:ext cx="254886" cy="1165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9600" y="5105400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Outside circle has larger training errors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Gradient Descent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00" y="2228850"/>
            <a:ext cx="20002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276600" cy="335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33400" y="1600200"/>
            <a:ext cx="3048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Descent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000" y="2955687"/>
            <a:ext cx="838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New variable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81100" y="3097426"/>
            <a:ext cx="838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Current variable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21250" y="3048000"/>
            <a:ext cx="126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Derivative of objective function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>
            <a:stCxn id="9" idx="0"/>
          </p:cNvCxnSpPr>
          <p:nvPr/>
        </p:nvCxnSpPr>
        <p:spPr>
          <a:xfrm flipV="1">
            <a:off x="773100" y="2532494"/>
            <a:ext cx="266700" cy="4231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1600200" y="2514600"/>
            <a:ext cx="0" cy="5828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0"/>
          </p:cNvCxnSpPr>
          <p:nvPr/>
        </p:nvCxnSpPr>
        <p:spPr>
          <a:xfrm flipH="1" flipV="1">
            <a:off x="2514600" y="2514600"/>
            <a:ext cx="1041525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753612" y="3756749"/>
            <a:ext cx="126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Step size ( or learning rate)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flipH="1" flipV="1">
            <a:off x="2133601" y="2590801"/>
            <a:ext cx="254886" cy="11659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09200" y="4978442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Outside circle has larger training errors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4516777"/>
            <a:ext cx="4292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is too slow to substitute all training instances.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Stochastic Gradient Descent only uses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instance for each step.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13" idx="2"/>
          </p:cNvCxnSpPr>
          <p:nvPr/>
        </p:nvCxnSpPr>
        <p:spPr>
          <a:xfrm flipH="1">
            <a:off x="3023362" y="3463498"/>
            <a:ext cx="532763" cy="103230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Approximation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408206"/>
            <a:ext cx="2409825" cy="49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5338" y="1905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Difficult to minimize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But we can find another function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F. 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are not exactly the same, but the expectation is the same.  We can use F to guide us to find the minimum (although the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giudeness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is not precise for every step)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3299706"/>
            <a:ext cx="2409825" cy="49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752036" y="4134161"/>
            <a:ext cx="326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Average error of all training instances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V="1">
            <a:off x="3385218" y="3664801"/>
            <a:ext cx="709782" cy="4693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8" idx="0"/>
          </p:cNvCxnSpPr>
          <p:nvPr/>
        </p:nvCxnSpPr>
        <p:spPr>
          <a:xfrm flipH="1" flipV="1">
            <a:off x="5018400" y="3664800"/>
            <a:ext cx="2144400" cy="43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15000" y="41040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rror of one training instance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24000" y="4885533"/>
                <a:ext cx="6629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Average error of all training instances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≈</m:t>
                    </m:r>
                    <m:r>
                      <m:rPr>
                        <m:nor/>
                      </m:rPr>
                      <a: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E</m:t>
                    </m:r>
                    <m:r>
                      <m:rPr>
                        <m:nor/>
                      </m:rPr>
                      <a:rPr lang="en-US" sz="14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error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one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training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instance</m:t>
                    </m:r>
                    <m:r>
                      <m:rPr>
                        <m:nor/>
                      </m:rPr>
                      <a:rPr lang="en-US" sz="1400" b="0" i="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885533"/>
                <a:ext cx="6629400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84" t="-196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5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Alternating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05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In Matrix Factorization, the objective function has product of two variables, such as f(</a:t>
            </a:r>
            <a:r>
              <a:rPr lang="en-US" sz="2200" dirty="0" err="1" smtClean="0"/>
              <a:t>x,y</a:t>
            </a:r>
            <a:r>
              <a:rPr lang="en-US" sz="2200" dirty="0" smtClean="0"/>
              <a:t>) = x*y. </a:t>
            </a:r>
          </a:p>
          <a:p>
            <a:endParaRPr lang="en-US" sz="2200" dirty="0" smtClean="0"/>
          </a:p>
          <a:p>
            <a:r>
              <a:rPr lang="en-US" sz="2200" dirty="0" smtClean="0"/>
              <a:t>Usually, this objective function is not convex (some local optimum is NOT the global optimum).</a:t>
            </a:r>
          </a:p>
          <a:p>
            <a:endParaRPr lang="en-US" sz="2200" dirty="0"/>
          </a:p>
          <a:p>
            <a:r>
              <a:rPr lang="en-US" sz="2200" dirty="0" smtClean="0"/>
              <a:t>Alternating Least squares algorithm (No guarantee finding the optimal solution)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Keep x fixed, y is the only variable. Find minimizer 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min</a:t>
            </a:r>
            <a:r>
              <a:rPr lang="en-US" sz="2000" i="1" baseline="-250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Keep </a:t>
            </a:r>
            <a:r>
              <a:rPr lang="en-US" sz="2000" dirty="0" smtClean="0"/>
              <a:t>y=</a:t>
            </a:r>
            <a:r>
              <a:rPr lang="en-US" sz="2000" dirty="0" err="1" smtClean="0"/>
              <a:t>y</a:t>
            </a:r>
            <a:r>
              <a:rPr lang="en-US" sz="2000" baseline="-25000" dirty="0" err="1" smtClean="0"/>
              <a:t>min</a:t>
            </a:r>
            <a:r>
              <a:rPr lang="en-US" sz="2000" dirty="0" smtClean="0"/>
              <a:t> </a:t>
            </a:r>
            <a:r>
              <a:rPr lang="en-US" sz="2000" dirty="0"/>
              <a:t>fixed, </a:t>
            </a:r>
            <a:r>
              <a:rPr lang="en-US" sz="2000" dirty="0" smtClean="0"/>
              <a:t>x </a:t>
            </a:r>
            <a:r>
              <a:rPr lang="en-US" sz="2000" dirty="0"/>
              <a:t>is the only variable. Find minimizer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min</a:t>
            </a:r>
            <a:r>
              <a:rPr lang="en-US" sz="2000" baseline="-250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Go back to 1 until the training error does not change.</a:t>
            </a:r>
            <a:endParaRPr lang="en-US" sz="2000" dirty="0"/>
          </a:p>
          <a:p>
            <a:pPr lvl="1"/>
            <a:endParaRPr lang="en-US" i="1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Curved Right Arrow 7"/>
          <p:cNvSpPr/>
          <p:nvPr/>
        </p:nvSpPr>
        <p:spPr>
          <a:xfrm rot="10269386">
            <a:off x="8436060" y="4614982"/>
            <a:ext cx="450011" cy="1126463"/>
          </a:xfrm>
          <a:prstGeom prst="curvedRightArrow">
            <a:avLst>
              <a:gd name="adj1" fmla="val 25000"/>
              <a:gd name="adj2" fmla="val 50000"/>
              <a:gd name="adj3" fmla="val 500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2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variable is a multi-dimensional vector: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,….,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coordinate Descent is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,….,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 along with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,….,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optimize along with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indent="0">
              <a:buNone/>
            </a:pP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marL="457200" indent="-457200">
              <a:buAutoNum type="alphaLcPeriod" startAt="4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,….,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along with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Curved Right Arrow 6"/>
          <p:cNvSpPr/>
          <p:nvPr/>
        </p:nvSpPr>
        <p:spPr>
          <a:xfrm rot="10800000">
            <a:off x="5116231" y="2581364"/>
            <a:ext cx="609600" cy="1143000"/>
          </a:xfrm>
          <a:prstGeom prst="curv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81800" y="2602364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 step 1 until the training error does not change.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53929"/>
            <a:ext cx="2514600" cy="194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753200" y="4005600"/>
            <a:ext cx="38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Only store one dimension’s variable in the memory (save memory).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Different machine can optimize different dimension at the same time.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Mixture </a:t>
            </a:r>
            <a:r>
              <a:rPr lang="en-US" dirty="0"/>
              <a:t>W</a:t>
            </a:r>
            <a:r>
              <a:rPr lang="en-US" dirty="0" smtClean="0"/>
              <a:t>eight Method For Distributed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If we have a huge amount of data. We split the data into </a:t>
            </a:r>
            <a:r>
              <a:rPr lang="en-US" sz="2000" i="1" dirty="0" smtClean="0"/>
              <a:t>K</a:t>
            </a:r>
            <a:r>
              <a:rPr lang="en-US" sz="2000" dirty="0" smtClean="0"/>
              <a:t> machines (</a:t>
            </a:r>
            <a:r>
              <a:rPr lang="en-US" sz="2000" i="1" dirty="0" smtClean="0"/>
              <a:t>K</a:t>
            </a:r>
            <a:r>
              <a:rPr lang="en-US" sz="2000" dirty="0" smtClean="0"/>
              <a:t> partitions).</a:t>
            </a:r>
          </a:p>
          <a:p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Run the </a:t>
            </a:r>
            <a:r>
              <a:rPr lang="en-US" sz="2000" i="1" dirty="0"/>
              <a:t>optimizer on each </a:t>
            </a:r>
            <a:r>
              <a:rPr lang="en-US" sz="2000" dirty="0"/>
              <a:t>partition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in parallel </a:t>
            </a:r>
            <a:r>
              <a:rPr lang="en-US" sz="2000" dirty="0"/>
              <a:t>to obtain a local estimate of the parameter of interest </a:t>
            </a:r>
            <a:r>
              <a:rPr lang="en-US" sz="2000" i="1" dirty="0" err="1"/>
              <a:t>w</a:t>
            </a:r>
            <a:r>
              <a:rPr lang="en-US" sz="2000" i="1" baseline="30000" dirty="0" err="1"/>
              <a:t>k</a:t>
            </a:r>
            <a:r>
              <a:rPr lang="en-US" sz="2000" dirty="0"/>
              <a:t>, </a:t>
            </a:r>
            <a:r>
              <a:rPr lang="en-US" sz="2000" i="1" dirty="0"/>
              <a:t>k = 1,… ,</a:t>
            </a:r>
            <a:r>
              <a:rPr lang="en-US" sz="2000" i="1" dirty="0" smtClean="0"/>
              <a:t>K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i="1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/>
              <a:t>The final global estimate </a:t>
            </a:r>
            <a:r>
              <a:rPr lang="en-US" sz="2000" i="1" dirty="0"/>
              <a:t>w</a:t>
            </a:r>
            <a:r>
              <a:rPr lang="en-US" sz="2000" dirty="0"/>
              <a:t> is taken as the </a:t>
            </a:r>
            <a:r>
              <a:rPr lang="en-US" sz="2000" dirty="0">
                <a:solidFill>
                  <a:srgbClr val="FF0000"/>
                </a:solidFill>
              </a:rPr>
              <a:t>average</a:t>
            </a:r>
            <a:endParaRPr lang="en-US" sz="2000" i="1" baseline="30000" dirty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843297"/>
              </p:ext>
            </p:extLst>
          </p:nvPr>
        </p:nvGraphicFramePr>
        <p:xfrm>
          <a:off x="3352800" y="4267200"/>
          <a:ext cx="134143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2" name="Equation" r:id="rId3" imgW="660240" imgH="431640" progId="Equation.3">
                  <p:embed/>
                </p:oleObj>
              </mc:Choice>
              <mc:Fallback>
                <p:oleObj name="Equation" r:id="rId3" imgW="66024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67200"/>
                        <a:ext cx="1341437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8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Alternating Direction Method of Multipliers (ADMM)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1800" dirty="0"/>
              <a:t>Basic idea:</a:t>
            </a:r>
          </a:p>
          <a:p>
            <a:pPr lvl="1"/>
            <a:r>
              <a:rPr lang="en-US" sz="1600" dirty="0"/>
              <a:t>Split the data into </a:t>
            </a:r>
            <a:r>
              <a:rPr lang="en-US" sz="1600" i="1" dirty="0"/>
              <a:t>K</a:t>
            </a:r>
            <a:r>
              <a:rPr lang="en-US" sz="1600" dirty="0"/>
              <a:t> partitions</a:t>
            </a:r>
          </a:p>
          <a:p>
            <a:pPr lvl="1"/>
            <a:r>
              <a:rPr lang="en-US" sz="1600" dirty="0"/>
              <a:t>Solve the following optimization </a:t>
            </a:r>
            <a:r>
              <a:rPr lang="en-US" sz="1600" dirty="0" smtClean="0"/>
              <a:t>problem</a:t>
            </a:r>
            <a:endParaRPr lang="en-US" dirty="0"/>
          </a:p>
          <a:p>
            <a:pPr lvl="1"/>
            <a:r>
              <a:rPr lang="en-US" sz="1600" dirty="0"/>
              <a:t>The resulting ADMM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001863"/>
              </p:ext>
            </p:extLst>
          </p:nvPr>
        </p:nvGraphicFramePr>
        <p:xfrm>
          <a:off x="5105400" y="2362200"/>
          <a:ext cx="2730500" cy="1224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" name="Equation" r:id="rId3" imgW="1572480" imgH="694800" progId="Equation.3">
                  <p:embed/>
                </p:oleObj>
              </mc:Choice>
              <mc:Fallback>
                <p:oleObj name="Equation" r:id="rId3" imgW="1572480" imgH="69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2730500" cy="1224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68455"/>
              </p:ext>
            </p:extLst>
          </p:nvPr>
        </p:nvGraphicFramePr>
        <p:xfrm>
          <a:off x="4343400" y="3886200"/>
          <a:ext cx="3870325" cy="221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" name="Equation" r:id="rId5" imgW="2358720" imgH="1343880" progId="Equation.3">
                  <p:embed/>
                </p:oleObj>
              </mc:Choice>
              <mc:Fallback>
                <p:oleObj name="Equation" r:id="rId5" imgW="2358720" imgH="13438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86200"/>
                        <a:ext cx="3870325" cy="2215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9525" y="1657051"/>
            <a:ext cx="12697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endCxn id="11" idx="2"/>
          </p:cNvCxnSpPr>
          <p:nvPr/>
        </p:nvCxnSpPr>
        <p:spPr>
          <a:xfrm flipH="1" flipV="1">
            <a:off x="5444400" y="1910967"/>
            <a:ext cx="440100" cy="5274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62800" y="1495469"/>
            <a:ext cx="126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Regularization function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endCxn id="18" idx="2"/>
          </p:cNvCxnSpPr>
          <p:nvPr/>
        </p:nvCxnSpPr>
        <p:spPr>
          <a:xfrm flipV="1">
            <a:off x="6781800" y="1910967"/>
            <a:ext cx="1015875" cy="6798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3043200"/>
            <a:ext cx="37338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weight vector of each partition weight vector should 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 1) minimize the errors on this partition data.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2) meanwhile, it should be close to the last global weight vector.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Arrow Connector 22"/>
          <p:cNvCxnSpPr>
            <a:endCxn id="34" idx="3"/>
          </p:cNvCxnSpPr>
          <p:nvPr/>
        </p:nvCxnSpPr>
        <p:spPr>
          <a:xfrm flipH="1" flipV="1">
            <a:off x="3934800" y="5323906"/>
            <a:ext cx="381000" cy="811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1000" y="5046907"/>
            <a:ext cx="3733800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The global weight vector should be close to each partition’s weight vector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endCxn id="22" idx="3"/>
          </p:cNvCxnSpPr>
          <p:nvPr/>
        </p:nvCxnSpPr>
        <p:spPr>
          <a:xfrm flipH="1" flipV="1">
            <a:off x="3962400" y="3627976"/>
            <a:ext cx="313200" cy="5315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KDD CUP 2012 </a:t>
            </a:r>
            <a:r>
              <a:rPr lang="en-US" dirty="0" smtClean="0"/>
              <a:t>Competition</a:t>
            </a:r>
            <a:endParaRPr lang="en-US" dirty="0"/>
          </a:p>
          <a:p>
            <a:pPr lvl="1"/>
            <a:r>
              <a:rPr lang="en-US" dirty="0" smtClean="0"/>
              <a:t>Learning based Recommendation</a:t>
            </a:r>
          </a:p>
          <a:p>
            <a:pPr lvl="1"/>
            <a:r>
              <a:rPr lang="en-US" dirty="0"/>
              <a:t>Ensemble Model</a:t>
            </a:r>
            <a:endParaRPr lang="en-US" dirty="0" smtClean="0"/>
          </a:p>
          <a:p>
            <a:r>
              <a:rPr lang="en-US" dirty="0"/>
              <a:t>Large Scale </a:t>
            </a:r>
            <a:r>
              <a:rPr lang="en-US" dirty="0" smtClean="0"/>
              <a:t>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Exploration vs </a:t>
            </a:r>
            <a:r>
              <a:rPr lang="en-US" dirty="0" smtClean="0">
                <a:solidFill>
                  <a:srgbClr val="FF0000"/>
                </a:solidFill>
              </a:rPr>
              <a:t>Exploitation</a:t>
            </a:r>
          </a:p>
          <a:p>
            <a:r>
              <a:rPr lang="en-US" dirty="0" smtClean="0"/>
              <a:t>Evaluation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Exploration vs Exploitation?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In online recommendation, the training data is collected from the user feedback. The user feedback is </a:t>
            </a:r>
            <a:r>
              <a:rPr lang="en-US" sz="2400" dirty="0" smtClean="0">
                <a:solidFill>
                  <a:srgbClr val="FF0000"/>
                </a:solidFill>
              </a:rPr>
              <a:t>only available </a:t>
            </a:r>
            <a:r>
              <a:rPr lang="en-US" sz="2400" dirty="0" smtClean="0"/>
              <a:t>when the ad is recommended.</a:t>
            </a:r>
          </a:p>
          <a:p>
            <a:endParaRPr lang="en-US" sz="2400" dirty="0"/>
          </a:p>
          <a:p>
            <a:r>
              <a:rPr lang="en-US" sz="2400" b="1" dirty="0" smtClean="0"/>
              <a:t>Exploration</a:t>
            </a:r>
            <a:r>
              <a:rPr lang="en-US" sz="2400" dirty="0" smtClean="0"/>
              <a:t>:  display a new ad.</a:t>
            </a:r>
          </a:p>
          <a:p>
            <a:r>
              <a:rPr lang="en-US" sz="2400" b="1" dirty="0" smtClean="0"/>
              <a:t>Exploitation</a:t>
            </a:r>
            <a:r>
              <a:rPr lang="en-US" sz="2400" dirty="0" smtClean="0"/>
              <a:t>: display the ad that has the highest CTR in the past.</a:t>
            </a:r>
          </a:p>
          <a:p>
            <a:endParaRPr lang="en-US" sz="2400" dirty="0" smtClean="0"/>
          </a:p>
          <a:p>
            <a:r>
              <a:rPr lang="en-US" sz="2400" dirty="0" smtClean="0"/>
              <a:t>Tradeoff between Exploration and Exploitation: </a:t>
            </a:r>
          </a:p>
          <a:p>
            <a:pPr lvl="1"/>
            <a:r>
              <a:rPr lang="en-US" sz="2000" dirty="0" smtClean="0"/>
              <a:t>If you only do exploitation, you don’t know which ad has the highest CTR. </a:t>
            </a:r>
          </a:p>
          <a:p>
            <a:pPr lvl="1"/>
            <a:r>
              <a:rPr lang="en-US" sz="2000" dirty="0" smtClean="0"/>
              <a:t>If you only do exploration, it becomes randomly display ads, the overall CTR is not improved.</a:t>
            </a:r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Cold-start:</a:t>
            </a:r>
          </a:p>
          <a:p>
            <a:pPr lvl="1"/>
            <a:r>
              <a:rPr lang="en-US" sz="2000" dirty="0" smtClean="0"/>
              <a:t>New users and new ads, we do not have training data for them.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Multi-armed Bandit Problem 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3" descr="dmsinterface_slo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6925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msinterface_slo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2066925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dmsinterface_slo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66925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248400" y="2447925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itchFamily="34" charset="0"/>
                <a:cs typeface="Arial" charset="0"/>
              </a:rPr>
              <a:t>Bandit “arms”</a:t>
            </a: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1066800" y="3209925"/>
            <a:ext cx="7772400" cy="822325"/>
            <a:chOff x="672" y="1872"/>
            <a:chExt cx="4896" cy="518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672" y="1977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altLang="en-US" sz="2400" b="1">
                  <a:latin typeface="Verdana" pitchFamily="34" charset="0"/>
                  <a:cs typeface="Arial" charset="0"/>
                </a:rPr>
                <a:t>p</a:t>
              </a:r>
              <a:r>
                <a:rPr lang="en-US" altLang="en-US" sz="2400" b="1" baseline="-25000">
                  <a:latin typeface="Verdana" pitchFamily="34" charset="0"/>
                  <a:cs typeface="Arial" charset="0"/>
                </a:rPr>
                <a:t>1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889" y="1977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altLang="en-US" sz="2400" b="1">
                  <a:latin typeface="Verdana" pitchFamily="34" charset="0"/>
                  <a:cs typeface="Arial" charset="0"/>
                </a:rPr>
                <a:t>p</a:t>
              </a:r>
              <a:r>
                <a:rPr lang="en-US" altLang="en-US" sz="2400" b="1" baseline="-25000">
                  <a:latin typeface="Verdana" pitchFamily="34" charset="0"/>
                  <a:cs typeface="Arial" charset="0"/>
                </a:rPr>
                <a:t>2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165" y="1977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altLang="en-US" sz="2400" b="1">
                  <a:latin typeface="Verdana" pitchFamily="34" charset="0"/>
                  <a:cs typeface="Arial" charset="0"/>
                </a:rPr>
                <a:t>p</a:t>
              </a:r>
              <a:r>
                <a:rPr lang="en-US" altLang="en-US" sz="2400" b="1" baseline="-25000">
                  <a:latin typeface="Verdana" pitchFamily="34" charset="0"/>
                  <a:cs typeface="Arial" charset="0"/>
                </a:rPr>
                <a:t>3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792" y="1872"/>
              <a:ext cx="17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Verdana" pitchFamily="34" charset="0"/>
                  <a:cs typeface="Arial" charset="0"/>
                </a:rPr>
                <a:t>(unknown payoff probabilities)</a:t>
              </a:r>
            </a:p>
          </p:txBody>
        </p:sp>
      </p:grp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457200" y="4343400"/>
            <a:ext cx="8153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Verdana" pitchFamily="34" charset="0"/>
                <a:cs typeface="Arial" charset="0"/>
              </a:rPr>
              <a:t> “Pulling” arm i yields a reward: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>
                <a:latin typeface="Verdana" pitchFamily="34" charset="0"/>
                <a:cs typeface="Arial" charset="0"/>
              </a:rPr>
              <a:t> reward = 1 with probability p</a:t>
            </a:r>
            <a:r>
              <a:rPr lang="en-US" altLang="en-US" sz="2400" baseline="-25000">
                <a:latin typeface="Verdana" pitchFamily="34" charset="0"/>
                <a:cs typeface="Arial" charset="0"/>
              </a:rPr>
              <a:t>i</a:t>
            </a:r>
            <a:r>
              <a:rPr lang="en-US" altLang="en-US" sz="2400">
                <a:latin typeface="Verdana" pitchFamily="34" charset="0"/>
                <a:cs typeface="Arial" charset="0"/>
              </a:rPr>
              <a:t> (success)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400">
                <a:latin typeface="Verdana" pitchFamily="34" charset="0"/>
                <a:cs typeface="Arial" charset="0"/>
              </a:rPr>
              <a:t> reward = 0 otherwise             (failure)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87375" y="1271588"/>
            <a:ext cx="8172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Tx/>
              <a:buNone/>
            </a:pPr>
            <a:r>
              <a:rPr lang="en-US" altLang="en-US" sz="1800" dirty="0">
                <a:cs typeface="Arial" charset="0"/>
              </a:rPr>
              <a:t>For now, we are attacking the problem of choosing best article/arm for all users</a:t>
            </a:r>
          </a:p>
        </p:txBody>
      </p:sp>
    </p:spTree>
    <p:extLst>
      <p:ext uri="{BB962C8B-B14F-4D97-AF65-F5344CB8AC3E}">
        <p14:creationId xmlns:p14="http://schemas.microsoft.com/office/powerpoint/2010/main" val="199964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KDD Cup Competition?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KDD Cup is the annual Data Mining and Knowledge Discovery competition organized by </a:t>
            </a:r>
            <a:r>
              <a:rPr lang="en-US" sz="2000" dirty="0">
                <a:hlinkClick r:id="rId2"/>
              </a:rPr>
              <a:t>ACM Special Interest Group on Knowledge Discovery and Data Mining</a:t>
            </a:r>
            <a:r>
              <a:rPr lang="en-US" sz="2000" dirty="0"/>
              <a:t>, the leading professional organization of data miners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5964"/>
            <a:ext cx="7381875" cy="32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Multi-armed Bandit Problem (2)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8" name="Picture 3" descr="dmsinterface_slo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0963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dmsinterface_slo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1350963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 descr="dmsinterface_slo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350963"/>
            <a:ext cx="120967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6248400" y="173196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itchFamily="34" charset="0"/>
                <a:ea typeface="MS PGothic" pitchFamily="34" charset="-128"/>
              </a:rPr>
              <a:t>Bandit “arms”</a:t>
            </a: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1066800" y="2493963"/>
            <a:ext cx="7772400" cy="701675"/>
            <a:chOff x="672" y="1872"/>
            <a:chExt cx="4896" cy="442"/>
          </a:xfrm>
        </p:grpSpPr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672" y="1977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altLang="en-US" sz="2400" b="1">
                  <a:latin typeface="Verdana" pitchFamily="34" charset="0"/>
                  <a:ea typeface="MS PGothic" pitchFamily="34" charset="-128"/>
                  <a:cs typeface="Arial" charset="0"/>
                </a:rPr>
                <a:t>p</a:t>
              </a:r>
              <a:r>
                <a:rPr lang="en-US" altLang="en-US" sz="2400" b="1" baseline="-25000">
                  <a:latin typeface="Verdana" pitchFamily="34" charset="0"/>
                  <a:ea typeface="MS PGothic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1889" y="1977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altLang="en-US" sz="2400" b="1">
                  <a:latin typeface="Verdana" pitchFamily="34" charset="0"/>
                  <a:ea typeface="MS PGothic" pitchFamily="34" charset="-128"/>
                  <a:cs typeface="Arial" charset="0"/>
                </a:rPr>
                <a:t>p</a:t>
              </a:r>
              <a:r>
                <a:rPr lang="en-US" altLang="en-US" sz="2400" b="1" baseline="-25000">
                  <a:latin typeface="Verdana" pitchFamily="34" charset="0"/>
                  <a:ea typeface="MS PGothic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165" y="1977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buFontTx/>
                <a:buNone/>
              </a:pPr>
              <a:r>
                <a:rPr lang="en-US" altLang="en-US" sz="2400" b="1">
                  <a:latin typeface="Verdana" pitchFamily="34" charset="0"/>
                  <a:ea typeface="MS PGothic" pitchFamily="34" charset="-128"/>
                  <a:cs typeface="Arial" charset="0"/>
                </a:rPr>
                <a:t>p</a:t>
              </a:r>
              <a:r>
                <a:rPr lang="en-US" altLang="en-US" sz="2400" b="1" baseline="-25000">
                  <a:latin typeface="Verdana" pitchFamily="34" charset="0"/>
                  <a:ea typeface="MS PGothic" pitchFamily="34" charset="-128"/>
                  <a:cs typeface="Arial" charset="0"/>
                </a:rPr>
                <a:t>3</a:t>
              </a:r>
            </a:p>
          </p:txBody>
        </p:sp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3792" y="1872"/>
              <a:ext cx="17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Verdana" pitchFamily="34" charset="0"/>
                  <a:ea typeface="MS PGothic" pitchFamily="34" charset="-128"/>
                </a:rPr>
                <a:t>(unknown payoff probabilities)</a:t>
              </a:r>
            </a:p>
          </p:txBody>
        </p:sp>
      </p:grp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457200" y="3316288"/>
            <a:ext cx="8367713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5000"/>
              </a:spcBef>
              <a:buChar char="–"/>
              <a:defRPr sz="2000">
                <a:solidFill>
                  <a:srgbClr val="511B6F"/>
                </a:solidFill>
                <a:latin typeface="Arial" charset="0"/>
              </a:defRPr>
            </a:lvl2pPr>
            <a:lvl3pPr marL="1143000" indent="-228600">
              <a:spcBef>
                <a:spcPct val="15000"/>
              </a:spcBef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15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15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/>
              <a:t>Goal: Pull arms sequentially to maximize the total reward</a:t>
            </a:r>
            <a:endParaRPr lang="en-US" altLang="en-US" sz="2000" b="1" i="1">
              <a:solidFill>
                <a:srgbClr val="0033CC"/>
              </a:solidFill>
            </a:endParaRPr>
          </a:p>
          <a:p>
            <a:r>
              <a:rPr lang="en-US" altLang="en-US" sz="2000"/>
              <a:t>Bandit scheme/policy: Sequential algorithm to play arms (items)</a:t>
            </a:r>
          </a:p>
          <a:p>
            <a:r>
              <a:rPr lang="en-US" altLang="en-US" sz="2000"/>
              <a:t>Regret of a scheme = Expected loss relative to the </a:t>
            </a:r>
            <a:r>
              <a:rPr lang="en-US" altLang="en-US" sz="2000" b="1" i="1">
                <a:solidFill>
                  <a:srgbClr val="A50021"/>
                </a:solidFill>
              </a:rPr>
              <a:t>“oracle” optimal scheme</a:t>
            </a:r>
            <a:r>
              <a:rPr lang="en-US" altLang="en-US" sz="2000"/>
              <a:t> that always plays the best arm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</a:rPr>
              <a:t>“best” means highest success probability</a:t>
            </a:r>
          </a:p>
          <a:p>
            <a:pPr lvl="1"/>
            <a:r>
              <a:rPr lang="en-US" altLang="en-US" sz="1800">
                <a:solidFill>
                  <a:schemeClr val="accent2"/>
                </a:solidFill>
              </a:rPr>
              <a:t>But, the best arm is not known … unless you have an </a:t>
            </a:r>
            <a:r>
              <a:rPr lang="en-US" altLang="en-US" sz="1800" b="1">
                <a:solidFill>
                  <a:srgbClr val="A50021"/>
                </a:solidFill>
              </a:rPr>
              <a:t>oracle</a:t>
            </a:r>
            <a:endParaRPr lang="en-US" altLang="en-US" sz="1800">
              <a:solidFill>
                <a:schemeClr val="accent2"/>
              </a:solidFill>
            </a:endParaRPr>
          </a:p>
          <a:p>
            <a:pPr lvl="1"/>
            <a:r>
              <a:rPr lang="en-US" altLang="en-US" sz="1800">
                <a:solidFill>
                  <a:schemeClr val="accent2"/>
                </a:solidFill>
              </a:rPr>
              <a:t>Regret is the price of exploration</a:t>
            </a:r>
          </a:p>
          <a:p>
            <a:pPr lvl="1"/>
            <a:r>
              <a:rPr lang="en-US" altLang="en-US" sz="1800">
                <a:solidFill>
                  <a:srgbClr val="333399"/>
                </a:solidFill>
              </a:rPr>
              <a:t>Low regret </a:t>
            </a:r>
            <a:r>
              <a:rPr lang="en-US" altLang="en-US" sz="1800">
                <a:solidFill>
                  <a:srgbClr val="333399"/>
                </a:solidFill>
                <a:sym typeface="Wingdings" pitchFamily="2" charset="2"/>
              </a:rPr>
              <a:t>implies quick convergence to the best</a:t>
            </a:r>
          </a:p>
        </p:txBody>
      </p:sp>
    </p:spTree>
    <p:extLst>
      <p:ext uri="{BB962C8B-B14F-4D97-AF65-F5344CB8AC3E}">
        <p14:creationId xmlns:p14="http://schemas.microsoft.com/office/powerpoint/2010/main" val="358221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Epsilon-greedy</a:t>
            </a:r>
            <a:r>
              <a:rPr lang="en-US" sz="2000" dirty="0" smtClean="0"/>
              <a:t>: </a:t>
            </a:r>
            <a:r>
              <a:rPr lang="en-US" sz="2000" dirty="0"/>
              <a:t>The best lever is selected for a proportion  of the trials, and another lever is randomly selected (with uniform probability) for a </a:t>
            </a:r>
            <a:r>
              <a:rPr lang="en-US" sz="2000" dirty="0" smtClean="0"/>
              <a:t>proportion.</a:t>
            </a:r>
          </a:p>
          <a:p>
            <a:endParaRPr lang="en-US" sz="2000" dirty="0"/>
          </a:p>
          <a:p>
            <a:r>
              <a:rPr lang="en-US" sz="2000" b="1" dirty="0"/>
              <a:t>Epsilon-first strategy</a:t>
            </a:r>
            <a:r>
              <a:rPr lang="en-US" sz="2000" dirty="0"/>
              <a:t>: A pure exploration phase is followed by a pure exploitation phase. For  trials in total, the exploration phase occupies  trials and the exploitation phase </a:t>
            </a:r>
            <a:r>
              <a:rPr lang="en-US" sz="2000" dirty="0" smtClean="0"/>
              <a:t>trials</a:t>
            </a:r>
            <a:r>
              <a:rPr lang="en-US" sz="2000" dirty="0"/>
              <a:t>. </a:t>
            </a:r>
          </a:p>
          <a:p>
            <a:endParaRPr lang="en-US" sz="2000" dirty="0"/>
          </a:p>
          <a:p>
            <a:r>
              <a:rPr lang="en-US" sz="2000" b="1" dirty="0"/>
              <a:t>Epsilon-decreasing strategy</a:t>
            </a:r>
            <a:r>
              <a:rPr lang="en-US" sz="2000" dirty="0"/>
              <a:t>: Similar to the epsilon-greedy strategy, except that the value of  decreases as the experiment progresses, resulting in highly explorative </a:t>
            </a:r>
            <a:r>
              <a:rPr lang="en-US" sz="2000" dirty="0" smtClean="0"/>
              <a:t>behavior </a:t>
            </a:r>
            <a:r>
              <a:rPr lang="en-US" sz="2000" dirty="0"/>
              <a:t>at the start and highly exploitative </a:t>
            </a:r>
            <a:r>
              <a:rPr lang="en-US" sz="2000" dirty="0" smtClean="0"/>
              <a:t>behavior </a:t>
            </a:r>
            <a:r>
              <a:rPr lang="en-US" sz="2000" dirty="0"/>
              <a:t>at the finish.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Matching(I)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000" dirty="0"/>
              <a:t>T</a:t>
            </a:r>
            <a:r>
              <a:rPr lang="en-US" sz="3000" dirty="0" smtClean="0"/>
              <a:t>he </a:t>
            </a:r>
            <a:r>
              <a:rPr lang="en-US" sz="3000" dirty="0"/>
              <a:t>number of pulls for </a:t>
            </a:r>
            <a:r>
              <a:rPr lang="en-US" sz="3000" dirty="0" smtClean="0"/>
              <a:t>an arm should</a:t>
            </a:r>
            <a:r>
              <a:rPr lang="en-US" sz="3000" dirty="0"/>
              <a:t> </a:t>
            </a:r>
            <a:r>
              <a:rPr lang="en-US" sz="3000" dirty="0">
                <a:solidFill>
                  <a:srgbClr val="FF0000"/>
                </a:solidFill>
              </a:rPr>
              <a:t>match</a:t>
            </a:r>
            <a:r>
              <a:rPr lang="en-US" sz="3000" dirty="0"/>
              <a:t> its actual probability of being the optimal </a:t>
            </a:r>
            <a:r>
              <a:rPr lang="en-US" sz="3000" dirty="0" smtClean="0"/>
              <a:t>arm.</a:t>
            </a:r>
          </a:p>
          <a:p>
            <a:endParaRPr lang="en-US" sz="3000" dirty="0"/>
          </a:p>
          <a:p>
            <a:r>
              <a:rPr lang="en-US" sz="3000" dirty="0" smtClean="0"/>
              <a:t>Example:</a:t>
            </a:r>
          </a:p>
          <a:p>
            <a:pPr lvl="1"/>
            <a:r>
              <a:rPr lang="en-US" sz="2600" dirty="0" smtClean="0"/>
              <a:t>Two arms, A and B.</a:t>
            </a:r>
          </a:p>
          <a:p>
            <a:pPr lvl="1"/>
            <a:r>
              <a:rPr lang="en-US" sz="2600" dirty="0" smtClean="0"/>
              <a:t>In the past 100 trials, </a:t>
            </a:r>
          </a:p>
          <a:p>
            <a:pPr lvl="2"/>
            <a:r>
              <a:rPr lang="en-US" sz="2200" dirty="0" smtClean="0"/>
              <a:t>60 trials that A’s reward is greater than B’s</a:t>
            </a:r>
          </a:p>
          <a:p>
            <a:pPr lvl="2"/>
            <a:r>
              <a:rPr lang="en-US" sz="2200" dirty="0" smtClean="0"/>
              <a:t>40 trails that B’s reward is greater than A’s.</a:t>
            </a:r>
          </a:p>
          <a:p>
            <a:pPr lvl="1"/>
            <a:r>
              <a:rPr lang="en-US" sz="2600" dirty="0" smtClean="0"/>
              <a:t>In the next trial, we should have 60% chance to pull A and 40% chance to pull B (by random)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Matching(II)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Thompson Sampling (Bayesian Bandits)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5802997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papers.nips.cc/paper/4321-an-empirical-evaluation-of-thompson-sampling.pdf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2" y="2438400"/>
            <a:ext cx="5109376" cy="2514600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4" idx="1"/>
          </p:cNvCxnSpPr>
          <p:nvPr/>
        </p:nvCxnSpPr>
        <p:spPr>
          <a:xfrm flipV="1">
            <a:off x="4457700" y="2819726"/>
            <a:ext cx="1333500" cy="533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1200" y="249656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Sample form Posterior distribution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50634" y="3501213"/>
            <a:ext cx="2536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Selected the arm having the </a:t>
            </a:r>
            <a:r>
              <a:rPr lang="en-US" dirty="0" smtClean="0">
                <a:solidFill>
                  <a:srgbClr val="FF0000"/>
                </a:solidFill>
              </a:rPr>
              <a:t>largest</a:t>
            </a:r>
            <a:r>
              <a:rPr lang="en-US" dirty="0" smtClean="0"/>
              <a:t> reward using sampled theta.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30" idx="1"/>
          </p:cNvCxnSpPr>
          <p:nvPr/>
        </p:nvCxnSpPr>
        <p:spPr>
          <a:xfrm>
            <a:off x="5464834" y="3883966"/>
            <a:ext cx="685800" cy="78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7201" y="5141474"/>
            <a:ext cx="8229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(This is related to Bayesian learning, please refer to Machine Learning class)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881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586"/>
            <a:ext cx="8229600" cy="1143000"/>
          </a:xfrm>
        </p:spPr>
        <p:txBody>
          <a:bodyPr/>
          <a:lstStyle/>
          <a:p>
            <a:r>
              <a:rPr lang="en-US" dirty="0" smtClean="0"/>
              <a:t>Probability Matching (III)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97906"/>
            <a:ext cx="6438276" cy="39631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767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Thompson Sampling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For Bernoulli bandit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>
            <a:off x="6237248" y="3404049"/>
            <a:ext cx="861172" cy="117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37599" y="4580620"/>
            <a:ext cx="41216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describes the distribution of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parameter of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Bernoulli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1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Beta </a:t>
            </a:r>
            <a:r>
              <a:rPr lang="en-US" dirty="0"/>
              <a:t>D</a:t>
            </a:r>
            <a:r>
              <a:rPr lang="en-US" dirty="0" smtClean="0"/>
              <a:t>istribution?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1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distribution of the parameter of Bernoulli distribution</a:t>
            </a:r>
          </a:p>
          <a:p>
            <a:endParaRPr lang="en-US" sz="2000" dirty="0"/>
          </a:p>
          <a:p>
            <a:r>
              <a:rPr lang="en-US" sz="2000" dirty="0" smtClean="0"/>
              <a:t>For example</a:t>
            </a:r>
          </a:p>
          <a:p>
            <a:pPr lvl="1"/>
            <a:r>
              <a:rPr lang="en-US" sz="1600" dirty="0" smtClean="0"/>
              <a:t>I toss 10 coins and find 7 heads and 3 tails. </a:t>
            </a:r>
            <a:r>
              <a:rPr lang="en-US" sz="1600" i="1" dirty="0"/>
              <a:t>p</a:t>
            </a:r>
            <a:r>
              <a:rPr lang="en-US" sz="1600" dirty="0" smtClean="0"/>
              <a:t> is the probability of the head for a toss. (</a:t>
            </a:r>
            <a:r>
              <a:rPr lang="en-US" sz="1600" i="1" dirty="0" smtClean="0"/>
              <a:t>p</a:t>
            </a:r>
            <a:r>
              <a:rPr lang="en-US" sz="1600" dirty="0" smtClean="0"/>
              <a:t> is a value from [0,1]). The distribution of </a:t>
            </a:r>
            <a:r>
              <a:rPr lang="en-US" sz="1600" i="1" dirty="0" smtClean="0"/>
              <a:t>p</a:t>
            </a:r>
            <a:r>
              <a:rPr lang="en-US" sz="1600" dirty="0" smtClean="0"/>
              <a:t> is Beta(7,3).</a:t>
            </a:r>
          </a:p>
          <a:p>
            <a:endParaRPr lang="en-US" sz="2000" dirty="0" smtClean="0"/>
          </a:p>
          <a:p>
            <a:r>
              <a:rPr lang="en-US" sz="2000" dirty="0" smtClean="0"/>
              <a:t>When you have more tosses, the variance is smaller, the uncertainty of </a:t>
            </a:r>
            <a:r>
              <a:rPr lang="en-US" sz="2000" i="1" dirty="0" smtClean="0"/>
              <a:t>p</a:t>
            </a:r>
            <a:r>
              <a:rPr lang="en-US" sz="2000" dirty="0" smtClean="0"/>
              <a:t> is smaller, the bell curve is more narrow.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57400"/>
            <a:ext cx="332675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KDD CUP 2012 </a:t>
            </a:r>
            <a:r>
              <a:rPr lang="en-US" dirty="0" smtClean="0"/>
              <a:t>Competition</a:t>
            </a:r>
            <a:endParaRPr lang="en-US" dirty="0"/>
          </a:p>
          <a:p>
            <a:pPr lvl="1"/>
            <a:r>
              <a:rPr lang="en-US" dirty="0" smtClean="0"/>
              <a:t>Learning based Recommendation</a:t>
            </a:r>
          </a:p>
          <a:p>
            <a:pPr lvl="1"/>
            <a:r>
              <a:rPr lang="en-US" dirty="0"/>
              <a:t>Ensemble Model</a:t>
            </a:r>
            <a:endParaRPr lang="en-US" dirty="0" smtClean="0"/>
          </a:p>
          <a:p>
            <a:r>
              <a:rPr lang="en-US" dirty="0"/>
              <a:t>Large Scale </a:t>
            </a:r>
            <a:r>
              <a:rPr lang="en-US" dirty="0" smtClean="0"/>
              <a:t>Implementation</a:t>
            </a:r>
          </a:p>
          <a:p>
            <a:r>
              <a:rPr lang="en-US" dirty="0"/>
              <a:t>Exploration vs </a:t>
            </a:r>
            <a:r>
              <a:rPr lang="en-US" dirty="0" smtClean="0"/>
              <a:t>Exploitation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Evaluation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7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Evaluation</a:t>
            </a:r>
          </a:p>
          <a:p>
            <a:pPr lvl="1"/>
            <a:r>
              <a:rPr lang="en-US" dirty="0" smtClean="0"/>
              <a:t>A/B testing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Offline Evaluation</a:t>
            </a:r>
          </a:p>
          <a:p>
            <a:pPr lvl="1"/>
            <a:r>
              <a:rPr lang="en-US" dirty="0" smtClean="0"/>
              <a:t>Measure Prediction Accuracy</a:t>
            </a:r>
          </a:p>
          <a:p>
            <a:pPr lvl="2"/>
            <a:r>
              <a:rPr lang="en-US" dirty="0" smtClean="0"/>
              <a:t>Measuring Ratings Prediction </a:t>
            </a:r>
          </a:p>
          <a:p>
            <a:pPr lvl="2"/>
            <a:r>
              <a:rPr lang="en-US" dirty="0" smtClean="0"/>
              <a:t>Precision at N</a:t>
            </a:r>
          </a:p>
          <a:p>
            <a:pPr lvl="1"/>
            <a:r>
              <a:rPr lang="en-US" dirty="0" smtClean="0"/>
              <a:t>Replay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A/B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example, for Facebook ads, we and </a:t>
            </a:r>
            <a:r>
              <a:rPr lang="en-US" sz="2800" dirty="0" smtClean="0">
                <a:solidFill>
                  <a:srgbClr val="FF0000"/>
                </a:solidFill>
              </a:rPr>
              <a:t>randomly</a:t>
            </a:r>
            <a:r>
              <a:rPr lang="en-US" sz="2800" dirty="0" smtClean="0"/>
              <a:t> (uniformly) split incoming users into 2 buckets (Bucket A and Bucket B).</a:t>
            </a:r>
          </a:p>
          <a:p>
            <a:pPr lvl="1"/>
            <a:r>
              <a:rPr lang="en-US" sz="2400" dirty="0" smtClean="0"/>
              <a:t>Bucket A, use A algorithm for selecting ads</a:t>
            </a:r>
          </a:p>
          <a:p>
            <a:pPr lvl="1"/>
            <a:r>
              <a:rPr lang="en-US" sz="2400" dirty="0" smtClean="0"/>
              <a:t>Bucket B, use B algorithm for selecting ads.</a:t>
            </a:r>
          </a:p>
          <a:p>
            <a:endParaRPr lang="en-US" sz="2800" dirty="0" smtClean="0"/>
          </a:p>
          <a:p>
            <a:r>
              <a:rPr lang="en-US" sz="2800" dirty="0" smtClean="0"/>
              <a:t>After one week, the bucket that has more clicks is better.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Measure Rating Prediction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Only care the accuracy of the prediction model</a:t>
            </a:r>
          </a:p>
          <a:p>
            <a:pPr lvl="1"/>
            <a:r>
              <a:rPr lang="en-US" dirty="0" smtClean="0"/>
              <a:t>Split the data into training set and testing set.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Compute the testing errors (difference between predicted rating and actual rating)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Root Mean Squared Error.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KDD Cup 2012 Track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177" y="1242218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Predict the CTR (click-through rate) of search ads.</a:t>
            </a:r>
            <a:endParaRPr lang="en-US" sz="2400" dirty="0"/>
          </a:p>
          <a:p>
            <a:pPr lvl="1"/>
            <a:r>
              <a:rPr lang="en-US" sz="1800" dirty="0" smtClean="0"/>
              <a:t>Given a user profile (age, gender…), search keywords, and an ad(ad description, title…), predict whether the user will click this ad or not. </a:t>
            </a:r>
          </a:p>
          <a:p>
            <a:r>
              <a:rPr lang="en-US" sz="2200" dirty="0" smtClean="0"/>
              <a:t>First place gets </a:t>
            </a:r>
            <a:r>
              <a:rPr lang="en-US" sz="2200" b="1" dirty="0" smtClean="0"/>
              <a:t>$8,000.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49" y="2807731"/>
            <a:ext cx="5181600" cy="3318431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09600" y="3505200"/>
            <a:ext cx="50292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12" idx="1"/>
          </p:cNvCxnSpPr>
          <p:nvPr/>
        </p:nvCxnSpPr>
        <p:spPr>
          <a:xfrm flipV="1">
            <a:off x="5638800" y="3385066"/>
            <a:ext cx="1066800" cy="691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3200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at N (biased)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 online system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e tracked the set of items </a:t>
            </a:r>
            <a:r>
              <a:rPr lang="en-US" sz="2000" b="1" i="1" dirty="0" smtClean="0"/>
              <a:t>D</a:t>
            </a:r>
            <a:r>
              <a:rPr lang="en-US" sz="2000" dirty="0" smtClean="0"/>
              <a:t> that are displayed to the user, N=|</a:t>
            </a:r>
            <a:r>
              <a:rPr lang="en-US" sz="2000" b="1" i="1" dirty="0" smtClean="0"/>
              <a:t>D</a:t>
            </a:r>
            <a:r>
              <a:rPr lang="en-US" sz="2000" dirty="0" smtClean="0"/>
              <a:t>|.</a:t>
            </a:r>
          </a:p>
          <a:p>
            <a:pPr lvl="1"/>
            <a:r>
              <a:rPr lang="en-US" sz="2000" dirty="0" smtClean="0"/>
              <a:t>We tracked the set of items </a:t>
            </a:r>
            <a:r>
              <a:rPr lang="en-US" sz="2000" b="1" i="1" dirty="0" smtClean="0"/>
              <a:t>C</a:t>
            </a:r>
            <a:r>
              <a:rPr lang="en-US" sz="2000" i="1" dirty="0" smtClean="0"/>
              <a:t> </a:t>
            </a:r>
            <a:r>
              <a:rPr lang="en-US" sz="2000" dirty="0" smtClean="0"/>
              <a:t>that user actually clicked.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 offline evaluation</a:t>
            </a:r>
          </a:p>
          <a:p>
            <a:pPr lvl="1"/>
            <a:r>
              <a:rPr lang="en-US" sz="2000" dirty="0" smtClean="0"/>
              <a:t>For each item in </a:t>
            </a:r>
            <a:r>
              <a:rPr lang="en-US" sz="2000" b="1" i="1" dirty="0" smtClean="0"/>
              <a:t>D</a:t>
            </a:r>
          </a:p>
          <a:p>
            <a:pPr lvl="2"/>
            <a:r>
              <a:rPr lang="en-US" sz="1800" dirty="0" smtClean="0"/>
              <a:t>Ask the testing algorithm whether the user will click it or not.</a:t>
            </a:r>
          </a:p>
          <a:p>
            <a:pPr lvl="2"/>
            <a:r>
              <a:rPr lang="en-US" sz="1800" dirty="0" smtClean="0"/>
              <a:t>Track the precision based on </a:t>
            </a:r>
            <a:r>
              <a:rPr lang="en-US" sz="1800" b="1" i="1" dirty="0" smtClean="0"/>
              <a:t>C</a:t>
            </a:r>
            <a:r>
              <a:rPr lang="en-US" sz="1800" dirty="0" smtClean="0"/>
              <a:t>.</a:t>
            </a:r>
          </a:p>
          <a:p>
            <a:pPr lvl="2"/>
            <a:endParaRPr lang="en-US" sz="1800" dirty="0"/>
          </a:p>
          <a:p>
            <a:pPr lvl="1"/>
            <a:r>
              <a:rPr lang="en-US" sz="2200" dirty="0" smtClean="0"/>
              <a:t>Biased, some items are not in </a:t>
            </a:r>
            <a:r>
              <a:rPr lang="en-US" sz="2200" b="1" i="1" dirty="0" smtClean="0"/>
              <a:t>D</a:t>
            </a:r>
            <a:r>
              <a:rPr lang="en-US" sz="2200" dirty="0" smtClean="0"/>
              <a:t>, but the user may be very interested in them.</a:t>
            </a:r>
          </a:p>
          <a:p>
            <a:pPr lvl="2"/>
            <a:endParaRPr lang="en-US" sz="18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8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Replay (unbiased)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online system</a:t>
            </a:r>
          </a:p>
          <a:p>
            <a:pPr lvl="1"/>
            <a:r>
              <a:rPr lang="en-US" sz="2000" dirty="0" smtClean="0"/>
              <a:t>The ads are </a:t>
            </a:r>
            <a:r>
              <a:rPr lang="en-US" sz="2000" dirty="0" smtClean="0">
                <a:solidFill>
                  <a:srgbClr val="FF0000"/>
                </a:solidFill>
              </a:rPr>
              <a:t>uniformly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randomly</a:t>
            </a:r>
            <a:r>
              <a:rPr lang="en-US" sz="2000" dirty="0" smtClean="0"/>
              <a:t> displayed.</a:t>
            </a:r>
          </a:p>
          <a:p>
            <a:pPr lvl="1"/>
            <a:r>
              <a:rPr lang="en-US" sz="2000" dirty="0" smtClean="0"/>
              <a:t>We track each user visit (user profile, input keywords, displayed ad, click or not).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In offline evaluation</a:t>
            </a:r>
          </a:p>
          <a:p>
            <a:pPr lvl="1"/>
            <a:r>
              <a:rPr lang="en-US" sz="2000" dirty="0" smtClean="0"/>
              <a:t>For each user visit</a:t>
            </a:r>
          </a:p>
          <a:p>
            <a:pPr lvl="2"/>
            <a:r>
              <a:rPr lang="en-US" sz="1800" dirty="0" smtClean="0"/>
              <a:t>Give user profile, keywords to the testing algorithm.</a:t>
            </a:r>
          </a:p>
          <a:p>
            <a:pPr lvl="2"/>
            <a:r>
              <a:rPr lang="en-US" sz="1800" dirty="0" smtClean="0"/>
              <a:t>If the testing algorithm’s recommended ad is </a:t>
            </a:r>
            <a:r>
              <a:rPr lang="en-US" sz="1800" dirty="0" smtClean="0">
                <a:solidFill>
                  <a:srgbClr val="FF0000"/>
                </a:solidFill>
              </a:rPr>
              <a:t>equal</a:t>
            </a:r>
            <a:r>
              <a:rPr lang="en-US" sz="1800" dirty="0" smtClean="0"/>
              <a:t> to the displayed ad, this user visit is a </a:t>
            </a:r>
            <a:r>
              <a:rPr lang="en-US" sz="1800" dirty="0" smtClean="0">
                <a:solidFill>
                  <a:srgbClr val="FF0000"/>
                </a:solidFill>
              </a:rPr>
              <a:t>match</a:t>
            </a:r>
            <a:r>
              <a:rPr lang="en-US" sz="1800" dirty="0" smtClean="0"/>
              <a:t>, and then track the click. Otherwise, ignore this user visit.</a:t>
            </a:r>
          </a:p>
          <a:p>
            <a:pPr lvl="1"/>
            <a:r>
              <a:rPr lang="en-US" sz="2000" dirty="0" smtClean="0"/>
              <a:t>CTR is approximate to the average click per match.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survey for evaluating recommender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“Evaluating Recommendation Systems”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research.microsoft.com/pubs/115396/evaluationmetrics.tr.pdf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4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WU, </a:t>
            </a:r>
            <a:r>
              <a:rPr lang="en-US" sz="1800" dirty="0" err="1"/>
              <a:t>Kuan</a:t>
            </a:r>
            <a:r>
              <a:rPr lang="en-US" sz="1800" dirty="0"/>
              <a:t>-Wei et </a:t>
            </a:r>
            <a:r>
              <a:rPr lang="en-US" sz="1800" dirty="0" smtClean="0"/>
              <a:t>al. A </a:t>
            </a:r>
            <a:r>
              <a:rPr lang="en-US" sz="1800" dirty="0"/>
              <a:t>Two-Stage Ensemble of Diverse Models for Advertisement Ranking in KDD Cup </a:t>
            </a:r>
            <a:r>
              <a:rPr lang="en-US" sz="1800" dirty="0" smtClean="0"/>
              <a:t>2012, in KDD 2012.</a:t>
            </a:r>
            <a:r>
              <a:rPr lang="en-US" sz="1800" i="1" dirty="0" smtClean="0"/>
              <a:t> </a:t>
            </a:r>
          </a:p>
          <a:p>
            <a:r>
              <a:rPr lang="en-US" sz="1800" dirty="0"/>
              <a:t>Y </a:t>
            </a:r>
            <a:r>
              <a:rPr lang="en-US" sz="1800" dirty="0" err="1"/>
              <a:t>Koren</a:t>
            </a:r>
            <a:r>
              <a:rPr lang="en-US" sz="1800" dirty="0"/>
              <a:t>, R Bell, C </a:t>
            </a:r>
            <a:r>
              <a:rPr lang="en-US" sz="1800" dirty="0" err="1" smtClean="0"/>
              <a:t>Volinsky</a:t>
            </a:r>
            <a:r>
              <a:rPr lang="en-US" sz="1800" dirty="0"/>
              <a:t>. Matrix factorization techniques for recommender </a:t>
            </a:r>
            <a:r>
              <a:rPr lang="en-US" sz="1800" dirty="0" smtClean="0"/>
              <a:t>systems, Computer 42(8), 30-37.</a:t>
            </a:r>
          </a:p>
          <a:p>
            <a:r>
              <a:rPr lang="en-US" sz="1800" dirty="0"/>
              <a:t>D. Agarwal and B.-C. Chen. Regression based Latent Factor Models. In KDD, </a:t>
            </a:r>
            <a:r>
              <a:rPr lang="en-US" sz="1800" dirty="0" smtClean="0"/>
              <a:t>2009.</a:t>
            </a:r>
          </a:p>
          <a:p>
            <a:r>
              <a:rPr lang="en-US" sz="1800" dirty="0" smtClean="0"/>
              <a:t>O</a:t>
            </a:r>
            <a:r>
              <a:rPr lang="en-US" sz="1800" dirty="0"/>
              <a:t>. </a:t>
            </a:r>
            <a:r>
              <a:rPr lang="en-US" sz="1800" dirty="0" err="1"/>
              <a:t>Chapelle</a:t>
            </a:r>
            <a:r>
              <a:rPr lang="en-US" sz="1800" dirty="0"/>
              <a:t> and L. Li. An empirical evaluation </a:t>
            </a:r>
            <a:r>
              <a:rPr lang="en-US" sz="1800" dirty="0" smtClean="0"/>
              <a:t>of </a:t>
            </a:r>
            <a:r>
              <a:rPr lang="en-US" sz="1800" dirty="0"/>
              <a:t>T</a:t>
            </a:r>
            <a:r>
              <a:rPr lang="en-US" sz="1800" dirty="0" smtClean="0"/>
              <a:t>hompson </a:t>
            </a:r>
            <a:r>
              <a:rPr lang="en-US" sz="1800" dirty="0"/>
              <a:t>sampling. In </a:t>
            </a:r>
            <a:r>
              <a:rPr lang="en-US" sz="1800" i="1" dirty="0"/>
              <a:t>NIPS</a:t>
            </a:r>
            <a:r>
              <a:rPr lang="en-US" sz="1800" dirty="0"/>
              <a:t>, pages 2249–2257, 2011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L. Li, W. Chu, J. Langford, and R. E. </a:t>
            </a:r>
            <a:r>
              <a:rPr lang="en-US" sz="1800" dirty="0" err="1"/>
              <a:t>Schapire</a:t>
            </a:r>
            <a:r>
              <a:rPr lang="en-US" sz="1800" dirty="0"/>
              <a:t>. </a:t>
            </a:r>
            <a:r>
              <a:rPr lang="en-US" sz="1800" dirty="0" smtClean="0"/>
              <a:t>A contextual-bandit </a:t>
            </a:r>
            <a:r>
              <a:rPr lang="en-US" sz="1800" dirty="0"/>
              <a:t>approach to personalized news </a:t>
            </a:r>
            <a:r>
              <a:rPr lang="en-US" sz="1800" dirty="0" smtClean="0"/>
              <a:t>article </a:t>
            </a:r>
            <a:r>
              <a:rPr lang="fr-FR" sz="1800" dirty="0" err="1" smtClean="0"/>
              <a:t>recommendation</a:t>
            </a:r>
            <a:r>
              <a:rPr lang="fr-FR" sz="1800" dirty="0"/>
              <a:t>. In </a:t>
            </a:r>
            <a:r>
              <a:rPr lang="fr-FR" sz="1800" i="1" dirty="0"/>
              <a:t>WWW</a:t>
            </a:r>
            <a:r>
              <a:rPr lang="fr-FR" sz="1800" dirty="0"/>
              <a:t>, pages 661–670. ACM, 2010</a:t>
            </a:r>
            <a:r>
              <a:rPr lang="fr-FR" sz="1800" dirty="0" smtClean="0"/>
              <a:t>.</a:t>
            </a:r>
          </a:p>
          <a:p>
            <a:r>
              <a:rPr lang="fr-FR" sz="1800" dirty="0"/>
              <a:t>Stephen </a:t>
            </a:r>
            <a:r>
              <a:rPr lang="fr-FR" sz="1800" dirty="0" smtClean="0"/>
              <a:t>Boyd et al. </a:t>
            </a:r>
            <a:r>
              <a:rPr lang="en-US" sz="1800" dirty="0"/>
              <a:t>Distributed Optimization and </a:t>
            </a:r>
            <a:r>
              <a:rPr lang="en-US" sz="1800" dirty="0" smtClean="0"/>
              <a:t>Statistical Learning </a:t>
            </a:r>
            <a:r>
              <a:rPr lang="en-US" sz="1800" dirty="0"/>
              <a:t>via the Alternating </a:t>
            </a:r>
            <a:r>
              <a:rPr lang="en-US" sz="1800" dirty="0" smtClean="0"/>
              <a:t>Direction Method </a:t>
            </a:r>
            <a:r>
              <a:rPr lang="en-US" sz="1800" dirty="0"/>
              <a:t>of </a:t>
            </a:r>
            <a:r>
              <a:rPr lang="en-US" sz="1800" dirty="0" smtClean="0"/>
              <a:t>Multipliers. In </a:t>
            </a:r>
            <a:r>
              <a:rPr lang="en-US" sz="1800" i="1" dirty="0"/>
              <a:t>Foundations and Trends in Machine Learning</a:t>
            </a:r>
            <a:r>
              <a:rPr lang="en-US" sz="1800" dirty="0"/>
              <a:t>, 3(1):1–122, 2011.</a:t>
            </a:r>
            <a:endParaRPr lang="fr-FR" sz="1800" dirty="0" smtClean="0"/>
          </a:p>
          <a:p>
            <a:r>
              <a:rPr lang="en-US" sz="1800" dirty="0"/>
              <a:t>L. Li, W. Chu, J. Langford, and X. Wang. Unbiased </a:t>
            </a:r>
            <a:r>
              <a:rPr lang="en-US" sz="1800" dirty="0" smtClean="0"/>
              <a:t>offline evaluation </a:t>
            </a:r>
            <a:r>
              <a:rPr lang="en-US" sz="1800" dirty="0"/>
              <a:t>of contextual-bandit-based news </a:t>
            </a:r>
            <a:r>
              <a:rPr lang="en-US" sz="1800" dirty="0" smtClean="0"/>
              <a:t>article recommendation </a:t>
            </a:r>
            <a:r>
              <a:rPr lang="en-US" sz="1800" dirty="0"/>
              <a:t>algorithms. In </a:t>
            </a:r>
            <a:r>
              <a:rPr lang="en-US" sz="1800" i="1" dirty="0"/>
              <a:t>WSDM</a:t>
            </a:r>
            <a:r>
              <a:rPr lang="en-US" sz="1800" dirty="0"/>
              <a:t>, pages </a:t>
            </a:r>
            <a:r>
              <a:rPr lang="en-US" sz="1800" dirty="0" smtClean="0"/>
              <a:t>297–306, 2011.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 smtClean="0"/>
          </a:p>
          <a:p>
            <a:endParaRPr lang="en-US" sz="4400" dirty="0"/>
          </a:p>
          <a:p>
            <a:pPr marL="0" indent="0" algn="ctr">
              <a:buNone/>
            </a:pPr>
            <a:r>
              <a:rPr lang="en-US" sz="5400" dirty="0" smtClean="0"/>
              <a:t>Question?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6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2012 Track </a:t>
            </a:r>
            <a:r>
              <a:rPr lang="en-US" dirty="0" smtClean="0"/>
              <a:t>2(Cont.)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predict the CTR of ads?</a:t>
            </a:r>
          </a:p>
          <a:p>
            <a:pPr lvl="1"/>
            <a:r>
              <a:rPr lang="en-US" dirty="0" smtClean="0"/>
              <a:t>Select the ad that has the highest CTR to display (solve the recommendation problem).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Increase the number of user clicks </a:t>
            </a:r>
            <a:r>
              <a:rPr lang="en-US" dirty="0"/>
              <a:t>:</a:t>
            </a:r>
            <a:r>
              <a:rPr lang="en-US" dirty="0" smtClean="0"/>
              <a:t> earn more money (one click =0.1~10 dollars).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866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62" y="4495800"/>
            <a:ext cx="866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37" y="4521975"/>
            <a:ext cx="8667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72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Cup 2012 Track </a:t>
            </a:r>
            <a:r>
              <a:rPr lang="en-US" dirty="0" smtClean="0"/>
              <a:t>2(Cont.)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wins?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157107"/>
            <a:ext cx="8235390" cy="2834338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572000" y="3276600"/>
            <a:ext cx="838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>
          <a:xfrm flipV="1">
            <a:off x="4991100" y="1782544"/>
            <a:ext cx="419100" cy="149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9430" y="1437985"/>
            <a:ext cx="3886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AUC</a:t>
            </a:r>
          </a:p>
          <a:p>
            <a:r>
              <a:rPr lang="en-US" sz="1600" dirty="0" smtClean="0"/>
              <a:t>(AUC=0.80697 is that, we randomly pick a clicked ad and a non-clicked ad, the probability of the clicked ad  is ranked </a:t>
            </a:r>
            <a:r>
              <a:rPr lang="en-US" sz="1600" b="1" dirty="0" smtClean="0"/>
              <a:t>higher</a:t>
            </a:r>
            <a:r>
              <a:rPr lang="en-US" sz="1600" dirty="0" smtClean="0"/>
              <a:t> than the non-clicked ad is 80.697%)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566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KDD CUP 2012 </a:t>
            </a:r>
            <a:r>
              <a:rPr lang="en-US" dirty="0" smtClean="0"/>
              <a:t>Competition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Learning based Recommendation</a:t>
            </a:r>
          </a:p>
          <a:p>
            <a:pPr lvl="1"/>
            <a:r>
              <a:rPr lang="en-US" dirty="0" smtClean="0"/>
              <a:t>Ensemble Model</a:t>
            </a:r>
          </a:p>
          <a:p>
            <a:r>
              <a:rPr lang="en-US" dirty="0"/>
              <a:t>Large Scale </a:t>
            </a:r>
            <a:r>
              <a:rPr lang="en-US" dirty="0" smtClean="0"/>
              <a:t>Implementation</a:t>
            </a:r>
          </a:p>
          <a:p>
            <a:r>
              <a:rPr lang="en-US" dirty="0"/>
              <a:t>Exploration vs </a:t>
            </a:r>
            <a:r>
              <a:rPr lang="en-US" dirty="0" smtClean="0"/>
              <a:t>Exploitation</a:t>
            </a:r>
          </a:p>
          <a:p>
            <a:r>
              <a:rPr lang="en-US" dirty="0" smtClean="0"/>
              <a:t>Evaluation Method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are the algorithms used by the winner?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Report</a:t>
            </a:r>
          </a:p>
          <a:p>
            <a:pPr lvl="1"/>
            <a:r>
              <a:rPr lang="en-US" sz="2000" dirty="0" smtClean="0"/>
              <a:t>“</a:t>
            </a:r>
            <a:r>
              <a:rPr lang="en-US" sz="2000" dirty="0"/>
              <a:t>A Two-Stage Ensemble of Diverse Models </a:t>
            </a:r>
            <a:r>
              <a:rPr lang="en-US" sz="2000" dirty="0" smtClean="0"/>
              <a:t>for Advertisement </a:t>
            </a:r>
            <a:r>
              <a:rPr lang="en-US" sz="2000" dirty="0"/>
              <a:t>Ranking in KDD Cup </a:t>
            </a:r>
            <a:r>
              <a:rPr lang="en-US" sz="2000" dirty="0" smtClean="0"/>
              <a:t>2012</a:t>
            </a:r>
            <a:r>
              <a:rPr lang="en-US" sz="2000" b="1" dirty="0" smtClean="0"/>
              <a:t>”</a:t>
            </a:r>
            <a:r>
              <a:rPr lang="en-US" sz="2000" dirty="0" smtClean="0"/>
              <a:t> </a:t>
            </a:r>
          </a:p>
          <a:p>
            <a:pPr lvl="1"/>
            <a:endParaRPr lang="en-US" sz="2000" dirty="0"/>
          </a:p>
          <a:p>
            <a:r>
              <a:rPr lang="en-US" sz="2800" b="1" dirty="0" smtClean="0"/>
              <a:t>An ensemble methods</a:t>
            </a:r>
            <a:endParaRPr lang="en-US" sz="2400" b="1" dirty="0" smtClean="0"/>
          </a:p>
          <a:p>
            <a:pPr lvl="1"/>
            <a:r>
              <a:rPr lang="en-US" sz="2000" dirty="0" smtClean="0"/>
              <a:t>“two </a:t>
            </a:r>
            <a:r>
              <a:rPr lang="en-US" sz="2000" dirty="0"/>
              <a:t>heads being better than </a:t>
            </a:r>
            <a:r>
              <a:rPr lang="en-US" sz="2000" dirty="0" smtClean="0"/>
              <a:t>one”.</a:t>
            </a:r>
          </a:p>
          <a:p>
            <a:pPr lvl="1"/>
            <a:r>
              <a:rPr lang="en-US" sz="2000" dirty="0"/>
              <a:t>Build several CTR predictors, and </a:t>
            </a:r>
            <a:r>
              <a:rPr lang="en-US" sz="2000" dirty="0" smtClean="0"/>
              <a:t>combine each method’s result to </a:t>
            </a:r>
            <a:r>
              <a:rPr lang="en-US" sz="2000" dirty="0"/>
              <a:t>decide the final </a:t>
            </a:r>
            <a:r>
              <a:rPr lang="en-US" sz="2000" dirty="0" smtClean="0"/>
              <a:t>result.</a:t>
            </a:r>
          </a:p>
          <a:p>
            <a:pPr lvl="1"/>
            <a:endParaRPr lang="en-US" sz="2000" dirty="0"/>
          </a:p>
          <a:p>
            <a:r>
              <a:rPr lang="en-US" sz="2400" b="1" dirty="0" smtClean="0"/>
              <a:t>Prediction vs Recommendation</a:t>
            </a:r>
          </a:p>
          <a:p>
            <a:pPr lvl="1"/>
            <a:r>
              <a:rPr lang="en-US" sz="2000" dirty="0" smtClean="0"/>
              <a:t>Prediction which ad will have the highest CTR, then recommend that one.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F0362-F23E-4EA3-A046-0F475D314D69}" type="datetime1">
              <a:rPr lang="en-US" smtClean="0"/>
              <a:t>3/6/2014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FIU School of Information and Computing Sciences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3097</Words>
  <Application>Microsoft Office PowerPoint</Application>
  <PresentationFormat>On-screen Show (4:3)</PresentationFormat>
  <Paragraphs>566</Paragraphs>
  <Slides>54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Office Theme</vt:lpstr>
      <vt:lpstr>Equation</vt:lpstr>
      <vt:lpstr>Learning based Web Recommendation</vt:lpstr>
      <vt:lpstr>Recommender Systems</vt:lpstr>
      <vt:lpstr>Outline</vt:lpstr>
      <vt:lpstr>What is KDD Cup Competition? </vt:lpstr>
      <vt:lpstr>KDD Cup 2012 Track 2</vt:lpstr>
      <vt:lpstr>KDD Cup 2012 Track 2(Cont.)</vt:lpstr>
      <vt:lpstr>KDD Cup 2012 Track 2(Cont.)</vt:lpstr>
      <vt:lpstr>Outline</vt:lpstr>
      <vt:lpstr>What are the algorithms used by the winner? </vt:lpstr>
      <vt:lpstr>What is learning based recommendation?</vt:lpstr>
      <vt:lpstr>Individual Model Used by the Winner</vt:lpstr>
      <vt:lpstr>What are the features?</vt:lpstr>
      <vt:lpstr>Naïve Bayes</vt:lpstr>
      <vt:lpstr>Logistic Regression</vt:lpstr>
      <vt:lpstr>Ridge Regression</vt:lpstr>
      <vt:lpstr>Support Vector Regression</vt:lpstr>
      <vt:lpstr>Rank Logistic Regression</vt:lpstr>
      <vt:lpstr>Combing Regression and Ranking</vt:lpstr>
      <vt:lpstr>Matrix Factorization</vt:lpstr>
      <vt:lpstr>A Basic Matrix Factorization</vt:lpstr>
      <vt:lpstr>A Basic Matrix Factorization (Example)</vt:lpstr>
      <vt:lpstr>Regression based Matrix Factorization (I)</vt:lpstr>
      <vt:lpstr>Regression based Matrix Factorization (II)</vt:lpstr>
      <vt:lpstr>Ranking based Matrix Factorization</vt:lpstr>
      <vt:lpstr>Come up with your own algorithm?</vt:lpstr>
      <vt:lpstr>Outline</vt:lpstr>
      <vt:lpstr>Why Ensemble Individual Models?</vt:lpstr>
      <vt:lpstr>How to ensemble models?</vt:lpstr>
      <vt:lpstr>Outline</vt:lpstr>
      <vt:lpstr>Gradient Descent</vt:lpstr>
      <vt:lpstr>Stochastic Gradient Descent</vt:lpstr>
      <vt:lpstr>Stochastic Approximation</vt:lpstr>
      <vt:lpstr>Alternating Least Squares</vt:lpstr>
      <vt:lpstr>Coordinate Descent</vt:lpstr>
      <vt:lpstr>Mixture Weight Method For Distributed Learning</vt:lpstr>
      <vt:lpstr>Alternating Direction Method of Multipliers (ADMM)</vt:lpstr>
      <vt:lpstr>Outline</vt:lpstr>
      <vt:lpstr>What is Exploration vs Exploitation? </vt:lpstr>
      <vt:lpstr>Multi-armed Bandit Problem (1)</vt:lpstr>
      <vt:lpstr>Multi-armed Bandit Problem (2)</vt:lpstr>
      <vt:lpstr>Simple Solutions</vt:lpstr>
      <vt:lpstr>Probability Matching(I)</vt:lpstr>
      <vt:lpstr>Probability Matching(II)</vt:lpstr>
      <vt:lpstr>Probability Matching (III)</vt:lpstr>
      <vt:lpstr>What is the Beta Distribution?</vt:lpstr>
      <vt:lpstr>Outline</vt:lpstr>
      <vt:lpstr>Evaluation Methods</vt:lpstr>
      <vt:lpstr>A/B testing</vt:lpstr>
      <vt:lpstr>Measure Rating Prediction Accuracy</vt:lpstr>
      <vt:lpstr>Precision at N (biased)</vt:lpstr>
      <vt:lpstr>Replay (unbiased)</vt:lpstr>
      <vt:lpstr>A good survey for evaluating recommender system</vt:lpstr>
      <vt:lpstr>References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based Recommendation</dc:title>
  <dc:creator>Liang Tang</dc:creator>
  <cp:lastModifiedBy>Liang Tang</cp:lastModifiedBy>
  <cp:revision>750</cp:revision>
  <dcterms:created xsi:type="dcterms:W3CDTF">2006-08-16T00:00:00Z</dcterms:created>
  <dcterms:modified xsi:type="dcterms:W3CDTF">2014-03-07T00:39:38Z</dcterms:modified>
</cp:coreProperties>
</file>