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6"/>
  </p:notesMasterIdLst>
  <p:handoutMasterIdLst>
    <p:handoutMasterId r:id="rId57"/>
  </p:handoutMasterIdLst>
  <p:sldIdLst>
    <p:sldId id="256" r:id="rId2"/>
    <p:sldId id="668" r:id="rId3"/>
    <p:sldId id="404" r:id="rId4"/>
    <p:sldId id="718" r:id="rId5"/>
    <p:sldId id="727" r:id="rId6"/>
    <p:sldId id="729" r:id="rId7"/>
    <p:sldId id="730" r:id="rId8"/>
    <p:sldId id="731" r:id="rId9"/>
    <p:sldId id="732" r:id="rId10"/>
    <p:sldId id="683" r:id="rId11"/>
    <p:sldId id="719" r:id="rId12"/>
    <p:sldId id="746" r:id="rId13"/>
    <p:sldId id="720" r:id="rId14"/>
    <p:sldId id="721" r:id="rId15"/>
    <p:sldId id="722" r:id="rId16"/>
    <p:sldId id="724" r:id="rId17"/>
    <p:sldId id="725" r:id="rId18"/>
    <p:sldId id="726" r:id="rId19"/>
    <p:sldId id="733" r:id="rId20"/>
    <p:sldId id="734" r:id="rId21"/>
    <p:sldId id="735" r:id="rId22"/>
    <p:sldId id="739" r:id="rId23"/>
    <p:sldId id="741" r:id="rId24"/>
    <p:sldId id="740" r:id="rId25"/>
    <p:sldId id="742" r:id="rId26"/>
    <p:sldId id="736" r:id="rId27"/>
    <p:sldId id="737" r:id="rId28"/>
    <p:sldId id="743" r:id="rId29"/>
    <p:sldId id="744" r:id="rId30"/>
    <p:sldId id="745" r:id="rId31"/>
    <p:sldId id="748" r:id="rId32"/>
    <p:sldId id="749" r:id="rId33"/>
    <p:sldId id="750" r:id="rId34"/>
    <p:sldId id="751" r:id="rId35"/>
    <p:sldId id="753" r:id="rId36"/>
    <p:sldId id="752" r:id="rId37"/>
    <p:sldId id="754" r:id="rId38"/>
    <p:sldId id="755" r:id="rId39"/>
    <p:sldId id="756" r:id="rId40"/>
    <p:sldId id="757" r:id="rId41"/>
    <p:sldId id="758" r:id="rId42"/>
    <p:sldId id="759" r:id="rId43"/>
    <p:sldId id="760" r:id="rId44"/>
    <p:sldId id="761" r:id="rId45"/>
    <p:sldId id="762" r:id="rId46"/>
    <p:sldId id="771" r:id="rId47"/>
    <p:sldId id="764" r:id="rId48"/>
    <p:sldId id="765" r:id="rId49"/>
    <p:sldId id="766" r:id="rId50"/>
    <p:sldId id="767" r:id="rId51"/>
    <p:sldId id="768" r:id="rId52"/>
    <p:sldId id="769" r:id="rId53"/>
    <p:sldId id="770" r:id="rId54"/>
    <p:sldId id="680" r:id="rId55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kern="1200">
        <a:solidFill>
          <a:srgbClr val="993300"/>
        </a:solidFill>
        <a:latin typeface="Arial" charset="0"/>
        <a:ea typeface="Arial Unicode MS" pitchFamily="34" charset="-122"/>
        <a:cs typeface="Arial Unicode MS" pitchFamily="34" charset="-122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rgbClr val="993300"/>
        </a:solidFill>
        <a:latin typeface="Arial" charset="0"/>
        <a:ea typeface="Arial Unicode MS" pitchFamily="34" charset="-122"/>
        <a:cs typeface="Arial Unicode MS" pitchFamily="34" charset="-122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rgbClr val="993300"/>
        </a:solidFill>
        <a:latin typeface="Arial" charset="0"/>
        <a:ea typeface="Arial Unicode MS" pitchFamily="34" charset="-122"/>
        <a:cs typeface="Arial Unicode MS" pitchFamily="34" charset="-122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rgbClr val="993300"/>
        </a:solidFill>
        <a:latin typeface="Arial" charset="0"/>
        <a:ea typeface="Arial Unicode MS" pitchFamily="34" charset="-122"/>
        <a:cs typeface="Arial Unicode MS" pitchFamily="34" charset="-122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rgbClr val="993300"/>
        </a:solidFill>
        <a:latin typeface="Arial" charset="0"/>
        <a:ea typeface="Arial Unicode MS" pitchFamily="34" charset="-122"/>
        <a:cs typeface="Arial Unicode MS" pitchFamily="34" charset="-122"/>
      </a:defRPr>
    </a:lvl5pPr>
    <a:lvl6pPr marL="2286000" algn="l" defTabSz="914400" rtl="0" eaLnBrk="1" latinLnBrk="0" hangingPunct="1">
      <a:defRPr sz="2000" kern="1200">
        <a:solidFill>
          <a:srgbClr val="993300"/>
        </a:solidFill>
        <a:latin typeface="Arial" charset="0"/>
        <a:ea typeface="Arial Unicode MS" pitchFamily="34" charset="-122"/>
        <a:cs typeface="Arial Unicode MS" pitchFamily="34" charset="-122"/>
      </a:defRPr>
    </a:lvl6pPr>
    <a:lvl7pPr marL="2743200" algn="l" defTabSz="914400" rtl="0" eaLnBrk="1" latinLnBrk="0" hangingPunct="1">
      <a:defRPr sz="2000" kern="1200">
        <a:solidFill>
          <a:srgbClr val="993300"/>
        </a:solidFill>
        <a:latin typeface="Arial" charset="0"/>
        <a:ea typeface="Arial Unicode MS" pitchFamily="34" charset="-122"/>
        <a:cs typeface="Arial Unicode MS" pitchFamily="34" charset="-122"/>
      </a:defRPr>
    </a:lvl7pPr>
    <a:lvl8pPr marL="3200400" algn="l" defTabSz="914400" rtl="0" eaLnBrk="1" latinLnBrk="0" hangingPunct="1">
      <a:defRPr sz="2000" kern="1200">
        <a:solidFill>
          <a:srgbClr val="993300"/>
        </a:solidFill>
        <a:latin typeface="Arial" charset="0"/>
        <a:ea typeface="Arial Unicode MS" pitchFamily="34" charset="-122"/>
        <a:cs typeface="Arial Unicode MS" pitchFamily="34" charset="-122"/>
      </a:defRPr>
    </a:lvl8pPr>
    <a:lvl9pPr marL="3657600" algn="l" defTabSz="914400" rtl="0" eaLnBrk="1" latinLnBrk="0" hangingPunct="1">
      <a:defRPr sz="2000" kern="1200">
        <a:solidFill>
          <a:srgbClr val="993300"/>
        </a:solidFill>
        <a:latin typeface="Arial" charset="0"/>
        <a:ea typeface="Arial Unicode MS" pitchFamily="34" charset="-122"/>
        <a:cs typeface="Arial Unicode MS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  <a:srgbClr val="000000"/>
    <a:srgbClr val="DADAE6"/>
    <a:srgbClr val="FF9933"/>
    <a:srgbClr val="800000"/>
    <a:srgbClr val="FF9900"/>
    <a:srgbClr val="DDDDE8"/>
    <a:srgbClr val="DDDD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754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>
      <p:cViewPr varScale="1">
        <p:scale>
          <a:sx n="58" d="100"/>
          <a:sy n="58" d="100"/>
        </p:scale>
        <p:origin x="-2406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20000"/>
              </a:spcBef>
              <a:buFontTx/>
              <a:buChar char="•"/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buFontTx/>
              <a:buChar char="•"/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20000"/>
              </a:spcBef>
              <a:buFontTx/>
              <a:buChar char="•"/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buFontTx/>
              <a:buChar char="•"/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3F99EFC-6A81-4BC1-8FAC-2C19766195A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F5E10B2-EC25-4A0C-9C07-E8613E02C1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08B18-493C-430B-AF5D-F232263D20C4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10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E10B2-EC25-4A0C-9C07-E8613E02C1B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12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13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14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15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16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17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18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19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E10B2-EC25-4A0C-9C07-E8613E02C1BB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20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21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22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23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24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25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26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27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28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E10B2-EC25-4A0C-9C07-E8613E02C1B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84564-C6A6-4BDA-8B53-1D33446ADDC3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30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31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32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33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34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35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36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E10B2-EC25-4A0C-9C07-E8613E02C1B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38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39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84564-C6A6-4BDA-8B53-1D33446ADDC3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40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41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42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43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E10B2-EC25-4A0C-9C07-E8613E02C1B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45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46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47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48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49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84564-C6A6-4BDA-8B53-1D33446ADDC3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5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50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51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52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86363-658E-449E-9A45-19531F8EFF8E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53</a:t>
            </a:fld>
            <a:endParaRPr lang="en-US" altLang="zh-CN" smtClean="0">
              <a:cs typeface="Arial Unicode MS" pitchFamily="34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E10B2-EC25-4A0C-9C07-E8613E02C1BB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84564-C6A6-4BDA-8B53-1D33446ADDC3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6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84564-C6A6-4BDA-8B53-1D33446ADDC3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7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84564-C6A6-4BDA-8B53-1D33446ADDC3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8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84564-C6A6-4BDA-8B53-1D33446ADDC3}" type="slidenum">
              <a:rPr lang="en-US" altLang="zh-CN" smtClean="0">
                <a:cs typeface="Arial Unicode MS" pitchFamily="34" charset="-122"/>
              </a:rPr>
              <a:pPr>
                <a:defRPr/>
              </a:pPr>
              <a:t>9</a:t>
            </a:fld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2FAE-5888-4B63-A470-A78824923EF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/57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C01A2-AA94-44D7-9C78-C7AFB8F299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0F0A0-9EC3-47FD-A6C2-44A57F004A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45524-9DE0-4771-A3BF-FD468DC75F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049D-9600-451D-B7FE-AF35E2A915F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/57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11319-B9E7-4217-86FD-6E85BB558AE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/57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99C1-CFD2-4BA2-9AD7-03B70AC13D5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/57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29794-BA0E-466F-BFF4-A853671EC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D1312-0625-4538-A22A-608F538882E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/57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19101-8E1A-4D91-BB72-A41BE0486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6D91A-EA45-467A-A394-9E5C3F62C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CAF38-C587-49EE-8648-5E009B9618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57AB82-008E-44D1-BA14-9E3DC086E38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/57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8" r:id="rId5"/>
    <p:sldLayoutId id="2147483937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 Unicode MS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 Unicode MS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 Unicode MS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 Unicode MS" pitchFamily="3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 Survey for Active Learning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21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  <a:cs typeface="+mn-cs"/>
              </a:rPr>
              <a:t>Presenter : Liang Tang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ea typeface="宋体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FAFB2-AF63-4ED7-A2AD-EFC689032EB6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 advTm="1865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Advantages of Active Learning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8153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l"/>
            <a:r>
              <a:rPr lang="en-US" altLang="zh-CN" sz="3600" dirty="0" smtClean="0">
                <a:solidFill>
                  <a:srgbClr val="000000"/>
                </a:solidFill>
                <a:ea typeface="宋体" pitchFamily="2" charset="-122"/>
              </a:rPr>
              <a:t>Labeled Training dataset doesn’t need to be large.</a:t>
            </a:r>
          </a:p>
          <a:p>
            <a:pPr marL="742950" indent="-742950" algn="l"/>
            <a:endParaRPr lang="en-US" altLang="zh-CN" sz="36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742950" indent="-742950" algn="l"/>
            <a:r>
              <a:rPr lang="en-US" altLang="zh-CN" sz="3600" dirty="0" smtClean="0">
                <a:solidFill>
                  <a:srgbClr val="000000"/>
                </a:solidFill>
                <a:ea typeface="宋体" pitchFamily="2" charset="-122"/>
              </a:rPr>
              <a:t>Labeled data is </a:t>
            </a:r>
            <a:r>
              <a:rPr lang="en-US" altLang="zh-CN" sz="3600" dirty="0" smtClean="0">
                <a:solidFill>
                  <a:srgbClr val="FF0000"/>
                </a:solidFill>
                <a:ea typeface="宋体" pitchFamily="2" charset="-122"/>
              </a:rPr>
              <a:t>expensive</a:t>
            </a:r>
            <a:r>
              <a:rPr lang="en-US" altLang="zh-CN" sz="3600" dirty="0" smtClean="0">
                <a:solidFill>
                  <a:srgbClr val="000000"/>
                </a:solidFill>
                <a:ea typeface="宋体" pitchFamily="2" charset="-122"/>
              </a:rPr>
              <a:t>, unlabeled data is cheap.</a:t>
            </a:r>
          </a:p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Outline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Passive Learning vs. Active Learning 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Active Learning for SVM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 for Neural network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Query by Committee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 using pre-clustering</a:t>
            </a: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35F26-38E0-43AB-AEB8-AEA0E6238B63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About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“Active Learning: Theory and Applications”, </a:t>
            </a:r>
          </a:p>
          <a:p>
            <a:pPr marL="514350"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Authors: Simon Tong, 2001.</a:t>
            </a:r>
          </a:p>
          <a:p>
            <a:pPr marL="514350" indent="-514350" algn="l"/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 for SVM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676400" y="1228725"/>
          <a:ext cx="5826125" cy="4373144"/>
        </p:xfrm>
        <a:graphic>
          <a:graphicData uri="http://schemas.openxmlformats.org/presentationml/2006/ole">
            <p:oleObj spid="_x0000_s4098" name="Visio" r:id="rId4" imgW="5861914" imgH="44000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 for SVM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39888" y="1228725"/>
          <a:ext cx="5862637" cy="4400550"/>
        </p:xfrm>
        <a:graphic>
          <a:graphicData uri="http://schemas.openxmlformats.org/presentationml/2006/ole">
            <p:oleObj spid="_x0000_s5122" name="Visio" r:id="rId4" imgW="5861914" imgH="44000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Version Space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486400"/>
            <a:ext cx="6962775" cy="78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828800" y="5029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mbria Math"/>
                <a:ea typeface="Cambria Math"/>
              </a:rPr>
              <a:t>Intuitively , version space 𝓥 </a:t>
            </a:r>
            <a:r>
              <a:rPr lang="en-US" sz="2400" dirty="0" smtClean="0">
                <a:solidFill>
                  <a:srgbClr val="000000"/>
                </a:solidFill>
              </a:rPr>
              <a:t>={</a:t>
            </a:r>
            <a:r>
              <a:rPr lang="en-US" sz="2400" b="1" dirty="0" smtClean="0">
                <a:solidFill>
                  <a:srgbClr val="000000"/>
                </a:solidFill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b="1" dirty="0" smtClean="0">
                <a:solidFill>
                  <a:srgbClr val="000000"/>
                </a:solidFill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b="1" dirty="0" smtClean="0">
                <a:solidFill>
                  <a:srgbClr val="000000"/>
                </a:solidFill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,…}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00200" y="914400"/>
          <a:ext cx="5862637" cy="4400550"/>
        </p:xfrm>
        <a:graphic>
          <a:graphicData uri="http://schemas.openxmlformats.org/presentationml/2006/ole">
            <p:oleObj spid="_x0000_s6146" name="Visio" r:id="rId5" imgW="5861914" imgH="44000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Version Space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49530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The true w* is in the version space </a:t>
            </a:r>
            <a:r>
              <a:rPr lang="en-US" sz="24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0" y="5562600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Larger size(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ambria Math"/>
                <a:ea typeface="Cambria Math"/>
              </a:rPr>
              <a:t>𝓥 ),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larger possibility of incorrect estimation of w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600200" y="990600"/>
          <a:ext cx="5862638" cy="4400550"/>
        </p:xfrm>
        <a:graphic>
          <a:graphicData uri="http://schemas.openxmlformats.org/presentationml/2006/ole">
            <p:oleObj spid="_x0000_s7170" name="Visio" r:id="rId4" imgW="5861914" imgH="44000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Version Space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  <a:p>
            <a:pPr marL="742950" indent="-742950" algn="l"/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49530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The true w* is in the version space </a:t>
            </a:r>
            <a:r>
              <a:rPr lang="en-US" sz="24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0" y="5562600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Larger</a:t>
            </a:r>
            <a:r>
              <a:rPr lang="en-US" sz="2400" dirty="0" smtClean="0">
                <a:solidFill>
                  <a:srgbClr val="000000"/>
                </a:solidFill>
              </a:rPr>
              <a:t> size(</a:t>
            </a:r>
            <a:r>
              <a:rPr lang="en-US" sz="2400" dirty="0" smtClean="0">
                <a:solidFill>
                  <a:srgbClr val="000000"/>
                </a:solidFill>
                <a:latin typeface="Cambria Math"/>
                <a:ea typeface="Cambria Math"/>
              </a:rPr>
              <a:t>𝓥 ), </a:t>
            </a:r>
            <a:r>
              <a:rPr lang="en-US" sz="2400" dirty="0" smtClean="0">
                <a:solidFill>
                  <a:srgbClr val="FF0000"/>
                </a:solidFill>
              </a:rPr>
              <a:t>larger</a:t>
            </a:r>
            <a:r>
              <a:rPr lang="en-US" sz="2400" dirty="0" smtClean="0">
                <a:solidFill>
                  <a:srgbClr val="000000"/>
                </a:solidFill>
              </a:rPr>
              <a:t> possibility of </a:t>
            </a:r>
            <a:r>
              <a:rPr lang="en-US" sz="2400" dirty="0" smtClean="0">
                <a:solidFill>
                  <a:srgbClr val="FF0000"/>
                </a:solidFill>
              </a:rPr>
              <a:t>incorrect</a:t>
            </a:r>
            <a:r>
              <a:rPr lang="en-US" sz="2400" dirty="0" smtClean="0">
                <a:solidFill>
                  <a:srgbClr val="000000"/>
                </a:solidFill>
              </a:rPr>
              <a:t> estimation of w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600200" y="990600"/>
          <a:ext cx="5862638" cy="4400550"/>
        </p:xfrm>
        <a:graphic>
          <a:graphicData uri="http://schemas.openxmlformats.org/presentationml/2006/ole">
            <p:oleObj spid="_x0000_s8194" name="Visio" r:id="rId4" imgW="5861914" imgH="44000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The Goal of Sample Query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990600" y="2362200"/>
            <a:ext cx="678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Reduce</a:t>
            </a:r>
            <a:r>
              <a:rPr lang="en-US" sz="3200" dirty="0" smtClean="0">
                <a:solidFill>
                  <a:srgbClr val="000000"/>
                </a:solidFill>
              </a:rPr>
              <a:t> size(</a:t>
            </a:r>
            <a:r>
              <a:rPr lang="en-US" sz="3200" dirty="0" smtClean="0">
                <a:solidFill>
                  <a:srgbClr val="000000"/>
                </a:solidFill>
                <a:latin typeface="Cambria Math"/>
                <a:ea typeface="Cambria Math"/>
              </a:rPr>
              <a:t>𝓥 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  <a:ea typeface="Cambria Math"/>
                <a:cs typeface="Arial" pitchFamily="34" charset="0"/>
              </a:rPr>
              <a:t>)</a:t>
            </a:r>
            <a:r>
              <a:rPr lang="en-US" sz="3200" dirty="0" smtClean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+mn-ea"/>
                <a:ea typeface="+mn-ea"/>
              </a:rPr>
              <a:t>as much as possible when selecting the next labeled data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An Example of Version Space Reduction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219200" y="1596439"/>
          <a:ext cx="6172200" cy="4632911"/>
        </p:xfrm>
        <a:graphic>
          <a:graphicData uri="http://schemas.openxmlformats.org/presentationml/2006/ole">
            <p:oleObj spid="_x0000_s9221" name="Visio" r:id="rId4" imgW="6375338" imgH="475524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Outline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Passive Learning vs. Active Learning 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 for SVM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 for Neural network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Query by Committee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 using pre-clustering</a:t>
            </a: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35F26-38E0-43AB-AEB8-AEA0E6238B63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An Example of Version Space Reduction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066800" y="1352226"/>
          <a:ext cx="6396037" cy="4972374"/>
        </p:xfrm>
        <a:graphic>
          <a:graphicData uri="http://schemas.openxmlformats.org/presentationml/2006/ole">
            <p:oleObj spid="_x0000_s10243" name="Visio" r:id="rId4" imgW="6375197" imgH="4755369" progId="Visio.Drawing.11">
              <p:embed/>
            </p:oleObj>
          </a:graphicData>
        </a:graphic>
      </p:graphicFrame>
      <p:sp>
        <p:nvSpPr>
          <p:cNvPr id="6" name="矩形标注 5"/>
          <p:cNvSpPr/>
          <p:nvPr/>
        </p:nvSpPr>
        <p:spPr>
          <a:xfrm>
            <a:off x="228600" y="2057400"/>
            <a:ext cx="1447800" cy="838200"/>
          </a:xfrm>
          <a:prstGeom prst="wedgeRectCallout">
            <a:avLst>
              <a:gd name="adj1" fmla="val 125382"/>
              <a:gd name="adj2" fmla="val 1297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New Labeled Data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An Example of Version Space Reduction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870075" y="1740413"/>
          <a:ext cx="6207125" cy="4660387"/>
        </p:xfrm>
        <a:graphic>
          <a:graphicData uri="http://schemas.openxmlformats.org/presentationml/2006/ole">
            <p:oleObj spid="_x0000_s53251" name="Visio" r:id="rId4" imgW="6375338" imgH="4755249" progId="Visio.Drawing.11">
              <p:embed/>
            </p:oleObj>
          </a:graphicData>
        </a:graphic>
      </p:graphicFrame>
      <p:sp>
        <p:nvSpPr>
          <p:cNvPr id="6" name="矩形标注 5"/>
          <p:cNvSpPr/>
          <p:nvPr/>
        </p:nvSpPr>
        <p:spPr>
          <a:xfrm>
            <a:off x="228600" y="2057400"/>
            <a:ext cx="1447800" cy="838200"/>
          </a:xfrm>
          <a:prstGeom prst="wedgeRectCallout">
            <a:avLst>
              <a:gd name="adj1" fmla="val 176510"/>
              <a:gd name="adj2" fmla="val 1479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New Labeled Data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Partition Version Space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1828800"/>
            <a:ext cx="6781800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Current version space : 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lang="en-US" sz="2800" baseline="-25000" dirty="0" smtClean="0">
                <a:solidFill>
                  <a:srgbClr val="000000"/>
                </a:solidFill>
                <a:latin typeface="Cambria Math"/>
                <a:ea typeface="Cambria Math"/>
              </a:rPr>
              <a:t>.</a:t>
            </a:r>
          </a:p>
          <a:p>
            <a:pPr algn="l"/>
            <a:endParaRPr lang="en-US" sz="2800" baseline="-25000" dirty="0" smtClean="0">
              <a:solidFill>
                <a:srgbClr val="000000"/>
              </a:solidFill>
              <a:latin typeface="Cambria Math"/>
              <a:ea typeface="Cambria Math"/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The next query point x</a:t>
            </a:r>
            <a:r>
              <a:rPr lang="en-US" sz="2800" baseline="-25000" dirty="0" smtClean="0">
                <a:solidFill>
                  <a:srgbClr val="000000"/>
                </a:solidFill>
              </a:rPr>
              <a:t>i+1</a:t>
            </a:r>
            <a:r>
              <a:rPr lang="en-US" sz="2800" dirty="0" smtClean="0">
                <a:solidFill>
                  <a:srgbClr val="000000"/>
                </a:solidFill>
              </a:rPr>
              <a:t> will </a:t>
            </a:r>
            <a:r>
              <a:rPr lang="en-US" sz="2800" dirty="0" smtClean="0">
                <a:solidFill>
                  <a:srgbClr val="FF0000"/>
                </a:solidFill>
              </a:rPr>
              <a:t>partition</a:t>
            </a:r>
            <a:r>
              <a:rPr lang="en-US" sz="2800" dirty="0" smtClean="0">
                <a:solidFill>
                  <a:srgbClr val="000000"/>
                </a:solidFill>
              </a:rPr>
              <a:t> the version space to two parts. 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714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14400" y="4953000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The next version space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smtClean="0">
                <a:solidFill>
                  <a:schemeClr val="bg1">
                    <a:lumMod val="95000"/>
                  </a:schemeClr>
                </a:solidFill>
                <a:latin typeface="Cambria Math"/>
                <a:ea typeface="Cambria Math"/>
              </a:rPr>
              <a:t>i+1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is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chemeClr val="bg1">
                    <a:lumMod val="95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sz="2800" baseline="30000" dirty="0" smtClean="0">
                <a:solidFill>
                  <a:schemeClr val="bg1">
                    <a:lumMod val="95000"/>
                  </a:schemeClr>
                </a:solidFill>
                <a:latin typeface="Cambria Math"/>
                <a:ea typeface="Cambria Math"/>
              </a:rPr>
              <a:t>-</a:t>
            </a:r>
            <a:r>
              <a:rPr lang="en-US" sz="2800" baseline="-25000" dirty="0" smtClean="0">
                <a:solidFill>
                  <a:schemeClr val="bg1">
                    <a:lumMod val="95000"/>
                  </a:schemeClr>
                </a:solidFill>
                <a:latin typeface="Cambria Math"/>
                <a:ea typeface="Cambria Math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or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chemeClr val="bg1">
                    <a:lumMod val="95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sz="2800" baseline="30000" dirty="0" smtClean="0">
                <a:solidFill>
                  <a:schemeClr val="bg1">
                    <a:lumMod val="95000"/>
                  </a:schemeClr>
                </a:solidFill>
                <a:latin typeface="Cambria Math"/>
                <a:ea typeface="Cambria Math"/>
              </a:rPr>
              <a:t>+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, based on the actual label of x</a:t>
            </a:r>
            <a:r>
              <a:rPr lang="en-US" sz="2800" baseline="-25000" dirty="0" smtClean="0">
                <a:solidFill>
                  <a:schemeClr val="bg1">
                    <a:lumMod val="95000"/>
                  </a:schemeClr>
                </a:solidFill>
              </a:rPr>
              <a:t>i+1.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Partition Version Space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1828800"/>
            <a:ext cx="6781800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Current version space : 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lang="en-US" sz="2800" baseline="-25000" dirty="0" smtClean="0">
                <a:solidFill>
                  <a:srgbClr val="000000"/>
                </a:solidFill>
                <a:latin typeface="Cambria Math"/>
                <a:ea typeface="Cambria Math"/>
              </a:rPr>
              <a:t>.</a:t>
            </a:r>
          </a:p>
          <a:p>
            <a:pPr algn="l"/>
            <a:endParaRPr lang="en-US" sz="2800" baseline="-25000" dirty="0" smtClean="0">
              <a:solidFill>
                <a:srgbClr val="000000"/>
              </a:solidFill>
              <a:latin typeface="Cambria Math"/>
              <a:ea typeface="Cambria Math"/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The next query point x</a:t>
            </a:r>
            <a:r>
              <a:rPr lang="en-US" sz="2800" baseline="-25000" dirty="0" smtClean="0">
                <a:solidFill>
                  <a:srgbClr val="000000"/>
                </a:solidFill>
              </a:rPr>
              <a:t>i+1</a:t>
            </a:r>
            <a:r>
              <a:rPr lang="en-US" sz="2800" dirty="0" smtClean="0">
                <a:solidFill>
                  <a:srgbClr val="000000"/>
                </a:solidFill>
              </a:rPr>
              <a:t> will </a:t>
            </a:r>
            <a:r>
              <a:rPr lang="en-US" sz="2800" dirty="0" smtClean="0">
                <a:solidFill>
                  <a:srgbClr val="FF0000"/>
                </a:solidFill>
              </a:rPr>
              <a:t>partition</a:t>
            </a:r>
            <a:r>
              <a:rPr lang="en-US" sz="2800" dirty="0" smtClean="0">
                <a:solidFill>
                  <a:srgbClr val="000000"/>
                </a:solidFill>
              </a:rPr>
              <a:t> the version space to two parts. 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714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14400" y="4953000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The next version space 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smtClean="0">
                <a:solidFill>
                  <a:srgbClr val="000000"/>
                </a:solidFill>
                <a:latin typeface="Cambria Math"/>
                <a:ea typeface="Cambria Math"/>
              </a:rPr>
              <a:t>i+1</a:t>
            </a:r>
            <a:r>
              <a:rPr lang="en-US" sz="2800" dirty="0" smtClean="0">
                <a:solidFill>
                  <a:srgbClr val="000000"/>
                </a:solidFill>
              </a:rPr>
              <a:t> is 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lang="en-US" sz="2800" baseline="30000" dirty="0" smtClean="0">
                <a:solidFill>
                  <a:srgbClr val="000000"/>
                </a:solidFill>
                <a:latin typeface="Cambria Math"/>
                <a:ea typeface="Cambria Math"/>
              </a:rPr>
              <a:t>-</a:t>
            </a:r>
            <a:r>
              <a:rPr lang="en-US" sz="2800" baseline="-25000" dirty="0" smtClean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or 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lang="en-US" sz="2800" baseline="30000" dirty="0" smtClean="0">
                <a:solidFill>
                  <a:srgbClr val="000000"/>
                </a:solidFill>
                <a:latin typeface="Cambria Math"/>
                <a:ea typeface="Cambria Math"/>
              </a:rPr>
              <a:t>+</a:t>
            </a:r>
            <a:r>
              <a:rPr lang="en-US" sz="2800" dirty="0" smtClean="0">
                <a:solidFill>
                  <a:srgbClr val="000000"/>
                </a:solidFill>
              </a:rPr>
              <a:t>, based on the actual label of x</a:t>
            </a:r>
            <a:r>
              <a:rPr lang="en-US" sz="2800" baseline="-25000" dirty="0" smtClean="0">
                <a:solidFill>
                  <a:srgbClr val="000000"/>
                </a:solidFill>
              </a:rPr>
              <a:t>i+1.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Partition Version Space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4400" y="1905000"/>
            <a:ext cx="678180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The next version space 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smtClean="0">
                <a:solidFill>
                  <a:srgbClr val="000000"/>
                </a:solidFill>
                <a:latin typeface="Cambria Math"/>
                <a:ea typeface="Cambria Math"/>
              </a:rPr>
              <a:t>i+1</a:t>
            </a:r>
            <a:r>
              <a:rPr lang="en-US" sz="2800" dirty="0" smtClean="0">
                <a:solidFill>
                  <a:srgbClr val="000000"/>
                </a:solidFill>
              </a:rPr>
              <a:t> is 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lang="en-US" sz="2800" baseline="30000" dirty="0" smtClean="0">
                <a:solidFill>
                  <a:srgbClr val="000000"/>
                </a:solidFill>
                <a:latin typeface="Cambria Math"/>
                <a:ea typeface="Cambria Math"/>
              </a:rPr>
              <a:t>-</a:t>
            </a:r>
            <a:r>
              <a:rPr lang="en-US" sz="2800" baseline="-25000" dirty="0" smtClean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or 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lang="en-US" sz="2800" baseline="30000" dirty="0" smtClean="0">
                <a:solidFill>
                  <a:srgbClr val="000000"/>
                </a:solidFill>
                <a:latin typeface="Cambria Math"/>
                <a:ea typeface="Cambria Math"/>
              </a:rPr>
              <a:t>+</a:t>
            </a:r>
            <a:r>
              <a:rPr lang="en-US" sz="2800" dirty="0" smtClean="0">
                <a:solidFill>
                  <a:srgbClr val="000000"/>
                </a:solidFill>
              </a:rPr>
              <a:t>, based on the actual label of x</a:t>
            </a:r>
            <a:r>
              <a:rPr lang="en-US" sz="2800" baseline="-25000" dirty="0" smtClean="0">
                <a:solidFill>
                  <a:srgbClr val="000000"/>
                </a:solidFill>
              </a:rPr>
              <a:t>i+1.</a:t>
            </a:r>
          </a:p>
          <a:p>
            <a:pPr algn="l"/>
            <a:endParaRPr lang="en-US" sz="2800" baseline="-25000" dirty="0" smtClean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If the data distribution is </a:t>
            </a:r>
            <a:r>
              <a:rPr lang="en-US" sz="2800" dirty="0" smtClean="0">
                <a:solidFill>
                  <a:srgbClr val="FF0000"/>
                </a:solidFill>
              </a:rPr>
              <a:t>uniform</a:t>
            </a:r>
            <a:r>
              <a:rPr lang="en-US" sz="2800" dirty="0" smtClean="0">
                <a:solidFill>
                  <a:srgbClr val="000000"/>
                </a:solidFill>
              </a:rPr>
              <a:t>, the </a:t>
            </a:r>
            <a:r>
              <a:rPr lang="en-US" sz="2800" dirty="0" smtClean="0">
                <a:solidFill>
                  <a:srgbClr val="FF0000"/>
                </a:solidFill>
              </a:rPr>
              <a:t>ideal</a:t>
            </a:r>
            <a:r>
              <a:rPr lang="en-US" sz="2800" dirty="0" smtClean="0">
                <a:solidFill>
                  <a:srgbClr val="000000"/>
                </a:solidFill>
              </a:rPr>
              <a:t> case :</a:t>
            </a:r>
          </a:p>
          <a:p>
            <a:pPr algn="l"/>
            <a:endParaRPr lang="en-US" sz="2800" dirty="0" smtClean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Area(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lang="en-US" sz="2800" baseline="30000" dirty="0" smtClean="0">
                <a:solidFill>
                  <a:srgbClr val="000000"/>
                </a:solidFill>
                <a:latin typeface="Cambria Math"/>
                <a:ea typeface="Cambria Math"/>
              </a:rPr>
              <a:t>-</a:t>
            </a:r>
            <a:r>
              <a:rPr lang="en-US" sz="2800" baseline="-25000" dirty="0" smtClean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)= Area(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lang="en-US" sz="2800" baseline="30000" dirty="0" smtClean="0">
                <a:solidFill>
                  <a:srgbClr val="000000"/>
                </a:solidFill>
                <a:latin typeface="Cambria Math"/>
                <a:ea typeface="Cambria Math"/>
              </a:rPr>
              <a:t>+</a:t>
            </a:r>
            <a:r>
              <a:rPr lang="en-US" sz="2800" baseline="-25000" dirty="0" smtClean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)= Area(</a:t>
            </a:r>
            <a:r>
              <a:rPr lang="en-US" sz="28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2800" baseline="-25000" dirty="0" err="1" smtClean="0">
                <a:solidFill>
                  <a:srgbClr val="000000"/>
                </a:solidFill>
                <a:latin typeface="Cambria Math"/>
                <a:ea typeface="Cambria Math"/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)/2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Three Version Space Cutting Approaches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4400" y="1905000"/>
            <a:ext cx="678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Simple Margin</a:t>
            </a: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err="1" smtClean="0">
                <a:solidFill>
                  <a:srgbClr val="000000"/>
                </a:solidFill>
              </a:rPr>
              <a:t>MaxMin</a:t>
            </a:r>
            <a:r>
              <a:rPr lang="en-US" sz="2800" dirty="0" smtClean="0">
                <a:solidFill>
                  <a:srgbClr val="000000"/>
                </a:solidFill>
              </a:rPr>
              <a:t> Margin</a:t>
            </a: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Ratio Margin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Simple Margin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676400" y="1828800"/>
          <a:ext cx="6015038" cy="4514850"/>
        </p:xfrm>
        <a:graphic>
          <a:graphicData uri="http://schemas.openxmlformats.org/presentationml/2006/ole">
            <p:oleObj spid="_x0000_s54275" name="Visio" r:id="rId4" imgW="6375338" imgH="4755249" progId="Visio.Drawing.11">
              <p:embed/>
            </p:oleObj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6553200" y="3276600"/>
            <a:ext cx="1447800" cy="1600200"/>
          </a:xfrm>
          <a:prstGeom prst="wedgeRoundRectCallout">
            <a:avLst>
              <a:gd name="adj1" fmla="val -158678"/>
              <a:gd name="adj2" fmla="val 35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n-ea"/>
              </a:rPr>
              <a:t>Query the point </a:t>
            </a:r>
            <a:r>
              <a:rPr lang="en-US" dirty="0" smtClean="0">
                <a:solidFill>
                  <a:srgbClr val="FF0000"/>
                </a:solidFill>
                <a:latin typeface="+mn-ea"/>
              </a:rPr>
              <a:t>closet</a:t>
            </a:r>
            <a:r>
              <a:rPr lang="en-US" dirty="0" smtClean="0">
                <a:solidFill>
                  <a:srgbClr val="000000"/>
                </a:solidFill>
                <a:latin typeface="+mn-ea"/>
              </a:rPr>
              <a:t> to the w</a:t>
            </a:r>
            <a:r>
              <a:rPr lang="en-US" baseline="-25000" dirty="0" smtClean="0">
                <a:solidFill>
                  <a:srgbClr val="000000"/>
                </a:solidFill>
                <a:latin typeface="+mn-ea"/>
              </a:rPr>
              <a:t>1</a:t>
            </a:r>
            <a:endParaRPr lang="en-US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US" dirty="0" smtClean="0">
                <a:solidFill>
                  <a:srgbClr val="000000"/>
                </a:solidFill>
              </a:rPr>
              <a:t>Assumption that version space is </a:t>
            </a:r>
            <a:r>
              <a:rPr lang="en-US" dirty="0" smtClean="0">
                <a:solidFill>
                  <a:srgbClr val="FF0000"/>
                </a:solidFill>
              </a:rPr>
              <a:t>symmetric</a:t>
            </a:r>
            <a:r>
              <a:rPr lang="en-US" dirty="0" smtClean="0">
                <a:solidFill>
                  <a:srgbClr val="000000"/>
                </a:solidFill>
              </a:rPr>
              <a:t> and 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is </a:t>
            </a:r>
            <a:r>
              <a:rPr lang="en-US" dirty="0" smtClean="0">
                <a:solidFill>
                  <a:srgbClr val="FF0000"/>
                </a:solidFill>
              </a:rPr>
              <a:t>centrally</a:t>
            </a:r>
            <a:r>
              <a:rPr lang="en-US" dirty="0" smtClean="0">
                <a:solidFill>
                  <a:srgbClr val="000000"/>
                </a:solidFill>
              </a:rPr>
              <a:t> placed.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MaxMin</a:t>
            </a:r>
            <a:r>
              <a:rPr lang="en-US" altLang="zh-CN" dirty="0" smtClean="0">
                <a:ea typeface="宋体" pitchFamily="2" charset="-122"/>
              </a:rPr>
              <a:t> Margin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371600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2800" dirty="0" smtClean="0">
                <a:solidFill>
                  <a:srgbClr val="000000"/>
                </a:solidFill>
              </a:rPr>
              <a:t>For each unlabeled x, find min(</a:t>
            </a:r>
            <a:r>
              <a:rPr lang="en-US" sz="2800" i="1" dirty="0" smtClean="0">
                <a:solidFill>
                  <a:srgbClr val="000000"/>
                </a:solidFill>
              </a:rPr>
              <a:t>m</a:t>
            </a:r>
            <a:r>
              <a:rPr lang="en-US" sz="2800" baseline="30000" dirty="0" smtClean="0">
                <a:solidFill>
                  <a:srgbClr val="000000"/>
                </a:solidFill>
              </a:rPr>
              <a:t>-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r>
              <a:rPr lang="en-US" sz="2800" i="1" dirty="0" smtClean="0">
                <a:solidFill>
                  <a:srgbClr val="000000"/>
                </a:solidFill>
              </a:rPr>
              <a:t>m</a:t>
            </a:r>
            <a:r>
              <a:rPr lang="en-US" sz="2800" baseline="30000" dirty="0" smtClean="0">
                <a:solidFill>
                  <a:srgbClr val="000000"/>
                </a:solidFill>
              </a:rPr>
              <a:t>+</a:t>
            </a:r>
            <a:r>
              <a:rPr lang="en-US" sz="2800" dirty="0" smtClean="0">
                <a:solidFill>
                  <a:srgbClr val="000000"/>
                </a:solidFill>
              </a:rPr>
              <a:t>) is </a:t>
            </a:r>
            <a:r>
              <a:rPr lang="en-US" sz="2800" dirty="0" smtClean="0">
                <a:solidFill>
                  <a:srgbClr val="FF0000"/>
                </a:solidFill>
              </a:rPr>
              <a:t>maximum</a:t>
            </a:r>
            <a:r>
              <a:rPr lang="en-US" sz="2800" dirty="0" smtClean="0">
                <a:solidFill>
                  <a:srgbClr val="000000"/>
                </a:solidFill>
              </a:rPr>
              <a:t>. </a:t>
            </a: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04800" y="2514600"/>
          <a:ext cx="4214990" cy="3200400"/>
        </p:xfrm>
        <a:graphic>
          <a:graphicData uri="http://schemas.openxmlformats.org/presentationml/2006/ole">
            <p:oleObj spid="_x0000_s55299" name="Visio" r:id="rId4" imgW="5724041" imgH="4346350" progId="Visio.Drawing.11">
              <p:embed/>
            </p:oleObj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876800" y="2590800"/>
          <a:ext cx="4190866" cy="3200401"/>
        </p:xfrm>
        <a:graphic>
          <a:graphicData uri="http://schemas.openxmlformats.org/presentationml/2006/ole">
            <p:oleObj spid="_x0000_s55300" name="Visio" r:id="rId5" imgW="5897843" imgH="4503420" progId="Visio.Drawing.11">
              <p:embed/>
            </p:oleObj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2133600" y="5486400"/>
            <a:ext cx="1828800" cy="381000"/>
          </a:xfrm>
          <a:prstGeom prst="wedgeRoundRectCallout">
            <a:avLst>
              <a:gd name="adj1" fmla="val -68767"/>
              <a:gd name="adj2" fmla="val -35046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n-ea"/>
              </a:rPr>
              <a:t>x is positive</a:t>
            </a:r>
            <a:endParaRPr lang="en-US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715000" y="5486400"/>
            <a:ext cx="1828800" cy="381000"/>
          </a:xfrm>
          <a:prstGeom prst="wedgeRoundRectCallout">
            <a:avLst>
              <a:gd name="adj1" fmla="val -19561"/>
              <a:gd name="adj2" fmla="val -365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n-ea"/>
              </a:rPr>
              <a:t>x is negative</a:t>
            </a:r>
            <a:endParaRPr lang="en-US" baseline="-250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Ratio Margin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For each unlabeled x, find min(</a:t>
            </a:r>
            <a:r>
              <a:rPr lang="en-US" sz="3200" i="1" dirty="0" smtClean="0">
                <a:solidFill>
                  <a:srgbClr val="000000"/>
                </a:solidFill>
              </a:rPr>
              <a:t>m</a:t>
            </a:r>
            <a:r>
              <a:rPr lang="en-US" sz="3200" baseline="30000" dirty="0" smtClean="0">
                <a:solidFill>
                  <a:srgbClr val="000000"/>
                </a:solidFill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/</a:t>
            </a:r>
            <a:r>
              <a:rPr lang="en-US" sz="3200" i="1" dirty="0" smtClean="0">
                <a:solidFill>
                  <a:srgbClr val="000000"/>
                </a:solidFill>
              </a:rPr>
              <a:t>m</a:t>
            </a:r>
            <a:r>
              <a:rPr lang="en-US" sz="3200" baseline="30000" dirty="0" smtClean="0">
                <a:solidFill>
                  <a:srgbClr val="000000"/>
                </a:solidFill>
              </a:rPr>
              <a:t>+</a:t>
            </a:r>
            <a:r>
              <a:rPr lang="en-US" sz="3200" dirty="0" smtClean="0">
                <a:solidFill>
                  <a:srgbClr val="000000"/>
                </a:solidFill>
              </a:rPr>
              <a:t>,</a:t>
            </a:r>
            <a:r>
              <a:rPr lang="en-US" sz="3200" i="1" dirty="0" smtClean="0">
                <a:solidFill>
                  <a:srgbClr val="000000"/>
                </a:solidFill>
              </a:rPr>
              <a:t> m</a:t>
            </a:r>
            <a:r>
              <a:rPr lang="en-US" sz="3200" baseline="30000" dirty="0" smtClean="0">
                <a:solidFill>
                  <a:srgbClr val="000000"/>
                </a:solidFill>
              </a:rPr>
              <a:t>+</a:t>
            </a:r>
            <a:r>
              <a:rPr lang="en-US" sz="3200" dirty="0" smtClean="0">
                <a:solidFill>
                  <a:srgbClr val="000000"/>
                </a:solidFill>
              </a:rPr>
              <a:t>/</a:t>
            </a:r>
            <a:r>
              <a:rPr lang="en-US" sz="3200" i="1" dirty="0" smtClean="0">
                <a:solidFill>
                  <a:srgbClr val="000000"/>
                </a:solidFill>
              </a:rPr>
              <a:t>m</a:t>
            </a:r>
            <a:r>
              <a:rPr lang="en-US" sz="3200" baseline="30000" dirty="0" smtClean="0">
                <a:solidFill>
                  <a:srgbClr val="000000"/>
                </a:solidFill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) is </a:t>
            </a:r>
            <a:r>
              <a:rPr lang="en-US" sz="3200" dirty="0" smtClean="0">
                <a:solidFill>
                  <a:srgbClr val="FF0000"/>
                </a:solidFill>
              </a:rPr>
              <a:t>maximum</a:t>
            </a:r>
            <a:r>
              <a:rPr lang="en-US" sz="3200" dirty="0" smtClean="0">
                <a:solidFill>
                  <a:srgbClr val="000000"/>
                </a:solidFill>
              </a:rPr>
              <a:t>. 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35052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3200" i="1" dirty="0" smtClean="0">
                <a:solidFill>
                  <a:srgbClr val="000000"/>
                </a:solidFill>
              </a:rPr>
              <a:t>m</a:t>
            </a:r>
            <a:r>
              <a:rPr lang="en-US" sz="3200" baseline="30000" dirty="0" smtClean="0">
                <a:solidFill>
                  <a:srgbClr val="000000"/>
                </a:solidFill>
              </a:rPr>
              <a:t>+</a:t>
            </a:r>
            <a:r>
              <a:rPr lang="en-US" sz="3200" dirty="0" smtClean="0">
                <a:solidFill>
                  <a:srgbClr val="000000"/>
                </a:solidFill>
              </a:rPr>
              <a:t>,</a:t>
            </a:r>
            <a:r>
              <a:rPr lang="en-US" sz="3200" i="1" dirty="0" smtClean="0">
                <a:solidFill>
                  <a:srgbClr val="000000"/>
                </a:solidFill>
              </a:rPr>
              <a:t> m</a:t>
            </a:r>
            <a:r>
              <a:rPr lang="en-US" sz="3200" baseline="30000" dirty="0" smtClean="0">
                <a:solidFill>
                  <a:srgbClr val="000000"/>
                </a:solidFill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 are </a:t>
            </a:r>
            <a:r>
              <a:rPr lang="en-US" sz="3200" dirty="0" smtClean="0">
                <a:solidFill>
                  <a:srgbClr val="FF0000"/>
                </a:solidFill>
              </a:rPr>
              <a:t>proportional</a:t>
            </a:r>
            <a:r>
              <a:rPr lang="en-US" sz="3200" dirty="0" smtClean="0">
                <a:solidFill>
                  <a:srgbClr val="000000"/>
                </a:solidFill>
              </a:rPr>
              <a:t> to Area(</a:t>
            </a:r>
            <a:r>
              <a:rPr lang="en-US" sz="32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3200" baseline="30000" dirty="0" smtClean="0">
                <a:solidFill>
                  <a:srgbClr val="000000"/>
                </a:solidFill>
                <a:latin typeface="Cambria Math"/>
                <a:ea typeface="Cambria Math"/>
              </a:rPr>
              <a:t>+</a:t>
            </a:r>
            <a:r>
              <a:rPr lang="en-US" sz="3200" baseline="-25000" dirty="0" smtClean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) and Area(</a:t>
            </a:r>
            <a:r>
              <a:rPr lang="en-US" sz="3200" dirty="0" smtClean="0">
                <a:solidFill>
                  <a:srgbClr val="000000"/>
                </a:solidFill>
                <a:latin typeface="Cambria Math"/>
                <a:ea typeface="Cambria Math"/>
              </a:rPr>
              <a:t>𝓥</a:t>
            </a:r>
            <a:r>
              <a:rPr lang="en-US" sz="3200" baseline="30000" dirty="0" smtClean="0">
                <a:solidFill>
                  <a:srgbClr val="000000"/>
                </a:solidFill>
                <a:latin typeface="Cambria Math"/>
                <a:ea typeface="Cambria Math"/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).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Outline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Passive Learning vs. Active Learning 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Active Learning for SVM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Active Learning for Neural network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Query by Committee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 using pre-clustering</a:t>
            </a: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35F26-38E0-43AB-AEB8-AEA0E6238B63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Passive Learning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21FA5-5B05-47D9-9408-00B7C9FEE6D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Heptagon 4"/>
          <p:cNvSpPr/>
          <p:nvPr/>
        </p:nvSpPr>
        <p:spPr>
          <a:xfrm>
            <a:off x="5791200" y="2133600"/>
            <a:ext cx="2438400" cy="2286000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Human Being</a:t>
            </a:r>
            <a:endParaRPr lang="en-US" sz="2400" dirty="0"/>
          </a:p>
        </p:txBody>
      </p:sp>
      <p:sp>
        <p:nvSpPr>
          <p:cNvPr id="7" name="Left Arrow 6"/>
          <p:cNvSpPr/>
          <p:nvPr/>
        </p:nvSpPr>
        <p:spPr>
          <a:xfrm>
            <a:off x="2904908" y="3170512"/>
            <a:ext cx="2522483" cy="367536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Heptagon 7"/>
          <p:cNvSpPr/>
          <p:nvPr/>
        </p:nvSpPr>
        <p:spPr>
          <a:xfrm>
            <a:off x="304799" y="2201333"/>
            <a:ext cx="2522483" cy="2370667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Learner</a:t>
            </a:r>
            <a:endParaRPr lang="en-US" sz="2400" dirty="0"/>
          </a:p>
        </p:txBody>
      </p:sp>
      <p:sp>
        <p:nvSpPr>
          <p:cNvPr id="9" name="Left Arrow 8"/>
          <p:cNvSpPr/>
          <p:nvPr/>
        </p:nvSpPr>
        <p:spPr>
          <a:xfrm rot="10800000">
            <a:off x="2900742" y="4281398"/>
            <a:ext cx="2541887" cy="367536"/>
          </a:xfrm>
          <a:prstGeom prst="leftArrow">
            <a:avLst>
              <a:gd name="adj1" fmla="val 5886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3200399" y="2370667"/>
            <a:ext cx="2102069" cy="677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Labeled data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200399" y="4732867"/>
            <a:ext cx="2102069" cy="677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classifier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About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“Improving Generalization with Active Learning”, </a:t>
            </a:r>
          </a:p>
          <a:p>
            <a:pPr marL="514350"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Authors: David Cohn, Les Atlas, Richard </a:t>
            </a:r>
            <a:r>
              <a:rPr lang="en-US" sz="3200" dirty="0" err="1" smtClean="0">
                <a:solidFill>
                  <a:srgbClr val="000000"/>
                </a:solidFill>
              </a:rPr>
              <a:t>Ladner</a:t>
            </a:r>
            <a:r>
              <a:rPr lang="en-US" sz="3200" dirty="0" smtClean="0">
                <a:solidFill>
                  <a:srgbClr val="000000"/>
                </a:solidFill>
              </a:rPr>
              <a:t>, 1992.</a:t>
            </a:r>
          </a:p>
          <a:p>
            <a:pPr marL="514350" indent="-514350" algn="l"/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The Simple Classification Problem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2860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Label, y : {0,1}</a:t>
            </a:r>
          </a:p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Input data : x</a:t>
            </a:r>
          </a:p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Network classifier: </a:t>
            </a:r>
            <a:r>
              <a:rPr lang="en-US" sz="3200" i="1" dirty="0" smtClean="0">
                <a:solidFill>
                  <a:srgbClr val="000000"/>
                </a:solidFill>
              </a:rPr>
              <a:t>c</a:t>
            </a:r>
            <a:r>
              <a:rPr lang="en-US" sz="3200" dirty="0" smtClean="0">
                <a:solidFill>
                  <a:srgbClr val="000000"/>
                </a:solidFill>
              </a:rPr>
              <a:t>(x) </a:t>
            </a:r>
            <a:r>
              <a:rPr lang="en-US" sz="3200" dirty="0" smtClean="0">
                <a:solidFill>
                  <a:srgbClr val="000000"/>
                </a:solidFill>
                <a:latin typeface="Cambria Math"/>
                <a:ea typeface="Cambria Math"/>
              </a:rPr>
              <a:t>∈</a:t>
            </a:r>
            <a:r>
              <a:rPr lang="en-US" sz="3200" dirty="0" smtClean="0">
                <a:solidFill>
                  <a:srgbClr val="000000"/>
                </a:solidFill>
              </a:rPr>
              <a:t> [0,1]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Most “General” and “Specific” networks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0"/>
            <a:ext cx="5514975" cy="456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61722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Figure 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400800" y="1143000"/>
            <a:ext cx="2362200" cy="457200"/>
          </a:xfrm>
          <a:prstGeom prst="wedgeRectCallout">
            <a:avLst>
              <a:gd name="adj1" fmla="val -109050"/>
              <a:gd name="adj2" fmla="val 2916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Most General (Positive)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248400" y="5791200"/>
            <a:ext cx="2362200" cy="457200"/>
          </a:xfrm>
          <a:prstGeom prst="wedgeRectCallout">
            <a:avLst>
              <a:gd name="adj1" fmla="val -79250"/>
              <a:gd name="adj2" fmla="val -2495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Most Specific (Positive)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Version Space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24000"/>
            <a:ext cx="5514975" cy="456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61722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Figure 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400800" y="1143000"/>
            <a:ext cx="2362200" cy="457200"/>
          </a:xfrm>
          <a:prstGeom prst="wedgeRectCallout">
            <a:avLst>
              <a:gd name="adj1" fmla="val -109050"/>
              <a:gd name="adj2" fmla="val 2916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Most General (Positive)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248400" y="5791200"/>
            <a:ext cx="2362200" cy="457200"/>
          </a:xfrm>
          <a:prstGeom prst="wedgeRectCallout">
            <a:avLst>
              <a:gd name="adj1" fmla="val -79250"/>
              <a:gd name="adj2" fmla="val -2495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Most Specific (Positive)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28600" y="1295400"/>
            <a:ext cx="2362200" cy="457200"/>
          </a:xfrm>
          <a:prstGeom prst="wedgeRectCallout">
            <a:avLst>
              <a:gd name="adj1" fmla="val 92144"/>
              <a:gd name="adj2" fmla="val 271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Version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SG-net Algorithm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61722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Figure 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13716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2400" dirty="0" smtClean="0">
                <a:solidFill>
                  <a:srgbClr val="000000"/>
                </a:solidFill>
              </a:rPr>
              <a:t>General idea: Introducing </a:t>
            </a:r>
            <a:r>
              <a:rPr lang="en-US" sz="2400" dirty="0" smtClean="0">
                <a:solidFill>
                  <a:srgbClr val="FF0000"/>
                </a:solidFill>
              </a:rPr>
              <a:t>negative</a:t>
            </a:r>
            <a:r>
              <a:rPr lang="en-US" sz="2400" dirty="0" smtClean="0">
                <a:solidFill>
                  <a:srgbClr val="000000"/>
                </a:solidFill>
              </a:rPr>
              <a:t> “background” points find the </a:t>
            </a:r>
            <a:r>
              <a:rPr lang="en-US" sz="2400" dirty="0" smtClean="0">
                <a:solidFill>
                  <a:srgbClr val="FF0000"/>
                </a:solidFill>
              </a:rPr>
              <a:t>positive</a:t>
            </a:r>
            <a:r>
              <a:rPr lang="en-US" sz="2400" dirty="0" smtClean="0">
                <a:solidFill>
                  <a:srgbClr val="000000"/>
                </a:solidFill>
              </a:rPr>
              <a:t> “specific” network.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209800"/>
            <a:ext cx="4717256" cy="399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6324600" y="2438400"/>
            <a:ext cx="2362200" cy="457200"/>
          </a:xfrm>
          <a:prstGeom prst="wedgeRectCallout">
            <a:avLst>
              <a:gd name="adj1" fmla="val -69453"/>
              <a:gd name="adj2" fmla="val 779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“Background” point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6200" y="2667000"/>
            <a:ext cx="1676400" cy="457200"/>
          </a:xfrm>
          <a:prstGeom prst="wedgeRectCallout">
            <a:avLst>
              <a:gd name="adj1" fmla="val 68124"/>
              <a:gd name="adj2" fmla="val 237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Original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SG-net Algorithm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61722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Figure 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8288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2400" dirty="0" smtClean="0">
                <a:solidFill>
                  <a:srgbClr val="000000"/>
                </a:solidFill>
              </a:rPr>
              <a:t>Also, introducing </a:t>
            </a:r>
            <a:r>
              <a:rPr lang="en-US" sz="2400" dirty="0" smtClean="0">
                <a:solidFill>
                  <a:srgbClr val="FF0000"/>
                </a:solidFill>
              </a:rPr>
              <a:t>positive </a:t>
            </a:r>
            <a:r>
              <a:rPr lang="en-US" sz="2400" dirty="0" smtClean="0">
                <a:solidFill>
                  <a:srgbClr val="000000"/>
                </a:solidFill>
              </a:rPr>
              <a:t>“background” points find the </a:t>
            </a:r>
            <a:r>
              <a:rPr lang="en-US" sz="2400" dirty="0" smtClean="0">
                <a:solidFill>
                  <a:srgbClr val="FF0000"/>
                </a:solidFill>
              </a:rPr>
              <a:t>negative</a:t>
            </a:r>
            <a:r>
              <a:rPr lang="en-US" sz="2400" dirty="0" smtClean="0">
                <a:solidFill>
                  <a:srgbClr val="000000"/>
                </a:solidFill>
              </a:rPr>
              <a:t> “specific” network.</a:t>
            </a:r>
          </a:p>
          <a:p>
            <a:pPr indent="-514350" algn="l"/>
            <a:endParaRPr lang="en-US" sz="2400" dirty="0" smtClean="0">
              <a:solidFill>
                <a:srgbClr val="000000"/>
              </a:solidFill>
            </a:endParaRPr>
          </a:p>
          <a:p>
            <a:pPr indent="-514350" algn="l"/>
            <a:r>
              <a:rPr lang="en-US" sz="2400" dirty="0" smtClean="0">
                <a:solidFill>
                  <a:srgbClr val="FF0000"/>
                </a:solidFill>
              </a:rPr>
              <a:t>negative</a:t>
            </a:r>
            <a:r>
              <a:rPr lang="en-US" sz="2400" dirty="0" smtClean="0">
                <a:solidFill>
                  <a:srgbClr val="000000"/>
                </a:solidFill>
              </a:rPr>
              <a:t> “specific” network = </a:t>
            </a:r>
            <a:r>
              <a:rPr lang="en-US" sz="2400" dirty="0" smtClean="0">
                <a:solidFill>
                  <a:srgbClr val="FF0000"/>
                </a:solidFill>
              </a:rPr>
              <a:t>positive</a:t>
            </a:r>
            <a:r>
              <a:rPr lang="en-US" sz="2400" dirty="0" smtClean="0">
                <a:solidFill>
                  <a:srgbClr val="000000"/>
                </a:solidFill>
              </a:rPr>
              <a:t> “general” network</a:t>
            </a:r>
          </a:p>
          <a:p>
            <a:pPr indent="-514350" algn="l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038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The selective query point is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between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positive “specific” network and positive “general” network (two estimated labels are not equal)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SG-net Algorithm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61722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Figure 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8288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2400" dirty="0" smtClean="0">
                <a:solidFill>
                  <a:srgbClr val="000000"/>
                </a:solidFill>
              </a:rPr>
              <a:t>Also, introducing </a:t>
            </a:r>
            <a:r>
              <a:rPr lang="en-US" sz="2400" dirty="0" smtClean="0">
                <a:solidFill>
                  <a:srgbClr val="FF0000"/>
                </a:solidFill>
              </a:rPr>
              <a:t>positive </a:t>
            </a:r>
            <a:r>
              <a:rPr lang="en-US" sz="2400" dirty="0" smtClean="0">
                <a:solidFill>
                  <a:srgbClr val="000000"/>
                </a:solidFill>
              </a:rPr>
              <a:t>“background” points find the </a:t>
            </a:r>
            <a:r>
              <a:rPr lang="en-US" sz="2400" dirty="0" smtClean="0">
                <a:solidFill>
                  <a:srgbClr val="FF0000"/>
                </a:solidFill>
              </a:rPr>
              <a:t>negative</a:t>
            </a:r>
            <a:r>
              <a:rPr lang="en-US" sz="2400" dirty="0" smtClean="0">
                <a:solidFill>
                  <a:srgbClr val="000000"/>
                </a:solidFill>
              </a:rPr>
              <a:t> “specific” network.</a:t>
            </a:r>
          </a:p>
          <a:p>
            <a:pPr indent="-514350" algn="l"/>
            <a:endParaRPr lang="en-US" sz="2400" dirty="0" smtClean="0">
              <a:solidFill>
                <a:srgbClr val="000000"/>
              </a:solidFill>
            </a:endParaRPr>
          </a:p>
          <a:p>
            <a:pPr indent="-514350" algn="l"/>
            <a:r>
              <a:rPr lang="en-US" sz="2400" dirty="0" smtClean="0">
                <a:solidFill>
                  <a:srgbClr val="FF0000"/>
                </a:solidFill>
              </a:rPr>
              <a:t>negative</a:t>
            </a:r>
            <a:r>
              <a:rPr lang="en-US" sz="2400" dirty="0" smtClean="0">
                <a:solidFill>
                  <a:srgbClr val="000000"/>
                </a:solidFill>
              </a:rPr>
              <a:t> “specific” network = </a:t>
            </a:r>
            <a:r>
              <a:rPr lang="en-US" sz="2400" dirty="0" smtClean="0">
                <a:solidFill>
                  <a:srgbClr val="FF0000"/>
                </a:solidFill>
              </a:rPr>
              <a:t>positive</a:t>
            </a:r>
            <a:r>
              <a:rPr lang="en-US" sz="2400" dirty="0" smtClean="0">
                <a:solidFill>
                  <a:srgbClr val="000000"/>
                </a:solidFill>
              </a:rPr>
              <a:t> “general” network</a:t>
            </a:r>
          </a:p>
          <a:p>
            <a:pPr indent="-514350" algn="l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0386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2400" dirty="0" smtClean="0">
                <a:solidFill>
                  <a:srgbClr val="000000"/>
                </a:solidFill>
              </a:rPr>
              <a:t>The selective query point is </a:t>
            </a:r>
            <a:r>
              <a:rPr lang="en-US" sz="2400" b="1" dirty="0" smtClean="0">
                <a:solidFill>
                  <a:srgbClr val="000000"/>
                </a:solidFill>
              </a:rPr>
              <a:t>between </a:t>
            </a:r>
            <a:r>
              <a:rPr lang="en-US" sz="2400" dirty="0" smtClean="0">
                <a:solidFill>
                  <a:srgbClr val="FF0000"/>
                </a:solidFill>
              </a:rPr>
              <a:t>positive</a:t>
            </a:r>
            <a:r>
              <a:rPr lang="en-US" sz="2400" dirty="0" smtClean="0">
                <a:solidFill>
                  <a:srgbClr val="000000"/>
                </a:solidFill>
              </a:rPr>
              <a:t> “specific” network and </a:t>
            </a:r>
            <a:r>
              <a:rPr lang="en-US" sz="2400" dirty="0" smtClean="0">
                <a:solidFill>
                  <a:srgbClr val="FF0000"/>
                </a:solidFill>
              </a:rPr>
              <a:t>positive</a:t>
            </a:r>
            <a:r>
              <a:rPr lang="en-US" sz="2400" dirty="0" smtClean="0">
                <a:solidFill>
                  <a:srgbClr val="000000"/>
                </a:solidFill>
              </a:rPr>
              <a:t> “general” network (two estimated labels are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>
                <a:solidFill>
                  <a:srgbClr val="000000"/>
                </a:solidFill>
              </a:rPr>
              <a:t> equal)</a:t>
            </a:r>
          </a:p>
          <a:p>
            <a:pPr indent="-514350" algn="l"/>
            <a:endParaRPr lang="en-US" sz="2400" dirty="0" smtClean="0">
              <a:solidFill>
                <a:srgbClr val="000000"/>
              </a:solidFill>
            </a:endParaRPr>
          </a:p>
          <a:p>
            <a:pPr indent="-514350" algn="l"/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Outline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Passive Learning vs. Active Learning 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Active Learning for SVM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Active Learning for Neural network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Query by Committee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 using pre-clustering</a:t>
            </a: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35F26-38E0-43AB-AEB8-AEA0E6238B63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About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08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“Query by Committee”, </a:t>
            </a:r>
          </a:p>
          <a:p>
            <a:pPr marL="514350"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Authors: H. S. </a:t>
            </a:r>
            <a:r>
              <a:rPr lang="en-US" sz="3200" dirty="0" err="1" smtClean="0">
                <a:solidFill>
                  <a:srgbClr val="000000"/>
                </a:solidFill>
              </a:rPr>
              <a:t>Seung</a:t>
            </a:r>
            <a:r>
              <a:rPr lang="en-US" sz="3200" dirty="0" smtClean="0">
                <a:solidFill>
                  <a:srgbClr val="000000"/>
                </a:solidFill>
              </a:rPr>
              <a:t>, M. </a:t>
            </a:r>
            <a:r>
              <a:rPr lang="en-US" sz="3200" dirty="0" err="1" smtClean="0">
                <a:solidFill>
                  <a:srgbClr val="000000"/>
                </a:solidFill>
              </a:rPr>
              <a:t>Opper</a:t>
            </a:r>
            <a:r>
              <a:rPr lang="en-US" sz="3200" dirty="0" smtClean="0">
                <a:solidFill>
                  <a:srgbClr val="000000"/>
                </a:solidFill>
              </a:rPr>
              <a:t>, H. </a:t>
            </a:r>
            <a:r>
              <a:rPr lang="en-US" sz="3200" dirty="0" err="1" smtClean="0">
                <a:solidFill>
                  <a:srgbClr val="000000"/>
                </a:solidFill>
              </a:rPr>
              <a:t>Sompolinsky</a:t>
            </a:r>
            <a:r>
              <a:rPr lang="en-US" sz="3200" dirty="0" smtClean="0">
                <a:solidFill>
                  <a:srgbClr val="000000"/>
                </a:solidFill>
              </a:rPr>
              <a:t>, 1992.</a:t>
            </a:r>
          </a:p>
          <a:p>
            <a:pPr marL="514350" indent="-514350" algn="l"/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How much information of a query?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marL="514350" indent="-514350" algn="l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362200"/>
            <a:ext cx="7391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3200" dirty="0" smtClean="0">
                <a:solidFill>
                  <a:srgbClr val="000000"/>
                </a:solidFill>
              </a:rPr>
              <a:t>Motivation: Labeling data is </a:t>
            </a:r>
            <a:r>
              <a:rPr lang="en-US" sz="3200" dirty="0" smtClean="0">
                <a:solidFill>
                  <a:srgbClr val="FF0000"/>
                </a:solidFill>
              </a:rPr>
              <a:t>expensive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indent="-514350" algn="l"/>
            <a:r>
              <a:rPr lang="en-US" sz="3200" dirty="0" smtClean="0">
                <a:solidFill>
                  <a:srgbClr val="000000"/>
                </a:solidFill>
              </a:rPr>
              <a:t>Therefore, we want to get information as </a:t>
            </a:r>
            <a:r>
              <a:rPr lang="en-US" sz="3200" dirty="0" smtClean="0">
                <a:solidFill>
                  <a:srgbClr val="FF0000"/>
                </a:solidFill>
              </a:rPr>
              <a:t>much</a:t>
            </a:r>
            <a:r>
              <a:rPr lang="en-US" sz="3200" dirty="0" smtClean="0">
                <a:solidFill>
                  <a:srgbClr val="000000"/>
                </a:solidFill>
              </a:rPr>
              <a:t> as possible for a query.</a:t>
            </a:r>
          </a:p>
          <a:p>
            <a:pPr indent="-514350" algn="l"/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Active Learning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21FA5-5B05-47D9-9408-00B7C9FEE6D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Heptagon 4"/>
          <p:cNvSpPr/>
          <p:nvPr/>
        </p:nvSpPr>
        <p:spPr>
          <a:xfrm>
            <a:off x="5791200" y="1752600"/>
            <a:ext cx="2819400" cy="2667000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Human Being</a:t>
            </a:r>
            <a:endParaRPr lang="en-US" sz="2400" dirty="0"/>
          </a:p>
        </p:txBody>
      </p:sp>
      <p:sp>
        <p:nvSpPr>
          <p:cNvPr id="7" name="Left Arrow 6"/>
          <p:cNvSpPr/>
          <p:nvPr/>
        </p:nvSpPr>
        <p:spPr>
          <a:xfrm>
            <a:off x="3200400" y="2249311"/>
            <a:ext cx="2688020" cy="49388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Small Labeled data</a:t>
            </a:r>
            <a:endParaRPr lang="en-US" sz="1600" dirty="0"/>
          </a:p>
        </p:txBody>
      </p:sp>
      <p:sp>
        <p:nvSpPr>
          <p:cNvPr id="8" name="Heptagon 7"/>
          <p:cNvSpPr/>
          <p:nvPr/>
        </p:nvSpPr>
        <p:spPr>
          <a:xfrm>
            <a:off x="304799" y="1806222"/>
            <a:ext cx="2916621" cy="2765778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Learner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3352800" y="2782711"/>
            <a:ext cx="2438400" cy="4938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 (an unlabeled data)</a:t>
            </a:r>
            <a:endParaRPr lang="en-US" sz="1600" dirty="0"/>
          </a:p>
        </p:txBody>
      </p:sp>
      <p:sp>
        <p:nvSpPr>
          <p:cNvPr id="11" name="Left Arrow 10"/>
          <p:cNvSpPr/>
          <p:nvPr/>
        </p:nvSpPr>
        <p:spPr>
          <a:xfrm>
            <a:off x="3429000" y="3239911"/>
            <a:ext cx="2286000" cy="49388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Answer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276600" y="3810000"/>
            <a:ext cx="2667000" cy="4938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 (an unlabeled data)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962400"/>
            <a:ext cx="3402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……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Information Gain of A Query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marL="514350" indent="-514350" algn="l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39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3200" dirty="0" smtClean="0">
                <a:solidFill>
                  <a:srgbClr val="000000"/>
                </a:solidFill>
              </a:rPr>
              <a:t>Query: </a:t>
            </a:r>
            <a:r>
              <a:rPr lang="en-US" sz="3200" i="1" dirty="0" smtClean="0">
                <a:solidFill>
                  <a:srgbClr val="000000"/>
                </a:solidFill>
              </a:rPr>
              <a:t>q</a:t>
            </a:r>
            <a:r>
              <a:rPr lang="en-US" sz="3200" baseline="-25000" dirty="0" smtClean="0">
                <a:solidFill>
                  <a:srgbClr val="000000"/>
                </a:solidFill>
              </a:rPr>
              <a:t>i+1</a:t>
            </a:r>
          </a:p>
          <a:p>
            <a:pPr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indent="-514350" algn="l"/>
            <a:r>
              <a:rPr lang="en-US" sz="3200" dirty="0" smtClean="0">
                <a:solidFill>
                  <a:srgbClr val="000000"/>
                </a:solidFill>
              </a:rPr>
              <a:t>Current Version Space: </a:t>
            </a:r>
            <a:r>
              <a:rPr lang="en-US" sz="3200" i="1" dirty="0" smtClean="0">
                <a:solidFill>
                  <a:srgbClr val="000000"/>
                </a:solidFill>
              </a:rPr>
              <a:t>V</a:t>
            </a:r>
            <a:r>
              <a:rPr lang="en-US" sz="3200" baseline="-25000" dirty="0" smtClean="0">
                <a:solidFill>
                  <a:srgbClr val="000000"/>
                </a:solidFill>
              </a:rPr>
              <a:t>i</a:t>
            </a:r>
            <a:endParaRPr lang="en-US" sz="3200" dirty="0" smtClean="0">
              <a:solidFill>
                <a:srgbClr val="000000"/>
              </a:solidFill>
            </a:endParaRPr>
          </a:p>
          <a:p>
            <a:pPr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indent="-514350" algn="l"/>
            <a:r>
              <a:rPr lang="en-US" sz="3200" dirty="0" smtClean="0">
                <a:solidFill>
                  <a:srgbClr val="000000"/>
                </a:solidFill>
              </a:rPr>
              <a:t>New Version Space: </a:t>
            </a:r>
            <a:r>
              <a:rPr lang="en-US" sz="3200" i="1" dirty="0" smtClean="0">
                <a:solidFill>
                  <a:srgbClr val="000000"/>
                </a:solidFill>
              </a:rPr>
              <a:t>V</a:t>
            </a:r>
            <a:r>
              <a:rPr lang="en-US" sz="3200" baseline="-25000" dirty="0" smtClean="0">
                <a:solidFill>
                  <a:srgbClr val="000000"/>
                </a:solidFill>
              </a:rPr>
              <a:t>i+1</a:t>
            </a:r>
            <a:endParaRPr lang="en-US" sz="3200" dirty="0" smtClean="0">
              <a:solidFill>
                <a:srgbClr val="000000"/>
              </a:solidFill>
            </a:endParaRPr>
          </a:p>
          <a:p>
            <a:pPr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indent="-514350" algn="l"/>
            <a:r>
              <a:rPr lang="en-US" sz="3200" dirty="0" smtClean="0">
                <a:solidFill>
                  <a:srgbClr val="000000"/>
                </a:solidFill>
              </a:rPr>
              <a:t>Information Gain: I(</a:t>
            </a:r>
            <a:r>
              <a:rPr lang="en-US" sz="3200" i="1" dirty="0" smtClean="0">
                <a:solidFill>
                  <a:srgbClr val="000000"/>
                </a:solidFill>
              </a:rPr>
              <a:t>q</a:t>
            </a:r>
            <a:r>
              <a:rPr lang="en-US" sz="3200" baseline="-25000" dirty="0" smtClean="0">
                <a:solidFill>
                  <a:srgbClr val="000000"/>
                </a:solidFill>
              </a:rPr>
              <a:t>i+1</a:t>
            </a:r>
            <a:r>
              <a:rPr lang="en-US" sz="3200" dirty="0" smtClean="0">
                <a:solidFill>
                  <a:srgbClr val="000000"/>
                </a:solidFill>
              </a:rPr>
              <a:t>) =-log(</a:t>
            </a:r>
            <a:r>
              <a:rPr lang="en-US" sz="3200" i="1" dirty="0" smtClean="0">
                <a:solidFill>
                  <a:srgbClr val="000000"/>
                </a:solidFill>
              </a:rPr>
              <a:t>V</a:t>
            </a:r>
            <a:r>
              <a:rPr lang="en-US" sz="3200" baseline="-25000" dirty="0" smtClean="0">
                <a:solidFill>
                  <a:srgbClr val="000000"/>
                </a:solidFill>
              </a:rPr>
              <a:t>i+1</a:t>
            </a:r>
            <a:r>
              <a:rPr lang="en-US" sz="3200" dirty="0" smtClean="0">
                <a:solidFill>
                  <a:srgbClr val="000000"/>
                </a:solidFill>
              </a:rPr>
              <a:t>/</a:t>
            </a:r>
            <a:r>
              <a:rPr lang="en-US" sz="3200" i="1" dirty="0" smtClean="0">
                <a:solidFill>
                  <a:srgbClr val="000000"/>
                </a:solidFill>
              </a:rPr>
              <a:t>V</a:t>
            </a:r>
            <a:r>
              <a:rPr lang="en-US" sz="3200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dirty="0" smtClean="0">
                <a:solidFill>
                  <a:srgbClr val="000000"/>
                </a:solidFill>
              </a:rPr>
              <a:t>)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Information Gain of A Query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marL="514350" indent="-514350" algn="l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391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3200" dirty="0" smtClean="0">
                <a:solidFill>
                  <a:srgbClr val="000000"/>
                </a:solidFill>
              </a:rPr>
              <a:t>Information Gain: I(</a:t>
            </a:r>
            <a:r>
              <a:rPr lang="en-US" sz="3200" i="1" dirty="0" smtClean="0">
                <a:solidFill>
                  <a:srgbClr val="000000"/>
                </a:solidFill>
              </a:rPr>
              <a:t>q</a:t>
            </a:r>
            <a:r>
              <a:rPr lang="en-US" sz="3200" baseline="-25000" dirty="0" smtClean="0">
                <a:solidFill>
                  <a:srgbClr val="000000"/>
                </a:solidFill>
              </a:rPr>
              <a:t>i+1</a:t>
            </a:r>
            <a:r>
              <a:rPr lang="en-US" sz="3200" dirty="0" smtClean="0">
                <a:solidFill>
                  <a:srgbClr val="000000"/>
                </a:solidFill>
              </a:rPr>
              <a:t>) =-log(</a:t>
            </a:r>
            <a:r>
              <a:rPr lang="en-US" sz="3200" i="1" dirty="0" smtClean="0">
                <a:solidFill>
                  <a:srgbClr val="000000"/>
                </a:solidFill>
              </a:rPr>
              <a:t>V</a:t>
            </a:r>
            <a:r>
              <a:rPr lang="en-US" sz="3200" baseline="-25000" dirty="0" smtClean="0">
                <a:solidFill>
                  <a:srgbClr val="000000"/>
                </a:solidFill>
              </a:rPr>
              <a:t>i+1</a:t>
            </a:r>
            <a:r>
              <a:rPr lang="en-US" sz="3200" dirty="0" smtClean="0">
                <a:solidFill>
                  <a:srgbClr val="000000"/>
                </a:solidFill>
              </a:rPr>
              <a:t>/</a:t>
            </a:r>
            <a:r>
              <a:rPr lang="en-US" sz="3200" i="1" dirty="0" smtClean="0">
                <a:solidFill>
                  <a:srgbClr val="000000"/>
                </a:solidFill>
              </a:rPr>
              <a:t>V</a:t>
            </a:r>
            <a:r>
              <a:rPr lang="en-US" sz="3200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dirty="0" smtClean="0">
                <a:solidFill>
                  <a:srgbClr val="000000"/>
                </a:solidFill>
              </a:rPr>
              <a:t>) </a:t>
            </a:r>
          </a:p>
          <a:p>
            <a:pPr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indent="-514350" algn="l"/>
            <a:r>
              <a:rPr lang="en-US" sz="3200" dirty="0" smtClean="0">
                <a:solidFill>
                  <a:srgbClr val="000000"/>
                </a:solidFill>
              </a:rPr>
              <a:t>Maximum I(</a:t>
            </a:r>
            <a:r>
              <a:rPr lang="en-US" sz="3200" i="1" dirty="0" smtClean="0">
                <a:solidFill>
                  <a:srgbClr val="000000"/>
                </a:solidFill>
              </a:rPr>
              <a:t>q</a:t>
            </a:r>
            <a:r>
              <a:rPr lang="en-US" sz="3200" baseline="-25000" dirty="0" smtClean="0">
                <a:solidFill>
                  <a:srgbClr val="000000"/>
                </a:solidFill>
              </a:rPr>
              <a:t>i+1</a:t>
            </a:r>
            <a:r>
              <a:rPr lang="en-US" sz="3200" dirty="0" smtClean="0">
                <a:solidFill>
                  <a:srgbClr val="000000"/>
                </a:solidFill>
              </a:rPr>
              <a:t>)=1 (bit), when version space </a:t>
            </a:r>
            <a:r>
              <a:rPr lang="en-US" sz="3200" i="1" dirty="0" smtClean="0">
                <a:solidFill>
                  <a:srgbClr val="000000"/>
                </a:solidFill>
              </a:rPr>
              <a:t>V</a:t>
            </a:r>
            <a:r>
              <a:rPr lang="en-US" sz="3200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i="1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is </a:t>
            </a:r>
            <a:r>
              <a:rPr lang="en-US" sz="3200" dirty="0" smtClean="0">
                <a:solidFill>
                  <a:srgbClr val="FF0000"/>
                </a:solidFill>
              </a:rPr>
              <a:t>bisected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Which unlabeled data can bisect Version Space 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marL="514350" indent="-514350" algn="l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3200" dirty="0" smtClean="0">
                <a:solidFill>
                  <a:srgbClr val="000000"/>
                </a:solidFill>
              </a:rPr>
              <a:t>Unfortunately, the geometry of the version space is </a:t>
            </a:r>
            <a:r>
              <a:rPr lang="en-US" sz="3200" dirty="0" smtClean="0">
                <a:solidFill>
                  <a:srgbClr val="FF0000"/>
                </a:solidFill>
              </a:rPr>
              <a:t>complex</a:t>
            </a:r>
            <a:r>
              <a:rPr lang="en-US" sz="3200" dirty="0" smtClean="0">
                <a:solidFill>
                  <a:srgbClr val="000000"/>
                </a:solidFill>
              </a:rPr>
              <a:t>, cannot practically calculate </a:t>
            </a:r>
            <a:r>
              <a:rPr lang="en-US" sz="3200" i="1" dirty="0" smtClean="0">
                <a:solidFill>
                  <a:srgbClr val="000000"/>
                </a:solidFill>
              </a:rPr>
              <a:t>V</a:t>
            </a:r>
            <a:r>
              <a:rPr lang="en-US" sz="3200" baseline="30000" dirty="0" smtClean="0">
                <a:solidFill>
                  <a:srgbClr val="000000"/>
                </a:solidFill>
              </a:rPr>
              <a:t>+</a:t>
            </a:r>
            <a:r>
              <a:rPr lang="en-US" sz="3200" dirty="0" smtClean="0">
                <a:solidFill>
                  <a:srgbClr val="000000"/>
                </a:solidFill>
              </a:rPr>
              <a:t>,</a:t>
            </a:r>
            <a:r>
              <a:rPr lang="en-US" sz="3200" i="1" dirty="0" smtClean="0">
                <a:solidFill>
                  <a:srgbClr val="000000"/>
                </a:solidFill>
              </a:rPr>
              <a:t>V</a:t>
            </a:r>
            <a:r>
              <a:rPr lang="en-US" sz="3200" baseline="30000" dirty="0" smtClean="0">
                <a:solidFill>
                  <a:srgbClr val="000000"/>
                </a:solidFill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Make the Decision by Committee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marL="514350" indent="-514350" algn="l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2400" dirty="0" smtClean="0">
                <a:solidFill>
                  <a:srgbClr val="FF0000"/>
                </a:solidFill>
              </a:rPr>
              <a:t>Randomly</a:t>
            </a:r>
            <a:r>
              <a:rPr lang="en-US" sz="2400" dirty="0" smtClean="0">
                <a:solidFill>
                  <a:srgbClr val="000000"/>
                </a:solidFill>
              </a:rPr>
              <a:t> pick 2k classifiers w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,w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,…,w</a:t>
            </a:r>
            <a:r>
              <a:rPr lang="en-US" sz="2400" baseline="-25000" dirty="0" smtClean="0">
                <a:solidFill>
                  <a:srgbClr val="000000"/>
                </a:solidFill>
              </a:rPr>
              <a:t>2k</a:t>
            </a:r>
            <a:r>
              <a:rPr lang="en-US" sz="2400" dirty="0" smtClean="0">
                <a:solidFill>
                  <a:srgbClr val="000000"/>
                </a:solidFill>
              </a:rPr>
              <a:t> from current version space. Find the </a:t>
            </a:r>
            <a:r>
              <a:rPr lang="en-US" sz="2400" i="1" dirty="0" smtClean="0">
                <a:solidFill>
                  <a:srgbClr val="FF0000"/>
                </a:solidFill>
              </a:rPr>
              <a:t>maximal disagreement </a:t>
            </a:r>
            <a:r>
              <a:rPr lang="en-US" sz="2400" dirty="0" smtClean="0">
                <a:solidFill>
                  <a:srgbClr val="000000"/>
                </a:solidFill>
              </a:rPr>
              <a:t>point.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295400" y="2133600"/>
          <a:ext cx="5996026" cy="4286250"/>
        </p:xfrm>
        <a:graphic>
          <a:graphicData uri="http://schemas.openxmlformats.org/presentationml/2006/ole">
            <p:oleObj spid="_x0000_s60419" name="Visio" r:id="rId4" imgW="6446188" imgH="4607765" progId="Visio.Drawing.11">
              <p:embed/>
            </p:oleObj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6477000" y="3962400"/>
            <a:ext cx="2362200" cy="457200"/>
          </a:xfrm>
          <a:prstGeom prst="wedgeRectCallout">
            <a:avLst>
              <a:gd name="adj1" fmla="val -113385"/>
              <a:gd name="adj2" fmla="val 52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</a:rPr>
              <a:t>Maximal Disagreement,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Outline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Passive Learning vs. Active Learning 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Active Learning for SVM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Active Learning for Neural network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Query by Committee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Active Learning using pre-clustering</a:t>
            </a: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35F26-38E0-43AB-AEB8-AEA0E6238B63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About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“Active Learning Using Pre-clustering”, </a:t>
            </a:r>
          </a:p>
          <a:p>
            <a:pPr marL="514350" indent="-514350" algn="l"/>
            <a:endParaRPr lang="en-US" sz="3200" dirty="0" smtClean="0">
              <a:solidFill>
                <a:srgbClr val="000000"/>
              </a:solidFill>
            </a:endParaRPr>
          </a:p>
          <a:p>
            <a:pPr marL="514350" indent="-514350" algn="l"/>
            <a:r>
              <a:rPr lang="en-US" sz="3200" dirty="0" smtClean="0">
                <a:solidFill>
                  <a:srgbClr val="000000"/>
                </a:solidFill>
              </a:rPr>
              <a:t>Authors: </a:t>
            </a:r>
            <a:r>
              <a:rPr lang="en-US" sz="3200" dirty="0" err="1" smtClean="0">
                <a:solidFill>
                  <a:srgbClr val="000000"/>
                </a:solidFill>
              </a:rPr>
              <a:t>Hieu</a:t>
            </a:r>
            <a:r>
              <a:rPr lang="en-US" sz="3200" dirty="0" smtClean="0">
                <a:solidFill>
                  <a:srgbClr val="000000"/>
                </a:solidFill>
              </a:rPr>
              <a:t> T. Nguyen, Arnold </a:t>
            </a:r>
            <a:r>
              <a:rPr lang="en-US" sz="3200" dirty="0" err="1" smtClean="0">
                <a:solidFill>
                  <a:srgbClr val="000000"/>
                </a:solidFill>
              </a:rPr>
              <a:t>Smeulders</a:t>
            </a:r>
            <a:r>
              <a:rPr lang="en-US" sz="3200" dirty="0" smtClean="0">
                <a:solidFill>
                  <a:srgbClr val="000000"/>
                </a:solidFill>
              </a:rPr>
              <a:t>, ICML 2004.</a:t>
            </a:r>
          </a:p>
          <a:p>
            <a:pPr marL="514350" indent="-514350" algn="l"/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1447800" y="1524000"/>
          <a:ext cx="5861050" cy="4400550"/>
        </p:xfrm>
        <a:graphic>
          <a:graphicData uri="http://schemas.openxmlformats.org/presentationml/2006/ole">
            <p:oleObj spid="_x0000_s124930" name="Visio" r:id="rId4" imgW="5861680" imgH="4400181" progId="Visio.Drawing.11">
              <p:embed/>
            </p:oleObj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553200" y="3276600"/>
            <a:ext cx="2362200" cy="533400"/>
          </a:xfrm>
          <a:prstGeom prst="wedgeRectCallout">
            <a:avLst>
              <a:gd name="adj1" fmla="val -100175"/>
              <a:gd name="adj2" fmla="val 163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ea"/>
              </a:rPr>
              <a:t>Closet point to boundary, but sparse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05000" y="5638800"/>
            <a:ext cx="2514600" cy="762000"/>
          </a:xfrm>
          <a:prstGeom prst="wedgeRectCallout">
            <a:avLst>
              <a:gd name="adj1" fmla="val 1411"/>
              <a:gd name="adj2" fmla="val -2425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ea"/>
              </a:rPr>
              <a:t>Close to boundary, and very dense (better choice)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Expected future classification error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743200"/>
            <a:ext cx="6276975" cy="127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953000" y="5029200"/>
            <a:ext cx="2362200" cy="457200"/>
          </a:xfrm>
          <a:prstGeom prst="wedgeRectCallout">
            <a:avLst>
              <a:gd name="adj1" fmla="val -79284"/>
              <a:gd name="adj2" fmla="val -3664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ea"/>
              </a:rPr>
              <a:t>True label of x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295400" y="5105400"/>
            <a:ext cx="2362200" cy="457200"/>
          </a:xfrm>
          <a:prstGeom prst="wedgeRectCallout">
            <a:avLst>
              <a:gd name="adj1" fmla="val 14111"/>
              <a:gd name="adj2" fmla="val -3902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ea"/>
              </a:rPr>
              <a:t>Predicted label of x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276600" y="1600200"/>
            <a:ext cx="4343400" cy="457200"/>
          </a:xfrm>
          <a:prstGeom prst="wedgeRectCallout">
            <a:avLst>
              <a:gd name="adj1" fmla="val 12181"/>
              <a:gd name="adj2" fmla="val 254396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Problem: if p(x) is not uniform?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Expected future classification error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743200"/>
            <a:ext cx="6276975" cy="127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953000" y="5029200"/>
            <a:ext cx="2362200" cy="457200"/>
          </a:xfrm>
          <a:prstGeom prst="wedgeRectCallout">
            <a:avLst>
              <a:gd name="adj1" fmla="val -79284"/>
              <a:gd name="adj2" fmla="val -3664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ea"/>
              </a:rPr>
              <a:t>True label of x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295400" y="5105400"/>
            <a:ext cx="2362200" cy="457200"/>
          </a:xfrm>
          <a:prstGeom prst="wedgeRectCallout">
            <a:avLst>
              <a:gd name="adj1" fmla="val 14111"/>
              <a:gd name="adj2" fmla="val -3902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ea"/>
              </a:rPr>
              <a:t>Predicted label of x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276600" y="1600200"/>
            <a:ext cx="4343400" cy="457200"/>
          </a:xfrm>
          <a:prstGeom prst="wedgeRectCallout">
            <a:avLst>
              <a:gd name="adj1" fmla="val 12181"/>
              <a:gd name="adj2" fmla="val 254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l"/>
            <a:r>
              <a:rPr lang="en-US" dirty="0" smtClean="0">
                <a:solidFill>
                  <a:srgbClr val="FF0000"/>
                </a:solidFill>
                <a:latin typeface="+mn-ea"/>
              </a:rPr>
              <a:t>Problem: if p(x) is not uniform?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7458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Criterion for data selection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334000" y="2514600"/>
            <a:ext cx="2362200" cy="457200"/>
          </a:xfrm>
          <a:prstGeom prst="wedgeRectCallout">
            <a:avLst>
              <a:gd name="adj1" fmla="val -120759"/>
              <a:gd name="adj2" fmla="val -617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ea"/>
              </a:rPr>
              <a:t>unlabeled data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General Active Learning Procedure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21FA5-5B05-47D9-9408-00B7C9FEE6D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8288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Initialize Model 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M</a:t>
            </a:r>
          </a:p>
          <a:p>
            <a:pPr algn="l"/>
            <a:r>
              <a:rPr lang="en-US" altLang="zh-CN" sz="3200" b="1" dirty="0" smtClean="0">
                <a:solidFill>
                  <a:srgbClr val="000000"/>
                </a:solidFill>
              </a:rPr>
              <a:t>while</a:t>
            </a:r>
            <a:r>
              <a:rPr lang="en-US" altLang="zh-CN" sz="3200" dirty="0" smtClean="0">
                <a:solidFill>
                  <a:srgbClr val="000000"/>
                </a:solidFill>
              </a:rPr>
              <a:t>( Stop(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M</a:t>
            </a:r>
            <a:r>
              <a:rPr lang="en-US" altLang="zh-CN" sz="3200" dirty="0" smtClean="0">
                <a:solidFill>
                  <a:srgbClr val="000000"/>
                </a:solidFill>
              </a:rPr>
              <a:t>,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D</a:t>
            </a:r>
            <a:r>
              <a:rPr lang="en-US" altLang="zh-CN" sz="3200" dirty="0" smtClean="0">
                <a:solidFill>
                  <a:srgbClr val="000000"/>
                </a:solidFill>
              </a:rPr>
              <a:t>) == 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false</a:t>
            </a:r>
            <a:r>
              <a:rPr lang="en-US" altLang="zh-CN" sz="3200" dirty="0" smtClean="0">
                <a:solidFill>
                  <a:srgbClr val="000000"/>
                </a:solidFill>
              </a:rPr>
              <a:t>) {</a:t>
            </a:r>
          </a:p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	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Result</a:t>
            </a:r>
            <a:r>
              <a:rPr lang="en-US" altLang="zh-CN" sz="3200" dirty="0" smtClean="0">
                <a:solidFill>
                  <a:srgbClr val="000000"/>
                </a:solidFill>
              </a:rPr>
              <a:t> = Query(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D</a:t>
            </a:r>
            <a:r>
              <a:rPr lang="en-US" altLang="zh-CN" sz="3200" dirty="0" smtClean="0">
                <a:solidFill>
                  <a:srgbClr val="000000"/>
                </a:solidFill>
              </a:rPr>
              <a:t>);</a:t>
            </a:r>
          </a:p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	Update(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M</a:t>
            </a:r>
            <a:r>
              <a:rPr lang="en-US" altLang="zh-CN" sz="3200" dirty="0" smtClean="0">
                <a:solidFill>
                  <a:srgbClr val="000000"/>
                </a:solidFill>
              </a:rPr>
              <a:t>, 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Result</a:t>
            </a:r>
            <a:r>
              <a:rPr lang="en-US" altLang="zh-CN" sz="3200" dirty="0" smtClean="0">
                <a:solidFill>
                  <a:srgbClr val="000000"/>
                </a:solidFill>
              </a:rPr>
              <a:t>);</a:t>
            </a:r>
          </a:p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}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286000" y="4114800"/>
            <a:ext cx="6400800" cy="2133600"/>
          </a:xfrm>
          <a:prstGeom prst="wedgeRectCallout">
            <a:avLst>
              <a:gd name="adj1" fmla="val 684"/>
              <a:gd name="adj2" fmla="val -828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l"/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Two categories of Active Learning:</a:t>
            </a:r>
          </a:p>
          <a:p>
            <a:pPr marL="457200" indent="-457200" algn="l">
              <a:buAutoNum type="arabicPeriod"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How to construct the next query ?</a:t>
            </a:r>
          </a:p>
          <a:p>
            <a:pPr marL="457200" indent="-457200" algn="l">
              <a:buAutoNum type="arabicPeriod"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How to selective query a sample’s label?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7458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Criterion for data selection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334000" y="2514600"/>
            <a:ext cx="2362200" cy="457200"/>
          </a:xfrm>
          <a:prstGeom prst="wedgeRectCallout">
            <a:avLst>
              <a:gd name="adj1" fmla="val -120759"/>
              <a:gd name="adj2" fmla="val -617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ea"/>
              </a:rPr>
              <a:t>unlabeled data set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352800"/>
            <a:ext cx="7210426" cy="153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3276600" y="4800600"/>
            <a:ext cx="3733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799806" y="5104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57400" y="5410200"/>
            <a:ext cx="624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3200" baseline="-25000" dirty="0" smtClean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lies on the classification boundary, it achieves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minimum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.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7458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Criterion for data selection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352800"/>
            <a:ext cx="7210426" cy="153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3276600" y="4800600"/>
            <a:ext cx="3733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799806" y="5104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57400" y="5410200"/>
            <a:ext cx="624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/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3200" baseline="-25000" dirty="0" smtClean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 lies on the classification boundary, it achieves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minimum</a:t>
            </a:r>
            <a:endParaRPr 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447800" y="3048000"/>
            <a:ext cx="6629400" cy="1981200"/>
          </a:xfrm>
          <a:prstGeom prst="wedgeRoundRectCallout">
            <a:avLst>
              <a:gd name="adj1" fmla="val 34683"/>
              <a:gd name="adj2" fmla="val -895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If </a:t>
            </a:r>
            <a:r>
              <a:rPr lang="en-US" sz="2800" i="1" dirty="0" smtClean="0">
                <a:solidFill>
                  <a:srgbClr val="000000"/>
                </a:solidFill>
              </a:rPr>
              <a:t>p</a:t>
            </a:r>
            <a:r>
              <a:rPr lang="en-US" sz="2800" dirty="0" smtClean="0">
                <a:solidFill>
                  <a:srgbClr val="000000"/>
                </a:solidFill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</a:rPr>
              <a:t>x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) is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rgbClr val="000000"/>
                </a:solidFill>
              </a:rPr>
              <a:t> uniform, we also prefer to choose </a:t>
            </a:r>
            <a:r>
              <a:rPr lang="en-US" sz="2800" i="1" dirty="0" smtClean="0">
                <a:solidFill>
                  <a:srgbClr val="000000"/>
                </a:solidFill>
              </a:rPr>
              <a:t>x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 with </a:t>
            </a:r>
            <a:r>
              <a:rPr lang="en-US" sz="2800" dirty="0" smtClean="0">
                <a:solidFill>
                  <a:srgbClr val="FF0000"/>
                </a:solidFill>
              </a:rPr>
              <a:t>larger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</a:rPr>
              <a:t>p</a:t>
            </a:r>
            <a:r>
              <a:rPr lang="en-US" sz="2800" dirty="0" smtClean="0">
                <a:solidFill>
                  <a:srgbClr val="000000"/>
                </a:solidFill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</a:rPr>
              <a:t>x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How to estimate p(x)?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286000"/>
            <a:ext cx="792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3200" dirty="0" smtClean="0">
                <a:solidFill>
                  <a:srgbClr val="000000"/>
                </a:solidFill>
                <a:latin typeface="+mn-ea"/>
                <a:ea typeface="+mn-ea"/>
              </a:rPr>
              <a:t>Soft Clustering: Using </a:t>
            </a:r>
            <a:r>
              <a:rPr 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Multiply Gaussian Models</a:t>
            </a:r>
            <a:r>
              <a:rPr lang="en-US" sz="3200" dirty="0" smtClean="0">
                <a:solidFill>
                  <a:srgbClr val="000000"/>
                </a:solidFill>
                <a:latin typeface="+mn-ea"/>
                <a:ea typeface="+mn-ea"/>
              </a:rPr>
              <a:t> to estimate the density of p(x)</a:t>
            </a:r>
            <a:endParaRPr lang="en-US" sz="3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How to Select Data to Query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465C-0410-4AB5-965E-A95370929C66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2860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 algn="l"/>
            <a:r>
              <a:rPr lang="en-US" sz="3200" dirty="0" smtClean="0">
                <a:solidFill>
                  <a:srgbClr val="000000"/>
                </a:solidFill>
                <a:latin typeface="+mn-ea"/>
                <a:ea typeface="+mn-ea"/>
              </a:rPr>
              <a:t>For each unlabeled data x</a:t>
            </a:r>
            <a:r>
              <a:rPr lang="en-US" sz="3200" baseline="-25000" dirty="0" smtClean="0">
                <a:solidFill>
                  <a:srgbClr val="000000"/>
                </a:solidFill>
                <a:latin typeface="+mn-ea"/>
                <a:ea typeface="+mn-ea"/>
              </a:rPr>
              <a:t>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1800"/>
            <a:ext cx="7458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dirty="0">
                <a:solidFill>
                  <a:schemeClr val="tx1"/>
                </a:solidFill>
                <a:latin typeface="+mj-lt"/>
                <a:ea typeface="宋体" charset="-122"/>
                <a:cs typeface="+mj-cs"/>
              </a:rPr>
              <a:t>End</a:t>
            </a:r>
            <a:endParaRPr lang="zh-CN" altLang="en-US" sz="4400" dirty="0">
              <a:solidFill>
                <a:schemeClr val="tx1"/>
              </a:solidFill>
              <a:latin typeface="+mj-lt"/>
              <a:ea typeface="宋体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1EF75-07B0-4681-A274-54DB4194F5DD}" type="slidenum">
              <a:rPr lang="zh-CN" altLang="en-US"/>
              <a:pPr>
                <a:defRPr/>
              </a:pPr>
              <a:t>54</a:t>
            </a:fld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dirty="0">
                <a:solidFill>
                  <a:schemeClr val="tx1"/>
                </a:solidFill>
                <a:latin typeface="+mn-lt"/>
                <a:ea typeface="+mn-ea"/>
              </a:rPr>
              <a:t>Thank you!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altLang="zh-CN" sz="3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altLang="zh-CN" sz="3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dirty="0">
                <a:solidFill>
                  <a:schemeClr val="tx1"/>
                </a:solidFill>
                <a:latin typeface="+mn-lt"/>
                <a:ea typeface="+mn-ea"/>
              </a:rPr>
              <a:t>Any 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General Active Learning Procedure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21FA5-5B05-47D9-9408-00B7C9FEE6D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8288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Initialize Model 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M</a:t>
            </a:r>
          </a:p>
          <a:p>
            <a:pPr algn="l"/>
            <a:r>
              <a:rPr lang="en-US" altLang="zh-CN" sz="3200" b="1" dirty="0" smtClean="0">
                <a:solidFill>
                  <a:srgbClr val="000000"/>
                </a:solidFill>
              </a:rPr>
              <a:t>while</a:t>
            </a:r>
            <a:r>
              <a:rPr lang="en-US" altLang="zh-CN" sz="3200" dirty="0" smtClean="0">
                <a:solidFill>
                  <a:srgbClr val="000000"/>
                </a:solidFill>
              </a:rPr>
              <a:t>( Stop(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M</a:t>
            </a:r>
            <a:r>
              <a:rPr lang="en-US" altLang="zh-CN" sz="3200" dirty="0" smtClean="0">
                <a:solidFill>
                  <a:srgbClr val="000000"/>
                </a:solidFill>
              </a:rPr>
              <a:t>,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D</a:t>
            </a:r>
            <a:r>
              <a:rPr lang="en-US" altLang="zh-CN" sz="3200" dirty="0" smtClean="0">
                <a:solidFill>
                  <a:srgbClr val="000000"/>
                </a:solidFill>
              </a:rPr>
              <a:t>) == 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false</a:t>
            </a:r>
            <a:r>
              <a:rPr lang="en-US" altLang="zh-CN" sz="3200" dirty="0" smtClean="0">
                <a:solidFill>
                  <a:srgbClr val="000000"/>
                </a:solidFill>
              </a:rPr>
              <a:t>) {</a:t>
            </a:r>
          </a:p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	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Result</a:t>
            </a:r>
            <a:r>
              <a:rPr lang="en-US" altLang="zh-CN" sz="3200" dirty="0" smtClean="0">
                <a:solidFill>
                  <a:srgbClr val="000000"/>
                </a:solidFill>
              </a:rPr>
              <a:t> = Query(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D</a:t>
            </a:r>
            <a:r>
              <a:rPr lang="en-US" altLang="zh-CN" sz="3200" dirty="0" smtClean="0">
                <a:solidFill>
                  <a:srgbClr val="000000"/>
                </a:solidFill>
              </a:rPr>
              <a:t>);</a:t>
            </a:r>
          </a:p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	Update(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M</a:t>
            </a:r>
            <a:r>
              <a:rPr lang="en-US" altLang="zh-CN" sz="3200" dirty="0" smtClean="0">
                <a:solidFill>
                  <a:srgbClr val="000000"/>
                </a:solidFill>
              </a:rPr>
              <a:t>, 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Result</a:t>
            </a:r>
            <a:r>
              <a:rPr lang="en-US" altLang="zh-CN" sz="3200" dirty="0" smtClean="0">
                <a:solidFill>
                  <a:srgbClr val="000000"/>
                </a:solidFill>
              </a:rPr>
              <a:t>);</a:t>
            </a:r>
          </a:p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}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286000" y="4114800"/>
            <a:ext cx="6400800" cy="2133600"/>
          </a:xfrm>
          <a:prstGeom prst="wedgeRectCallout">
            <a:avLst>
              <a:gd name="adj1" fmla="val 684"/>
              <a:gd name="adj2" fmla="val -8280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l"/>
            <a:r>
              <a:rPr lang="en-US" altLang="zh-CN" sz="2800" dirty="0" smtClean="0">
                <a:solidFill>
                  <a:srgbClr val="000000"/>
                </a:solidFill>
              </a:rPr>
              <a:t>Two </a:t>
            </a:r>
            <a:r>
              <a:rPr lang="en-US" altLang="zh-CN" sz="2800" dirty="0" smtClean="0">
                <a:solidFill>
                  <a:srgbClr val="FF0000"/>
                </a:solidFill>
              </a:rPr>
              <a:t>categories</a:t>
            </a:r>
            <a:r>
              <a:rPr lang="en-US" altLang="zh-CN" sz="2800" dirty="0" smtClean="0">
                <a:solidFill>
                  <a:srgbClr val="000000"/>
                </a:solidFill>
              </a:rPr>
              <a:t> of Active Learning:</a:t>
            </a:r>
          </a:p>
          <a:p>
            <a:pPr marL="457200" indent="-457200" algn="l"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</a:rPr>
              <a:t>How to </a:t>
            </a:r>
            <a:r>
              <a:rPr lang="en-US" altLang="zh-CN" sz="2800" dirty="0" smtClean="0">
                <a:solidFill>
                  <a:srgbClr val="FF0000"/>
                </a:solidFill>
              </a:rPr>
              <a:t>construct</a:t>
            </a:r>
            <a:r>
              <a:rPr lang="en-US" altLang="zh-CN" sz="2800" dirty="0" smtClean="0">
                <a:solidFill>
                  <a:srgbClr val="000000"/>
                </a:solidFill>
              </a:rPr>
              <a:t> the next query ?</a:t>
            </a:r>
          </a:p>
          <a:p>
            <a:pPr marL="457200" indent="-457200" algn="l"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</a:rPr>
              <a:t>How to </a:t>
            </a:r>
            <a:r>
              <a:rPr lang="en-US" altLang="zh-CN" sz="2800" dirty="0" smtClean="0">
                <a:solidFill>
                  <a:srgbClr val="FF0000"/>
                </a:solidFill>
              </a:rPr>
              <a:t>selective</a:t>
            </a:r>
            <a:r>
              <a:rPr lang="en-US" altLang="zh-CN" sz="2800" dirty="0" smtClean="0">
                <a:solidFill>
                  <a:srgbClr val="000000"/>
                </a:solidFill>
              </a:rPr>
              <a:t> query a sample’s label? 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228600" y="4724400"/>
            <a:ext cx="1600200" cy="1295400"/>
          </a:xfrm>
          <a:prstGeom prst="wedgeEllipseCallout">
            <a:avLst>
              <a:gd name="adj1" fmla="val 72970"/>
              <a:gd name="adj2" fmla="val 1822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Most Papers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General Active Learning Procedure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21FA5-5B05-47D9-9408-00B7C9FEE6D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8288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Initialize Model 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M</a:t>
            </a:r>
          </a:p>
          <a:p>
            <a:pPr algn="l"/>
            <a:r>
              <a:rPr lang="en-US" altLang="zh-CN" sz="3200" b="1" dirty="0" smtClean="0">
                <a:solidFill>
                  <a:srgbClr val="000000"/>
                </a:solidFill>
              </a:rPr>
              <a:t>while</a:t>
            </a:r>
            <a:r>
              <a:rPr lang="en-US" altLang="zh-CN" sz="3200" dirty="0" smtClean="0">
                <a:solidFill>
                  <a:srgbClr val="000000"/>
                </a:solidFill>
              </a:rPr>
              <a:t>( Stop(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M</a:t>
            </a:r>
            <a:r>
              <a:rPr lang="en-US" altLang="zh-CN" sz="3200" dirty="0" smtClean="0">
                <a:solidFill>
                  <a:srgbClr val="000000"/>
                </a:solidFill>
              </a:rPr>
              <a:t>,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D</a:t>
            </a:r>
            <a:r>
              <a:rPr lang="en-US" altLang="zh-CN" sz="3200" dirty="0" smtClean="0">
                <a:solidFill>
                  <a:srgbClr val="000000"/>
                </a:solidFill>
              </a:rPr>
              <a:t>) == 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false</a:t>
            </a:r>
            <a:r>
              <a:rPr lang="en-US" altLang="zh-CN" sz="3200" dirty="0" smtClean="0">
                <a:solidFill>
                  <a:srgbClr val="000000"/>
                </a:solidFill>
              </a:rPr>
              <a:t>) {</a:t>
            </a:r>
          </a:p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	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Result</a:t>
            </a:r>
            <a:r>
              <a:rPr lang="en-US" altLang="zh-CN" sz="3200" dirty="0" smtClean="0">
                <a:solidFill>
                  <a:srgbClr val="000000"/>
                </a:solidFill>
              </a:rPr>
              <a:t> = Query(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D</a:t>
            </a:r>
            <a:r>
              <a:rPr lang="en-US" altLang="zh-CN" sz="3200" dirty="0" smtClean="0">
                <a:solidFill>
                  <a:srgbClr val="000000"/>
                </a:solidFill>
              </a:rPr>
              <a:t>);</a:t>
            </a:r>
          </a:p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	Update(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M</a:t>
            </a:r>
            <a:r>
              <a:rPr lang="en-US" altLang="zh-CN" sz="3200" dirty="0" smtClean="0">
                <a:solidFill>
                  <a:srgbClr val="000000"/>
                </a:solidFill>
              </a:rPr>
              <a:t>, </a:t>
            </a:r>
            <a:r>
              <a:rPr lang="en-US" altLang="zh-CN" sz="3200" i="1" dirty="0" smtClean="0">
                <a:solidFill>
                  <a:srgbClr val="000000"/>
                </a:solidFill>
              </a:rPr>
              <a:t>Result</a:t>
            </a:r>
            <a:r>
              <a:rPr lang="en-US" altLang="zh-CN" sz="3200" dirty="0" smtClean="0">
                <a:solidFill>
                  <a:srgbClr val="000000"/>
                </a:solidFill>
              </a:rPr>
              <a:t>);</a:t>
            </a:r>
          </a:p>
          <a:p>
            <a:pPr algn="l"/>
            <a:r>
              <a:rPr lang="en-US" altLang="zh-CN" sz="3200" dirty="0" smtClean="0">
                <a:solidFill>
                  <a:srgbClr val="000000"/>
                </a:solidFill>
              </a:rPr>
              <a:t>}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286000" y="4114800"/>
            <a:ext cx="6400800" cy="2133600"/>
          </a:xfrm>
          <a:prstGeom prst="wedgeRectCallout">
            <a:avLst>
              <a:gd name="adj1" fmla="val 684"/>
              <a:gd name="adj2" fmla="val -8280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l"/>
            <a:r>
              <a:rPr lang="en-US" altLang="zh-CN" sz="2800" dirty="0" smtClean="0">
                <a:solidFill>
                  <a:srgbClr val="000000"/>
                </a:solidFill>
              </a:rPr>
              <a:t>Two </a:t>
            </a:r>
            <a:r>
              <a:rPr lang="en-US" altLang="zh-CN" sz="2800" dirty="0" smtClean="0">
                <a:solidFill>
                  <a:srgbClr val="FF0000"/>
                </a:solidFill>
              </a:rPr>
              <a:t>categories</a:t>
            </a:r>
            <a:r>
              <a:rPr lang="en-US" altLang="zh-CN" sz="2800" dirty="0" smtClean="0">
                <a:solidFill>
                  <a:srgbClr val="000000"/>
                </a:solidFill>
              </a:rPr>
              <a:t> of Active Learning:</a:t>
            </a:r>
          </a:p>
          <a:p>
            <a:pPr marL="457200" indent="-457200" algn="l"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</a:rPr>
              <a:t>How to </a:t>
            </a:r>
            <a:r>
              <a:rPr lang="en-US" altLang="zh-CN" sz="2800" dirty="0" smtClean="0">
                <a:solidFill>
                  <a:srgbClr val="FF0000"/>
                </a:solidFill>
              </a:rPr>
              <a:t>construct</a:t>
            </a:r>
            <a:r>
              <a:rPr lang="en-US" altLang="zh-CN" sz="2800" dirty="0" smtClean="0">
                <a:solidFill>
                  <a:srgbClr val="000000"/>
                </a:solidFill>
              </a:rPr>
              <a:t> the next query ?</a:t>
            </a:r>
          </a:p>
          <a:p>
            <a:pPr marL="457200" indent="-457200" algn="l"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</a:rPr>
              <a:t>How to </a:t>
            </a:r>
            <a:r>
              <a:rPr lang="en-US" altLang="zh-CN" sz="2800" dirty="0" smtClean="0">
                <a:solidFill>
                  <a:srgbClr val="FF0000"/>
                </a:solidFill>
              </a:rPr>
              <a:t>selective</a:t>
            </a:r>
            <a:r>
              <a:rPr lang="en-US" altLang="zh-CN" sz="2800" dirty="0" smtClean="0">
                <a:solidFill>
                  <a:srgbClr val="000000"/>
                </a:solidFill>
              </a:rPr>
              <a:t> query a sample’s label? 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228600" y="4724400"/>
            <a:ext cx="1600200" cy="1295400"/>
          </a:xfrm>
          <a:prstGeom prst="wedgeEllipseCallout">
            <a:avLst>
              <a:gd name="adj1" fmla="val 72970"/>
              <a:gd name="adj2" fmla="val 182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Most Papers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Selective Active Learning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21FA5-5B05-47D9-9408-00B7C9FEE6D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10" name="椭圆形标注 9"/>
          <p:cNvSpPr/>
          <p:nvPr/>
        </p:nvSpPr>
        <p:spPr>
          <a:xfrm>
            <a:off x="2286000" y="1066800"/>
            <a:ext cx="1600200" cy="533400"/>
          </a:xfrm>
          <a:prstGeom prst="wedgeEllipseCallout">
            <a:avLst>
              <a:gd name="adj1" fmla="val -14963"/>
              <a:gd name="adj2" fmla="val 935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Negative 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3124200" y="5181600"/>
            <a:ext cx="1600200" cy="685800"/>
          </a:xfrm>
          <a:prstGeom prst="wedgeEllipseCallout">
            <a:avLst>
              <a:gd name="adj1" fmla="val -40012"/>
              <a:gd name="adj2" fmla="val -1018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Positive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5562600" y="4267200"/>
            <a:ext cx="1676400" cy="685800"/>
          </a:xfrm>
          <a:prstGeom prst="wedgeEllipseCallout">
            <a:avLst>
              <a:gd name="adj1" fmla="val -86196"/>
              <a:gd name="adj2" fmla="val 49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Classifier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914400" y="5638800"/>
            <a:ext cx="1828800" cy="685800"/>
          </a:xfrm>
          <a:prstGeom prst="wedgeEllipseCallout">
            <a:avLst>
              <a:gd name="adj1" fmla="val -32478"/>
              <a:gd name="adj2" fmla="val -103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Unlabeled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1524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Which data point’s label do you want to know mostly?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85800" y="1523999"/>
          <a:ext cx="6015037" cy="4514943"/>
        </p:xfrm>
        <a:graphic>
          <a:graphicData uri="http://schemas.openxmlformats.org/presentationml/2006/ole">
            <p:oleObj spid="_x0000_s1029" name="Visio" r:id="rId4" imgW="5861914" imgH="44000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Selective Active Learning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21FA5-5B05-47D9-9408-00B7C9FEE6D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0" name="椭圆形标注 9"/>
          <p:cNvSpPr/>
          <p:nvPr/>
        </p:nvSpPr>
        <p:spPr>
          <a:xfrm>
            <a:off x="2286000" y="1066800"/>
            <a:ext cx="1600200" cy="533400"/>
          </a:xfrm>
          <a:prstGeom prst="wedgeEllipseCallout">
            <a:avLst>
              <a:gd name="adj1" fmla="val -14963"/>
              <a:gd name="adj2" fmla="val 935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Negative 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3124200" y="5181600"/>
            <a:ext cx="1600200" cy="685800"/>
          </a:xfrm>
          <a:prstGeom prst="wedgeEllipseCallout">
            <a:avLst>
              <a:gd name="adj1" fmla="val -40012"/>
              <a:gd name="adj2" fmla="val -1018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Positive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5562600" y="4267200"/>
            <a:ext cx="1676400" cy="685800"/>
          </a:xfrm>
          <a:prstGeom prst="wedgeEllipseCallout">
            <a:avLst>
              <a:gd name="adj1" fmla="val -86196"/>
              <a:gd name="adj2" fmla="val 49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Classifier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914400" y="5638800"/>
            <a:ext cx="1828800" cy="685800"/>
          </a:xfrm>
          <a:prstGeom prst="wedgeEllipseCallout">
            <a:avLst>
              <a:gd name="adj1" fmla="val -32478"/>
              <a:gd name="adj2" fmla="val -103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Unlabeled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1524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0000"/>
                </a:solidFill>
              </a:rPr>
              <a:t>Which data point’s label do you want to know mostly?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85800" y="1523999"/>
          <a:ext cx="6015037" cy="4514943"/>
        </p:xfrm>
        <a:graphic>
          <a:graphicData uri="http://schemas.openxmlformats.org/presentationml/2006/ole">
            <p:oleObj spid="_x0000_s3074" name="Visio" r:id="rId4" imgW="5861914" imgH="44000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77950</TotalTime>
  <Words>1353</Words>
  <Application>Microsoft Office PowerPoint</Application>
  <PresentationFormat>On-screen Show (4:3)</PresentationFormat>
  <Paragraphs>342</Paragraphs>
  <Slides>54</Slides>
  <Notes>54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主题</vt:lpstr>
      <vt:lpstr>Visio</vt:lpstr>
      <vt:lpstr>A Survey for Active Learning</vt:lpstr>
      <vt:lpstr>Outline</vt:lpstr>
      <vt:lpstr>Passive Learning</vt:lpstr>
      <vt:lpstr>Active Learning</vt:lpstr>
      <vt:lpstr>General Active Learning Procedure</vt:lpstr>
      <vt:lpstr>General Active Learning Procedure</vt:lpstr>
      <vt:lpstr>General Active Learning Procedure</vt:lpstr>
      <vt:lpstr>Selective Active Learning </vt:lpstr>
      <vt:lpstr>Selective Active Learning </vt:lpstr>
      <vt:lpstr>Advantages of Active Learning</vt:lpstr>
      <vt:lpstr>Outline</vt:lpstr>
      <vt:lpstr>About this work</vt:lpstr>
      <vt:lpstr>Active Learning for SVM</vt:lpstr>
      <vt:lpstr>Active Learning for SVM</vt:lpstr>
      <vt:lpstr>Version Space</vt:lpstr>
      <vt:lpstr>Version Space</vt:lpstr>
      <vt:lpstr>Version Space</vt:lpstr>
      <vt:lpstr>The Goal of Sample Query</vt:lpstr>
      <vt:lpstr>An Example of Version Space Reduction</vt:lpstr>
      <vt:lpstr>An Example of Version Space Reduction</vt:lpstr>
      <vt:lpstr>An Example of Version Space Reduction</vt:lpstr>
      <vt:lpstr>Partition Version Space</vt:lpstr>
      <vt:lpstr>Partition Version Space</vt:lpstr>
      <vt:lpstr>Partition Version Space</vt:lpstr>
      <vt:lpstr>Three Version Space Cutting Approaches</vt:lpstr>
      <vt:lpstr>Simple Margin</vt:lpstr>
      <vt:lpstr>MaxMin Margin</vt:lpstr>
      <vt:lpstr>Ratio Margin</vt:lpstr>
      <vt:lpstr>Outline</vt:lpstr>
      <vt:lpstr>About this work</vt:lpstr>
      <vt:lpstr>The Simple Classification Problem</vt:lpstr>
      <vt:lpstr>Most “General” and “Specific” networks</vt:lpstr>
      <vt:lpstr>Version Space</vt:lpstr>
      <vt:lpstr>SG-net Algorithm</vt:lpstr>
      <vt:lpstr>SG-net Algorithm</vt:lpstr>
      <vt:lpstr>SG-net Algorithm</vt:lpstr>
      <vt:lpstr>Outline</vt:lpstr>
      <vt:lpstr>About this work</vt:lpstr>
      <vt:lpstr>How much information of a query?</vt:lpstr>
      <vt:lpstr>Information Gain of A Query</vt:lpstr>
      <vt:lpstr>Information Gain of A Query</vt:lpstr>
      <vt:lpstr>Which unlabeled data can bisect Version Space ?</vt:lpstr>
      <vt:lpstr>Make the Decision by Committee</vt:lpstr>
      <vt:lpstr>Outline</vt:lpstr>
      <vt:lpstr>About this work</vt:lpstr>
      <vt:lpstr>Example</vt:lpstr>
      <vt:lpstr>Expected future classification error</vt:lpstr>
      <vt:lpstr>Expected future classification error</vt:lpstr>
      <vt:lpstr>Criterion for data selection</vt:lpstr>
      <vt:lpstr>Criterion for data selection</vt:lpstr>
      <vt:lpstr>Criterion for data selection</vt:lpstr>
      <vt:lpstr>How to estimate p(x)?</vt:lpstr>
      <vt:lpstr>How to Select Data to Query</vt:lpstr>
      <vt:lpstr>Slide 54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Creation of a Forms-based Database Query Interface</dc:title>
  <dc:subject>Database</dc:subject>
  <dc:creator>Liang Tang</dc:creator>
  <cp:lastModifiedBy>FIU-SCS</cp:lastModifiedBy>
  <cp:revision>3579</cp:revision>
  <dcterms:created xsi:type="dcterms:W3CDTF">2003-08-20T20:02:45Z</dcterms:created>
  <dcterms:modified xsi:type="dcterms:W3CDTF">2010-03-09T18:47:47Z</dcterms:modified>
</cp:coreProperties>
</file>