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3EDC8-F5BE-40DA-A642-34DDEBAE52C1}" type="datetimeFigureOut">
              <a:rPr lang="en-US" smtClean="0"/>
              <a:t>9/5/2013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D6A83-08B8-4BAC-BE7D-A6C8027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D6A83-08B8-4BAC-BE7D-A6C8027008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8DA6-51D5-4B49-B1A9-C5A0D0D27122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9A1F1-F3FE-4DFA-AA17-89AC4626BD95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3444-F4EF-4AF1-B508-B5DFD1F7206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7F9-AC53-4A80-BE2E-49224555AE0A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E51F-AAE6-43C9-AC25-28941D70F8D0}" type="datetime1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9BCEA-5D33-427F-BB3A-3E3C5A573552}" type="datetime1">
              <a:rPr lang="en-US" smtClean="0"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6EB5-61A5-4947-A25E-5C79D7C912E0}" type="datetime1">
              <a:rPr lang="en-US" smtClean="0"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F34B-578E-4F87-9FAF-A0F56ACA0557}" type="datetime1">
              <a:rPr lang="en-US" smtClean="0"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F159-E597-43BC-974D-7BC24E11ADC4}" type="datetime1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2894-AA85-48C3-8353-5F62A1630119}" type="datetime1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E0EA-63A5-4251-9207-988835CD69DF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cs.iastate.edu/~honavar/smo-sv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hyperlink" Target="http://www.cs.iastate.edu/~honavar/smo-s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2.png"/><Relationship Id="rId2" Type="http://schemas.openxmlformats.org/officeDocument/2006/relationships/hyperlink" Target="http://www.cs.iastate.edu/~honavar/smo-s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hyperlink" Target="http://www.cs.iastate.edu/~honavar/smo-svm.pdf" TargetMode="External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://www.cs.iastate.edu/~honavar/smo-svm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Optimization and Statistical Learning via ADMM(</a:t>
            </a:r>
            <a:r>
              <a:rPr lang="en-US" b="1" dirty="0" smtClean="0"/>
              <a:t>A</a:t>
            </a:r>
            <a:r>
              <a:rPr lang="en-US" dirty="0" smtClean="0"/>
              <a:t>lternating </a:t>
            </a:r>
            <a:r>
              <a:rPr lang="en-US" b="1" dirty="0" smtClean="0"/>
              <a:t>D</a:t>
            </a:r>
            <a:r>
              <a:rPr lang="en-US" dirty="0" smtClean="0"/>
              <a:t>irection </a:t>
            </a:r>
            <a:r>
              <a:rPr lang="en-US" b="1" dirty="0" smtClean="0"/>
              <a:t>M</a:t>
            </a:r>
            <a:r>
              <a:rPr lang="en-US" dirty="0" smtClean="0"/>
              <a:t>ethod of </a:t>
            </a:r>
            <a:r>
              <a:rPr lang="en-US" b="1" dirty="0" smtClean="0"/>
              <a:t>M</a:t>
            </a:r>
            <a:r>
              <a:rPr lang="en-US" dirty="0" smtClean="0"/>
              <a:t>ultipliers)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Presenter: Liang Tang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5720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(Many slides are borrowed from the original authors and other people)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2621-03B5-4675-9406-0601041A77AB}" type="datetime1">
              <a:rPr lang="en-US" smtClean="0"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2999"/>
            <a:ext cx="4448175" cy="69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74" y="2209800"/>
            <a:ext cx="5093493" cy="10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070452" y="1739012"/>
            <a:ext cx="319087" cy="4575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1" y="3636246"/>
            <a:ext cx="6453805" cy="86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3089693" y="3178658"/>
            <a:ext cx="319087" cy="4575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20" y="4980456"/>
            <a:ext cx="5334000" cy="175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own Arrow 13"/>
          <p:cNvSpPr/>
          <p:nvPr/>
        </p:nvSpPr>
        <p:spPr>
          <a:xfrm>
            <a:off x="3096806" y="4481750"/>
            <a:ext cx="319087" cy="4575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across Instances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533775" cy="150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0" y="3352800"/>
            <a:ext cx="4191000" cy="78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05400" y="204573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i</a:t>
            </a:r>
            <a:r>
              <a:rPr lang="en-US" dirty="0" smtClean="0"/>
              <a:t>) is stored in a node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10967"/>
            <a:ext cx="5781675" cy="1534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own Arrow 10"/>
          <p:cNvSpPr/>
          <p:nvPr/>
        </p:nvSpPr>
        <p:spPr>
          <a:xfrm>
            <a:off x="3733800" y="4135379"/>
            <a:ext cx="319087" cy="4575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15600" y="3048000"/>
            <a:ext cx="2470800" cy="3625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50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across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760743" y="2792064"/>
            <a:ext cx="319087" cy="4575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35777"/>
            <a:ext cx="5314950" cy="22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0" y="1724469"/>
            <a:ext cx="1472645" cy="25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18" y="1724469"/>
            <a:ext cx="1303425" cy="27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149722" cy="50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76600"/>
            <a:ext cx="4095750" cy="74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6775725" cy="184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own Arrow 17"/>
          <p:cNvSpPr/>
          <p:nvPr/>
        </p:nvSpPr>
        <p:spPr>
          <a:xfrm>
            <a:off x="3793331" y="4023624"/>
            <a:ext cx="319087" cy="45758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Descent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FIU KDRG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7" y="2207298"/>
            <a:ext cx="7516952" cy="2683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05" y="4343400"/>
            <a:ext cx="2529095" cy="21739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4152" y="1161554"/>
            <a:ext cx="8561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Motivation</a:t>
            </a:r>
            <a:r>
              <a:rPr lang="en-US" sz="2400" dirty="0"/>
              <a:t>: dimensionality is too high (&gt;100M). We </a:t>
            </a:r>
            <a:r>
              <a:rPr lang="en-US" sz="2400" dirty="0">
                <a:solidFill>
                  <a:srgbClr val="FF0000"/>
                </a:solidFill>
              </a:rPr>
              <a:t>cannot</a:t>
            </a:r>
            <a:r>
              <a:rPr lang="en-US" sz="2400" dirty="0"/>
              <a:t> load a weight vector(X) into the memory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724400"/>
            <a:ext cx="4388954" cy="1096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1692075"/>
            <a:ext cx="1676400" cy="381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457" y="14371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Problem</a:t>
            </a:r>
            <a:r>
              <a:rPr lang="en-US" sz="2800" dirty="0" smtClean="0"/>
              <a:t>: minimize f(</a:t>
            </a:r>
            <a:r>
              <a:rPr lang="en-US" sz="2800" b="1" dirty="0" smtClean="0"/>
              <a:t>x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FIU KDRG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423844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4500" y="4419600"/>
            <a:ext cx="458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81953"/>
            <a:ext cx="3362212" cy="2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1371150" y="5187434"/>
            <a:ext cx="458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0792"/>
            <a:ext cx="8229600" cy="448477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Sequential </a:t>
            </a:r>
            <a:r>
              <a:rPr lang="en-US" sz="3600" dirty="0"/>
              <a:t>minimal </a:t>
            </a:r>
            <a:r>
              <a:rPr lang="en-US" sz="3600" dirty="0" smtClean="0"/>
              <a:t>optimization (SMO)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advantage of SMO lies in </a:t>
            </a:r>
          </a:p>
          <a:p>
            <a:pPr lvl="1"/>
            <a:r>
              <a:rPr lang="en-US" dirty="0" smtClean="0"/>
              <a:t>solving </a:t>
            </a:r>
            <a:r>
              <a:rPr lang="en-US" dirty="0"/>
              <a:t>for two Lagrange multipliers can be </a:t>
            </a:r>
            <a:r>
              <a:rPr lang="en-US" dirty="0" smtClean="0"/>
              <a:t>done </a:t>
            </a:r>
            <a:r>
              <a:rPr lang="en-US" dirty="0" smtClean="0">
                <a:solidFill>
                  <a:srgbClr val="FF0000"/>
                </a:solidFill>
              </a:rPr>
              <a:t>analytically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extra matrix storage at all. Thus, very large SVM training </a:t>
            </a:r>
            <a:r>
              <a:rPr lang="en-US" dirty="0" smtClean="0"/>
              <a:t>problems can </a:t>
            </a:r>
            <a:r>
              <a:rPr lang="en-US" dirty="0"/>
              <a:t>fit inside of the memory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076"/>
            <a:ext cx="827906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Support Vector Machine(Primal)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05400" y="6408115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http://www.cs.iastate.edu/~honavar/smo-svm.pdf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6086692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14478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Recall Linear SVM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58470"/>
            <a:ext cx="2895600" cy="4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27" y="5543702"/>
            <a:ext cx="5191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7238" y="517437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introducing Lagrange multipliers: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Support Vector Machine(Dual)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05400" y="6408115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http://www.cs.iastate.edu/~honavar/smo-svm.pdf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4478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Recall Linear SVM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58470"/>
            <a:ext cx="2895600" cy="4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04" y="2969057"/>
            <a:ext cx="17145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57426"/>
            <a:ext cx="51911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2781300"/>
            <a:ext cx="199601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2509838" y="3505200"/>
            <a:ext cx="766762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5090041"/>
            <a:ext cx="42005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195742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Primal: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541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Dual: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91" y="5345611"/>
            <a:ext cx="1133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68" y="5152558"/>
            <a:ext cx="16287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1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Support Vector Machine</a:t>
            </a:r>
            <a:r>
              <a:rPr lang="en-US" sz="3600" dirty="0" smtClean="0"/>
              <a:t>(Soft)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05400" y="6408115"/>
            <a:ext cx="381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http://www.cs.iastate.edu/~honavar/smo-svm.pdf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447800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Recall Linear SVM</a:t>
            </a:r>
            <a:r>
              <a:rPr lang="en-US" b="1" dirty="0" smtClean="0"/>
              <a:t>: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58470"/>
            <a:ext cx="2895600" cy="49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4800" y="541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4" y="1859600"/>
            <a:ext cx="5619750" cy="1717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ight Arrow 18"/>
          <p:cNvSpPr/>
          <p:nvPr/>
        </p:nvSpPr>
        <p:spPr>
          <a:xfrm rot="2198600">
            <a:off x="3925772" y="2773106"/>
            <a:ext cx="766762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276600"/>
            <a:ext cx="5122520" cy="125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22669" y="34575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Primal: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38" y="5257800"/>
            <a:ext cx="4783862" cy="77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0" y="4779123"/>
            <a:ext cx="2260289" cy="163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ight Arrow 24"/>
          <p:cNvSpPr/>
          <p:nvPr/>
        </p:nvSpPr>
        <p:spPr>
          <a:xfrm rot="7455548">
            <a:off x="3844596" y="4519640"/>
            <a:ext cx="766762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Stephen </a:t>
            </a:r>
            <a:r>
              <a:rPr lang="en-US" b="1" dirty="0" smtClean="0"/>
              <a:t>Boyd</a:t>
            </a:r>
            <a:r>
              <a:rPr lang="en-US" dirty="0" smtClean="0"/>
              <a:t>, Neal Parikh, Eric Chu, </a:t>
            </a:r>
            <a:r>
              <a:rPr lang="en-US" dirty="0" err="1" smtClean="0"/>
              <a:t>Borja</a:t>
            </a:r>
            <a:r>
              <a:rPr lang="en-US" dirty="0" smtClean="0"/>
              <a:t> </a:t>
            </a:r>
            <a:r>
              <a:rPr lang="en-US" dirty="0" err="1" smtClean="0"/>
              <a:t>Peleato</a:t>
            </a:r>
            <a:r>
              <a:rPr lang="en-US" dirty="0" smtClean="0"/>
              <a:t> and </a:t>
            </a:r>
            <a:r>
              <a:rPr lang="en-US" dirty="0"/>
              <a:t>Jonathan Eckstein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0"/>
            <a:ext cx="5554346" cy="25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19" y="4546288"/>
            <a:ext cx="3200400" cy="18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5E0A-8C17-4FF3-B5E8-256DE8EF5B5F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 rot="17229032">
            <a:off x="3311297" y="4580645"/>
            <a:ext cx="318797" cy="1350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Minimize Optimization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FIU KDRG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864"/>
            <a:ext cx="5762625" cy="29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6596063" cy="68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26275"/>
            <a:ext cx="2291581" cy="35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895600"/>
            <a:ext cx="258343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10681" y="38216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vanishes, we only have one variable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10" y="4293975"/>
            <a:ext cx="3752849" cy="175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419600"/>
            <a:ext cx="3589420" cy="3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37" y="4727825"/>
            <a:ext cx="2585219" cy="42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91" y="5558852"/>
            <a:ext cx="2042294" cy="42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72965"/>
            <a:ext cx="1579866" cy="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697319" y="6113459"/>
            <a:ext cx="5208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For detail, please see </a:t>
            </a:r>
            <a:r>
              <a:rPr lang="en-US" sz="1200" dirty="0" smtClean="0">
                <a:hlinkClick r:id="rId11"/>
              </a:rPr>
              <a:t>http</a:t>
            </a:r>
            <a:r>
              <a:rPr lang="en-US" sz="1200" dirty="0">
                <a:hlinkClick r:id="rId11"/>
              </a:rPr>
              <a:t>://www.cs.iastate.edu/~honavar/smo-svm.pdf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34030"/>
            <a:ext cx="32612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One step to get unconstrained optimal </a:t>
            </a:r>
            <a:r>
              <a:rPr lang="en-US" sz="1400" i="1" dirty="0" smtClean="0">
                <a:solidFill>
                  <a:srgbClr val="FF0000"/>
                </a:solidFill>
              </a:rPr>
              <a:t>a</a:t>
            </a:r>
            <a:r>
              <a:rPr lang="en-US" sz="1400" baseline="-25000" dirty="0" smtClean="0">
                <a:solidFill>
                  <a:srgbClr val="FF0000"/>
                </a:solidFill>
              </a:rPr>
              <a:t>2</a:t>
            </a:r>
            <a:endParaRPr lang="en-US" sz="14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Sequential Minimize Optimization(Cont.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FIU KDRG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97319" y="6113459"/>
            <a:ext cx="52087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For detail, please see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://www.cs.iastate.edu/~honavar/smo-svm.pdf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035208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5715000" cy="159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98" y="1884759"/>
            <a:ext cx="2562574" cy="404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770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63122" y="311017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15522" y="40880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15522" y="50725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Problem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6A4-B3BA-4CB9-8D45-0BBE37B5B3CF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417638"/>
            <a:ext cx="6262687" cy="4543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191000"/>
            <a:ext cx="3886200" cy="562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29200" y="475391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</a:t>
            </a:r>
            <a:r>
              <a:rPr lang="en-US" dirty="0" smtClean="0"/>
              <a:t> is concave even if </a:t>
            </a:r>
            <a:r>
              <a:rPr lang="en-US" i="1" dirty="0" smtClean="0"/>
              <a:t>L</a:t>
            </a:r>
            <a:r>
              <a:rPr lang="en-US" dirty="0" smtClean="0"/>
              <a:t> is not convex.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L</a:t>
            </a:r>
            <a:r>
              <a:rPr lang="en-US" dirty="0" smtClean="0"/>
              <a:t> is convex, strong duality holds: </a:t>
            </a:r>
            <a:r>
              <a:rPr lang="en-US" dirty="0" smtClean="0">
                <a:solidFill>
                  <a:srgbClr val="FF0000"/>
                </a:solidFill>
              </a:rPr>
              <a:t>maximum of g(y) = minimum of L(</a:t>
            </a:r>
            <a:r>
              <a:rPr lang="en-US" dirty="0" err="1" smtClean="0">
                <a:solidFill>
                  <a:srgbClr val="FF0000"/>
                </a:solidFill>
              </a:rPr>
              <a:t>x,y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Ascent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" y="1371600"/>
            <a:ext cx="8610600" cy="35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34363" cy="429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69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Decomposition(Cont.)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2376"/>
            <a:ext cx="7343775" cy="44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9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</a:t>
            </a:r>
            <a:r>
              <a:rPr lang="en-US" dirty="0" err="1" smtClean="0"/>
              <a:t>Lagrangian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79369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7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Alternating Direction Method of Multipliers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994519" cy="420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0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Alternating Direction Method of </a:t>
            </a:r>
            <a:r>
              <a:rPr lang="en-US" dirty="0" smtClean="0"/>
              <a:t>Multipliers(Cont.)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AEA1-98ED-406D-8054-4354879E3E84}" type="datetime1">
              <a:rPr lang="en-US" smtClean="0"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KDRG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058732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5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393</Words>
  <Application>Microsoft Office PowerPoint</Application>
  <PresentationFormat>On-screen Show (4:3)</PresentationFormat>
  <Paragraphs>121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Distributed Optimization and Statistical Learning via ADMM(Alternating Direction Method of Multipliers)</vt:lpstr>
      <vt:lpstr>Authors</vt:lpstr>
      <vt:lpstr>Dual Problem </vt:lpstr>
      <vt:lpstr>Dual Ascent</vt:lpstr>
      <vt:lpstr>Dual Decomposition</vt:lpstr>
      <vt:lpstr>Dual Decomposition(Cont.)</vt:lpstr>
      <vt:lpstr>Augmented Lagrangian</vt:lpstr>
      <vt:lpstr>Alternating Direction Method of Multipliers</vt:lpstr>
      <vt:lpstr>Alternating Direction Method of Multipliers(Cont.)</vt:lpstr>
      <vt:lpstr>Consensus Problem</vt:lpstr>
      <vt:lpstr>Splitting across Instances</vt:lpstr>
      <vt:lpstr>Splitting across Features</vt:lpstr>
      <vt:lpstr>Coordinate Descent</vt:lpstr>
      <vt:lpstr>Coordinate Descent</vt:lpstr>
      <vt:lpstr>Linear Regression</vt:lpstr>
      <vt:lpstr>Sequential minimal optimization (SMO)</vt:lpstr>
      <vt:lpstr>Support Vector Machine(Primal)</vt:lpstr>
      <vt:lpstr>Support Vector Machine(Dual)</vt:lpstr>
      <vt:lpstr>Support Vector Machine(Soft)</vt:lpstr>
      <vt:lpstr>Sequential Minimize Optimization</vt:lpstr>
      <vt:lpstr>Sequential Minimize Optimization(Cont.)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Optimization and Statistical Learning via ADMM(Alternating Direction Method of Multipliers)</dc:title>
  <dc:creator>Liang Tang</dc:creator>
  <cp:lastModifiedBy>Liang Tang</cp:lastModifiedBy>
  <cp:revision>136</cp:revision>
  <dcterms:created xsi:type="dcterms:W3CDTF">2006-08-16T00:00:00Z</dcterms:created>
  <dcterms:modified xsi:type="dcterms:W3CDTF">2013-09-05T16:00:25Z</dcterms:modified>
</cp:coreProperties>
</file>