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-2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" pitchFamily="18" charset="0"/>
              </a:rPr>
              <a:t>Finding Significant Linear Correlations in Data sets</a:t>
            </a:r>
            <a:endParaRPr lang="en-US" dirty="0">
              <a:latin typeface="Times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" pitchFamily="18" charset="0"/>
              </a:rPr>
              <a:t>Liang Tang &amp; Chao </a:t>
            </a:r>
            <a:r>
              <a:rPr lang="en-US" dirty="0" err="1" smtClean="0">
                <a:latin typeface="Times" pitchFamily="18" charset="0"/>
              </a:rPr>
              <a:t>Shen</a:t>
            </a:r>
            <a:endParaRPr lang="en-US" dirty="0">
              <a:latin typeface="Times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" pitchFamily="18" charset="0"/>
              </a:rPr>
              <a:t>Finding Significant Correlations</a:t>
            </a:r>
            <a:endParaRPr lang="en-US" dirty="0">
              <a:latin typeface="Times" pitchFamily="18" charset="0"/>
            </a:endParaRPr>
          </a:p>
        </p:txBody>
      </p:sp>
      <p:pic>
        <p:nvPicPr>
          <p:cNvPr id="1026" name="Picture 2" descr="U:\MyFiles\MyResearch\MyPapers\KDD2010\subspace\fig_intro_correlation.ep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981200"/>
            <a:ext cx="5512923" cy="365283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096000" y="1676400"/>
            <a:ext cx="2667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 pitchFamily="18" charset="0"/>
              </a:rPr>
              <a:t>Problem: finding significant correlations.</a:t>
            </a:r>
          </a:p>
          <a:p>
            <a:endParaRPr lang="en-US" dirty="0" smtClean="0">
              <a:latin typeface="Times" pitchFamily="18" charset="0"/>
            </a:endParaRP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imes" pitchFamily="18" charset="0"/>
              </a:rPr>
              <a:t>In the figure, we want to find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latin typeface="Times" pitchFamily="18" charset="0"/>
              </a:rPr>
              <a:t>hyperplanes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imes" pitchFamily="18" charset="0"/>
              </a:rPr>
              <a:t>: </a:t>
            </a:r>
            <a:r>
              <a:rPr lang="en-US" b="1" i="1" dirty="0" smtClean="0">
                <a:solidFill>
                  <a:schemeClr val="bg1">
                    <a:lumMod val="95000"/>
                  </a:schemeClr>
                </a:solidFill>
                <a:latin typeface="Times" pitchFamily="18" charset="0"/>
              </a:rPr>
              <a:t>S</a:t>
            </a:r>
            <a:r>
              <a:rPr lang="en-US" b="1" baseline="-25000" dirty="0" smtClean="0">
                <a:solidFill>
                  <a:schemeClr val="bg1">
                    <a:lumMod val="95000"/>
                  </a:schemeClr>
                </a:solidFill>
                <a:latin typeface="Times" pitchFamily="18" charset="0"/>
              </a:rPr>
              <a:t>1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imes" pitchFamily="18" charset="0"/>
              </a:rPr>
              <a:t> and </a:t>
            </a:r>
            <a:r>
              <a:rPr lang="en-US" b="1" i="1" dirty="0" smtClean="0">
                <a:solidFill>
                  <a:schemeClr val="bg1">
                    <a:lumMod val="95000"/>
                  </a:schemeClr>
                </a:solidFill>
                <a:latin typeface="Times" pitchFamily="18" charset="0"/>
              </a:rPr>
              <a:t>S</a:t>
            </a:r>
            <a:r>
              <a:rPr lang="en-US" b="1" baseline="-25000" dirty="0" smtClean="0">
                <a:solidFill>
                  <a:schemeClr val="bg1">
                    <a:lumMod val="95000"/>
                  </a:schemeClr>
                </a:solidFill>
                <a:latin typeface="Times" pitchFamily="18" charset="0"/>
              </a:rPr>
              <a:t>2</a:t>
            </a:r>
            <a:endParaRPr lang="en-US" b="1" dirty="0" smtClean="0">
              <a:solidFill>
                <a:schemeClr val="bg1">
                  <a:lumMod val="95000"/>
                </a:schemeClr>
              </a:solidFill>
              <a:latin typeface="Times" pitchFamily="18" charset="0"/>
            </a:endParaRPr>
          </a:p>
          <a:p>
            <a:endParaRPr lang="en-US" dirty="0" smtClean="0">
              <a:solidFill>
                <a:schemeClr val="bg1">
                  <a:lumMod val="95000"/>
                </a:schemeClr>
              </a:solidFill>
              <a:latin typeface="Times" pitchFamily="18" charset="0"/>
            </a:endParaRP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imes" pitchFamily="18" charset="0"/>
              </a:rPr>
              <a:t>Because many data points are in the two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latin typeface="Times" pitchFamily="18" charset="0"/>
              </a:rPr>
              <a:t>hyperplanes</a:t>
            </a:r>
            <a:r>
              <a:rPr lang="en-US" dirty="0" smtClean="0">
                <a:latin typeface="Times" pitchFamily="18" charset="0"/>
              </a:rPr>
              <a:t>.</a:t>
            </a:r>
          </a:p>
          <a:p>
            <a:endParaRPr lang="en-US" dirty="0" smtClean="0">
              <a:latin typeface="Times" pitchFamily="18" charset="0"/>
            </a:endParaRPr>
          </a:p>
          <a:p>
            <a:endParaRPr lang="en-US" dirty="0" smtClean="0">
              <a:latin typeface="Times" pitchFamily="18" charset="0"/>
            </a:endParaRPr>
          </a:p>
          <a:p>
            <a:endParaRPr lang="en-US" dirty="0">
              <a:latin typeface="Times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10800000" flipV="1">
            <a:off x="5013960" y="3048000"/>
            <a:ext cx="1082040" cy="68580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4800600" y="3124200"/>
            <a:ext cx="1371600" cy="121920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" pitchFamily="18" charset="0"/>
              </a:rPr>
              <a:t>Finding Significant Correlations</a:t>
            </a:r>
            <a:endParaRPr lang="en-US" dirty="0">
              <a:latin typeface="Times" pitchFamily="18" charset="0"/>
            </a:endParaRPr>
          </a:p>
        </p:txBody>
      </p:sp>
      <p:pic>
        <p:nvPicPr>
          <p:cNvPr id="1026" name="Picture 2" descr="U:\MyFiles\MyResearch\MyPapers\KDD2010\subspace\fig_intro_correlation.ep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981200"/>
            <a:ext cx="5512923" cy="365283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096000" y="1676400"/>
            <a:ext cx="2667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 pitchFamily="18" charset="0"/>
              </a:rPr>
              <a:t>Problem: finding significant correlations.</a:t>
            </a:r>
          </a:p>
          <a:p>
            <a:endParaRPr lang="en-US" dirty="0" smtClean="0">
              <a:latin typeface="Times" pitchFamily="18" charset="0"/>
            </a:endParaRPr>
          </a:p>
          <a:p>
            <a:r>
              <a:rPr lang="en-US" dirty="0" smtClean="0">
                <a:latin typeface="Times" pitchFamily="18" charset="0"/>
              </a:rPr>
              <a:t>In the figure, we want to find </a:t>
            </a:r>
            <a:r>
              <a:rPr lang="en-US" dirty="0" err="1" smtClean="0">
                <a:latin typeface="Times" pitchFamily="18" charset="0"/>
              </a:rPr>
              <a:t>hyperplanes</a:t>
            </a:r>
            <a:r>
              <a:rPr lang="en-US" dirty="0" smtClean="0">
                <a:latin typeface="Times" pitchFamily="18" charset="0"/>
              </a:rPr>
              <a:t>: </a:t>
            </a:r>
            <a:r>
              <a:rPr lang="en-US" b="1" i="1" dirty="0" smtClean="0">
                <a:latin typeface="Times" pitchFamily="18" charset="0"/>
              </a:rPr>
              <a:t>S</a:t>
            </a:r>
            <a:r>
              <a:rPr lang="en-US" b="1" baseline="-25000" dirty="0" smtClean="0">
                <a:latin typeface="Times" pitchFamily="18" charset="0"/>
              </a:rPr>
              <a:t>1</a:t>
            </a:r>
            <a:r>
              <a:rPr lang="en-US" dirty="0" smtClean="0">
                <a:latin typeface="Times" pitchFamily="18" charset="0"/>
              </a:rPr>
              <a:t> and </a:t>
            </a:r>
            <a:r>
              <a:rPr lang="en-US" b="1" i="1" dirty="0" smtClean="0">
                <a:latin typeface="Times" pitchFamily="18" charset="0"/>
              </a:rPr>
              <a:t>S</a:t>
            </a:r>
            <a:r>
              <a:rPr lang="en-US" b="1" baseline="-25000" dirty="0" smtClean="0">
                <a:latin typeface="Times" pitchFamily="18" charset="0"/>
              </a:rPr>
              <a:t>2</a:t>
            </a:r>
            <a:endParaRPr lang="en-US" b="1" dirty="0" smtClean="0">
              <a:latin typeface="Times" pitchFamily="18" charset="0"/>
            </a:endParaRPr>
          </a:p>
          <a:p>
            <a:endParaRPr lang="en-US" dirty="0" smtClean="0">
              <a:latin typeface="Times" pitchFamily="18" charset="0"/>
            </a:endParaRPr>
          </a:p>
          <a:p>
            <a:r>
              <a:rPr lang="en-US" dirty="0" smtClean="0">
                <a:latin typeface="Times" pitchFamily="18" charset="0"/>
              </a:rPr>
              <a:t>Because many data points are in the two </a:t>
            </a:r>
            <a:r>
              <a:rPr lang="en-US" dirty="0" err="1" smtClean="0">
                <a:latin typeface="Times" pitchFamily="18" charset="0"/>
              </a:rPr>
              <a:t>hyperplanes</a:t>
            </a:r>
            <a:r>
              <a:rPr lang="en-US" dirty="0" smtClean="0">
                <a:latin typeface="Times" pitchFamily="18" charset="0"/>
              </a:rPr>
              <a:t>.</a:t>
            </a:r>
          </a:p>
          <a:p>
            <a:endParaRPr lang="en-US" dirty="0" smtClean="0">
              <a:latin typeface="Times" pitchFamily="18" charset="0"/>
            </a:endParaRPr>
          </a:p>
          <a:p>
            <a:endParaRPr lang="en-US" dirty="0" smtClean="0">
              <a:latin typeface="Times" pitchFamily="18" charset="0"/>
            </a:endParaRPr>
          </a:p>
          <a:p>
            <a:endParaRPr lang="en-US" dirty="0">
              <a:latin typeface="Times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10800000" flipV="1">
            <a:off x="5013960" y="3048000"/>
            <a:ext cx="108204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4800600" y="3124200"/>
            <a:ext cx="1371600" cy="1219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" pitchFamily="18" charset="0"/>
              </a:rPr>
              <a:t>Problem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" pitchFamily="18" charset="0"/>
              </a:rPr>
              <a:t>Given a subspace </a:t>
            </a:r>
            <a:r>
              <a:rPr lang="en-US" sz="2800" i="1" dirty="0" smtClean="0">
                <a:latin typeface="Times" pitchFamily="18" charset="0"/>
              </a:rPr>
              <a:t>S</a:t>
            </a:r>
            <a:r>
              <a:rPr lang="en-US" sz="2800" dirty="0" smtClean="0">
                <a:latin typeface="Times" pitchFamily="18" charset="0"/>
              </a:rPr>
              <a:t> of a dataset </a:t>
            </a:r>
            <a:r>
              <a:rPr lang="en-US" sz="2800" i="1" dirty="0" smtClean="0">
                <a:latin typeface="Times" pitchFamily="18" charset="0"/>
              </a:rPr>
              <a:t>D</a:t>
            </a:r>
            <a:r>
              <a:rPr lang="en-US" sz="2800" dirty="0" smtClean="0">
                <a:latin typeface="Times" pitchFamily="18" charset="0"/>
              </a:rPr>
              <a:t>, </a:t>
            </a:r>
            <a:r>
              <a:rPr lang="en-US" sz="2800" i="1" dirty="0" smtClean="0">
                <a:latin typeface="Times" pitchFamily="18" charset="0"/>
              </a:rPr>
              <a:t>S</a:t>
            </a:r>
            <a:r>
              <a:rPr lang="en-US" sz="2800" dirty="0" smtClean="0">
                <a:latin typeface="Times" pitchFamily="18" charset="0"/>
              </a:rPr>
              <a:t> is a </a:t>
            </a:r>
            <a:r>
              <a:rPr lang="en-US" sz="2800" dirty="0" smtClean="0">
                <a:solidFill>
                  <a:srgbClr val="FF0000"/>
                </a:solidFill>
                <a:latin typeface="Times" pitchFamily="18" charset="0"/>
              </a:rPr>
              <a:t>significant global correlation</a:t>
            </a:r>
            <a:r>
              <a:rPr lang="en-US" sz="2800" dirty="0" smtClean="0">
                <a:latin typeface="Times" pitchFamily="18" charset="0"/>
              </a:rPr>
              <a:t> if there is a data subset </a:t>
            </a:r>
            <a:r>
              <a:rPr lang="en-US" sz="2800" i="1" dirty="0" smtClean="0">
                <a:latin typeface="Times" pitchFamily="18" charset="0"/>
              </a:rPr>
              <a:t>D</a:t>
            </a:r>
            <a:r>
              <a:rPr lang="en-US" sz="2800" baseline="-25000" dirty="0" smtClean="0">
                <a:latin typeface="Times" pitchFamily="18" charset="0"/>
              </a:rPr>
              <a:t>1</a:t>
            </a:r>
            <a:r>
              <a:rPr lang="en-US" sz="2800" dirty="0" smtClean="0">
                <a:latin typeface="Times" pitchFamily="18" charset="0"/>
                <a:ea typeface="Cambria Math"/>
              </a:rPr>
              <a:t> ⊆</a:t>
            </a:r>
            <a:r>
              <a:rPr lang="en-US" sz="2800" dirty="0" smtClean="0">
                <a:latin typeface="Times" pitchFamily="18" charset="0"/>
              </a:rPr>
              <a:t> </a:t>
            </a:r>
            <a:r>
              <a:rPr lang="en-US" sz="2800" i="1" dirty="0" smtClean="0">
                <a:latin typeface="Times" pitchFamily="18" charset="0"/>
              </a:rPr>
              <a:t>D</a:t>
            </a:r>
            <a:r>
              <a:rPr lang="en-US" sz="2800" dirty="0" smtClean="0">
                <a:latin typeface="Times" pitchFamily="18" charset="0"/>
              </a:rPr>
              <a:t> satisfies following conditions:</a:t>
            </a:r>
          </a:p>
          <a:p>
            <a:endParaRPr lang="en-US" sz="2800" dirty="0" smtClean="0">
              <a:latin typeface="Times" pitchFamily="18" charset="0"/>
            </a:endParaRPr>
          </a:p>
          <a:p>
            <a:pPr>
              <a:buNone/>
            </a:pPr>
            <a:endParaRPr lang="en-US" sz="2800" dirty="0" smtClean="0">
              <a:latin typeface="Times" pitchFamily="18" charset="0"/>
            </a:endParaRPr>
          </a:p>
          <a:p>
            <a:pPr>
              <a:buNone/>
            </a:pPr>
            <a:endParaRPr lang="en-US" sz="2800" dirty="0" smtClean="0">
              <a:latin typeface="Times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" pitchFamily="18" charset="0"/>
              </a:rPr>
              <a:t>	            </a:t>
            </a:r>
          </a:p>
          <a:p>
            <a:pPr>
              <a:buNone/>
            </a:pPr>
            <a:r>
              <a:rPr lang="en-US" sz="2800" dirty="0" smtClean="0">
                <a:latin typeface="Times" pitchFamily="18" charset="0"/>
              </a:rPr>
              <a:t>where </a:t>
            </a:r>
            <a:r>
              <a:rPr lang="el-GR" sz="2800" i="1" dirty="0" smtClean="0">
                <a:latin typeface="Cambria Math"/>
                <a:ea typeface="Cambria Math"/>
              </a:rPr>
              <a:t>δ</a:t>
            </a:r>
            <a:r>
              <a:rPr lang="en-US" sz="2800" dirty="0" smtClean="0">
                <a:latin typeface="Times" pitchFamily="18" charset="0"/>
              </a:rPr>
              <a:t> and </a:t>
            </a:r>
            <a:r>
              <a:rPr lang="el-GR" sz="2800" i="1" dirty="0" smtClean="0">
                <a:latin typeface="Cambria Math"/>
                <a:ea typeface="Cambria Math"/>
              </a:rPr>
              <a:t>ε</a:t>
            </a:r>
            <a:r>
              <a:rPr lang="en-US" sz="2800" dirty="0" smtClean="0">
                <a:latin typeface="Times" pitchFamily="18" charset="0"/>
              </a:rPr>
              <a:t> are user-defined parameters.</a:t>
            </a:r>
            <a:endParaRPr lang="en-US" sz="2800" dirty="0">
              <a:latin typeface="Times" pitchFamily="18" charset="0"/>
            </a:endParaRPr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895600"/>
            <a:ext cx="5867400" cy="216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ular Callout 4"/>
          <p:cNvSpPr/>
          <p:nvPr/>
        </p:nvSpPr>
        <p:spPr>
          <a:xfrm>
            <a:off x="6781800" y="4343400"/>
            <a:ext cx="2057400" cy="533400"/>
          </a:xfrm>
          <a:prstGeom prst="wedgeRectCallout">
            <a:avLst>
              <a:gd name="adj1" fmla="val -104257"/>
              <a:gd name="adj2" fmla="val -18874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" pitchFamily="18" charset="0"/>
              </a:rPr>
              <a:t>Euclidean Distance</a:t>
            </a:r>
            <a:endParaRPr lang="en-US" sz="2000" dirty="0">
              <a:solidFill>
                <a:schemeClr val="accent6">
                  <a:lumMod val="20000"/>
                  <a:lumOff val="80000"/>
                </a:schemeClr>
              </a:solidFill>
              <a:latin typeface="Times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" pitchFamily="18" charset="0"/>
              </a:rPr>
              <a:t>Problem Statement</a:t>
            </a:r>
            <a:endParaRPr lang="en-US" dirty="0">
              <a:latin typeface="Times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" pitchFamily="18" charset="0"/>
              </a:rPr>
              <a:t>Given a subspace </a:t>
            </a:r>
            <a:r>
              <a:rPr lang="en-US" sz="2800" i="1" dirty="0" smtClean="0">
                <a:latin typeface="Times" pitchFamily="18" charset="0"/>
              </a:rPr>
              <a:t>S</a:t>
            </a:r>
            <a:r>
              <a:rPr lang="en-US" sz="2800" dirty="0" smtClean="0">
                <a:latin typeface="Times" pitchFamily="18" charset="0"/>
              </a:rPr>
              <a:t> of a dataset </a:t>
            </a:r>
            <a:r>
              <a:rPr lang="en-US" sz="2800" i="1" dirty="0" smtClean="0">
                <a:latin typeface="Times" pitchFamily="18" charset="0"/>
              </a:rPr>
              <a:t>D</a:t>
            </a:r>
            <a:r>
              <a:rPr lang="en-US" sz="2800" dirty="0" smtClean="0">
                <a:latin typeface="Times" pitchFamily="18" charset="0"/>
              </a:rPr>
              <a:t>, </a:t>
            </a:r>
            <a:r>
              <a:rPr lang="en-US" sz="2800" i="1" dirty="0" smtClean="0">
                <a:latin typeface="Times" pitchFamily="18" charset="0"/>
              </a:rPr>
              <a:t>S</a:t>
            </a:r>
            <a:r>
              <a:rPr lang="en-US" sz="2800" dirty="0" smtClean="0">
                <a:latin typeface="Times" pitchFamily="18" charset="0"/>
              </a:rPr>
              <a:t> is a </a:t>
            </a:r>
            <a:r>
              <a:rPr lang="en-US" sz="2800" dirty="0" smtClean="0">
                <a:solidFill>
                  <a:srgbClr val="FF0000"/>
                </a:solidFill>
                <a:latin typeface="Times" pitchFamily="18" charset="0"/>
              </a:rPr>
              <a:t>significant global correlation</a:t>
            </a:r>
            <a:r>
              <a:rPr lang="en-US" sz="2800" dirty="0" smtClean="0">
                <a:latin typeface="Times" pitchFamily="18" charset="0"/>
              </a:rPr>
              <a:t> if there is a data subset </a:t>
            </a:r>
            <a:r>
              <a:rPr lang="en-US" sz="2800" i="1" dirty="0" smtClean="0">
                <a:latin typeface="Times" pitchFamily="18" charset="0"/>
              </a:rPr>
              <a:t>D</a:t>
            </a:r>
            <a:r>
              <a:rPr lang="en-US" sz="2800" baseline="-25000" dirty="0" smtClean="0">
                <a:latin typeface="Times" pitchFamily="18" charset="0"/>
              </a:rPr>
              <a:t>1</a:t>
            </a:r>
            <a:r>
              <a:rPr lang="en-US" sz="2800" dirty="0" smtClean="0">
                <a:latin typeface="Times" pitchFamily="18" charset="0"/>
                <a:ea typeface="Cambria Math"/>
              </a:rPr>
              <a:t> ⊆</a:t>
            </a:r>
            <a:r>
              <a:rPr lang="en-US" sz="2800" dirty="0" smtClean="0">
                <a:latin typeface="Times" pitchFamily="18" charset="0"/>
              </a:rPr>
              <a:t> </a:t>
            </a:r>
            <a:r>
              <a:rPr lang="en-US" sz="2800" i="1" dirty="0" smtClean="0">
                <a:latin typeface="Times" pitchFamily="18" charset="0"/>
              </a:rPr>
              <a:t>D</a:t>
            </a:r>
            <a:r>
              <a:rPr lang="en-US" sz="2800" dirty="0" smtClean="0">
                <a:latin typeface="Times" pitchFamily="18" charset="0"/>
              </a:rPr>
              <a:t> satisfies following conditions:</a:t>
            </a:r>
          </a:p>
          <a:p>
            <a:endParaRPr lang="en-US" sz="2800" dirty="0" smtClean="0">
              <a:latin typeface="Times" pitchFamily="18" charset="0"/>
            </a:endParaRPr>
          </a:p>
          <a:p>
            <a:pPr>
              <a:buNone/>
            </a:pPr>
            <a:endParaRPr lang="en-US" sz="2800" dirty="0" smtClean="0">
              <a:latin typeface="Times" pitchFamily="18" charset="0"/>
            </a:endParaRPr>
          </a:p>
          <a:p>
            <a:pPr>
              <a:buNone/>
            </a:pPr>
            <a:endParaRPr lang="en-US" sz="2800" dirty="0" smtClean="0">
              <a:latin typeface="Times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" pitchFamily="18" charset="0"/>
              </a:rPr>
              <a:t>	            </a:t>
            </a:r>
          </a:p>
          <a:p>
            <a:pPr>
              <a:buNone/>
            </a:pPr>
            <a:r>
              <a:rPr lang="en-US" sz="2800" dirty="0" smtClean="0">
                <a:latin typeface="Times" pitchFamily="18" charset="0"/>
              </a:rPr>
              <a:t>where </a:t>
            </a:r>
            <a:r>
              <a:rPr lang="el-GR" sz="2800" i="1" dirty="0" smtClean="0">
                <a:latin typeface="Cambria Math"/>
                <a:ea typeface="Cambria Math"/>
              </a:rPr>
              <a:t>δ</a:t>
            </a:r>
            <a:r>
              <a:rPr lang="en-US" sz="2800" dirty="0" smtClean="0">
                <a:latin typeface="Times" pitchFamily="18" charset="0"/>
              </a:rPr>
              <a:t> and </a:t>
            </a:r>
            <a:r>
              <a:rPr lang="el-GR" sz="2800" i="1" dirty="0" smtClean="0">
                <a:latin typeface="Cambria Math"/>
                <a:ea typeface="Cambria Math"/>
              </a:rPr>
              <a:t>ε</a:t>
            </a:r>
            <a:r>
              <a:rPr lang="en-US" sz="2800" dirty="0" smtClean="0">
                <a:latin typeface="Times" pitchFamily="18" charset="0"/>
              </a:rPr>
              <a:t> are user-defined parameters.</a:t>
            </a:r>
            <a:endParaRPr lang="en-US" sz="2800" dirty="0">
              <a:latin typeface="Times" pitchFamily="18" charset="0"/>
            </a:endParaRPr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895600"/>
            <a:ext cx="5867400" cy="216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ular Callout 4"/>
          <p:cNvSpPr/>
          <p:nvPr/>
        </p:nvSpPr>
        <p:spPr>
          <a:xfrm>
            <a:off x="6781800" y="4343400"/>
            <a:ext cx="2057400" cy="533400"/>
          </a:xfrm>
          <a:prstGeom prst="wedgeRectCallout">
            <a:avLst>
              <a:gd name="adj1" fmla="val -104257"/>
              <a:gd name="adj2" fmla="val -1887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70C0"/>
                </a:solidFill>
                <a:latin typeface="Times" pitchFamily="18" charset="0"/>
              </a:rPr>
              <a:t>Euclidean Distance</a:t>
            </a:r>
            <a:endParaRPr lang="en-US" sz="2000" dirty="0">
              <a:solidFill>
                <a:srgbClr val="0070C0"/>
              </a:solidFill>
              <a:latin typeface="Times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" pitchFamily="18" charset="0"/>
              </a:rPr>
              <a:t>Approach &amp; Related Work</a:t>
            </a:r>
            <a:endParaRPr lang="en-US" dirty="0">
              <a:latin typeface="Times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 dirty="0" smtClean="0">
                <a:latin typeface="Times" pitchFamily="18" charset="0"/>
              </a:rPr>
              <a:t>Related work:</a:t>
            </a:r>
          </a:p>
          <a:p>
            <a:r>
              <a:rPr lang="en-US" sz="2000" dirty="0" smtClean="0">
                <a:latin typeface="Times" pitchFamily="18" charset="0"/>
              </a:rPr>
              <a:t>Subspace clustering methods: For instance, K-subspace, a EM-type algorithm similar to K-means.</a:t>
            </a:r>
          </a:p>
          <a:p>
            <a:r>
              <a:rPr lang="en-US" sz="2000" dirty="0" smtClean="0">
                <a:latin typeface="Times" pitchFamily="18" charset="0"/>
              </a:rPr>
              <a:t>Generalized Principle Component Analysis(GPCA): It formulates the subspace clustering problem as a polynomial factorization problem (In Computer Vision Area).</a:t>
            </a:r>
          </a:p>
          <a:p>
            <a:r>
              <a:rPr lang="en-US" sz="2000" dirty="0" smtClean="0">
                <a:latin typeface="Times" pitchFamily="18" charset="0"/>
              </a:rPr>
              <a:t>Hough-transform based algorithm: For instance, CASH.</a:t>
            </a:r>
          </a:p>
          <a:p>
            <a:r>
              <a:rPr lang="en-US" sz="2000" dirty="0" smtClean="0">
                <a:latin typeface="Times" pitchFamily="18" charset="0"/>
              </a:rPr>
              <a:t>Sampling based algorithm: LMCLUS.</a:t>
            </a:r>
          </a:p>
          <a:p>
            <a:endParaRPr lang="en-US" sz="2000" dirty="0" smtClean="0">
              <a:latin typeface="Times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" pitchFamily="18" charset="0"/>
              </a:rPr>
              <a:t>Main Challenge:</a:t>
            </a:r>
          </a:p>
          <a:p>
            <a:pPr>
              <a:buNone/>
            </a:pPr>
            <a:r>
              <a:rPr lang="en-US" sz="2000" dirty="0" smtClean="0">
                <a:latin typeface="Times" pitchFamily="18" charset="0"/>
              </a:rPr>
              <a:t>	How to find all significant linear correlations efficiently?</a:t>
            </a:r>
          </a:p>
          <a:p>
            <a:pPr>
              <a:buNone/>
            </a:pPr>
            <a:endParaRPr lang="en-US" sz="2000" b="1" dirty="0" smtClean="0">
              <a:latin typeface="Times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" pitchFamily="18" charset="0"/>
              </a:rPr>
              <a:t>Our approach:</a:t>
            </a:r>
          </a:p>
          <a:p>
            <a:pPr>
              <a:buNone/>
            </a:pPr>
            <a:r>
              <a:rPr lang="en-US" sz="2000" dirty="0" smtClean="0">
                <a:latin typeface="Times" pitchFamily="18" charset="0"/>
              </a:rPr>
              <a:t>	Divide and Conquer Strategy, to find correlation on data subsets and </a:t>
            </a:r>
            <a:r>
              <a:rPr lang="en-US" sz="2000" smtClean="0">
                <a:latin typeface="Times" pitchFamily="18" charset="0"/>
              </a:rPr>
              <a:t>merge </a:t>
            </a:r>
            <a:r>
              <a:rPr lang="en-US" sz="2000" smtClean="0">
                <a:latin typeface="Times" pitchFamily="18" charset="0"/>
              </a:rPr>
              <a:t>results.</a:t>
            </a:r>
            <a:endParaRPr lang="en-US" sz="2000" dirty="0" smtClean="0">
              <a:latin typeface="Times" pitchFamily="18" charset="0"/>
            </a:endParaRPr>
          </a:p>
          <a:p>
            <a:pPr>
              <a:buNone/>
            </a:pPr>
            <a:endParaRPr lang="en-US" sz="2000" dirty="0" smtClean="0">
              <a:latin typeface="Times" pitchFamily="18" charset="0"/>
            </a:endParaRPr>
          </a:p>
          <a:p>
            <a:endParaRPr lang="en-US" sz="2000" dirty="0">
              <a:latin typeface="Times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203</Words>
  <Application>Microsoft Office PowerPoint</Application>
  <PresentationFormat>On-screen Show (4:3)</PresentationFormat>
  <Paragraphs>44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Finding Significant Linear Correlations in Data sets</vt:lpstr>
      <vt:lpstr>Finding Significant Correlations</vt:lpstr>
      <vt:lpstr>Finding Significant Correlations</vt:lpstr>
      <vt:lpstr>Problem Statement</vt:lpstr>
      <vt:lpstr>Problem Statement</vt:lpstr>
      <vt:lpstr>Approach &amp; Related Work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FIU-SCS</cp:lastModifiedBy>
  <cp:revision>19</cp:revision>
  <dcterms:created xsi:type="dcterms:W3CDTF">2006-08-16T00:00:00Z</dcterms:created>
  <dcterms:modified xsi:type="dcterms:W3CDTF">2010-02-23T21:13:34Z</dcterms:modified>
</cp:coreProperties>
</file>