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3.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6" r:id="rId2"/>
    <p:sldId id="321" r:id="rId3"/>
    <p:sldId id="322" r:id="rId4"/>
    <p:sldId id="375" r:id="rId5"/>
    <p:sldId id="261" r:id="rId6"/>
    <p:sldId id="263" r:id="rId7"/>
    <p:sldId id="262" r:id="rId8"/>
    <p:sldId id="337" r:id="rId9"/>
    <p:sldId id="265" r:id="rId10"/>
    <p:sldId id="266" r:id="rId11"/>
    <p:sldId id="378" r:id="rId12"/>
    <p:sldId id="268" r:id="rId13"/>
    <p:sldId id="270" r:id="rId14"/>
    <p:sldId id="271" r:id="rId15"/>
    <p:sldId id="272" r:id="rId16"/>
    <p:sldId id="274" r:id="rId17"/>
    <p:sldId id="377" r:id="rId18"/>
    <p:sldId id="334" r:id="rId19"/>
    <p:sldId id="380" r:id="rId20"/>
    <p:sldId id="335" r:id="rId21"/>
    <p:sldId id="336" r:id="rId22"/>
    <p:sldId id="374" r:id="rId23"/>
    <p:sldId id="339" r:id="rId24"/>
    <p:sldId id="338" r:id="rId25"/>
    <p:sldId id="276" r:id="rId26"/>
    <p:sldId id="279" r:id="rId27"/>
    <p:sldId id="288" r:id="rId28"/>
    <p:sldId id="340" r:id="rId29"/>
    <p:sldId id="342" r:id="rId30"/>
    <p:sldId id="281" r:id="rId31"/>
    <p:sldId id="343" r:id="rId32"/>
    <p:sldId id="341" r:id="rId33"/>
    <p:sldId id="344" r:id="rId34"/>
    <p:sldId id="282" r:id="rId35"/>
    <p:sldId id="345" r:id="rId36"/>
    <p:sldId id="351" r:id="rId37"/>
    <p:sldId id="352" r:id="rId38"/>
    <p:sldId id="287" r:id="rId39"/>
    <p:sldId id="290" r:id="rId40"/>
    <p:sldId id="291" r:id="rId41"/>
    <p:sldId id="292" r:id="rId42"/>
    <p:sldId id="293" r:id="rId43"/>
    <p:sldId id="294" r:id="rId44"/>
    <p:sldId id="381" r:id="rId45"/>
    <p:sldId id="297" r:id="rId46"/>
    <p:sldId id="298" r:id="rId47"/>
    <p:sldId id="299" r:id="rId48"/>
    <p:sldId id="353" r:id="rId49"/>
    <p:sldId id="354" r:id="rId50"/>
    <p:sldId id="355" r:id="rId51"/>
    <p:sldId id="356" r:id="rId52"/>
    <p:sldId id="357" r:id="rId53"/>
    <p:sldId id="358" r:id="rId54"/>
    <p:sldId id="301" r:id="rId55"/>
    <p:sldId id="307" r:id="rId56"/>
    <p:sldId id="371" r:id="rId57"/>
    <p:sldId id="370" r:id="rId58"/>
    <p:sldId id="372" r:id="rId59"/>
    <p:sldId id="259" r:id="rId60"/>
    <p:sldId id="382" r:id="rId61"/>
    <p:sldId id="258" r:id="rId62"/>
    <p:sldId id="368" r:id="rId63"/>
    <p:sldId id="369" r:id="rId64"/>
    <p:sldId id="379" r:id="rId65"/>
    <p:sldId id="373" r:id="rId6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36">
          <p15:clr>
            <a:srgbClr val="A4A3A4"/>
          </p15:clr>
        </p15:guide>
        <p15:guide id="4" pos="2188">
          <p15:clr>
            <a:srgbClr val="A4A3A4"/>
          </p15:clr>
        </p15:guide>
        <p15:guide id="5" orient="horz" pos="3162">
          <p15:clr>
            <a:srgbClr val="A4A3A4"/>
          </p15:clr>
        </p15:guide>
        <p15:guide id="6" orient="horz" pos="3224">
          <p15:clr>
            <a:srgbClr val="A4A3A4"/>
          </p15:clr>
        </p15:guide>
        <p15:guide id="7" pos="2207">
          <p15:clr>
            <a:srgbClr val="A4A3A4"/>
          </p15:clr>
        </p15:guide>
        <p15:guide id="8"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296" autoAdjust="0"/>
  </p:normalViewPr>
  <p:slideViewPr>
    <p:cSldViewPr>
      <p:cViewPr varScale="1">
        <p:scale>
          <a:sx n="86" d="100"/>
          <a:sy n="86" d="100"/>
        </p:scale>
        <p:origin x="1195"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05" d="100"/>
          <a:sy n="105" d="100"/>
        </p:scale>
        <p:origin x="-2478" y="-90"/>
      </p:cViewPr>
      <p:guideLst>
        <p:guide orient="horz" pos="2880"/>
        <p:guide pos="2160"/>
        <p:guide orient="horz" pos="2936"/>
        <p:guide pos="2188"/>
        <p:guide orient="horz" pos="3162"/>
        <p:guide orient="horz" pos="3224"/>
        <p:guide pos="2207"/>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MyProjects\Dropbox\integrated-monitoring-optimization\chart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MyProjects\Dropbox\integrated-monitoring-optimization\chart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MyProjects\Dropbox\integrated-monitoring-optimization\chart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MyProjects\Dropbox\integrated-monitoring-optimization\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408676072851301"/>
          <c:y val="5.5104257801108197E-2"/>
          <c:w val="0.77801297680429538"/>
          <c:h val="0.75334725331857477"/>
        </c:manualLayout>
      </c:layout>
      <c:barChart>
        <c:barDir val="col"/>
        <c:grouping val="clustered"/>
        <c:varyColors val="0"/>
        <c:ser>
          <c:idx val="0"/>
          <c:order val="0"/>
          <c:tx>
            <c:v>Eliminated False Tickets</c:v>
          </c:tx>
          <c:spPr>
            <a:solidFill>
              <a:schemeClr val="tx2">
                <a:lumMod val="20000"/>
                <a:lumOff val="80000"/>
              </a:schemeClr>
            </a:solidFill>
            <a:ln>
              <a:solidFill>
                <a:sysClr val="windowText" lastClr="000000"/>
              </a:solidFill>
            </a:ln>
          </c:spPr>
          <c:invertIfNegative val="0"/>
          <c:cat>
            <c:numRef>
              <c:f>'E:\MyProjects\Dropbox\integrated-monitoring-optimization\[charts.xls]amp_results'!$K$5:$K$9</c:f>
              <c:numCache>
                <c:formatCode>General</c:formatCode>
                <c:ptCount val="5"/>
                <c:pt idx="0">
                  <c:v>0.9</c:v>
                </c:pt>
                <c:pt idx="1">
                  <c:v>0.7</c:v>
                </c:pt>
                <c:pt idx="2">
                  <c:v>0.5</c:v>
                </c:pt>
                <c:pt idx="3">
                  <c:v>0.3</c:v>
                </c:pt>
                <c:pt idx="4">
                  <c:v>0.1</c:v>
                </c:pt>
              </c:numCache>
            </c:numRef>
          </c:cat>
          <c:val>
            <c:numRef>
              <c:f>'E:\MyProjects\Dropbox\integrated-monitoring-optimization\[charts.xls]amp_results'!$C$5:$C$9</c:f>
              <c:numCache>
                <c:formatCode>General</c:formatCode>
                <c:ptCount val="5"/>
                <c:pt idx="0">
                  <c:v>26092</c:v>
                </c:pt>
                <c:pt idx="1">
                  <c:v>21002</c:v>
                </c:pt>
                <c:pt idx="2">
                  <c:v>15613</c:v>
                </c:pt>
                <c:pt idx="3">
                  <c:v>9362</c:v>
                </c:pt>
                <c:pt idx="4">
                  <c:v>3148</c:v>
                </c:pt>
              </c:numCache>
            </c:numRef>
          </c:val>
        </c:ser>
        <c:ser>
          <c:idx val="1"/>
          <c:order val="1"/>
          <c:tx>
            <c:v>All False Tickets</c:v>
          </c:tx>
          <c:spPr>
            <a:solidFill>
              <a:schemeClr val="accent5">
                <a:lumMod val="50000"/>
              </a:schemeClr>
            </a:solidFill>
            <a:ln>
              <a:solidFill>
                <a:sysClr val="windowText" lastClr="000000"/>
              </a:solidFill>
            </a:ln>
          </c:spPr>
          <c:invertIfNegative val="0"/>
          <c:cat>
            <c:numRef>
              <c:f>'E:\MyProjects\Dropbox\integrated-monitoring-optimization\[charts.xls]amp_results'!$K$5:$K$9</c:f>
              <c:numCache>
                <c:formatCode>General</c:formatCode>
                <c:ptCount val="5"/>
                <c:pt idx="0">
                  <c:v>0.9</c:v>
                </c:pt>
                <c:pt idx="1">
                  <c:v>0.7</c:v>
                </c:pt>
                <c:pt idx="2">
                  <c:v>0.5</c:v>
                </c:pt>
                <c:pt idx="3">
                  <c:v>0.3</c:v>
                </c:pt>
                <c:pt idx="4">
                  <c:v>0.1</c:v>
                </c:pt>
              </c:numCache>
            </c:numRef>
          </c:cat>
          <c:val>
            <c:numRef>
              <c:f>'E:\MyProjects\Dropbox\integrated-monitoring-optimization\[charts.xls]amp_results'!$G$5:$G$9</c:f>
              <c:numCache>
                <c:formatCode>General</c:formatCode>
                <c:ptCount val="5"/>
                <c:pt idx="0">
                  <c:v>35958</c:v>
                </c:pt>
                <c:pt idx="1">
                  <c:v>27975</c:v>
                </c:pt>
                <c:pt idx="2">
                  <c:v>20057</c:v>
                </c:pt>
                <c:pt idx="3">
                  <c:v>12033</c:v>
                </c:pt>
                <c:pt idx="4">
                  <c:v>4004</c:v>
                </c:pt>
              </c:numCache>
            </c:numRef>
          </c:val>
        </c:ser>
        <c:dLbls>
          <c:showLegendKey val="0"/>
          <c:showVal val="0"/>
          <c:showCatName val="0"/>
          <c:showSerName val="0"/>
          <c:showPercent val="0"/>
          <c:showBubbleSize val="0"/>
        </c:dLbls>
        <c:gapWidth val="300"/>
        <c:axId val="299242248"/>
        <c:axId val="299242640"/>
      </c:barChart>
      <c:catAx>
        <c:axId val="299242248"/>
        <c:scaling>
          <c:orientation val="minMax"/>
        </c:scaling>
        <c:delete val="0"/>
        <c:axPos val="b"/>
        <c:title>
          <c:tx>
            <c:rich>
              <a:bodyPr/>
              <a:lstStyle/>
              <a:p>
                <a:pPr>
                  <a:defRPr/>
                </a:pPr>
                <a:r>
                  <a:rPr lang="en-US"/>
                  <a:t>Testing Data Ratio</a:t>
                </a:r>
              </a:p>
            </c:rich>
          </c:tx>
          <c:layout>
            <c:manualLayout>
              <c:xMode val="edge"/>
              <c:yMode val="edge"/>
              <c:x val="0.35501045871804099"/>
              <c:y val="0.898469640176767"/>
            </c:manualLayout>
          </c:layout>
          <c:overlay val="0"/>
        </c:title>
        <c:numFmt formatCode="General" sourceLinked="1"/>
        <c:majorTickMark val="none"/>
        <c:minorTickMark val="none"/>
        <c:tickLblPos val="nextTo"/>
        <c:crossAx val="299242640"/>
        <c:crosses val="autoZero"/>
        <c:auto val="1"/>
        <c:lblAlgn val="ctr"/>
        <c:lblOffset val="100"/>
        <c:noMultiLvlLbl val="0"/>
      </c:catAx>
      <c:valAx>
        <c:axId val="299242640"/>
        <c:scaling>
          <c:orientation val="minMax"/>
        </c:scaling>
        <c:delete val="0"/>
        <c:axPos val="l"/>
        <c:majorGridlines/>
        <c:title>
          <c:tx>
            <c:rich>
              <a:bodyPr/>
              <a:lstStyle/>
              <a:p>
                <a:pPr>
                  <a:defRPr/>
                </a:pPr>
                <a:r>
                  <a:rPr lang="en-US"/>
                  <a:t>Count</a:t>
                </a:r>
              </a:p>
            </c:rich>
          </c:tx>
          <c:layout/>
          <c:overlay val="0"/>
        </c:title>
        <c:numFmt formatCode="General" sourceLinked="1"/>
        <c:majorTickMark val="out"/>
        <c:minorTickMark val="none"/>
        <c:tickLblPos val="nextTo"/>
        <c:crossAx val="299242248"/>
        <c:crosses val="autoZero"/>
        <c:crossBetween val="between"/>
      </c:valAx>
    </c:plotArea>
    <c:legend>
      <c:legendPos val="r"/>
      <c:layout>
        <c:manualLayout>
          <c:xMode val="edge"/>
          <c:yMode val="edge"/>
          <c:x val="0.3083547170816846"/>
          <c:y val="5.5800021802386524E-2"/>
          <c:w val="0.6916452829183154"/>
          <c:h val="0.16422496708678186"/>
        </c:manualLayout>
      </c:layout>
      <c:overlay val="0"/>
    </c:legend>
    <c:plotVisOnly val="1"/>
    <c:dispBlanksAs val="gap"/>
    <c:showDLblsOverMax val="0"/>
  </c:chart>
  <c:spPr>
    <a:ln>
      <a:noFill/>
    </a:ln>
  </c:spPr>
  <c:txPr>
    <a:bodyPr/>
    <a:lstStyle/>
    <a:p>
      <a:pPr>
        <a:defRPr sz="1200">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09392125984252"/>
          <c:y val="5.5104257801108197E-2"/>
          <c:w val="0.79138659667541555"/>
          <c:h val="0.75222173775509327"/>
        </c:manualLayout>
      </c:layout>
      <c:barChart>
        <c:barDir val="col"/>
        <c:grouping val="clustered"/>
        <c:varyColors val="0"/>
        <c:ser>
          <c:idx val="0"/>
          <c:order val="0"/>
          <c:tx>
            <c:v>Postponed Real Tickets</c:v>
          </c:tx>
          <c:spPr>
            <a:solidFill>
              <a:srgbClr val="FFFF00"/>
            </a:solidFill>
            <a:ln>
              <a:solidFill>
                <a:prstClr val="black"/>
              </a:solidFill>
            </a:ln>
          </c:spPr>
          <c:invertIfNegative val="0"/>
          <c:cat>
            <c:numRef>
              <c:f>'E:\MyProjects\Dropbox\integrated-monitoring-optimization\[charts.xls]amp_results'!$K$5:$K$9</c:f>
              <c:numCache>
                <c:formatCode>General</c:formatCode>
                <c:ptCount val="5"/>
                <c:pt idx="0">
                  <c:v>0.9</c:v>
                </c:pt>
                <c:pt idx="1">
                  <c:v>0.7</c:v>
                </c:pt>
                <c:pt idx="2">
                  <c:v>0.5</c:v>
                </c:pt>
                <c:pt idx="3">
                  <c:v>0.3</c:v>
                </c:pt>
                <c:pt idx="4">
                  <c:v>0.1</c:v>
                </c:pt>
              </c:numCache>
            </c:numRef>
          </c:cat>
          <c:val>
            <c:numRef>
              <c:f>'E:\MyProjects\Dropbox\integrated-monitoring-optimization\[charts.xls]amp_results'!$D$5:$D$9</c:f>
              <c:numCache>
                <c:formatCode>General</c:formatCode>
                <c:ptCount val="5"/>
                <c:pt idx="0">
                  <c:v>118</c:v>
                </c:pt>
                <c:pt idx="1">
                  <c:v>211</c:v>
                </c:pt>
                <c:pt idx="2">
                  <c:v>237</c:v>
                </c:pt>
                <c:pt idx="3">
                  <c:v>133</c:v>
                </c:pt>
                <c:pt idx="4">
                  <c:v>37</c:v>
                </c:pt>
              </c:numCache>
            </c:numRef>
          </c:val>
        </c:ser>
        <c:ser>
          <c:idx val="1"/>
          <c:order val="1"/>
          <c:tx>
            <c:v>All Real Tickets</c:v>
          </c:tx>
          <c:spPr>
            <a:solidFill>
              <a:srgbClr val="C00000"/>
            </a:solidFill>
            <a:ln>
              <a:solidFill>
                <a:prstClr val="black"/>
              </a:solidFill>
            </a:ln>
          </c:spPr>
          <c:invertIfNegative val="0"/>
          <c:cat>
            <c:numRef>
              <c:f>'E:\MyProjects\Dropbox\integrated-monitoring-optimization\[charts.xls]amp_results'!$K$5:$K$9</c:f>
              <c:numCache>
                <c:formatCode>General</c:formatCode>
                <c:ptCount val="5"/>
                <c:pt idx="0">
                  <c:v>0.9</c:v>
                </c:pt>
                <c:pt idx="1">
                  <c:v>0.7</c:v>
                </c:pt>
                <c:pt idx="2">
                  <c:v>0.5</c:v>
                </c:pt>
                <c:pt idx="3">
                  <c:v>0.3</c:v>
                </c:pt>
                <c:pt idx="4">
                  <c:v>0.1</c:v>
                </c:pt>
              </c:numCache>
            </c:numRef>
          </c:cat>
          <c:val>
            <c:numRef>
              <c:f>'E:\MyProjects\Dropbox\integrated-monitoring-optimization\[charts.xls]amp_results'!$I$5:$I$9</c:f>
              <c:numCache>
                <c:formatCode>General</c:formatCode>
                <c:ptCount val="5"/>
                <c:pt idx="0">
                  <c:v>9382</c:v>
                </c:pt>
                <c:pt idx="1">
                  <c:v>7289</c:v>
                </c:pt>
                <c:pt idx="2">
                  <c:v>5132</c:v>
                </c:pt>
                <c:pt idx="3">
                  <c:v>3081</c:v>
                </c:pt>
                <c:pt idx="4">
                  <c:v>1034</c:v>
                </c:pt>
              </c:numCache>
            </c:numRef>
          </c:val>
        </c:ser>
        <c:dLbls>
          <c:showLegendKey val="0"/>
          <c:showVal val="0"/>
          <c:showCatName val="0"/>
          <c:showSerName val="0"/>
          <c:showPercent val="0"/>
          <c:showBubbleSize val="0"/>
        </c:dLbls>
        <c:gapWidth val="300"/>
        <c:axId val="299236368"/>
        <c:axId val="299237544"/>
      </c:barChart>
      <c:catAx>
        <c:axId val="299236368"/>
        <c:scaling>
          <c:orientation val="minMax"/>
        </c:scaling>
        <c:delete val="0"/>
        <c:axPos val="b"/>
        <c:title>
          <c:tx>
            <c:rich>
              <a:bodyPr/>
              <a:lstStyle/>
              <a:p>
                <a:pPr>
                  <a:defRPr/>
                </a:pPr>
                <a:r>
                  <a:rPr lang="en-US"/>
                  <a:t>Testing Data Ratio</a:t>
                </a:r>
              </a:p>
            </c:rich>
          </c:tx>
          <c:layout/>
          <c:overlay val="0"/>
        </c:title>
        <c:numFmt formatCode="General" sourceLinked="1"/>
        <c:majorTickMark val="none"/>
        <c:minorTickMark val="none"/>
        <c:tickLblPos val="nextTo"/>
        <c:crossAx val="299237544"/>
        <c:crosses val="autoZero"/>
        <c:auto val="1"/>
        <c:lblAlgn val="ctr"/>
        <c:lblOffset val="100"/>
        <c:noMultiLvlLbl val="0"/>
      </c:catAx>
      <c:valAx>
        <c:axId val="299237544"/>
        <c:scaling>
          <c:orientation val="minMax"/>
        </c:scaling>
        <c:delete val="0"/>
        <c:axPos val="l"/>
        <c:majorGridlines/>
        <c:title>
          <c:tx>
            <c:rich>
              <a:bodyPr/>
              <a:lstStyle/>
              <a:p>
                <a:pPr>
                  <a:defRPr/>
                </a:pPr>
                <a:r>
                  <a:rPr lang="en-US"/>
                  <a:t>Count</a:t>
                </a:r>
              </a:p>
            </c:rich>
          </c:tx>
          <c:layout/>
          <c:overlay val="0"/>
        </c:title>
        <c:numFmt formatCode="General" sourceLinked="1"/>
        <c:majorTickMark val="out"/>
        <c:minorTickMark val="none"/>
        <c:tickLblPos val="nextTo"/>
        <c:crossAx val="299236368"/>
        <c:crosses val="autoZero"/>
        <c:crossBetween val="between"/>
      </c:valAx>
    </c:plotArea>
    <c:legend>
      <c:legendPos val="r"/>
      <c:layout>
        <c:manualLayout>
          <c:xMode val="edge"/>
          <c:yMode val="edge"/>
          <c:x val="0.48201630796150485"/>
          <c:y val="6.2260295638940893E-2"/>
          <c:w val="0.50131681539807527"/>
          <c:h val="0.13010951806919901"/>
        </c:manualLayout>
      </c:layout>
      <c:overlay val="0"/>
    </c:legend>
    <c:plotVisOnly val="1"/>
    <c:dispBlanksAs val="gap"/>
    <c:showDLblsOverMax val="0"/>
  </c:chart>
  <c:spPr>
    <a:ln>
      <a:noFill/>
    </a:ln>
  </c:spPr>
  <c:txPr>
    <a:bodyPr/>
    <a:lstStyle/>
    <a:p>
      <a:pPr>
        <a:defRPr sz="1200">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v>False Tickets</c:v>
          </c:tx>
          <c:spPr>
            <a:solidFill>
              <a:schemeClr val="tx2"/>
            </a:solidFill>
          </c:spPr>
          <c:invertIfNegative val="0"/>
          <c:cat>
            <c:strRef>
              <c:f>'deployed results'!$A$19:$A$21</c:f>
              <c:strCache>
                <c:ptCount val="3"/>
                <c:pt idx="0">
                  <c:v>October 2011</c:v>
                </c:pt>
                <c:pt idx="1">
                  <c:v>November 2011</c:v>
                </c:pt>
                <c:pt idx="2">
                  <c:v>Januray 2012</c:v>
                </c:pt>
              </c:strCache>
            </c:strRef>
          </c:cat>
          <c:val>
            <c:numRef>
              <c:f>'deployed results'!$B$19:$B$21</c:f>
              <c:numCache>
                <c:formatCode>General</c:formatCode>
                <c:ptCount val="3"/>
                <c:pt idx="0">
                  <c:v>6217</c:v>
                </c:pt>
                <c:pt idx="1">
                  <c:v>5536</c:v>
                </c:pt>
                <c:pt idx="2">
                  <c:v>4901</c:v>
                </c:pt>
              </c:numCache>
            </c:numRef>
          </c:val>
        </c:ser>
        <c:ser>
          <c:idx val="1"/>
          <c:order val="1"/>
          <c:tx>
            <c:v>Real Tickets</c:v>
          </c:tx>
          <c:spPr>
            <a:solidFill>
              <a:srgbClr val="FF3300"/>
            </a:solidFill>
          </c:spPr>
          <c:invertIfNegative val="0"/>
          <c:val>
            <c:numRef>
              <c:f>'deployed results'!$C$19:$C$21</c:f>
              <c:numCache>
                <c:formatCode>General</c:formatCode>
                <c:ptCount val="3"/>
                <c:pt idx="0">
                  <c:v>5639</c:v>
                </c:pt>
                <c:pt idx="1">
                  <c:v>5605</c:v>
                </c:pt>
                <c:pt idx="2">
                  <c:v>5524</c:v>
                </c:pt>
              </c:numCache>
            </c:numRef>
          </c:val>
        </c:ser>
        <c:dLbls>
          <c:showLegendKey val="0"/>
          <c:showVal val="0"/>
          <c:showCatName val="0"/>
          <c:showSerName val="0"/>
          <c:showPercent val="0"/>
          <c:showBubbleSize val="0"/>
        </c:dLbls>
        <c:gapWidth val="150"/>
        <c:axId val="300931856"/>
        <c:axId val="300933032"/>
      </c:barChart>
      <c:catAx>
        <c:axId val="300931856"/>
        <c:scaling>
          <c:orientation val="minMax"/>
        </c:scaling>
        <c:delete val="0"/>
        <c:axPos val="b"/>
        <c:numFmt formatCode="General" sourceLinked="0"/>
        <c:majorTickMark val="none"/>
        <c:minorTickMark val="none"/>
        <c:tickLblPos val="nextTo"/>
        <c:crossAx val="300933032"/>
        <c:crosses val="autoZero"/>
        <c:auto val="1"/>
        <c:lblAlgn val="ctr"/>
        <c:lblOffset val="100"/>
        <c:noMultiLvlLbl val="0"/>
      </c:catAx>
      <c:valAx>
        <c:axId val="300933032"/>
        <c:scaling>
          <c:orientation val="minMax"/>
          <c:min val="4000"/>
        </c:scaling>
        <c:delete val="0"/>
        <c:axPos val="l"/>
        <c:majorGridlines/>
        <c:title>
          <c:tx>
            <c:rich>
              <a:bodyPr/>
              <a:lstStyle/>
              <a:p>
                <a:pPr>
                  <a:defRPr sz="1400"/>
                </a:pPr>
                <a:r>
                  <a:rPr lang="en-US" sz="1400"/>
                  <a:t>Number of Tickets</a:t>
                </a:r>
              </a:p>
            </c:rich>
          </c:tx>
          <c:layout/>
          <c:overlay val="0"/>
        </c:title>
        <c:numFmt formatCode="General" sourceLinked="1"/>
        <c:majorTickMark val="none"/>
        <c:minorTickMark val="none"/>
        <c:tickLblPos val="nextTo"/>
        <c:crossAx val="300931856"/>
        <c:crosses val="autoZero"/>
        <c:crossBetween val="between"/>
      </c:valAx>
      <c:dTable>
        <c:showHorzBorder val="1"/>
        <c:showVertBorder val="1"/>
        <c:showOutline val="1"/>
        <c:showKeys val="1"/>
      </c:dTable>
    </c:plotArea>
    <c:plotVisOnly val="1"/>
    <c:dispBlanksAs val="gap"/>
    <c:showDLblsOverMax val="0"/>
  </c:chart>
  <c:spPr>
    <a:ln>
      <a:noFill/>
    </a:ln>
  </c:spPr>
  <c:txPr>
    <a:bodyPr/>
    <a:lstStyle/>
    <a:p>
      <a:pPr>
        <a:defRPr sz="1200">
          <a:latin typeface="Arial" pitchFamily="34" charset="0"/>
          <a:cs typeface="Arial"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779396325459321"/>
          <c:y val="0.10046296296296299"/>
          <c:w val="0.75165048118985123"/>
          <c:h val="0.69485309128025663"/>
        </c:manualLayout>
      </c:layout>
      <c:barChart>
        <c:barDir val="col"/>
        <c:grouping val="clustered"/>
        <c:varyColors val="0"/>
        <c:ser>
          <c:idx val="0"/>
          <c:order val="0"/>
          <c:tx>
            <c:v>Events</c:v>
          </c:tx>
          <c:invertIfNegative val="0"/>
          <c:dPt>
            <c:idx val="0"/>
            <c:invertIfNegative val="0"/>
            <c:bubble3D val="0"/>
            <c:spPr>
              <a:solidFill>
                <a:srgbClr val="FF0000"/>
              </a:solidFill>
            </c:spPr>
          </c:dPt>
          <c:dPt>
            <c:idx val="1"/>
            <c:invertIfNegative val="0"/>
            <c:bubble3D val="0"/>
            <c:spPr>
              <a:solidFill>
                <a:srgbClr val="002060"/>
              </a:solidFill>
            </c:spPr>
          </c:dPt>
          <c:cat>
            <c:strRef>
              <c:f>'deployed results'!$B$6:$C$6</c:f>
              <c:strCache>
                <c:ptCount val="2"/>
                <c:pt idx="0">
                  <c:v>Before</c:v>
                </c:pt>
                <c:pt idx="1">
                  <c:v>After</c:v>
                </c:pt>
              </c:strCache>
            </c:strRef>
          </c:cat>
          <c:val>
            <c:numRef>
              <c:f>'deployed results'!$B$5:$C$5</c:f>
              <c:numCache>
                <c:formatCode>General</c:formatCode>
                <c:ptCount val="2"/>
                <c:pt idx="0">
                  <c:v>9628</c:v>
                </c:pt>
                <c:pt idx="1">
                  <c:v>6212</c:v>
                </c:pt>
              </c:numCache>
            </c:numRef>
          </c:val>
        </c:ser>
        <c:dLbls>
          <c:showLegendKey val="0"/>
          <c:showVal val="0"/>
          <c:showCatName val="0"/>
          <c:showSerName val="0"/>
          <c:showPercent val="0"/>
          <c:showBubbleSize val="0"/>
        </c:dLbls>
        <c:gapWidth val="300"/>
        <c:axId val="300980808"/>
        <c:axId val="300981984"/>
      </c:barChart>
      <c:catAx>
        <c:axId val="300980808"/>
        <c:scaling>
          <c:orientation val="minMax"/>
        </c:scaling>
        <c:delete val="0"/>
        <c:axPos val="b"/>
        <c:numFmt formatCode="General" sourceLinked="0"/>
        <c:majorTickMark val="none"/>
        <c:minorTickMark val="none"/>
        <c:tickLblPos val="nextTo"/>
        <c:txPr>
          <a:bodyPr/>
          <a:lstStyle/>
          <a:p>
            <a:pPr>
              <a:defRPr sz="1400"/>
            </a:pPr>
            <a:endParaRPr lang="en-US"/>
          </a:p>
        </c:txPr>
        <c:crossAx val="300981984"/>
        <c:crosses val="autoZero"/>
        <c:auto val="1"/>
        <c:lblAlgn val="ctr"/>
        <c:lblOffset val="100"/>
        <c:noMultiLvlLbl val="0"/>
      </c:catAx>
      <c:valAx>
        <c:axId val="300981984"/>
        <c:scaling>
          <c:orientation val="minMax"/>
        </c:scaling>
        <c:delete val="0"/>
        <c:axPos val="l"/>
        <c:majorGridlines/>
        <c:title>
          <c:tx>
            <c:rich>
              <a:bodyPr/>
              <a:lstStyle/>
              <a:p>
                <a:pPr>
                  <a:defRPr sz="1400"/>
                </a:pPr>
                <a:r>
                  <a:rPr lang="en-US" sz="1400"/>
                  <a:t>Number</a:t>
                </a:r>
                <a:r>
                  <a:rPr lang="en-US" sz="1400" baseline="0"/>
                  <a:t>  of False Events</a:t>
                </a:r>
                <a:endParaRPr lang="en-US" sz="1400"/>
              </a:p>
            </c:rich>
          </c:tx>
          <c:layout>
            <c:manualLayout>
              <c:xMode val="edge"/>
              <c:yMode val="edge"/>
              <c:x val="4.7222222222222221E-2"/>
              <c:y val="3.5347404491105294E-2"/>
            </c:manualLayout>
          </c:layout>
          <c:overlay val="0"/>
        </c:title>
        <c:numFmt formatCode="General" sourceLinked="1"/>
        <c:majorTickMark val="out"/>
        <c:minorTickMark val="none"/>
        <c:tickLblPos val="nextTo"/>
        <c:crossAx val="300980808"/>
        <c:crosses val="autoZero"/>
        <c:crossBetween val="between"/>
      </c:valAx>
    </c:plotArea>
    <c:plotVisOnly val="1"/>
    <c:dispBlanksAs val="gap"/>
    <c:showDLblsOverMax val="0"/>
  </c:chart>
  <c:spPr>
    <a:ln>
      <a:noFill/>
    </a:ln>
  </c:spPr>
  <c:txPr>
    <a:bodyPr/>
    <a:lstStyle/>
    <a:p>
      <a:pPr>
        <a:defRPr>
          <a:latin typeface="Arial" pitchFamily="34" charset="0"/>
          <a:cs typeface="Arial" pitchFamily="34" charset="0"/>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7" tIns="49519" rIns="99037" bIns="49519"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37" tIns="49519" rIns="99037" bIns="49519" rtlCol="0"/>
          <a:lstStyle>
            <a:lvl1pPr algn="r">
              <a:defRPr sz="1300"/>
            </a:lvl1pPr>
          </a:lstStyle>
          <a:p>
            <a:fld id="{EC13DC17-CCA8-40DC-A29D-43B64741026B}" type="datetimeFigureOut">
              <a:rPr lang="en-US" smtClean="0"/>
              <a:t>4/17/2014</a:t>
            </a:fld>
            <a:endParaRPr lang="en-US"/>
          </a:p>
        </p:txBody>
      </p:sp>
      <p:sp>
        <p:nvSpPr>
          <p:cNvPr id="4" name="Footer Placeholder 3"/>
          <p:cNvSpPr>
            <a:spLocks noGrp="1"/>
          </p:cNvSpPr>
          <p:nvPr>
            <p:ph type="ftr" sz="quarter" idx="2"/>
          </p:nvPr>
        </p:nvSpPr>
        <p:spPr>
          <a:xfrm>
            <a:off x="1" y="9721106"/>
            <a:ext cx="3076363" cy="511731"/>
          </a:xfrm>
          <a:prstGeom prst="rect">
            <a:avLst/>
          </a:prstGeom>
        </p:spPr>
        <p:txBody>
          <a:bodyPr vert="horz" lIns="99037" tIns="49519" rIns="99037" bIns="49519"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7" tIns="49519" rIns="99037" bIns="49519" rtlCol="0" anchor="b"/>
          <a:lstStyle>
            <a:lvl1pPr algn="r">
              <a:defRPr sz="1300"/>
            </a:lvl1pPr>
          </a:lstStyle>
          <a:p>
            <a:fld id="{9EFCF767-75E7-4276-AD79-672E56E84B4C}" type="slidenum">
              <a:rPr lang="en-US" smtClean="0"/>
              <a:t>‹#›</a:t>
            </a:fld>
            <a:endParaRPr lang="en-US"/>
          </a:p>
        </p:txBody>
      </p:sp>
    </p:spTree>
    <p:extLst>
      <p:ext uri="{BB962C8B-B14F-4D97-AF65-F5344CB8AC3E}">
        <p14:creationId xmlns:p14="http://schemas.microsoft.com/office/powerpoint/2010/main" val="12184226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37" tIns="49519" rIns="99037"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7" tIns="49519" rIns="99037" bIns="49519" rtlCol="0"/>
          <a:lstStyle>
            <a:lvl1pPr algn="r">
              <a:defRPr sz="1300"/>
            </a:lvl1pPr>
          </a:lstStyle>
          <a:p>
            <a:fld id="{2572404E-F1F2-40F6-8190-5F0DFDD51A29}" type="datetimeFigureOut">
              <a:rPr lang="en-US" smtClean="0"/>
              <a:t>4/17/2014</a:t>
            </a:fld>
            <a:endParaRPr lang="en-US"/>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9037" tIns="49519" rIns="99037"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7" tIns="49519" rIns="99037" bIns="4951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721106"/>
            <a:ext cx="3076363" cy="511731"/>
          </a:xfrm>
          <a:prstGeom prst="rect">
            <a:avLst/>
          </a:prstGeom>
        </p:spPr>
        <p:txBody>
          <a:bodyPr vert="horz" lIns="99037" tIns="49519" rIns="99037"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7" tIns="49519" rIns="99037" bIns="49519" rtlCol="0" anchor="b"/>
          <a:lstStyle>
            <a:lvl1pPr algn="r">
              <a:defRPr sz="1300"/>
            </a:lvl1pPr>
          </a:lstStyle>
          <a:p>
            <a:fld id="{02EB927D-22DD-4892-8A46-7A685961D173}" type="slidenum">
              <a:rPr lang="en-US" smtClean="0"/>
              <a:t>‹#›</a:t>
            </a:fld>
            <a:endParaRPr lang="en-US"/>
          </a:p>
        </p:txBody>
      </p:sp>
    </p:spTree>
    <p:extLst>
      <p:ext uri="{BB962C8B-B14F-4D97-AF65-F5344CB8AC3E}">
        <p14:creationId xmlns:p14="http://schemas.microsoft.com/office/powerpoint/2010/main" val="451255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1</a:t>
            </a:fld>
            <a:endParaRPr lang="en-US"/>
          </a:p>
        </p:txBody>
      </p:sp>
    </p:spTree>
    <p:extLst>
      <p:ext uri="{BB962C8B-B14F-4D97-AF65-F5344CB8AC3E}">
        <p14:creationId xmlns:p14="http://schemas.microsoft.com/office/powerpoint/2010/main" val="4091880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10</a:t>
            </a:fld>
            <a:endParaRPr lang="en-US"/>
          </a:p>
        </p:txBody>
      </p:sp>
    </p:spTree>
    <p:extLst>
      <p:ext uri="{BB962C8B-B14F-4D97-AF65-F5344CB8AC3E}">
        <p14:creationId xmlns:p14="http://schemas.microsoft.com/office/powerpoint/2010/main" val="4181836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11</a:t>
            </a:fld>
            <a:endParaRPr lang="en-US"/>
          </a:p>
        </p:txBody>
      </p:sp>
    </p:spTree>
    <p:extLst>
      <p:ext uri="{BB962C8B-B14F-4D97-AF65-F5344CB8AC3E}">
        <p14:creationId xmlns:p14="http://schemas.microsoft.com/office/powerpoint/2010/main" val="45574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12</a:t>
            </a:fld>
            <a:endParaRPr lang="en-US"/>
          </a:p>
        </p:txBody>
      </p:sp>
    </p:spTree>
    <p:extLst>
      <p:ext uri="{BB962C8B-B14F-4D97-AF65-F5344CB8AC3E}">
        <p14:creationId xmlns:p14="http://schemas.microsoft.com/office/powerpoint/2010/main" val="3625495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13</a:t>
            </a:fld>
            <a:endParaRPr lang="en-US"/>
          </a:p>
        </p:txBody>
      </p:sp>
    </p:spTree>
    <p:extLst>
      <p:ext uri="{BB962C8B-B14F-4D97-AF65-F5344CB8AC3E}">
        <p14:creationId xmlns:p14="http://schemas.microsoft.com/office/powerpoint/2010/main" val="2729525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14</a:t>
            </a:fld>
            <a:endParaRPr lang="en-US"/>
          </a:p>
        </p:txBody>
      </p:sp>
    </p:spTree>
    <p:extLst>
      <p:ext uri="{BB962C8B-B14F-4D97-AF65-F5344CB8AC3E}">
        <p14:creationId xmlns:p14="http://schemas.microsoft.com/office/powerpoint/2010/main" val="653819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
            </a:r>
            <a:r>
              <a:rPr lang="en-US" baseline="0" dirty="0" smtClean="0"/>
              <a:t> is a constant. F value can be updated by multiple movements, not a single movement.</a:t>
            </a:r>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15</a:t>
            </a:fld>
            <a:endParaRPr lang="en-US"/>
          </a:p>
        </p:txBody>
      </p:sp>
    </p:spTree>
    <p:extLst>
      <p:ext uri="{BB962C8B-B14F-4D97-AF65-F5344CB8AC3E}">
        <p14:creationId xmlns:p14="http://schemas.microsoft.com/office/powerpoint/2010/main" val="1004866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a:t>
            </a:r>
            <a:r>
              <a:rPr lang="en-US" baseline="0" dirty="0" smtClean="0"/>
              <a:t> is a constant</a:t>
            </a:r>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16</a:t>
            </a:fld>
            <a:endParaRPr lang="en-US"/>
          </a:p>
        </p:txBody>
      </p:sp>
    </p:spTree>
    <p:extLst>
      <p:ext uri="{BB962C8B-B14F-4D97-AF65-F5344CB8AC3E}">
        <p14:creationId xmlns:p14="http://schemas.microsoft.com/office/powerpoint/2010/main" val="407579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17</a:t>
            </a:fld>
            <a:endParaRPr lang="en-US"/>
          </a:p>
        </p:txBody>
      </p:sp>
    </p:spTree>
    <p:extLst>
      <p:ext uri="{BB962C8B-B14F-4D97-AF65-F5344CB8AC3E}">
        <p14:creationId xmlns:p14="http://schemas.microsoft.com/office/powerpoint/2010/main" val="4162301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18</a:t>
            </a:fld>
            <a:endParaRPr lang="en-US"/>
          </a:p>
        </p:txBody>
      </p:sp>
    </p:spTree>
    <p:extLst>
      <p:ext uri="{BB962C8B-B14F-4D97-AF65-F5344CB8AC3E}">
        <p14:creationId xmlns:p14="http://schemas.microsoft.com/office/powerpoint/2010/main" val="3117227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mtClean="0"/>
              <a:t>There are five algorithms we compared. The first two algorithms are developed for clustering logs. The last three algorithms are widely used in text mining domain.</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fld id="{95D3C11B-D33B-4DC6-A39B-4F481F03278D}" type="slidenum">
              <a:rPr lang="en-US" altLang="en-US">
                <a:latin typeface="Calibri" panose="020F0502020204030204" pitchFamily="34" charset="0"/>
              </a:rPr>
              <a:pPr/>
              <a:t>19</a:t>
            </a:fld>
            <a:endParaRPr lang="en-US" altLang="en-US">
              <a:latin typeface="Calibri" panose="020F0502020204030204" pitchFamily="34" charset="0"/>
            </a:endParaRPr>
          </a:p>
        </p:txBody>
      </p:sp>
    </p:spTree>
    <p:extLst>
      <p:ext uri="{BB962C8B-B14F-4D97-AF65-F5344CB8AC3E}">
        <p14:creationId xmlns:p14="http://schemas.microsoft.com/office/powerpoint/2010/main" val="2454675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a:t>
            </a:fld>
            <a:endParaRPr lang="en-US"/>
          </a:p>
        </p:txBody>
      </p:sp>
    </p:spTree>
    <p:extLst>
      <p:ext uri="{BB962C8B-B14F-4D97-AF65-F5344CB8AC3E}">
        <p14:creationId xmlns:p14="http://schemas.microsoft.com/office/powerpoint/2010/main" val="1776195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20</a:t>
            </a:fld>
            <a:endParaRPr lang="en-US"/>
          </a:p>
        </p:txBody>
      </p:sp>
    </p:spTree>
    <p:extLst>
      <p:ext uri="{BB962C8B-B14F-4D97-AF65-F5344CB8AC3E}">
        <p14:creationId xmlns:p14="http://schemas.microsoft.com/office/powerpoint/2010/main" val="3280827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21</a:t>
            </a:fld>
            <a:endParaRPr lang="en-US"/>
          </a:p>
        </p:txBody>
      </p:sp>
    </p:spTree>
    <p:extLst>
      <p:ext uri="{BB962C8B-B14F-4D97-AF65-F5344CB8AC3E}">
        <p14:creationId xmlns:p14="http://schemas.microsoft.com/office/powerpoint/2010/main" val="1091688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22</a:t>
            </a:fld>
            <a:endParaRPr lang="en-US"/>
          </a:p>
        </p:txBody>
      </p:sp>
    </p:spTree>
    <p:extLst>
      <p:ext uri="{BB962C8B-B14F-4D97-AF65-F5344CB8AC3E}">
        <p14:creationId xmlns:p14="http://schemas.microsoft.com/office/powerpoint/2010/main" val="35852519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23</a:t>
            </a:fld>
            <a:endParaRPr lang="en-US"/>
          </a:p>
        </p:txBody>
      </p:sp>
    </p:spTree>
    <p:extLst>
      <p:ext uri="{BB962C8B-B14F-4D97-AF65-F5344CB8AC3E}">
        <p14:creationId xmlns:p14="http://schemas.microsoft.com/office/powerpoint/2010/main" val="403482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24</a:t>
            </a:fld>
            <a:endParaRPr lang="en-US"/>
          </a:p>
        </p:txBody>
      </p:sp>
    </p:spTree>
    <p:extLst>
      <p:ext uri="{BB962C8B-B14F-4D97-AF65-F5344CB8AC3E}">
        <p14:creationId xmlns:p14="http://schemas.microsoft.com/office/powerpoint/2010/main" val="3932299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25</a:t>
            </a:fld>
            <a:endParaRPr lang="en-US"/>
          </a:p>
        </p:txBody>
      </p:sp>
    </p:spTree>
    <p:extLst>
      <p:ext uri="{BB962C8B-B14F-4D97-AF65-F5344CB8AC3E}">
        <p14:creationId xmlns:p14="http://schemas.microsoft.com/office/powerpoint/2010/main" val="255533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26</a:t>
            </a:fld>
            <a:endParaRPr lang="en-US"/>
          </a:p>
        </p:txBody>
      </p:sp>
    </p:spTree>
    <p:extLst>
      <p:ext uri="{BB962C8B-B14F-4D97-AF65-F5344CB8AC3E}">
        <p14:creationId xmlns:p14="http://schemas.microsoft.com/office/powerpoint/2010/main" val="2678620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27</a:t>
            </a:fld>
            <a:endParaRPr lang="en-US"/>
          </a:p>
        </p:txBody>
      </p:sp>
    </p:spTree>
    <p:extLst>
      <p:ext uri="{BB962C8B-B14F-4D97-AF65-F5344CB8AC3E}">
        <p14:creationId xmlns:p14="http://schemas.microsoft.com/office/powerpoint/2010/main" val="1962453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28</a:t>
            </a:fld>
            <a:endParaRPr lang="en-US"/>
          </a:p>
        </p:txBody>
      </p:sp>
    </p:spTree>
    <p:extLst>
      <p:ext uri="{BB962C8B-B14F-4D97-AF65-F5344CB8AC3E}">
        <p14:creationId xmlns:p14="http://schemas.microsoft.com/office/powerpoint/2010/main" val="472866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29</a:t>
            </a:fld>
            <a:endParaRPr lang="en-US"/>
          </a:p>
        </p:txBody>
      </p:sp>
    </p:spTree>
    <p:extLst>
      <p:ext uri="{BB962C8B-B14F-4D97-AF65-F5344CB8AC3E}">
        <p14:creationId xmlns:p14="http://schemas.microsoft.com/office/powerpoint/2010/main" val="110257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a:t>
            </a:fld>
            <a:endParaRPr lang="en-US"/>
          </a:p>
        </p:txBody>
      </p:sp>
    </p:spTree>
    <p:extLst>
      <p:ext uri="{BB962C8B-B14F-4D97-AF65-F5344CB8AC3E}">
        <p14:creationId xmlns:p14="http://schemas.microsoft.com/office/powerpoint/2010/main" val="3640634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30</a:t>
            </a:fld>
            <a:endParaRPr lang="en-US"/>
          </a:p>
        </p:txBody>
      </p:sp>
    </p:spTree>
    <p:extLst>
      <p:ext uri="{BB962C8B-B14F-4D97-AF65-F5344CB8AC3E}">
        <p14:creationId xmlns:p14="http://schemas.microsoft.com/office/powerpoint/2010/main" val="16157519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31</a:t>
            </a:fld>
            <a:endParaRPr lang="en-US"/>
          </a:p>
        </p:txBody>
      </p:sp>
    </p:spTree>
    <p:extLst>
      <p:ext uri="{BB962C8B-B14F-4D97-AF65-F5344CB8AC3E}">
        <p14:creationId xmlns:p14="http://schemas.microsoft.com/office/powerpoint/2010/main" val="22163169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32</a:t>
            </a:fld>
            <a:endParaRPr lang="en-US"/>
          </a:p>
        </p:txBody>
      </p:sp>
    </p:spTree>
    <p:extLst>
      <p:ext uri="{BB962C8B-B14F-4D97-AF65-F5344CB8AC3E}">
        <p14:creationId xmlns:p14="http://schemas.microsoft.com/office/powerpoint/2010/main" val="31064339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33</a:t>
            </a:fld>
            <a:endParaRPr lang="en-US"/>
          </a:p>
        </p:txBody>
      </p:sp>
    </p:spTree>
    <p:extLst>
      <p:ext uri="{BB962C8B-B14F-4D97-AF65-F5344CB8AC3E}">
        <p14:creationId xmlns:p14="http://schemas.microsoft.com/office/powerpoint/2010/main" val="2417982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34</a:t>
            </a:fld>
            <a:endParaRPr lang="en-US"/>
          </a:p>
        </p:txBody>
      </p:sp>
    </p:spTree>
    <p:extLst>
      <p:ext uri="{BB962C8B-B14F-4D97-AF65-F5344CB8AC3E}">
        <p14:creationId xmlns:p14="http://schemas.microsoft.com/office/powerpoint/2010/main" val="29674701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35</a:t>
            </a:fld>
            <a:endParaRPr lang="en-US"/>
          </a:p>
        </p:txBody>
      </p:sp>
    </p:spTree>
    <p:extLst>
      <p:ext uri="{BB962C8B-B14F-4D97-AF65-F5344CB8AC3E}">
        <p14:creationId xmlns:p14="http://schemas.microsoft.com/office/powerpoint/2010/main" val="4138327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36</a:t>
            </a:fld>
            <a:endParaRPr lang="en-US"/>
          </a:p>
        </p:txBody>
      </p:sp>
    </p:spTree>
    <p:extLst>
      <p:ext uri="{BB962C8B-B14F-4D97-AF65-F5344CB8AC3E}">
        <p14:creationId xmlns:p14="http://schemas.microsoft.com/office/powerpoint/2010/main" val="1392337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37</a:t>
            </a:fld>
            <a:endParaRPr lang="en-US"/>
          </a:p>
        </p:txBody>
      </p:sp>
    </p:spTree>
    <p:extLst>
      <p:ext uri="{BB962C8B-B14F-4D97-AF65-F5344CB8AC3E}">
        <p14:creationId xmlns:p14="http://schemas.microsoft.com/office/powerpoint/2010/main" val="69883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38</a:t>
            </a:fld>
            <a:endParaRPr lang="en-US"/>
          </a:p>
        </p:txBody>
      </p:sp>
    </p:spTree>
    <p:extLst>
      <p:ext uri="{BB962C8B-B14F-4D97-AF65-F5344CB8AC3E}">
        <p14:creationId xmlns:p14="http://schemas.microsoft.com/office/powerpoint/2010/main" val="2033918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39</a:t>
            </a:fld>
            <a:endParaRPr lang="en-US"/>
          </a:p>
        </p:txBody>
      </p:sp>
    </p:spTree>
    <p:extLst>
      <p:ext uri="{BB962C8B-B14F-4D97-AF65-F5344CB8AC3E}">
        <p14:creationId xmlns:p14="http://schemas.microsoft.com/office/powerpoint/2010/main" val="1610231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a:t>
            </a:fld>
            <a:endParaRPr lang="en-US"/>
          </a:p>
        </p:txBody>
      </p:sp>
    </p:spTree>
    <p:extLst>
      <p:ext uri="{BB962C8B-B14F-4D97-AF65-F5344CB8AC3E}">
        <p14:creationId xmlns:p14="http://schemas.microsoft.com/office/powerpoint/2010/main" val="32989763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40</a:t>
            </a:fld>
            <a:endParaRPr lang="en-US"/>
          </a:p>
        </p:txBody>
      </p:sp>
    </p:spTree>
    <p:extLst>
      <p:ext uri="{BB962C8B-B14F-4D97-AF65-F5344CB8AC3E}">
        <p14:creationId xmlns:p14="http://schemas.microsoft.com/office/powerpoint/2010/main" val="237994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41</a:t>
            </a:fld>
            <a:endParaRPr lang="en-US"/>
          </a:p>
        </p:txBody>
      </p:sp>
    </p:spTree>
    <p:extLst>
      <p:ext uri="{BB962C8B-B14F-4D97-AF65-F5344CB8AC3E}">
        <p14:creationId xmlns:p14="http://schemas.microsoft.com/office/powerpoint/2010/main" val="6940693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42</a:t>
            </a:fld>
            <a:endParaRPr lang="en-US"/>
          </a:p>
        </p:txBody>
      </p:sp>
    </p:spTree>
    <p:extLst>
      <p:ext uri="{BB962C8B-B14F-4D97-AF65-F5344CB8AC3E}">
        <p14:creationId xmlns:p14="http://schemas.microsoft.com/office/powerpoint/2010/main" val="1610932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43</a:t>
            </a:fld>
            <a:endParaRPr lang="en-US"/>
          </a:p>
        </p:txBody>
      </p:sp>
    </p:spTree>
    <p:extLst>
      <p:ext uri="{BB962C8B-B14F-4D97-AF65-F5344CB8AC3E}">
        <p14:creationId xmlns:p14="http://schemas.microsoft.com/office/powerpoint/2010/main" val="34299837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44</a:t>
            </a:fld>
            <a:endParaRPr lang="en-US"/>
          </a:p>
        </p:txBody>
      </p:sp>
    </p:spTree>
    <p:extLst>
      <p:ext uri="{BB962C8B-B14F-4D97-AF65-F5344CB8AC3E}">
        <p14:creationId xmlns:p14="http://schemas.microsoft.com/office/powerpoint/2010/main" val="42691994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45</a:t>
            </a:fld>
            <a:endParaRPr lang="en-US"/>
          </a:p>
        </p:txBody>
      </p:sp>
    </p:spTree>
    <p:extLst>
      <p:ext uri="{BB962C8B-B14F-4D97-AF65-F5344CB8AC3E}">
        <p14:creationId xmlns:p14="http://schemas.microsoft.com/office/powerpoint/2010/main" val="36776534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46</a:t>
            </a:fld>
            <a:endParaRPr lang="en-US"/>
          </a:p>
        </p:txBody>
      </p:sp>
    </p:spTree>
    <p:extLst>
      <p:ext uri="{BB962C8B-B14F-4D97-AF65-F5344CB8AC3E}">
        <p14:creationId xmlns:p14="http://schemas.microsoft.com/office/powerpoint/2010/main" val="40030728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47</a:t>
            </a:fld>
            <a:endParaRPr lang="en-US"/>
          </a:p>
        </p:txBody>
      </p:sp>
    </p:spTree>
    <p:extLst>
      <p:ext uri="{BB962C8B-B14F-4D97-AF65-F5344CB8AC3E}">
        <p14:creationId xmlns:p14="http://schemas.microsoft.com/office/powerpoint/2010/main" val="41612654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48</a:t>
            </a:fld>
            <a:endParaRPr lang="en-US"/>
          </a:p>
        </p:txBody>
      </p:sp>
    </p:spTree>
    <p:extLst>
      <p:ext uri="{BB962C8B-B14F-4D97-AF65-F5344CB8AC3E}">
        <p14:creationId xmlns:p14="http://schemas.microsoft.com/office/powerpoint/2010/main" val="6827111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49</a:t>
            </a:fld>
            <a:endParaRPr lang="en-US"/>
          </a:p>
        </p:txBody>
      </p:sp>
    </p:spTree>
    <p:extLst>
      <p:ext uri="{BB962C8B-B14F-4D97-AF65-F5344CB8AC3E}">
        <p14:creationId xmlns:p14="http://schemas.microsoft.com/office/powerpoint/2010/main" val="2179089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EB927D-22DD-4892-8A46-7A685961D173}" type="slidenum">
              <a:rPr lang="en-US" smtClean="0"/>
              <a:t>5</a:t>
            </a:fld>
            <a:endParaRPr lang="en-US"/>
          </a:p>
        </p:txBody>
      </p:sp>
    </p:spTree>
    <p:extLst>
      <p:ext uri="{BB962C8B-B14F-4D97-AF65-F5344CB8AC3E}">
        <p14:creationId xmlns:p14="http://schemas.microsoft.com/office/powerpoint/2010/main" val="32878617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50</a:t>
            </a:fld>
            <a:endParaRPr lang="en-US"/>
          </a:p>
        </p:txBody>
      </p:sp>
    </p:spTree>
    <p:extLst>
      <p:ext uri="{BB962C8B-B14F-4D97-AF65-F5344CB8AC3E}">
        <p14:creationId xmlns:p14="http://schemas.microsoft.com/office/powerpoint/2010/main" val="19804079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51</a:t>
            </a:fld>
            <a:endParaRPr lang="en-US"/>
          </a:p>
        </p:txBody>
      </p:sp>
    </p:spTree>
    <p:extLst>
      <p:ext uri="{BB962C8B-B14F-4D97-AF65-F5344CB8AC3E}">
        <p14:creationId xmlns:p14="http://schemas.microsoft.com/office/powerpoint/2010/main" val="9376103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52</a:t>
            </a:fld>
            <a:endParaRPr lang="en-US"/>
          </a:p>
        </p:txBody>
      </p:sp>
    </p:spTree>
    <p:extLst>
      <p:ext uri="{BB962C8B-B14F-4D97-AF65-F5344CB8AC3E}">
        <p14:creationId xmlns:p14="http://schemas.microsoft.com/office/powerpoint/2010/main" val="2271223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53</a:t>
            </a:fld>
            <a:endParaRPr lang="en-US"/>
          </a:p>
        </p:txBody>
      </p:sp>
    </p:spTree>
    <p:extLst>
      <p:ext uri="{BB962C8B-B14F-4D97-AF65-F5344CB8AC3E}">
        <p14:creationId xmlns:p14="http://schemas.microsoft.com/office/powerpoint/2010/main" val="25590971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54</a:t>
            </a:fld>
            <a:endParaRPr lang="en-US"/>
          </a:p>
        </p:txBody>
      </p:sp>
    </p:spTree>
    <p:extLst>
      <p:ext uri="{BB962C8B-B14F-4D97-AF65-F5344CB8AC3E}">
        <p14:creationId xmlns:p14="http://schemas.microsoft.com/office/powerpoint/2010/main" val="12838227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55</a:t>
            </a:fld>
            <a:endParaRPr lang="en-US"/>
          </a:p>
        </p:txBody>
      </p:sp>
    </p:spTree>
    <p:extLst>
      <p:ext uri="{BB962C8B-B14F-4D97-AF65-F5344CB8AC3E}">
        <p14:creationId xmlns:p14="http://schemas.microsoft.com/office/powerpoint/2010/main" val="31960117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56</a:t>
            </a:fld>
            <a:endParaRPr lang="en-US"/>
          </a:p>
        </p:txBody>
      </p:sp>
    </p:spTree>
    <p:extLst>
      <p:ext uri="{BB962C8B-B14F-4D97-AF65-F5344CB8AC3E}">
        <p14:creationId xmlns:p14="http://schemas.microsoft.com/office/powerpoint/2010/main" val="26327262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57</a:t>
            </a:fld>
            <a:endParaRPr lang="en-US"/>
          </a:p>
        </p:txBody>
      </p:sp>
    </p:spTree>
    <p:extLst>
      <p:ext uri="{BB962C8B-B14F-4D97-AF65-F5344CB8AC3E}">
        <p14:creationId xmlns:p14="http://schemas.microsoft.com/office/powerpoint/2010/main" val="200318092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58</a:t>
            </a:fld>
            <a:endParaRPr lang="en-US"/>
          </a:p>
        </p:txBody>
      </p:sp>
    </p:spTree>
    <p:extLst>
      <p:ext uri="{BB962C8B-B14F-4D97-AF65-F5344CB8AC3E}">
        <p14:creationId xmlns:p14="http://schemas.microsoft.com/office/powerpoint/2010/main" val="35043079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59</a:t>
            </a:fld>
            <a:endParaRPr lang="en-US"/>
          </a:p>
        </p:txBody>
      </p:sp>
    </p:spTree>
    <p:extLst>
      <p:ext uri="{BB962C8B-B14F-4D97-AF65-F5344CB8AC3E}">
        <p14:creationId xmlns:p14="http://schemas.microsoft.com/office/powerpoint/2010/main" val="1843544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6</a:t>
            </a:fld>
            <a:endParaRPr lang="en-US"/>
          </a:p>
        </p:txBody>
      </p:sp>
    </p:spTree>
    <p:extLst>
      <p:ext uri="{BB962C8B-B14F-4D97-AF65-F5344CB8AC3E}">
        <p14:creationId xmlns:p14="http://schemas.microsoft.com/office/powerpoint/2010/main" val="7859392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60</a:t>
            </a:fld>
            <a:endParaRPr lang="en-US"/>
          </a:p>
        </p:txBody>
      </p:sp>
    </p:spTree>
    <p:extLst>
      <p:ext uri="{BB962C8B-B14F-4D97-AF65-F5344CB8AC3E}">
        <p14:creationId xmlns:p14="http://schemas.microsoft.com/office/powerpoint/2010/main" val="17941465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61</a:t>
            </a:fld>
            <a:endParaRPr lang="en-US"/>
          </a:p>
        </p:txBody>
      </p:sp>
    </p:spTree>
    <p:extLst>
      <p:ext uri="{BB962C8B-B14F-4D97-AF65-F5344CB8AC3E}">
        <p14:creationId xmlns:p14="http://schemas.microsoft.com/office/powerpoint/2010/main" val="30089726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62</a:t>
            </a:fld>
            <a:endParaRPr lang="en-US"/>
          </a:p>
        </p:txBody>
      </p:sp>
    </p:spTree>
    <p:extLst>
      <p:ext uri="{BB962C8B-B14F-4D97-AF65-F5344CB8AC3E}">
        <p14:creationId xmlns:p14="http://schemas.microsoft.com/office/powerpoint/2010/main" val="19468847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63</a:t>
            </a:fld>
            <a:endParaRPr lang="en-US"/>
          </a:p>
        </p:txBody>
      </p:sp>
    </p:spTree>
    <p:extLst>
      <p:ext uri="{BB962C8B-B14F-4D97-AF65-F5344CB8AC3E}">
        <p14:creationId xmlns:p14="http://schemas.microsoft.com/office/powerpoint/2010/main" val="16252425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64</a:t>
            </a:fld>
            <a:endParaRPr lang="en-US"/>
          </a:p>
        </p:txBody>
      </p:sp>
    </p:spTree>
    <p:extLst>
      <p:ext uri="{BB962C8B-B14F-4D97-AF65-F5344CB8AC3E}">
        <p14:creationId xmlns:p14="http://schemas.microsoft.com/office/powerpoint/2010/main" val="29760205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65</a:t>
            </a:fld>
            <a:endParaRPr lang="en-US"/>
          </a:p>
        </p:txBody>
      </p:sp>
    </p:spTree>
    <p:extLst>
      <p:ext uri="{BB962C8B-B14F-4D97-AF65-F5344CB8AC3E}">
        <p14:creationId xmlns:p14="http://schemas.microsoft.com/office/powerpoint/2010/main" val="2476191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7</a:t>
            </a:fld>
            <a:endParaRPr lang="en-US"/>
          </a:p>
        </p:txBody>
      </p:sp>
    </p:spTree>
    <p:extLst>
      <p:ext uri="{BB962C8B-B14F-4D97-AF65-F5344CB8AC3E}">
        <p14:creationId xmlns:p14="http://schemas.microsoft.com/office/powerpoint/2010/main" val="373295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8</a:t>
            </a:fld>
            <a:endParaRPr lang="en-US"/>
          </a:p>
        </p:txBody>
      </p:sp>
    </p:spTree>
    <p:extLst>
      <p:ext uri="{BB962C8B-B14F-4D97-AF65-F5344CB8AC3E}">
        <p14:creationId xmlns:p14="http://schemas.microsoft.com/office/powerpoint/2010/main" val="293800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EB927D-22DD-4892-8A46-7A685961D173}" type="slidenum">
              <a:rPr lang="en-US" smtClean="0"/>
              <a:t>9</a:t>
            </a:fld>
            <a:endParaRPr lang="en-US"/>
          </a:p>
        </p:txBody>
      </p:sp>
    </p:spTree>
    <p:extLst>
      <p:ext uri="{BB962C8B-B14F-4D97-AF65-F5344CB8AC3E}">
        <p14:creationId xmlns:p14="http://schemas.microsoft.com/office/powerpoint/2010/main" val="428126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91D50C-D05C-4A24-982A-4DDE016541A4}"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CA835D-123D-451E-9557-FEEF336449BD}"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9A6B5F-EA3F-4024-8F08-78123019382F}"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71CAB7-EFE5-46EA-A91A-E6BD986968DE}"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2E01B9-F841-42CB-9695-68EA8EF8B510}" type="datetime1">
              <a:rPr lang="en-US" smtClean="0"/>
              <a:t>4/17/2014</a:t>
            </a:fld>
            <a:endParaRPr lang="en-US"/>
          </a:p>
        </p:txBody>
      </p:sp>
      <p:sp>
        <p:nvSpPr>
          <p:cNvPr id="6" name="Footer Placeholder 5"/>
          <p:cNvSpPr>
            <a:spLocks noGrp="1"/>
          </p:cNvSpPr>
          <p:nvPr>
            <p:ph type="ftr" sz="quarter" idx="11"/>
          </p:nvPr>
        </p:nvSpPr>
        <p:spPr/>
        <p:txBody>
          <a:bodyPr/>
          <a:lstStyle/>
          <a:p>
            <a:r>
              <a:rPr lang="en-US" smtClean="0"/>
              <a:t>Proposal Defense, Liang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46F9B-CE87-497F-924A-60CE73C46DE3}" type="datetime1">
              <a:rPr lang="en-US" smtClean="0"/>
              <a:t>4/17/2014</a:t>
            </a:fld>
            <a:endParaRPr lang="en-US"/>
          </a:p>
        </p:txBody>
      </p:sp>
      <p:sp>
        <p:nvSpPr>
          <p:cNvPr id="8" name="Footer Placeholder 7"/>
          <p:cNvSpPr>
            <a:spLocks noGrp="1"/>
          </p:cNvSpPr>
          <p:nvPr>
            <p:ph type="ftr" sz="quarter" idx="11"/>
          </p:nvPr>
        </p:nvSpPr>
        <p:spPr/>
        <p:txBody>
          <a:bodyPr/>
          <a:lstStyle/>
          <a:p>
            <a:r>
              <a:rPr lang="en-US" smtClean="0"/>
              <a:t>Proposal Defense, Liang Tang</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C6A2B3-F224-45F6-BC4B-9D417D7DF0A6}" type="datetime1">
              <a:rPr lang="en-US" smtClean="0"/>
              <a:t>4/17/2014</a:t>
            </a:fld>
            <a:endParaRPr lang="en-US"/>
          </a:p>
        </p:txBody>
      </p:sp>
      <p:sp>
        <p:nvSpPr>
          <p:cNvPr id="4" name="Footer Placeholder 3"/>
          <p:cNvSpPr>
            <a:spLocks noGrp="1"/>
          </p:cNvSpPr>
          <p:nvPr>
            <p:ph type="ftr" sz="quarter" idx="11"/>
          </p:nvPr>
        </p:nvSpPr>
        <p:spPr/>
        <p:txBody>
          <a:bodyPr/>
          <a:lstStyle/>
          <a:p>
            <a:r>
              <a:rPr lang="en-US" smtClean="0"/>
              <a:t>Proposal Defense, Liang Tang</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67822-68E8-4CCB-B62C-C3BEB33E96B9}" type="datetime1">
              <a:rPr lang="en-US" smtClean="0"/>
              <a:t>4/17/2014</a:t>
            </a:fld>
            <a:endParaRPr lang="en-US"/>
          </a:p>
        </p:txBody>
      </p:sp>
      <p:sp>
        <p:nvSpPr>
          <p:cNvPr id="3" name="Footer Placeholder 2"/>
          <p:cNvSpPr>
            <a:spLocks noGrp="1"/>
          </p:cNvSpPr>
          <p:nvPr>
            <p:ph type="ftr" sz="quarter" idx="11"/>
          </p:nvPr>
        </p:nvSpPr>
        <p:spPr/>
        <p:txBody>
          <a:bodyPr/>
          <a:lstStyle/>
          <a:p>
            <a:r>
              <a:rPr lang="en-US" smtClean="0"/>
              <a:t>Proposal Defense, Liang Tang</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850828-F6BB-4FC6-8754-0604DB9465DE}" type="datetime1">
              <a:rPr lang="en-US" smtClean="0"/>
              <a:t>4/17/2014</a:t>
            </a:fld>
            <a:endParaRPr lang="en-US"/>
          </a:p>
        </p:txBody>
      </p:sp>
      <p:sp>
        <p:nvSpPr>
          <p:cNvPr id="6" name="Footer Placeholder 5"/>
          <p:cNvSpPr>
            <a:spLocks noGrp="1"/>
          </p:cNvSpPr>
          <p:nvPr>
            <p:ph type="ftr" sz="quarter" idx="11"/>
          </p:nvPr>
        </p:nvSpPr>
        <p:spPr/>
        <p:txBody>
          <a:bodyPr/>
          <a:lstStyle/>
          <a:p>
            <a:r>
              <a:rPr lang="en-US" smtClean="0"/>
              <a:t>Proposal Defense, Liang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313933-9D1C-46FD-9CE2-3EADD2F6DF88}" type="datetime1">
              <a:rPr lang="en-US" smtClean="0"/>
              <a:t>4/17/2014</a:t>
            </a:fld>
            <a:endParaRPr lang="en-US"/>
          </a:p>
        </p:txBody>
      </p:sp>
      <p:sp>
        <p:nvSpPr>
          <p:cNvPr id="6" name="Footer Placeholder 5"/>
          <p:cNvSpPr>
            <a:spLocks noGrp="1"/>
          </p:cNvSpPr>
          <p:nvPr>
            <p:ph type="ftr" sz="quarter" idx="11"/>
          </p:nvPr>
        </p:nvSpPr>
        <p:spPr/>
        <p:txBody>
          <a:bodyPr/>
          <a:lstStyle/>
          <a:p>
            <a:r>
              <a:rPr lang="en-US" smtClean="0"/>
              <a:t>Proposal Defense, Liang Tang</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Arial" panose="020B0604020202020204" pitchFamily="34" charset="0"/>
                <a:cs typeface="Arial" panose="020B0604020202020204" pitchFamily="34" charset="0"/>
              </a:defRPr>
            </a:lvl1pPr>
          </a:lstStyle>
          <a:p>
            <a:fld id="{71392F74-F00D-402C-9C88-0F6ECF076618}" type="datetime1">
              <a:rPr lang="en-US" smtClean="0"/>
              <a:pPr/>
              <a:t>4/17/2014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solidFill>
                <a:latin typeface="Arial" panose="020B0604020202020204" pitchFamily="34" charset="0"/>
                <a:cs typeface="Arial" panose="020B0604020202020204" pitchFamily="34" charset="0"/>
              </a:defRPr>
            </a:lvl1pPr>
          </a:lstStyle>
          <a:p>
            <a:r>
              <a:rPr lang="en-US" dirty="0" smtClean="0"/>
              <a:t>Ph.D. Defense, Liang Tang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44.xml"/><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 Id="rId9"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7.emf"/><Relationship Id="rId4" Type="http://schemas.openxmlformats.org/officeDocument/2006/relationships/oleObject" Target="../embeddings/oleObject3.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7.emf"/><Relationship Id="rId4"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5.emf"/><Relationship Id="rId5" Type="http://schemas.openxmlformats.org/officeDocument/2006/relationships/oleObject" Target="../embeddings/oleObject6.bin"/><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people.csail.mit.edu/romer/papers/CIKMFormatSelection.pdf" TargetMode="External"/><Relationship Id="rId7" Type="http://schemas.openxmlformats.org/officeDocument/2006/relationships/hyperlink" Target="http://users.cis.fiu.edu/~ltang002/papers/kdd2013-igp0769-tang.pdf"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hyperlink" Target="http://users.cis.fiu.edu/~ltang002/papers/cnsm2013-falsenegative.pdf" TargetMode="External"/><Relationship Id="rId5" Type="http://schemas.openxmlformats.org/officeDocument/2006/relationships/hyperlink" Target="http://users.cis.fiu.edu/~ltang002/publication.html" TargetMode="External"/><Relationship Id="rId4" Type="http://schemas.openxmlformats.org/officeDocument/2006/relationships/hyperlink" Target="http://users.cis.fiu.edu/~ltang002/papers/cikm2013-db0962-tang.pdf"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users.cis.fiu.edu/~taoli/pub/dqf_tkde_2013.pdf" TargetMode="External"/><Relationship Id="rId7" Type="http://schemas.openxmlformats.org/officeDocument/2006/relationships/hyperlink" Target="http://users.cis.fiu.edu/~ltang002/papers/noms2012-situation.pdf"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hyperlink" Target="http://users.cis.fiu.edu/~ltang002/papers/kdd12-tang.pdf" TargetMode="External"/><Relationship Id="rId5" Type="http://schemas.openxmlformats.org/officeDocument/2006/relationships/hyperlink" Target="http://ieeexplore.ieee.org/xpl/articleDetails.jsp?reload=true&amp;arnumber=6303044&amp;contentType=Conference+Publications" TargetMode="External"/><Relationship Id="rId4" Type="http://schemas.openxmlformats.org/officeDocument/2006/relationships/hyperlink" Target="http://ieeexplore.ieee.org/xpl/articleDetails.jsp?tp=&amp;arnumber=6572979&amp;queryText=Recommending+Resolutions+for+Problems+Identified+by+Monitoring"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users.cis.fiu.edu/~ltang002/papers/cikm2011-liang.pdf"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hyperlink" Target="http://portal.acm.org/citation.cfm?id=1835804.1835823" TargetMode="External"/><Relationship Id="rId5" Type="http://schemas.openxmlformats.org/officeDocument/2006/relationships/hyperlink" Target="http://users.cis.fiu.edu/~ltang002/papers/icdm2010-logtree.pdf" TargetMode="External"/><Relationship Id="rId4" Type="http://schemas.openxmlformats.org/officeDocument/2006/relationships/hyperlink" Target="http://dl.acm.org/citation.cfm?id=2020457" TargetMode="Externa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1470025"/>
          </a:xfrm>
        </p:spPr>
        <p:txBody>
          <a:bodyPr>
            <a:normAutofit/>
          </a:bodyPr>
          <a:lstStyle/>
          <a:p>
            <a:r>
              <a:rPr lang="en-US" sz="4000" dirty="0" smtClean="0"/>
              <a:t>Ph.D. Defense Presentation</a:t>
            </a:r>
            <a:endParaRPr lang="en-US" sz="4000" dirty="0"/>
          </a:p>
        </p:txBody>
      </p:sp>
      <p:sp>
        <p:nvSpPr>
          <p:cNvPr id="3" name="Subtitle 2"/>
          <p:cNvSpPr>
            <a:spLocks noGrp="1"/>
          </p:cNvSpPr>
          <p:nvPr>
            <p:ph type="subTitle" idx="1"/>
          </p:nvPr>
        </p:nvSpPr>
        <p:spPr>
          <a:xfrm>
            <a:off x="1199225" y="3962400"/>
            <a:ext cx="6400800" cy="1752600"/>
          </a:xfrm>
        </p:spPr>
        <p:txBody>
          <a:bodyPr>
            <a:normAutofit fontScale="85000" lnSpcReduction="10000"/>
          </a:bodyPr>
          <a:lstStyle/>
          <a:p>
            <a:r>
              <a:rPr lang="en-US" sz="2000" dirty="0" smtClean="0">
                <a:solidFill>
                  <a:schemeClr val="tx1"/>
                </a:solidFill>
              </a:rPr>
              <a:t>Presented by</a:t>
            </a:r>
          </a:p>
          <a:p>
            <a:r>
              <a:rPr lang="en-US" sz="2000" dirty="0" smtClean="0">
                <a:solidFill>
                  <a:schemeClr val="tx1"/>
                </a:solidFill>
              </a:rPr>
              <a:t>Liang Tang</a:t>
            </a:r>
          </a:p>
          <a:p>
            <a:r>
              <a:rPr lang="en-US" sz="2000" dirty="0" smtClean="0">
                <a:solidFill>
                  <a:schemeClr val="tx1"/>
                </a:solidFill>
              </a:rPr>
              <a:t>Major Advisor: Dr. Tao Li</a:t>
            </a:r>
          </a:p>
          <a:p>
            <a:endParaRPr lang="en-US" sz="2000" dirty="0">
              <a:solidFill>
                <a:schemeClr val="tx1"/>
              </a:solidFill>
            </a:endParaRPr>
          </a:p>
          <a:p>
            <a:r>
              <a:rPr lang="en-US" sz="2000" dirty="0" smtClean="0">
                <a:solidFill>
                  <a:schemeClr val="tx1"/>
                </a:solidFill>
              </a:rPr>
              <a:t>School of Computing and Information Sciences</a:t>
            </a:r>
          </a:p>
          <a:p>
            <a:r>
              <a:rPr lang="en-US" sz="2000" dirty="0" smtClean="0">
                <a:solidFill>
                  <a:schemeClr val="tx1"/>
                </a:solidFill>
              </a:rPr>
              <a:t>Florida International University</a:t>
            </a:r>
            <a:endParaRPr lang="en-US" sz="2000" dirty="0">
              <a:solidFill>
                <a:schemeClr val="tx1"/>
              </a:solidFill>
            </a:endParaRPr>
          </a:p>
        </p:txBody>
      </p:sp>
      <p:sp>
        <p:nvSpPr>
          <p:cNvPr id="4" name="TextBox 3"/>
          <p:cNvSpPr txBox="1"/>
          <p:nvPr/>
        </p:nvSpPr>
        <p:spPr>
          <a:xfrm>
            <a:off x="457200" y="2404715"/>
            <a:ext cx="8458200" cy="584775"/>
          </a:xfrm>
          <a:prstGeom prst="rect">
            <a:avLst/>
          </a:prstGeom>
          <a:noFill/>
        </p:spPr>
        <p:txBody>
          <a:bodyPr wrap="square" rtlCol="0">
            <a:spAutoFit/>
          </a:bodyPr>
          <a:lstStyle/>
          <a:p>
            <a:r>
              <a:rPr lang="en-US" sz="3200" b="1" dirty="0" smtClean="0">
                <a:latin typeface="Arial" panose="020B0604020202020204" pitchFamily="34" charset="0"/>
                <a:cs typeface="Arial" panose="020B0604020202020204" pitchFamily="34" charset="0"/>
              </a:rPr>
              <a:t>Topic:</a:t>
            </a:r>
            <a:r>
              <a:rPr lang="en-US" sz="2400" b="1"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Event Mining for System and Service Management</a:t>
            </a:r>
            <a:endParaRPr lang="en-US" sz="2400" dirty="0">
              <a:latin typeface="Arial" panose="020B0604020202020204" pitchFamily="34" charset="0"/>
              <a:cs typeface="Arial" panose="020B0604020202020204" pitchFamily="34" charset="0"/>
            </a:endParaRPr>
          </a:p>
        </p:txBody>
      </p:sp>
      <p:sp>
        <p:nvSpPr>
          <p:cNvPr id="5" name="Date Placeholder 4"/>
          <p:cNvSpPr>
            <a:spLocks noGrp="1"/>
          </p:cNvSpPr>
          <p:nvPr>
            <p:ph type="dt" sz="half" idx="10"/>
          </p:nvPr>
        </p:nvSpPr>
        <p:spPr/>
        <p:txBody>
          <a:bodyPr/>
          <a:lstStyle/>
          <a:p>
            <a:fld id="{EAE7D021-8640-49D7-BB56-07DC045499AC}" type="datetime1">
              <a:rPr lang="en-US" smtClean="0"/>
              <a:t>4/17/2014</a:t>
            </a:fld>
            <a:endParaRPr lang="en-US"/>
          </a:p>
        </p:txBody>
      </p:sp>
      <p:sp>
        <p:nvSpPr>
          <p:cNvPr id="6" name="Footer Placeholder 5"/>
          <p:cNvSpPr>
            <a:spLocks noGrp="1"/>
          </p:cNvSpPr>
          <p:nvPr>
            <p:ph type="ftr" sz="quarter" idx="11"/>
          </p:nvPr>
        </p:nvSpPr>
        <p:spPr/>
        <p:txBody>
          <a:bodyPr/>
          <a:lstStyle/>
          <a:p>
            <a:r>
              <a:rPr lang="en-US" dirty="0" smtClean="0"/>
              <a:t>Ph.D. Defense, Liang Tang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045710860"/>
      </p:ext>
    </p:extLst>
  </p:cSld>
  <p:clrMapOvr>
    <a:masterClrMapping/>
  </p:clrMapOvr>
  <mc:AlternateContent xmlns:mc="http://schemas.openxmlformats.org/markup-compatibility/2006" xmlns:p14="http://schemas.microsoft.com/office/powerpoint/2010/main">
    <mc:Choice Requires="p14">
      <p:transition spd="slow" p14:dur="2000" advTm="3127"/>
    </mc:Choice>
    <mc:Fallback xmlns="">
      <p:transition spd="slow" advTm="312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Preliminary Work</a:t>
            </a:r>
            <a:endParaRPr lang="en-US" dirty="0"/>
          </a:p>
        </p:txBody>
      </p:sp>
      <p:sp>
        <p:nvSpPr>
          <p:cNvPr id="3" name="Content Placeholder 2"/>
          <p:cNvSpPr>
            <a:spLocks noGrp="1"/>
          </p:cNvSpPr>
          <p:nvPr>
            <p:ph idx="1"/>
          </p:nvPr>
        </p:nvSpPr>
        <p:spPr/>
        <p:txBody>
          <a:bodyPr>
            <a:normAutofit fontScale="47500" lnSpcReduction="20000"/>
          </a:bodyPr>
          <a:lstStyle/>
          <a:p>
            <a:r>
              <a:rPr lang="en-US" sz="3800" dirty="0"/>
              <a:t>L</a:t>
            </a:r>
            <a:r>
              <a:rPr lang="en-US" sz="3800" dirty="0" smtClean="0"/>
              <a:t>og </a:t>
            </a:r>
            <a:r>
              <a:rPr lang="en-US" sz="3800" dirty="0"/>
              <a:t>P</a:t>
            </a:r>
            <a:r>
              <a:rPr lang="en-US" sz="3800" dirty="0" smtClean="0"/>
              <a:t>arser </a:t>
            </a:r>
            <a:r>
              <a:rPr lang="en-US" sz="2900" dirty="0" smtClean="0"/>
              <a:t>(W. </a:t>
            </a:r>
            <a:r>
              <a:rPr lang="en-US" sz="2900" dirty="0" err="1" smtClean="0"/>
              <a:t>Xu</a:t>
            </a:r>
            <a:r>
              <a:rPr lang="en-US" sz="2900" dirty="0" smtClean="0"/>
              <a:t> et al., 2008)</a:t>
            </a:r>
            <a:r>
              <a:rPr lang="en-US" sz="3800" dirty="0" smtClean="0"/>
              <a:t>: </a:t>
            </a:r>
          </a:p>
          <a:p>
            <a:pPr lvl="1"/>
            <a:r>
              <a:rPr lang="en-US" sz="3400" dirty="0" smtClean="0"/>
              <a:t>Parse the log messages </a:t>
            </a:r>
          </a:p>
          <a:p>
            <a:pPr lvl="1"/>
            <a:r>
              <a:rPr lang="en-US" sz="3400" dirty="0" smtClean="0">
                <a:solidFill>
                  <a:srgbClr val="FF0000"/>
                </a:solidFill>
              </a:rPr>
              <a:t>Limitation: Requires </a:t>
            </a:r>
            <a:r>
              <a:rPr lang="en-US" sz="3400" dirty="0">
                <a:solidFill>
                  <a:srgbClr val="FF0000"/>
                </a:solidFill>
              </a:rPr>
              <a:t>to understand all log </a:t>
            </a:r>
            <a:r>
              <a:rPr lang="en-US" sz="3400" dirty="0" smtClean="0">
                <a:solidFill>
                  <a:srgbClr val="FF0000"/>
                </a:solidFill>
              </a:rPr>
              <a:t>messages</a:t>
            </a:r>
            <a:endParaRPr lang="en-US" sz="3400" dirty="0" smtClean="0"/>
          </a:p>
          <a:p>
            <a:pPr marL="0" indent="0">
              <a:buNone/>
            </a:pPr>
            <a:endParaRPr lang="en-US" sz="3400" dirty="0" smtClean="0"/>
          </a:p>
          <a:p>
            <a:r>
              <a:rPr lang="en-US" sz="3800" dirty="0" smtClean="0"/>
              <a:t>Information Extraction:</a:t>
            </a:r>
          </a:p>
          <a:p>
            <a:pPr lvl="1"/>
            <a:r>
              <a:rPr lang="en-US" sz="3400" dirty="0" smtClean="0"/>
              <a:t>Conditional Random Field.</a:t>
            </a:r>
          </a:p>
          <a:p>
            <a:pPr lvl="1"/>
            <a:r>
              <a:rPr lang="en-US" sz="3400" dirty="0" smtClean="0">
                <a:solidFill>
                  <a:srgbClr val="FF0000"/>
                </a:solidFill>
              </a:rPr>
              <a:t>Limitation:</a:t>
            </a:r>
            <a:r>
              <a:rPr lang="en-US" sz="3400" dirty="0" smtClean="0"/>
              <a:t> </a:t>
            </a:r>
            <a:r>
              <a:rPr lang="en-US" sz="3800" dirty="0">
                <a:solidFill>
                  <a:srgbClr val="FF0000"/>
                </a:solidFill>
              </a:rPr>
              <a:t>Requires labeled training data </a:t>
            </a:r>
            <a:endParaRPr lang="en-US" sz="3400" dirty="0" smtClean="0"/>
          </a:p>
          <a:p>
            <a:pPr marL="457200" lvl="1" indent="0">
              <a:buNone/>
            </a:pPr>
            <a:endParaRPr lang="en-US" sz="3400" dirty="0" smtClean="0"/>
          </a:p>
          <a:p>
            <a:r>
              <a:rPr lang="en-US" sz="3800" dirty="0" smtClean="0"/>
              <a:t>Clustering Based Methods:</a:t>
            </a:r>
          </a:p>
          <a:p>
            <a:pPr lvl="1"/>
            <a:r>
              <a:rPr lang="en-US" sz="3800" dirty="0" smtClean="0"/>
              <a:t>Bag-of-Word model</a:t>
            </a:r>
          </a:p>
          <a:p>
            <a:pPr lvl="2"/>
            <a:r>
              <a:rPr lang="en-US" sz="3400" dirty="0" smtClean="0"/>
              <a:t>cosine similarity, </a:t>
            </a:r>
            <a:r>
              <a:rPr lang="en-US" sz="3400" dirty="0" err="1" smtClean="0"/>
              <a:t>Jaccard</a:t>
            </a:r>
            <a:r>
              <a:rPr lang="en-US" sz="3400" dirty="0" smtClean="0"/>
              <a:t> Index…</a:t>
            </a:r>
          </a:p>
          <a:p>
            <a:pPr lvl="2"/>
            <a:r>
              <a:rPr lang="en-US" sz="3400" dirty="0" smtClean="0">
                <a:solidFill>
                  <a:srgbClr val="FF0000"/>
                </a:solidFill>
              </a:rPr>
              <a:t>Limitation: Low accuracy, short </a:t>
            </a:r>
            <a:r>
              <a:rPr lang="en-US" sz="3400" dirty="0">
                <a:solidFill>
                  <a:srgbClr val="FF0000"/>
                </a:solidFill>
              </a:rPr>
              <a:t>messages but large vocabulary</a:t>
            </a:r>
            <a:endParaRPr lang="en-US" sz="3400" dirty="0" smtClean="0"/>
          </a:p>
          <a:p>
            <a:pPr lvl="2"/>
            <a:endParaRPr lang="en-US" sz="3400" dirty="0" smtClean="0"/>
          </a:p>
          <a:p>
            <a:pPr lvl="1"/>
            <a:r>
              <a:rPr lang="en-US" sz="3800" dirty="0" smtClean="0"/>
              <a:t>Log message matching </a:t>
            </a:r>
            <a:r>
              <a:rPr lang="en-US" sz="2900" dirty="0" smtClean="0"/>
              <a:t>(</a:t>
            </a:r>
            <a:r>
              <a:rPr lang="en-US" sz="2900" dirty="0"/>
              <a:t>M. </a:t>
            </a:r>
            <a:r>
              <a:rPr lang="en-US" sz="2900" dirty="0" err="1"/>
              <a:t>Aharon</a:t>
            </a:r>
            <a:r>
              <a:rPr lang="en-US" sz="2900" dirty="0"/>
              <a:t> et al., 2009; A. </a:t>
            </a:r>
            <a:r>
              <a:rPr lang="en-US" sz="2900" dirty="0" err="1"/>
              <a:t>Makanju</a:t>
            </a:r>
            <a:r>
              <a:rPr lang="en-US" sz="2900" dirty="0"/>
              <a:t> et </a:t>
            </a:r>
            <a:r>
              <a:rPr lang="en-US" sz="2900" dirty="0" smtClean="0"/>
              <a:t>al, </a:t>
            </a:r>
            <a:r>
              <a:rPr lang="en-US" sz="2900" dirty="0"/>
              <a:t>2009</a:t>
            </a:r>
            <a:r>
              <a:rPr lang="en-US" sz="2900" dirty="0" smtClean="0"/>
              <a:t>)</a:t>
            </a:r>
            <a:endParaRPr lang="en-US" sz="3400" dirty="0" smtClean="0"/>
          </a:p>
          <a:p>
            <a:pPr lvl="2"/>
            <a:r>
              <a:rPr lang="en-US" sz="3400" dirty="0" smtClean="0"/>
              <a:t>Number of matched words in strings.</a:t>
            </a:r>
          </a:p>
          <a:p>
            <a:pPr lvl="2"/>
            <a:r>
              <a:rPr lang="en-US" sz="3400" dirty="0" smtClean="0"/>
              <a:t>Edit distance of messages.</a:t>
            </a:r>
          </a:p>
          <a:p>
            <a:pPr lvl="2"/>
            <a:r>
              <a:rPr lang="en-US" sz="3400" dirty="0" smtClean="0">
                <a:solidFill>
                  <a:srgbClr val="FF0000"/>
                </a:solidFill>
              </a:rPr>
              <a:t>Limitation: </a:t>
            </a:r>
            <a:r>
              <a:rPr lang="en-US" sz="3800" dirty="0">
                <a:solidFill>
                  <a:srgbClr val="FF0000"/>
                </a:solidFill>
              </a:rPr>
              <a:t>Only work well for some types of logs.</a:t>
            </a:r>
          </a:p>
          <a:p>
            <a:pPr lvl="2"/>
            <a:endParaRPr lang="en-US" sz="1700" dirty="0" smtClean="0"/>
          </a:p>
          <a:p>
            <a:pPr marL="914400" lvl="2" indent="0">
              <a:buNone/>
            </a:pPr>
            <a:endParaRPr lang="en-US" sz="1400" dirty="0" smtClean="0"/>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400105533"/>
      </p:ext>
    </p:extLst>
  </p:cSld>
  <p:clrMapOvr>
    <a:masterClrMapping/>
  </p:clrMapOvr>
  <mc:AlternateContent xmlns:mc="http://schemas.openxmlformats.org/markup-compatibility/2006" xmlns:p14="http://schemas.microsoft.com/office/powerpoint/2010/main">
    <mc:Choice Requires="p14">
      <p:transition spd="slow" p14:dur="2000" advTm="895"/>
    </mc:Choice>
    <mc:Fallback xmlns="">
      <p:transition spd="slow" advTm="89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Our Work</a:t>
            </a:r>
            <a:endParaRPr lang="en-US" dirty="0"/>
          </a:p>
        </p:txBody>
      </p:sp>
      <p:sp>
        <p:nvSpPr>
          <p:cNvPr id="3" name="Content Placeholder 2"/>
          <p:cNvSpPr>
            <a:spLocks noGrp="1"/>
          </p:cNvSpPr>
          <p:nvPr>
            <p:ph idx="1"/>
          </p:nvPr>
        </p:nvSpPr>
        <p:spPr/>
        <p:txBody>
          <a:bodyPr>
            <a:normAutofit fontScale="92500"/>
          </a:bodyPr>
          <a:lstStyle/>
          <a:p>
            <a:r>
              <a:rPr lang="en-US" dirty="0" err="1" smtClean="0"/>
              <a:t>LogSig</a:t>
            </a:r>
            <a:endParaRPr lang="en-US" dirty="0" smtClean="0"/>
          </a:p>
          <a:p>
            <a:pPr lvl="1"/>
            <a:r>
              <a:rPr lang="en-US" sz="2400" dirty="0"/>
              <a:t>E</a:t>
            </a:r>
            <a:r>
              <a:rPr lang="en-US" sz="2400" dirty="0" smtClean="0"/>
              <a:t>xtract the common subsequence as the signature to categorize the log messages. </a:t>
            </a:r>
          </a:p>
          <a:p>
            <a:pPr lvl="1"/>
            <a:r>
              <a:rPr lang="en-US" sz="2400" dirty="0" smtClean="0"/>
              <a:t>Utilize the </a:t>
            </a:r>
            <a:r>
              <a:rPr lang="en-US" sz="2400" dirty="0" smtClean="0">
                <a:solidFill>
                  <a:srgbClr val="FF0000"/>
                </a:solidFill>
              </a:rPr>
              <a:t>order</a:t>
            </a:r>
            <a:r>
              <a:rPr lang="en-US" sz="2400" dirty="0" smtClean="0"/>
              <a:t> information of words not just the </a:t>
            </a:r>
            <a:r>
              <a:rPr lang="en-US" sz="2400" dirty="0" smtClean="0">
                <a:solidFill>
                  <a:srgbClr val="FF0000"/>
                </a:solidFill>
              </a:rPr>
              <a:t>occurrences</a:t>
            </a:r>
            <a:r>
              <a:rPr lang="en-US" sz="2400" dirty="0" smtClean="0"/>
              <a:t> of words.</a:t>
            </a:r>
          </a:p>
          <a:p>
            <a:pPr marL="0" indent="0">
              <a:buNone/>
            </a:pPr>
            <a:endParaRPr lang="en-US" dirty="0" smtClean="0"/>
          </a:p>
          <a:p>
            <a:r>
              <a:rPr lang="en-US" dirty="0" err="1" smtClean="0"/>
              <a:t>LogTree</a:t>
            </a:r>
            <a:r>
              <a:rPr lang="en-US" dirty="0" smtClean="0"/>
              <a:t>: </a:t>
            </a:r>
          </a:p>
          <a:p>
            <a:pPr lvl="1"/>
            <a:r>
              <a:rPr lang="en-US" sz="2400" dirty="0"/>
              <a:t>U</a:t>
            </a:r>
            <a:r>
              <a:rPr lang="en-US" sz="2400" dirty="0" smtClean="0"/>
              <a:t>se the similarity function based on a tree representation of log messages for achieving a higher accuracy.</a:t>
            </a:r>
          </a:p>
          <a:p>
            <a:pPr lvl="1"/>
            <a:r>
              <a:rPr lang="en-US" sz="2400" dirty="0" smtClean="0"/>
              <a:t>Separate the clustering algorithm and format parsing.</a:t>
            </a:r>
            <a:endParaRPr lang="en-US" sz="24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959931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Message Signature Based Clustering</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extBox 4"/>
          <p:cNvSpPr txBox="1">
            <a:spLocks noChangeArrowheads="1"/>
          </p:cNvSpPr>
          <p:nvPr/>
        </p:nvSpPr>
        <p:spPr bwMode="auto">
          <a:xfrm>
            <a:off x="222000" y="3002488"/>
            <a:ext cx="6019800"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sz="1400" i="1" dirty="0"/>
              <a:t>[Thu Apr 01 00:07:31 2010] </a:t>
            </a:r>
            <a:r>
              <a:rPr lang="en-US" altLang="en-US" sz="1400" b="1" i="1" dirty="0">
                <a:solidFill>
                  <a:srgbClr val="0000FF"/>
                </a:solidFill>
              </a:rPr>
              <a:t>[error] [client </a:t>
            </a:r>
            <a:r>
              <a:rPr lang="en-US" altLang="en-US" sz="1400" i="1" dirty="0"/>
              <a:t>131.94.104.150] </a:t>
            </a:r>
            <a:r>
              <a:rPr lang="en-US" altLang="en-US" sz="1400" b="1" i="1" dirty="0">
                <a:solidFill>
                  <a:srgbClr val="0000FF"/>
                </a:solidFill>
              </a:rPr>
              <a:t>File does not exist</a:t>
            </a:r>
            <a:r>
              <a:rPr lang="en-US" altLang="en-US" sz="1400" i="1" dirty="0"/>
              <a:t>: /opt/website/sites/users.cs.fiu.edu/data/favicon.ico</a:t>
            </a:r>
            <a:r>
              <a:rPr lang="en-US" altLang="en-US" sz="1400" i="1" u="sng" dirty="0"/>
              <a:t/>
            </a:r>
            <a:br>
              <a:rPr lang="en-US" altLang="en-US" sz="1400" i="1" u="sng" dirty="0"/>
            </a:br>
            <a:endParaRPr lang="en-US" altLang="en-US" sz="1400" i="1" u="sng" dirty="0"/>
          </a:p>
          <a:p>
            <a:r>
              <a:rPr lang="en-US" altLang="en-US" sz="1400" i="1" dirty="0"/>
              <a:t>[Thu Apr 01 03:47:47 2010] </a:t>
            </a:r>
            <a:r>
              <a:rPr lang="en-US" altLang="en-US" sz="1400" b="1" i="1" dirty="0">
                <a:solidFill>
                  <a:srgbClr val="0000FF"/>
                </a:solidFill>
              </a:rPr>
              <a:t>[</a:t>
            </a:r>
            <a:r>
              <a:rPr lang="en-US" altLang="en-US" sz="1400" b="1" i="1" dirty="0" err="1">
                <a:solidFill>
                  <a:srgbClr val="0000FF"/>
                </a:solidFill>
              </a:rPr>
              <a:t>crit</a:t>
            </a:r>
            <a:r>
              <a:rPr lang="en-US" altLang="en-US" sz="1400" b="1" i="1" dirty="0">
                <a:solidFill>
                  <a:srgbClr val="0000FF"/>
                </a:solidFill>
              </a:rPr>
              <a:t>] [client </a:t>
            </a:r>
            <a:r>
              <a:rPr lang="en-US" altLang="en-US" sz="1400" i="1" dirty="0"/>
              <a:t>61.135.249.68] </a:t>
            </a:r>
            <a:r>
              <a:rPr lang="en-US" altLang="en-US" sz="1400" b="1" i="1" dirty="0">
                <a:solidFill>
                  <a:srgbClr val="0000FF"/>
                </a:solidFill>
              </a:rPr>
              <a:t>(13)Permission denied</a:t>
            </a:r>
            <a:r>
              <a:rPr lang="en-US" altLang="en-US" sz="1400" i="1" dirty="0"/>
              <a:t>: /home/</a:t>
            </a:r>
            <a:r>
              <a:rPr lang="en-US" altLang="en-US" sz="1400" i="1" dirty="0" err="1"/>
              <a:t>public_html</a:t>
            </a:r>
            <a:r>
              <a:rPr lang="en-US" altLang="en-US" sz="1400" i="1" dirty="0"/>
              <a:t>/</a:t>
            </a:r>
            <a:r>
              <a:rPr lang="en-US" altLang="en-US" sz="1400" i="1" dirty="0" err="1"/>
              <a:t>ke</a:t>
            </a:r>
            <a:r>
              <a:rPr lang="en-US" altLang="en-US" sz="1400" i="1" dirty="0"/>
              <a:t>/.</a:t>
            </a:r>
            <a:r>
              <a:rPr lang="en-US" altLang="en-US" sz="1400" i="1" dirty="0" err="1"/>
              <a:t>htaccess</a:t>
            </a:r>
            <a:r>
              <a:rPr lang="en-US" altLang="en-US" sz="1400" i="1" dirty="0"/>
              <a:t> </a:t>
            </a:r>
            <a:r>
              <a:rPr lang="en-US" altLang="en-US" sz="1400" i="1" dirty="0" err="1"/>
              <a:t>pcfg_openfile</a:t>
            </a:r>
            <a:r>
              <a:rPr lang="en-US" altLang="en-US" sz="1400" i="1" dirty="0"/>
              <a:t>: </a:t>
            </a:r>
            <a:r>
              <a:rPr lang="en-US" altLang="en-US" sz="1400" b="1" i="1" dirty="0">
                <a:solidFill>
                  <a:srgbClr val="0000FF"/>
                </a:solidFill>
              </a:rPr>
              <a:t>unable to check </a:t>
            </a:r>
            <a:r>
              <a:rPr lang="en-US" altLang="en-US" sz="1400" i="1" dirty="0" err="1"/>
              <a:t>htaccess</a:t>
            </a:r>
            <a:r>
              <a:rPr lang="en-US" altLang="en-US" sz="1400" i="1" dirty="0"/>
              <a:t> file, </a:t>
            </a:r>
            <a:r>
              <a:rPr lang="en-US" altLang="en-US" sz="1400" b="1" i="1" dirty="0">
                <a:solidFill>
                  <a:srgbClr val="0000FF"/>
                </a:solidFill>
              </a:rPr>
              <a:t>ensure it is readable</a:t>
            </a:r>
          </a:p>
          <a:p>
            <a:endParaRPr lang="en-US" altLang="en-US" sz="1400" i="1" u="sng" dirty="0"/>
          </a:p>
          <a:p>
            <a:r>
              <a:rPr lang="en-US" altLang="en-US" sz="1400" i="1" dirty="0"/>
              <a:t>[Thu Apr 01 01:41:18 2010] </a:t>
            </a:r>
            <a:r>
              <a:rPr lang="en-US" altLang="en-US" sz="1400" b="1" i="1" dirty="0">
                <a:solidFill>
                  <a:srgbClr val="0000FF"/>
                </a:solidFill>
              </a:rPr>
              <a:t>[error] [client </a:t>
            </a:r>
            <a:r>
              <a:rPr lang="en-US" altLang="en-US" sz="1400" i="1" dirty="0"/>
              <a:t>66.249.65.17] </a:t>
            </a:r>
            <a:r>
              <a:rPr lang="en-US" altLang="en-US" sz="1400" b="1" i="1" dirty="0">
                <a:solidFill>
                  <a:srgbClr val="0000FF"/>
                </a:solidFill>
              </a:rPr>
              <a:t>Premature</a:t>
            </a:r>
            <a:r>
              <a:rPr lang="en-US" altLang="en-US" sz="1400" i="1" dirty="0">
                <a:solidFill>
                  <a:srgbClr val="0000FF"/>
                </a:solidFill>
              </a:rPr>
              <a:t> </a:t>
            </a:r>
            <a:r>
              <a:rPr lang="en-US" altLang="en-US" sz="1400" b="1" i="1" dirty="0">
                <a:solidFill>
                  <a:srgbClr val="0000FF"/>
                </a:solidFill>
              </a:rPr>
              <a:t>end of script headers</a:t>
            </a:r>
            <a:r>
              <a:rPr lang="en-US" altLang="en-US" sz="1400" i="1" dirty="0"/>
              <a:t>: preferences.pl</a:t>
            </a:r>
          </a:p>
          <a:p>
            <a:endParaRPr lang="en-US" altLang="en-US" sz="1400" i="1" u="sng" dirty="0"/>
          </a:p>
          <a:p>
            <a:r>
              <a:rPr lang="en-US" altLang="en-US" sz="1400" i="1" dirty="0"/>
              <a:t>[Thu Apr 01 01:44:43 2010] </a:t>
            </a:r>
            <a:r>
              <a:rPr lang="en-US" altLang="en-US" sz="1400" b="1" i="1" dirty="0">
                <a:solidFill>
                  <a:srgbClr val="0000FF"/>
                </a:solidFill>
              </a:rPr>
              <a:t>[error] [client </a:t>
            </a:r>
            <a:r>
              <a:rPr lang="en-US" altLang="en-US" sz="1400" i="1" dirty="0"/>
              <a:t>207.46.13.87] </a:t>
            </a:r>
            <a:r>
              <a:rPr lang="en-US" altLang="en-US" sz="1400" b="1" i="1" dirty="0">
                <a:solidFill>
                  <a:srgbClr val="0000FF"/>
                </a:solidFill>
              </a:rPr>
              <a:t>File does not exist</a:t>
            </a:r>
            <a:r>
              <a:rPr lang="en-US" altLang="en-US" sz="1400" i="1" dirty="0"/>
              <a:t>: /home/bear-011/users/</a:t>
            </a:r>
            <a:r>
              <a:rPr lang="en-US" altLang="en-US" sz="1400" i="1" dirty="0" err="1"/>
              <a:t>giri</a:t>
            </a:r>
            <a:r>
              <a:rPr lang="en-US" altLang="en-US" sz="1400" i="1" dirty="0"/>
              <a:t>/</a:t>
            </a:r>
            <a:r>
              <a:rPr lang="en-US" altLang="en-US" sz="1400" i="1" dirty="0" err="1"/>
              <a:t>public_html</a:t>
            </a:r>
            <a:r>
              <a:rPr lang="en-US" altLang="en-US" sz="1400" i="1" dirty="0"/>
              <a:t>/teach/6936/F03</a:t>
            </a:r>
            <a:endParaRPr lang="en-US" altLang="en-US" sz="1400" i="1" u="sng" dirty="0"/>
          </a:p>
          <a:p>
            <a:endParaRPr lang="en-US" altLang="en-US" sz="1400" i="1" dirty="0"/>
          </a:p>
        </p:txBody>
      </p:sp>
      <p:cxnSp>
        <p:nvCxnSpPr>
          <p:cNvPr id="8" name="Straight Arrow Connector 7"/>
          <p:cNvCxnSpPr>
            <a:endCxn id="9" idx="2"/>
          </p:cNvCxnSpPr>
          <p:nvPr/>
        </p:nvCxnSpPr>
        <p:spPr>
          <a:xfrm>
            <a:off x="6172200" y="3232943"/>
            <a:ext cx="1000090" cy="78128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Cloud 8"/>
          <p:cNvSpPr/>
          <p:nvPr/>
        </p:nvSpPr>
        <p:spPr>
          <a:xfrm>
            <a:off x="7167563" y="3442725"/>
            <a:ext cx="1524000" cy="114300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a:t>File does not exist</a:t>
            </a:r>
          </a:p>
        </p:txBody>
      </p:sp>
      <p:cxnSp>
        <p:nvCxnSpPr>
          <p:cNvPr id="10" name="Straight Arrow Connector 9"/>
          <p:cNvCxnSpPr>
            <a:endCxn id="9" idx="2"/>
          </p:cNvCxnSpPr>
          <p:nvPr/>
        </p:nvCxnSpPr>
        <p:spPr>
          <a:xfrm flipV="1">
            <a:off x="6024563" y="4014225"/>
            <a:ext cx="1147727" cy="13753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1" name="Cloud 10"/>
          <p:cNvSpPr/>
          <p:nvPr/>
        </p:nvSpPr>
        <p:spPr>
          <a:xfrm>
            <a:off x="6858000" y="2028825"/>
            <a:ext cx="1981200" cy="99060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a:t>Permission denied</a:t>
            </a:r>
          </a:p>
        </p:txBody>
      </p:sp>
      <p:cxnSp>
        <p:nvCxnSpPr>
          <p:cNvPr id="12" name="Straight Arrow Connector 11"/>
          <p:cNvCxnSpPr>
            <a:endCxn id="11" idx="2"/>
          </p:cNvCxnSpPr>
          <p:nvPr/>
        </p:nvCxnSpPr>
        <p:spPr>
          <a:xfrm flipV="1">
            <a:off x="6024563" y="2524125"/>
            <a:ext cx="839582" cy="14176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Cloud 12"/>
          <p:cNvSpPr/>
          <p:nvPr/>
        </p:nvSpPr>
        <p:spPr>
          <a:xfrm>
            <a:off x="6934200" y="5029200"/>
            <a:ext cx="1981200" cy="1143000"/>
          </a:xfrm>
          <a:prstGeom prst="cloud">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r>
              <a:rPr lang="en-US" dirty="0"/>
              <a:t>Bad script</a:t>
            </a:r>
          </a:p>
        </p:txBody>
      </p:sp>
      <p:cxnSp>
        <p:nvCxnSpPr>
          <p:cNvPr id="14" name="Straight Arrow Connector 13"/>
          <p:cNvCxnSpPr>
            <a:endCxn id="13" idx="2"/>
          </p:cNvCxnSpPr>
          <p:nvPr/>
        </p:nvCxnSpPr>
        <p:spPr>
          <a:xfrm>
            <a:off x="6172200" y="4856162"/>
            <a:ext cx="768145" cy="7445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 name="TextBox 19"/>
          <p:cNvSpPr txBox="1">
            <a:spLocks noChangeArrowheads="1"/>
          </p:cNvSpPr>
          <p:nvPr/>
        </p:nvSpPr>
        <p:spPr bwMode="auto">
          <a:xfrm>
            <a:off x="222000" y="1157320"/>
            <a:ext cx="8769600" cy="92333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dirty="0" smtClean="0"/>
              <a:t>A message signature is a common </a:t>
            </a:r>
            <a:r>
              <a:rPr lang="en-US" altLang="en-US" dirty="0" smtClean="0">
                <a:solidFill>
                  <a:srgbClr val="FF0000"/>
                </a:solidFill>
              </a:rPr>
              <a:t>subsequence</a:t>
            </a:r>
            <a:r>
              <a:rPr lang="en-US" altLang="en-US" dirty="0" smtClean="0"/>
              <a:t> of one type of log messages.</a:t>
            </a:r>
          </a:p>
          <a:p>
            <a:endParaRPr lang="en-US" altLang="en-US" dirty="0" smtClean="0"/>
          </a:p>
          <a:p>
            <a:r>
              <a:rPr lang="en-US" altLang="en-US" dirty="0"/>
              <a:t>One type of log messages is generated by </a:t>
            </a:r>
            <a:r>
              <a:rPr lang="en-US" altLang="en-US" dirty="0">
                <a:solidFill>
                  <a:srgbClr val="FF0000"/>
                </a:solidFill>
              </a:rPr>
              <a:t>one</a:t>
            </a:r>
            <a:r>
              <a:rPr lang="en-US" altLang="en-US" dirty="0"/>
              <a:t> </a:t>
            </a:r>
            <a:r>
              <a:rPr lang="en-US" altLang="en-US" dirty="0" smtClean="0"/>
              <a:t>template with </a:t>
            </a:r>
            <a:r>
              <a:rPr lang="en-US" altLang="en-US" dirty="0" smtClean="0">
                <a:solidFill>
                  <a:srgbClr val="FF0000"/>
                </a:solidFill>
              </a:rPr>
              <a:t>different</a:t>
            </a:r>
            <a:r>
              <a:rPr lang="en-US" altLang="en-US" dirty="0" smtClean="0"/>
              <a:t> parameters.</a:t>
            </a:r>
          </a:p>
        </p:txBody>
      </p:sp>
      <p:sp>
        <p:nvSpPr>
          <p:cNvPr id="3" name="TextBox 2"/>
          <p:cNvSpPr txBox="1"/>
          <p:nvPr/>
        </p:nvSpPr>
        <p:spPr>
          <a:xfrm>
            <a:off x="2336400" y="2514424"/>
            <a:ext cx="2083200" cy="307777"/>
          </a:xfrm>
          <a:prstGeom prst="rect">
            <a:avLst/>
          </a:prstGeom>
          <a:noFill/>
        </p:spPr>
        <p:txBody>
          <a:bodyPr wrap="square" rtlCol="0">
            <a:spAutoFit/>
          </a:bodyPr>
          <a:lstStyle/>
          <a:p>
            <a:r>
              <a:rPr lang="en-US" sz="1400" b="1" i="1" dirty="0">
                <a:solidFill>
                  <a:srgbClr val="0000FF"/>
                </a:solidFill>
                <a:latin typeface="Arial" charset="0"/>
              </a:rPr>
              <a:t>Message signature</a:t>
            </a:r>
          </a:p>
        </p:txBody>
      </p:sp>
      <p:cxnSp>
        <p:nvCxnSpPr>
          <p:cNvPr id="17" name="Straight Arrow Connector 16"/>
          <p:cNvCxnSpPr/>
          <p:nvPr/>
        </p:nvCxnSpPr>
        <p:spPr>
          <a:xfrm flipV="1">
            <a:off x="2819400" y="2822201"/>
            <a:ext cx="304800" cy="197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3231900" y="2822201"/>
            <a:ext cx="146100" cy="197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3" idx="2"/>
          </p:cNvCxnSpPr>
          <p:nvPr/>
        </p:nvCxnSpPr>
        <p:spPr>
          <a:xfrm flipH="1" flipV="1">
            <a:off x="3378000" y="2822201"/>
            <a:ext cx="1956000" cy="1972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214149"/>
      </p:ext>
    </p:extLst>
  </p:cSld>
  <p:clrMapOvr>
    <a:masterClrMapping/>
  </p:clrMapOvr>
  <mc:AlternateContent xmlns:mc="http://schemas.openxmlformats.org/markup-compatibility/2006" xmlns:p14="http://schemas.microsoft.com/office/powerpoint/2010/main">
    <mc:Choice Requires="p14">
      <p:transition spd="slow" p14:dur="2000" advTm="1651"/>
    </mc:Choice>
    <mc:Fallback xmlns="">
      <p:transition spd="slow" advTm="165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Message Signature based Clustering</a:t>
            </a:r>
            <a:endParaRPr lang="en-US" sz="3600" dirty="0"/>
          </a:p>
        </p:txBody>
      </p:sp>
      <p:sp>
        <p:nvSpPr>
          <p:cNvPr id="3" name="Content Placeholder 2"/>
          <p:cNvSpPr>
            <a:spLocks noGrp="1"/>
          </p:cNvSpPr>
          <p:nvPr>
            <p:ph idx="1"/>
          </p:nvPr>
        </p:nvSpPr>
        <p:spPr/>
        <p:txBody>
          <a:bodyPr>
            <a:normAutofit/>
          </a:bodyPr>
          <a:lstStyle/>
          <a:p>
            <a:r>
              <a:rPr lang="en-US" sz="2400" dirty="0" smtClean="0"/>
              <a:t>Problem: </a:t>
            </a:r>
            <a:r>
              <a:rPr lang="en-US" sz="2000" dirty="0" smtClean="0"/>
              <a:t>Find </a:t>
            </a:r>
            <a:r>
              <a:rPr lang="en-US" sz="2000" i="1" dirty="0" smtClean="0"/>
              <a:t>k</a:t>
            </a:r>
            <a:r>
              <a:rPr lang="en-US" sz="2000" dirty="0" smtClean="0"/>
              <a:t> most </a:t>
            </a:r>
            <a:r>
              <a:rPr lang="en-US" sz="2000" dirty="0" smtClean="0">
                <a:solidFill>
                  <a:srgbClr val="FF0000"/>
                </a:solidFill>
              </a:rPr>
              <a:t>representative</a:t>
            </a:r>
            <a:r>
              <a:rPr lang="en-US" sz="2000" dirty="0" smtClean="0"/>
              <a:t> message signatures.</a:t>
            </a:r>
          </a:p>
          <a:p>
            <a:r>
              <a:rPr lang="en-US" sz="2400" dirty="0" smtClean="0"/>
              <a:t>Question: </a:t>
            </a:r>
            <a:r>
              <a:rPr lang="en-US" sz="2000" dirty="0" smtClean="0"/>
              <a:t>How to quantify the “representativeness” ? </a:t>
            </a:r>
            <a:endParaRPr lang="en-US" sz="20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Content Placeholder 2"/>
          <p:cNvSpPr>
            <a:spLocks noGrp="1"/>
          </p:cNvSpPr>
          <p:nvPr/>
        </p:nvSpPr>
        <p:spPr bwMode="auto">
          <a:xfrm>
            <a:off x="246000" y="2514600"/>
            <a:ext cx="8229600"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000" dirty="0" smtClean="0">
                <a:latin typeface="Arial" panose="020B0604020202020204" pitchFamily="34" charset="0"/>
                <a:cs typeface="Arial" panose="020B0604020202020204" pitchFamily="34" charset="0"/>
              </a:rPr>
              <a:t>Definition:</a:t>
            </a:r>
          </a:p>
          <a:p>
            <a:pPr lvl="1"/>
            <a:r>
              <a:rPr lang="en-US" altLang="en-US" sz="1800" dirty="0" smtClean="0">
                <a:latin typeface="Arial" panose="020B0604020202020204" pitchFamily="34" charset="0"/>
                <a:cs typeface="Arial" panose="020B0604020202020204" pitchFamily="34" charset="0"/>
              </a:rPr>
              <a:t>Given a message X and a message signature S, the match score is the number of </a:t>
            </a:r>
            <a:r>
              <a:rPr lang="en-US" altLang="en-US" sz="1800" dirty="0" smtClean="0">
                <a:solidFill>
                  <a:srgbClr val="0000FF"/>
                </a:solidFill>
                <a:latin typeface="Arial" panose="020B0604020202020204" pitchFamily="34" charset="0"/>
                <a:cs typeface="Arial" panose="020B0604020202020204" pitchFamily="34" charset="0"/>
              </a:rPr>
              <a:t>matched</a:t>
            </a:r>
            <a:r>
              <a:rPr lang="en-US" altLang="en-US" sz="1800" dirty="0" smtClean="0">
                <a:latin typeface="Arial" panose="020B0604020202020204" pitchFamily="34" charset="0"/>
                <a:cs typeface="Arial" panose="020B0604020202020204" pitchFamily="34" charset="0"/>
              </a:rPr>
              <a:t> terms </a:t>
            </a:r>
            <a:r>
              <a:rPr lang="en-US" altLang="en-US" sz="1800" b="1" dirty="0" smtClean="0">
                <a:latin typeface="Arial" panose="020B0604020202020204" pitchFamily="34" charset="0"/>
                <a:cs typeface="Arial" panose="020B0604020202020204" pitchFamily="34" charset="0"/>
              </a:rPr>
              <a:t>minus</a:t>
            </a:r>
            <a:r>
              <a:rPr lang="en-US" altLang="en-US" sz="1800" dirty="0" smtClean="0">
                <a:latin typeface="Arial" panose="020B0604020202020204" pitchFamily="34" charset="0"/>
                <a:cs typeface="Arial" panose="020B0604020202020204" pitchFamily="34" charset="0"/>
              </a:rPr>
              <a:t> the number of </a:t>
            </a:r>
            <a:r>
              <a:rPr lang="en-US" altLang="en-US" sz="1800" dirty="0" smtClean="0">
                <a:solidFill>
                  <a:srgbClr val="0000FF"/>
                </a:solidFill>
                <a:latin typeface="Arial" panose="020B0604020202020204" pitchFamily="34" charset="0"/>
                <a:cs typeface="Arial" panose="020B0604020202020204" pitchFamily="34" charset="0"/>
              </a:rPr>
              <a:t>unmatched</a:t>
            </a:r>
            <a:r>
              <a:rPr lang="en-US" altLang="en-US" sz="1800" dirty="0" smtClean="0">
                <a:latin typeface="Arial" panose="020B0604020202020204" pitchFamily="34" charset="0"/>
                <a:cs typeface="Arial" panose="020B0604020202020204" pitchFamily="34" charset="0"/>
              </a:rPr>
              <a:t> terms.</a:t>
            </a:r>
          </a:p>
          <a:p>
            <a:pPr lvl="1"/>
            <a:r>
              <a:rPr lang="en-US" altLang="en-US" sz="1800" i="1" dirty="0" smtClean="0">
                <a:latin typeface="Arial" panose="020B0604020202020204" pitchFamily="34" charset="0"/>
                <a:cs typeface="Arial" panose="020B0604020202020204" pitchFamily="34" charset="0"/>
              </a:rPr>
              <a:t>match</a:t>
            </a:r>
            <a:r>
              <a:rPr lang="en-US" altLang="en-US" sz="1800" dirty="0" smtClean="0">
                <a:latin typeface="Arial" panose="020B0604020202020204" pitchFamily="34" charset="0"/>
                <a:cs typeface="Arial" panose="020B0604020202020204" pitchFamily="34" charset="0"/>
              </a:rPr>
              <a:t>(X,S)  = |LCS(X,S)| - (|S| - |LCS(X,S)|) =2|LCS(X,S)|- |S|, LCS=Longest Common Subsequence.</a:t>
            </a:r>
          </a:p>
          <a:p>
            <a:r>
              <a:rPr lang="en-US" altLang="en-US" sz="2000" dirty="0" smtClean="0">
                <a:latin typeface="Arial" panose="020B0604020202020204" pitchFamily="34" charset="0"/>
                <a:cs typeface="Arial" panose="020B0604020202020204" pitchFamily="34" charset="0"/>
              </a:rPr>
              <a:t>Example</a:t>
            </a:r>
            <a:r>
              <a:rPr lang="en-US" altLang="en-US" sz="2400" dirty="0" smtClean="0">
                <a:latin typeface="Arial" panose="020B0604020202020204" pitchFamily="34" charset="0"/>
                <a:cs typeface="Arial" panose="020B0604020202020204" pitchFamily="34" charset="0"/>
              </a:rPr>
              <a:t>:</a:t>
            </a:r>
          </a:p>
          <a:p>
            <a:pPr lvl="1"/>
            <a:r>
              <a:rPr lang="en-US" altLang="en-US" sz="1800" dirty="0" smtClean="0">
                <a:latin typeface="Arial" panose="020B0604020202020204" pitchFamily="34" charset="0"/>
                <a:cs typeface="Arial" panose="020B0604020202020204" pitchFamily="34" charset="0"/>
              </a:rPr>
              <a:t>X=“</a:t>
            </a:r>
            <a:r>
              <a:rPr lang="en-US" altLang="en-US" sz="1800" dirty="0" err="1" smtClean="0">
                <a:latin typeface="Arial" panose="020B0604020202020204" pitchFamily="34" charset="0"/>
                <a:cs typeface="Arial" panose="020B0604020202020204" pitchFamily="34" charset="0"/>
              </a:rPr>
              <a:t>abcdef</a:t>
            </a:r>
            <a:r>
              <a:rPr lang="en-US" altLang="en-US" sz="1800" dirty="0" smtClean="0">
                <a:latin typeface="Arial" panose="020B0604020202020204" pitchFamily="34" charset="0"/>
                <a:cs typeface="Arial" panose="020B0604020202020204" pitchFamily="34" charset="0"/>
              </a:rPr>
              <a:t>”, S=“</a:t>
            </a:r>
            <a:r>
              <a:rPr lang="en-US" altLang="en-US" sz="1800" dirty="0" err="1" smtClean="0">
                <a:latin typeface="Arial" panose="020B0604020202020204" pitchFamily="34" charset="0"/>
                <a:cs typeface="Arial" panose="020B0604020202020204" pitchFamily="34" charset="0"/>
              </a:rPr>
              <a:t>axcey</a:t>
            </a:r>
            <a:r>
              <a:rPr lang="en-US" altLang="en-US" sz="1800" dirty="0" smtClean="0">
                <a:latin typeface="Arial" panose="020B0604020202020204" pitchFamily="34" charset="0"/>
                <a:cs typeface="Arial" panose="020B0604020202020204" pitchFamily="34" charset="0"/>
              </a:rPr>
              <a:t>”,   </a:t>
            </a:r>
            <a:r>
              <a:rPr lang="en-US" altLang="en-US" sz="1800" i="1" dirty="0" smtClean="0">
                <a:latin typeface="Arial" panose="020B0604020202020204" pitchFamily="34" charset="0"/>
                <a:cs typeface="Arial" panose="020B0604020202020204" pitchFamily="34" charset="0"/>
              </a:rPr>
              <a:t>match</a:t>
            </a:r>
            <a:r>
              <a:rPr lang="en-US" altLang="en-US" sz="1800" dirty="0" smtClean="0">
                <a:latin typeface="Arial" panose="020B0604020202020204" pitchFamily="34" charset="0"/>
                <a:cs typeface="Arial" panose="020B0604020202020204" pitchFamily="34" charset="0"/>
              </a:rPr>
              <a:t>(X,S)=|ace| - |</a:t>
            </a:r>
            <a:r>
              <a:rPr lang="en-US" altLang="en-US" sz="1800" dirty="0" err="1" smtClean="0">
                <a:latin typeface="Arial" panose="020B0604020202020204" pitchFamily="34" charset="0"/>
                <a:cs typeface="Arial" panose="020B0604020202020204" pitchFamily="34" charset="0"/>
              </a:rPr>
              <a:t>xy</a:t>
            </a:r>
            <a:r>
              <a:rPr lang="en-US" altLang="en-US" sz="1800" dirty="0" smtClean="0">
                <a:latin typeface="Arial" panose="020B0604020202020204" pitchFamily="34" charset="0"/>
                <a:cs typeface="Arial" panose="020B0604020202020204" pitchFamily="34" charset="0"/>
              </a:rPr>
              <a:t>| = 1</a:t>
            </a:r>
          </a:p>
          <a:p>
            <a:endParaRPr lang="en-US" altLang="en-US" sz="2800" dirty="0" smtClean="0"/>
          </a:p>
        </p:txBody>
      </p:sp>
      <p:pic>
        <p:nvPicPr>
          <p:cNvPr id="8" name="table"/>
          <p:cNvPicPr>
            <a:picLocks noChangeAspect="1"/>
          </p:cNvPicPr>
          <p:nvPr/>
        </p:nvPicPr>
        <p:blipFill>
          <a:blip r:embed="rId3"/>
          <a:stretch>
            <a:fillRect/>
          </a:stretch>
        </p:blipFill>
        <p:spPr>
          <a:xfrm>
            <a:off x="228600" y="5181600"/>
            <a:ext cx="8229600" cy="914400"/>
          </a:xfrm>
          <a:prstGeom prst="rect">
            <a:avLst/>
          </a:prstGeom>
        </p:spPr>
      </p:pic>
    </p:spTree>
    <p:extLst>
      <p:ext uri="{BB962C8B-B14F-4D97-AF65-F5344CB8AC3E}">
        <p14:creationId xmlns:p14="http://schemas.microsoft.com/office/powerpoint/2010/main" val="1430232432"/>
      </p:ext>
    </p:extLst>
  </p:cSld>
  <p:clrMapOvr>
    <a:masterClrMapping/>
  </p:clrMapOvr>
  <mc:AlternateContent xmlns:mc="http://schemas.openxmlformats.org/markup-compatibility/2006" xmlns:p14="http://schemas.microsoft.com/office/powerpoint/2010/main">
    <mc:Choice Requires="p14">
      <p:transition spd="slow" p14:dur="2000" advTm="485"/>
    </mc:Choice>
    <mc:Fallback xmlns="">
      <p:transition spd="slow" advTm="485"/>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pPr>
              <a:buFont typeface="Arial" charset="0"/>
              <a:buNone/>
            </a:pPr>
            <a:r>
              <a:rPr lang="en-US" altLang="en-US" sz="2400" dirty="0" smtClean="0"/>
              <a:t>Given a set of log messages </a:t>
            </a:r>
            <a:r>
              <a:rPr lang="en-US" altLang="en-US" sz="2400" b="1" i="1" dirty="0" smtClean="0"/>
              <a:t>D</a:t>
            </a:r>
            <a:r>
              <a:rPr lang="en-US" altLang="en-US" sz="2400" dirty="0" smtClean="0"/>
              <a:t> and an integer </a:t>
            </a:r>
            <a:r>
              <a:rPr lang="en-US" altLang="en-US" sz="2400" i="1" dirty="0" smtClean="0"/>
              <a:t>k</a:t>
            </a:r>
            <a:r>
              <a:rPr lang="en-US" altLang="en-US" sz="2400" dirty="0" smtClean="0"/>
              <a:t>, find </a:t>
            </a:r>
            <a:r>
              <a:rPr lang="en-US" altLang="en-US" sz="2400" i="1" dirty="0" smtClean="0"/>
              <a:t>k</a:t>
            </a:r>
            <a:r>
              <a:rPr lang="en-US" altLang="en-US" sz="2400" dirty="0" smtClean="0"/>
              <a:t> message signature </a:t>
            </a:r>
            <a:r>
              <a:rPr lang="en-US" altLang="en-US" sz="2400" b="1" i="1" dirty="0" smtClean="0"/>
              <a:t>S</a:t>
            </a:r>
            <a:r>
              <a:rPr lang="en-US" altLang="en-US" sz="2400" dirty="0" smtClean="0"/>
              <a:t> = {</a:t>
            </a:r>
            <a:r>
              <a:rPr lang="en-US" altLang="en-US" sz="2400" i="1" dirty="0" smtClean="0"/>
              <a:t>S</a:t>
            </a:r>
            <a:r>
              <a:rPr lang="en-US" altLang="en-US" sz="2400" baseline="-25000" dirty="0" smtClean="0"/>
              <a:t>1</a:t>
            </a:r>
            <a:r>
              <a:rPr lang="en-US" altLang="en-US" sz="2400" dirty="0" smtClean="0"/>
              <a:t>,…,</a:t>
            </a:r>
            <a:r>
              <a:rPr lang="en-US" altLang="en-US" sz="2400" i="1" dirty="0" err="1" smtClean="0"/>
              <a:t>S</a:t>
            </a:r>
            <a:r>
              <a:rPr lang="en-US" altLang="en-US" sz="2400" i="1" baseline="-25000" dirty="0" err="1" smtClean="0"/>
              <a:t>k</a:t>
            </a:r>
            <a:r>
              <a:rPr lang="en-US" altLang="en-US" sz="2400" dirty="0" smtClean="0"/>
              <a:t>} and a </a:t>
            </a:r>
            <a:r>
              <a:rPr lang="en-US" altLang="en-US" sz="2400" i="1" dirty="0" smtClean="0"/>
              <a:t>k</a:t>
            </a:r>
            <a:r>
              <a:rPr lang="en-US" altLang="en-US" sz="2400" dirty="0" smtClean="0"/>
              <a:t>-partition </a:t>
            </a:r>
            <a:r>
              <a:rPr lang="en-US" altLang="en-US" sz="2400" i="1" dirty="0" smtClean="0"/>
              <a:t>C</a:t>
            </a:r>
            <a:r>
              <a:rPr lang="en-US" altLang="en-US" sz="2400" baseline="-25000" dirty="0" smtClean="0"/>
              <a:t>1</a:t>
            </a:r>
            <a:r>
              <a:rPr lang="en-US" altLang="en-US" sz="2400" dirty="0" smtClean="0"/>
              <a:t>,…,</a:t>
            </a:r>
            <a:r>
              <a:rPr lang="en-US" altLang="en-US" sz="2400" i="1" dirty="0" err="1" smtClean="0"/>
              <a:t>C</a:t>
            </a:r>
            <a:r>
              <a:rPr lang="en-US" altLang="en-US" sz="2400" i="1" baseline="-25000" dirty="0" err="1" smtClean="0"/>
              <a:t>k</a:t>
            </a:r>
            <a:r>
              <a:rPr lang="en-US" altLang="en-US" sz="2400" dirty="0" smtClean="0"/>
              <a:t> of </a:t>
            </a:r>
            <a:r>
              <a:rPr lang="en-US" altLang="en-US" sz="2400" b="1" i="1" dirty="0" smtClean="0"/>
              <a:t>D</a:t>
            </a:r>
            <a:r>
              <a:rPr lang="en-US" altLang="en-US" sz="2400" dirty="0" smtClean="0"/>
              <a:t> to maximize:</a:t>
            </a:r>
          </a:p>
          <a:p>
            <a:pPr>
              <a:buFont typeface="Arial" charset="0"/>
              <a:buNone/>
            </a:pPr>
            <a:r>
              <a:rPr lang="en-US" altLang="en-US" dirty="0" smtClean="0"/>
              <a:t>	</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dirty="0"/>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847181"/>
            <a:ext cx="51339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p:cNvSpPr>
            <a:spLocks noGrp="1"/>
          </p:cNvSpPr>
          <p:nvPr/>
        </p:nvSpPr>
        <p:spPr bwMode="auto">
          <a:xfrm>
            <a:off x="265800" y="4191000"/>
            <a:ext cx="8229600" cy="1928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2000" b="1" dirty="0" smtClean="0">
                <a:solidFill>
                  <a:schemeClr val="tx1"/>
                </a:solidFill>
                <a:latin typeface="Arial" panose="020B0604020202020204" pitchFamily="34" charset="0"/>
                <a:cs typeface="Arial" panose="020B0604020202020204" pitchFamily="34" charset="0"/>
              </a:rPr>
              <a:t>Problem Analysis:</a:t>
            </a:r>
          </a:p>
          <a:p>
            <a:r>
              <a:rPr lang="en-US" altLang="en-US" sz="2000" dirty="0" smtClean="0">
                <a:solidFill>
                  <a:schemeClr val="tx1"/>
                </a:solidFill>
                <a:latin typeface="Arial" panose="020B0604020202020204" pitchFamily="34" charset="0"/>
                <a:cs typeface="Arial" panose="020B0604020202020204" pitchFamily="34" charset="0"/>
              </a:rPr>
              <a:t>Similar to </a:t>
            </a:r>
            <a:r>
              <a:rPr lang="en-US" altLang="en-US" sz="2000" i="1" dirty="0" smtClean="0">
                <a:solidFill>
                  <a:schemeClr val="tx1"/>
                </a:solidFill>
                <a:latin typeface="Arial" panose="020B0604020202020204" pitchFamily="34" charset="0"/>
                <a:cs typeface="Arial" panose="020B0604020202020204" pitchFamily="34" charset="0"/>
              </a:rPr>
              <a:t>k</a:t>
            </a:r>
            <a:r>
              <a:rPr lang="en-US" altLang="en-US" sz="2000" dirty="0" smtClean="0">
                <a:solidFill>
                  <a:schemeClr val="tx1"/>
                </a:solidFill>
                <a:latin typeface="Arial" panose="020B0604020202020204" pitchFamily="34" charset="0"/>
                <a:cs typeface="Arial" panose="020B0604020202020204" pitchFamily="34" charset="0"/>
              </a:rPr>
              <a:t>-means problem, but NOT really.</a:t>
            </a:r>
          </a:p>
          <a:p>
            <a:r>
              <a:rPr lang="en-US" altLang="en-US" sz="2000" dirty="0" smtClean="0">
                <a:solidFill>
                  <a:schemeClr val="tx1"/>
                </a:solidFill>
                <a:latin typeface="Arial" panose="020B0604020202020204" pitchFamily="34" charset="0"/>
                <a:cs typeface="Arial" panose="020B0604020202020204" pitchFamily="34" charset="0"/>
              </a:rPr>
              <a:t>Finding the </a:t>
            </a:r>
            <a:r>
              <a:rPr lang="en-US" altLang="en-US" sz="2000" dirty="0" smtClean="0">
                <a:solidFill>
                  <a:srgbClr val="FF0000"/>
                </a:solidFill>
                <a:latin typeface="Arial" panose="020B0604020202020204" pitchFamily="34" charset="0"/>
                <a:cs typeface="Arial" panose="020B0604020202020204" pitchFamily="34" charset="0"/>
              </a:rPr>
              <a:t>Optimal</a:t>
            </a:r>
            <a:r>
              <a:rPr lang="en-US" altLang="en-US" sz="2000" dirty="0" smtClean="0">
                <a:solidFill>
                  <a:schemeClr val="tx1"/>
                </a:solidFill>
                <a:latin typeface="Arial" panose="020B0604020202020204" pitchFamily="34" charset="0"/>
                <a:cs typeface="Arial" panose="020B0604020202020204" pitchFamily="34" charset="0"/>
              </a:rPr>
              <a:t> Solution is </a:t>
            </a:r>
            <a:r>
              <a:rPr lang="en-US" altLang="en-US" sz="2000" dirty="0" smtClean="0">
                <a:solidFill>
                  <a:srgbClr val="FF0000"/>
                </a:solidFill>
                <a:latin typeface="Arial" panose="020B0604020202020204" pitchFamily="34" charset="0"/>
                <a:cs typeface="Arial" panose="020B0604020202020204" pitchFamily="34" charset="0"/>
              </a:rPr>
              <a:t>NP-Hard</a:t>
            </a:r>
            <a:r>
              <a:rPr lang="en-US" altLang="en-US" sz="2000" dirty="0" smtClean="0">
                <a:solidFill>
                  <a:schemeClr val="tx1"/>
                </a:solidFill>
                <a:latin typeface="Arial" panose="020B0604020202020204" pitchFamily="34" charset="0"/>
                <a:cs typeface="Arial" panose="020B0604020202020204" pitchFamily="34" charset="0"/>
              </a:rPr>
              <a:t>, even if </a:t>
            </a:r>
            <a:r>
              <a:rPr lang="en-US" altLang="en-US" sz="2000" i="1" dirty="0" smtClean="0">
                <a:solidFill>
                  <a:schemeClr val="tx1"/>
                </a:solidFill>
                <a:latin typeface="Arial" panose="020B0604020202020204" pitchFamily="34" charset="0"/>
                <a:cs typeface="Arial" panose="020B0604020202020204" pitchFamily="34" charset="0"/>
              </a:rPr>
              <a:t>k</a:t>
            </a:r>
            <a:r>
              <a:rPr lang="en-US" altLang="en-US" sz="2000" dirty="0" smtClean="0">
                <a:solidFill>
                  <a:schemeClr val="tx1"/>
                </a:solidFill>
                <a:latin typeface="Arial" panose="020B0604020202020204" pitchFamily="34" charset="0"/>
                <a:cs typeface="Arial" panose="020B0604020202020204" pitchFamily="34" charset="0"/>
              </a:rPr>
              <a:t>=1.</a:t>
            </a:r>
          </a:p>
          <a:p>
            <a:pPr lvl="1"/>
            <a:r>
              <a:rPr lang="en-US" altLang="en-US" sz="1800" b="1" i="1" dirty="0" smtClean="0">
                <a:latin typeface="Arial" panose="020B0604020202020204" pitchFamily="34" charset="0"/>
                <a:cs typeface="Arial" panose="020B0604020202020204" pitchFamily="34" charset="0"/>
              </a:rPr>
              <a:t>Multiple Longest Common Subsequence Problem</a:t>
            </a:r>
            <a:r>
              <a:rPr lang="en-US" altLang="en-US" sz="1800" dirty="0" smtClean="0">
                <a:latin typeface="Arial" panose="020B0604020202020204" pitchFamily="34" charset="0"/>
                <a:cs typeface="Arial" panose="020B0604020202020204" pitchFamily="34" charset="0"/>
              </a:rPr>
              <a:t> can be reduced to our problem. </a:t>
            </a:r>
          </a:p>
        </p:txBody>
      </p:sp>
    </p:spTree>
    <p:extLst>
      <p:ext uri="{BB962C8B-B14F-4D97-AF65-F5344CB8AC3E}">
        <p14:creationId xmlns:p14="http://schemas.microsoft.com/office/powerpoint/2010/main" val="2923744148"/>
      </p:ext>
    </p:extLst>
  </p:cSld>
  <p:clrMapOvr>
    <a:masterClrMapping/>
  </p:clrMapOvr>
  <mc:AlternateContent xmlns:mc="http://schemas.openxmlformats.org/markup-compatibility/2006" xmlns:p14="http://schemas.microsoft.com/office/powerpoint/2010/main">
    <mc:Choice Requires="p14">
      <p:transition spd="slow" p14:dur="2000" advTm="822"/>
    </mc:Choice>
    <mc:Fallback xmlns="">
      <p:transition spd="slow" advTm="822"/>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Problem 1</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9" name="Content Placeholder 2"/>
          <p:cNvSpPr>
            <a:spLocks noGrp="1"/>
          </p:cNvSpPr>
          <p:nvPr/>
        </p:nvSpPr>
        <p:spPr bwMode="auto">
          <a:xfrm>
            <a:off x="533400" y="1447800"/>
            <a:ext cx="81534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600" dirty="0" smtClean="0">
                <a:solidFill>
                  <a:schemeClr val="tx1"/>
                </a:solidFill>
                <a:latin typeface="Arial" panose="020B0604020202020204" pitchFamily="34" charset="0"/>
                <a:cs typeface="Arial" panose="020B0604020202020204" pitchFamily="34" charset="0"/>
              </a:rPr>
              <a:t>Convert each log message into Term Pairs:</a:t>
            </a: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marL="0" indent="0">
              <a:lnSpc>
                <a:spcPct val="90000"/>
              </a:lnSpc>
              <a:buNone/>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r>
              <a:rPr lang="en-US" altLang="en-US" sz="2600" dirty="0" smtClean="0">
                <a:solidFill>
                  <a:schemeClr val="tx1"/>
                </a:solidFill>
                <a:latin typeface="Arial" panose="020B0604020202020204" pitchFamily="34" charset="0"/>
                <a:cs typeface="Arial" panose="020B0604020202020204" pitchFamily="34" charset="0"/>
              </a:rPr>
              <a:t>Maximize</a:t>
            </a: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buFont typeface="Arial" charset="0"/>
              <a:buNone/>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endParaRPr lang="en-US" altLang="en-US" sz="2600" dirty="0" smtClean="0">
              <a:solidFill>
                <a:schemeClr val="tx1"/>
              </a:solidFill>
              <a:latin typeface="Arial" panose="020B0604020202020204" pitchFamily="34" charset="0"/>
              <a:cs typeface="Arial" panose="020B0604020202020204" pitchFamily="34" charset="0"/>
            </a:endParaRPr>
          </a:p>
          <a:p>
            <a:pPr>
              <a:lnSpc>
                <a:spcPct val="90000"/>
              </a:lnSpc>
            </a:pPr>
            <a:r>
              <a:rPr lang="en-US" altLang="en-US" sz="2600" dirty="0" smtClean="0">
                <a:solidFill>
                  <a:schemeClr val="tx1"/>
                </a:solidFill>
                <a:latin typeface="Arial" panose="020B0604020202020204" pitchFamily="34" charset="0"/>
                <a:cs typeface="Arial" panose="020B0604020202020204" pitchFamily="34" charset="0"/>
              </a:rPr>
              <a:t>Lemma: If </a:t>
            </a:r>
            <a:r>
              <a:rPr lang="en-US" altLang="en-US" sz="2600" i="1" dirty="0" smtClean="0">
                <a:solidFill>
                  <a:schemeClr val="tx1"/>
                </a:solidFill>
                <a:latin typeface="Times New Roman" panose="02020603050405020304" pitchFamily="18" charset="0"/>
                <a:cs typeface="Times New Roman" panose="02020603050405020304" pitchFamily="18" charset="0"/>
              </a:rPr>
              <a:t>F</a:t>
            </a:r>
            <a:r>
              <a:rPr lang="en-US" altLang="en-US" sz="2600" dirty="0" smtClean="0">
                <a:solidFill>
                  <a:schemeClr val="tx1"/>
                </a:solidFill>
                <a:latin typeface="Times New Roman" panose="02020603050405020304" pitchFamily="18" charset="0"/>
                <a:cs typeface="Times New Roman" panose="02020603050405020304" pitchFamily="18" charset="0"/>
              </a:rPr>
              <a:t>(</a:t>
            </a:r>
            <a:r>
              <a:rPr lang="en-US" altLang="en-US" sz="2600" i="1" dirty="0" smtClean="0">
                <a:solidFill>
                  <a:schemeClr val="tx1"/>
                </a:solidFill>
                <a:latin typeface="Times New Roman" panose="02020603050405020304" pitchFamily="18" charset="0"/>
                <a:cs typeface="Times New Roman" panose="02020603050405020304" pitchFamily="18" charset="0"/>
              </a:rPr>
              <a:t>C</a:t>
            </a:r>
            <a:r>
              <a:rPr lang="en-US" altLang="en-US" sz="2600" dirty="0" smtClean="0">
                <a:solidFill>
                  <a:schemeClr val="tx1"/>
                </a:solidFill>
                <a:latin typeface="Times New Roman" panose="02020603050405020304" pitchFamily="18" charset="0"/>
                <a:cs typeface="Times New Roman" panose="02020603050405020304" pitchFamily="18" charset="0"/>
              </a:rPr>
              <a:t>,</a:t>
            </a:r>
            <a:r>
              <a:rPr lang="en-US" altLang="en-US" sz="2600" i="1" dirty="0" smtClean="0">
                <a:solidFill>
                  <a:schemeClr val="tx1"/>
                </a:solidFill>
                <a:latin typeface="Times New Roman" panose="02020603050405020304" pitchFamily="18" charset="0"/>
                <a:cs typeface="Times New Roman" panose="02020603050405020304" pitchFamily="18" charset="0"/>
              </a:rPr>
              <a:t>D</a:t>
            </a:r>
            <a:r>
              <a:rPr lang="en-US" altLang="en-US" sz="2600" dirty="0" smtClean="0">
                <a:solidFill>
                  <a:schemeClr val="tx1"/>
                </a:solidFill>
                <a:latin typeface="Times New Roman" panose="02020603050405020304" pitchFamily="18" charset="0"/>
                <a:cs typeface="Times New Roman" panose="02020603050405020304" pitchFamily="18" charset="0"/>
              </a:rPr>
              <a:t>) </a:t>
            </a:r>
            <a:r>
              <a:rPr lang="en-US" altLang="en-US" sz="2600" dirty="0" smtClean="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altLang="en-US" sz="2600" i="1" dirty="0" smtClean="0">
                <a:solidFill>
                  <a:schemeClr val="tx1"/>
                </a:solidFill>
                <a:latin typeface="Times New Roman" panose="02020603050405020304" pitchFamily="18" charset="0"/>
                <a:cs typeface="Times New Roman" panose="02020603050405020304" pitchFamily="18" charset="0"/>
              </a:rPr>
              <a:t>y</a:t>
            </a:r>
            <a:r>
              <a:rPr lang="en-US" altLang="en-US" sz="2600" dirty="0" smtClean="0">
                <a:solidFill>
                  <a:schemeClr val="tx1"/>
                </a:solidFill>
                <a:latin typeface="Arial" panose="020B0604020202020204" pitchFamily="34" charset="0"/>
                <a:cs typeface="Arial" panose="020B0604020202020204" pitchFamily="34" charset="0"/>
              </a:rPr>
              <a:t>, then </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200" y="2177377"/>
            <a:ext cx="3368600" cy="24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42403"/>
            <a:ext cx="3714750" cy="900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Down Arrow 11"/>
          <p:cNvSpPr/>
          <p:nvPr/>
        </p:nvSpPr>
        <p:spPr>
          <a:xfrm rot="16200000">
            <a:off x="3962400" y="2125778"/>
            <a:ext cx="609600" cy="457200"/>
          </a:xfrm>
          <a:prstGeom prst="downArrow">
            <a:avLst/>
          </a:prstGeom>
        </p:spPr>
        <p:style>
          <a:lnRef idx="2">
            <a:schemeClr val="dk1"/>
          </a:lnRef>
          <a:fillRef idx="1">
            <a:schemeClr val="lt1"/>
          </a:fillRef>
          <a:effectRef idx="0">
            <a:schemeClr val="dk1"/>
          </a:effectRef>
          <a:fontRef idx="minor">
            <a:schemeClr val="dk1"/>
          </a:fontRef>
        </p:style>
        <p:txBody>
          <a:bodyPr anchor="ctr"/>
          <a:lstStyle>
            <a:defPPr>
              <a:defRPr lang="en-US"/>
            </a:defPPr>
            <a:lvl1pPr algn="l" rtl="0" fontAlgn="base">
              <a:spcBef>
                <a:spcPct val="0"/>
              </a:spcBef>
              <a:spcAft>
                <a:spcPct val="0"/>
              </a:spcAft>
              <a:defRPr kern="1200">
                <a:solidFill>
                  <a:schemeClr val="dk1"/>
                </a:solidFill>
                <a:latin typeface="+mn-lt"/>
                <a:ea typeface="+mn-ea"/>
                <a:cs typeface="+mn-cs"/>
              </a:defRPr>
            </a:lvl1pPr>
            <a:lvl2pPr marL="457200" algn="l" rtl="0" fontAlgn="base">
              <a:spcBef>
                <a:spcPct val="0"/>
              </a:spcBef>
              <a:spcAft>
                <a:spcPct val="0"/>
              </a:spcAft>
              <a:defRPr kern="1200">
                <a:solidFill>
                  <a:schemeClr val="dk1"/>
                </a:solidFill>
                <a:latin typeface="+mn-lt"/>
                <a:ea typeface="+mn-ea"/>
                <a:cs typeface="+mn-cs"/>
              </a:defRPr>
            </a:lvl2pPr>
            <a:lvl3pPr marL="914400" algn="l" rtl="0" fontAlgn="base">
              <a:spcBef>
                <a:spcPct val="0"/>
              </a:spcBef>
              <a:spcAft>
                <a:spcPct val="0"/>
              </a:spcAft>
              <a:defRPr kern="1200">
                <a:solidFill>
                  <a:schemeClr val="dk1"/>
                </a:solidFill>
                <a:latin typeface="+mn-lt"/>
                <a:ea typeface="+mn-ea"/>
                <a:cs typeface="+mn-cs"/>
              </a:defRPr>
            </a:lvl3pPr>
            <a:lvl4pPr marL="1371600" algn="l" rtl="0" fontAlgn="base">
              <a:spcBef>
                <a:spcPct val="0"/>
              </a:spcBef>
              <a:spcAft>
                <a:spcPct val="0"/>
              </a:spcAft>
              <a:defRPr kern="1200">
                <a:solidFill>
                  <a:schemeClr val="dk1"/>
                </a:solidFill>
                <a:latin typeface="+mn-lt"/>
                <a:ea typeface="+mn-ea"/>
                <a:cs typeface="+mn-cs"/>
              </a:defRPr>
            </a:lvl4pPr>
            <a:lvl5pPr marL="1828800" algn="l"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fontAlgn="auto">
              <a:spcBef>
                <a:spcPts val="0"/>
              </a:spcBef>
              <a:spcAft>
                <a:spcPts val="0"/>
              </a:spcAft>
              <a:defRPr/>
            </a:pPr>
            <a:endParaRPr lang="en-US"/>
          </a:p>
        </p:txBody>
      </p:sp>
      <p:pic>
        <p:nvPicPr>
          <p:cNvPr id="13"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941023"/>
            <a:ext cx="36004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8"/>
          <p:cNvSpPr txBox="1">
            <a:spLocks noChangeArrowheads="1"/>
          </p:cNvSpPr>
          <p:nvPr/>
        </p:nvSpPr>
        <p:spPr bwMode="auto">
          <a:xfrm>
            <a:off x="6096000" y="3200400"/>
            <a:ext cx="27432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i="1" dirty="0"/>
              <a:t>R</a:t>
            </a:r>
            <a:r>
              <a:rPr lang="en-US" altLang="en-US" dirty="0"/>
              <a:t>(</a:t>
            </a:r>
            <a:r>
              <a:rPr lang="en-US" altLang="en-US" i="1" dirty="0" err="1"/>
              <a:t>X</a:t>
            </a:r>
            <a:r>
              <a:rPr lang="en-US" altLang="en-US" i="1" baseline="-25000" dirty="0" err="1"/>
              <a:t>j</a:t>
            </a:r>
            <a:r>
              <a:rPr lang="en-US" altLang="en-US" dirty="0"/>
              <a:t>): the set of term pairs of log message </a:t>
            </a:r>
            <a:r>
              <a:rPr lang="en-US" altLang="en-US" i="1" dirty="0" err="1"/>
              <a:t>X</a:t>
            </a:r>
            <a:r>
              <a:rPr lang="en-US" altLang="en-US" dirty="0" err="1"/>
              <a:t>j</a:t>
            </a:r>
            <a:r>
              <a:rPr lang="en-US" altLang="en-US" dirty="0"/>
              <a:t>.</a:t>
            </a:r>
          </a:p>
        </p:txBody>
      </p:sp>
      <p:pic>
        <p:nvPicPr>
          <p:cNvPr id="15"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8200" y="4680466"/>
            <a:ext cx="296227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591900" y="5669831"/>
            <a:ext cx="7696200" cy="646331"/>
          </a:xfrm>
          <a:prstGeom prst="rect">
            <a:avLst/>
          </a:prstGeom>
          <a:noFill/>
          <a:ln>
            <a:solidFill>
              <a:schemeClr val="tx1"/>
            </a:solidFill>
          </a:ln>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However, </a:t>
            </a:r>
            <a:r>
              <a:rPr lang="en-US" i="1" dirty="0" smtClean="0">
                <a:solidFill>
                  <a:srgbClr val="FF0000"/>
                </a:solidFill>
                <a:latin typeface="Times New Roman" panose="02020603050405020304" pitchFamily="18" charset="0"/>
                <a:cs typeface="Times New Roman" panose="02020603050405020304" pitchFamily="18" charset="0"/>
              </a:rPr>
              <a:t>F</a:t>
            </a:r>
            <a:r>
              <a:rPr lang="en-US" dirty="0" smtClean="0">
                <a:solidFill>
                  <a:srgbClr val="FF0000"/>
                </a:solidFill>
                <a:latin typeface="Arial" panose="020B0604020202020204" pitchFamily="34" charset="0"/>
                <a:cs typeface="Arial" panose="020B0604020202020204" pitchFamily="34" charset="0"/>
              </a:rPr>
              <a:t> value can be changed by a series of updates of </a:t>
            </a:r>
            <a:r>
              <a:rPr lang="en-US" i="1" dirty="0" smtClean="0">
                <a:solidFill>
                  <a:srgbClr val="FF0000"/>
                </a:solidFill>
                <a:latin typeface="Arial" panose="020B0604020202020204" pitchFamily="34" charset="0"/>
                <a:cs typeface="Arial" panose="020B0604020202020204" pitchFamily="34" charset="0"/>
              </a:rPr>
              <a:t>C</a:t>
            </a:r>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not smooth), not good for optimization algorithms.</a:t>
            </a:r>
            <a:endParaRPr lang="en-US" dirty="0">
              <a:solidFill>
                <a:srgbClr val="FF0000"/>
              </a:solidFill>
              <a:latin typeface="Arial" panose="020B0604020202020204" pitchFamily="34" charset="0"/>
              <a:cs typeface="Arial" panose="020B0604020202020204" pitchFamily="34" charset="0"/>
            </a:endParaRPr>
          </a:p>
        </p:txBody>
      </p:sp>
      <p:sp>
        <p:nvSpPr>
          <p:cNvPr id="18" name="TextBox 8"/>
          <p:cNvSpPr txBox="1">
            <a:spLocks noChangeArrowheads="1"/>
          </p:cNvSpPr>
          <p:nvPr/>
        </p:nvSpPr>
        <p:spPr bwMode="auto">
          <a:xfrm>
            <a:off x="4975800" y="4495800"/>
            <a:ext cx="2743200" cy="36933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i="1" dirty="0" smtClean="0"/>
              <a:t>S</a:t>
            </a:r>
            <a:r>
              <a:rPr lang="en-US" altLang="en-US" dirty="0" smtClean="0"/>
              <a:t> is the set of signatures</a:t>
            </a:r>
            <a:endParaRPr lang="en-US" altLang="en-US" dirty="0"/>
          </a:p>
        </p:txBody>
      </p:sp>
      <p:sp>
        <p:nvSpPr>
          <p:cNvPr id="19" name="TextBox 8"/>
          <p:cNvSpPr txBox="1">
            <a:spLocks noChangeArrowheads="1"/>
          </p:cNvSpPr>
          <p:nvPr/>
        </p:nvSpPr>
        <p:spPr bwMode="auto">
          <a:xfrm>
            <a:off x="914400" y="3748881"/>
            <a:ext cx="2743200" cy="64633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altLang="en-US" i="1" dirty="0" smtClean="0"/>
              <a:t>C=</a:t>
            </a:r>
            <a:r>
              <a:rPr lang="en-US" altLang="en-US" dirty="0" smtClean="0"/>
              <a:t>{</a:t>
            </a:r>
            <a:r>
              <a:rPr lang="en-US" altLang="en-US" i="1" dirty="0" smtClean="0"/>
              <a:t>C</a:t>
            </a:r>
            <a:r>
              <a:rPr lang="en-US" altLang="en-US" baseline="-25000" dirty="0" smtClean="0"/>
              <a:t>1</a:t>
            </a:r>
            <a:r>
              <a:rPr lang="en-US" altLang="en-US" i="1" dirty="0" smtClean="0"/>
              <a:t>,…,</a:t>
            </a:r>
            <a:r>
              <a:rPr lang="en-US" altLang="en-US" i="1" dirty="0" err="1" smtClean="0"/>
              <a:t>C</a:t>
            </a:r>
            <a:r>
              <a:rPr lang="en-US" altLang="en-US" i="1" baseline="-25000" dirty="0" err="1" smtClean="0"/>
              <a:t>k</a:t>
            </a:r>
            <a:r>
              <a:rPr lang="en-US" altLang="en-US" dirty="0" smtClean="0"/>
              <a:t>} is the partition of log messages</a:t>
            </a:r>
            <a:endParaRPr lang="en-US" altLang="en-US" dirty="0"/>
          </a:p>
        </p:txBody>
      </p:sp>
    </p:spTree>
    <p:extLst>
      <p:ext uri="{BB962C8B-B14F-4D97-AF65-F5344CB8AC3E}">
        <p14:creationId xmlns:p14="http://schemas.microsoft.com/office/powerpoint/2010/main" val="3790775755"/>
      </p:ext>
    </p:extLst>
  </p:cSld>
  <p:clrMapOvr>
    <a:masterClrMapping/>
  </p:clrMapOvr>
  <mc:AlternateContent xmlns:mc="http://schemas.openxmlformats.org/markup-compatibility/2006" xmlns:p14="http://schemas.microsoft.com/office/powerpoint/2010/main">
    <mc:Choice Requires="p14">
      <p:transition spd="slow" p14:dur="2000" advTm="445"/>
    </mc:Choice>
    <mc:Fallback xmlns="">
      <p:transition spd="slow" advTm="445"/>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Problem 2</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a:t>
            </a:r>
            <a:r>
              <a:rPr lang="en-US" dirty="0" smtClean="0"/>
              <a:t>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16" name="Content Placeholder 2"/>
          <p:cNvSpPr>
            <a:spLocks noGrp="1"/>
          </p:cNvSpPr>
          <p:nvPr/>
        </p:nvSpPr>
        <p:spPr bwMode="auto">
          <a:xfrm>
            <a:off x="457200" y="13716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a:solidFill>
                  <a:srgbClr val="C00000"/>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400" dirty="0" smtClean="0">
                <a:solidFill>
                  <a:schemeClr val="tx1"/>
                </a:solidFill>
                <a:latin typeface="Arial" panose="020B0604020202020204" pitchFamily="34" charset="0"/>
                <a:cs typeface="Arial" panose="020B0604020202020204" pitchFamily="34" charset="0"/>
              </a:rPr>
              <a:t>Potential for one message group</a:t>
            </a:r>
          </a:p>
          <a:p>
            <a:pPr lvl="1"/>
            <a:r>
              <a:rPr lang="en-US" altLang="en-US" sz="2000" dirty="0" smtClean="0">
                <a:latin typeface="Arial" panose="020B0604020202020204" pitchFamily="34" charset="0"/>
                <a:cs typeface="Arial" panose="020B0604020202020204" pitchFamily="34" charset="0"/>
              </a:rPr>
              <a:t>Given a message group </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the potential of </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is defined as</a:t>
            </a:r>
          </a:p>
          <a:p>
            <a:pPr lvl="1"/>
            <a:endParaRPr lang="en-US" altLang="en-US" sz="2000" dirty="0" smtClean="0">
              <a:latin typeface="Arial" panose="020B0604020202020204" pitchFamily="34" charset="0"/>
              <a:cs typeface="Arial" panose="020B0604020202020204" pitchFamily="34" charset="0"/>
            </a:endParaRPr>
          </a:p>
          <a:p>
            <a:pPr lvl="1"/>
            <a:endParaRPr lang="en-US" altLang="en-US" sz="2000" i="1" dirty="0" smtClean="0">
              <a:latin typeface="Arial" panose="020B0604020202020204" pitchFamily="34" charset="0"/>
              <a:cs typeface="Arial" panose="020B0604020202020204" pitchFamily="34" charset="0"/>
            </a:endParaRPr>
          </a:p>
          <a:p>
            <a:pPr lvl="1"/>
            <a:r>
              <a:rPr lang="en-US" altLang="en-US" sz="2000" i="1" dirty="0" smtClean="0">
                <a:latin typeface="Arial" panose="020B0604020202020204" pitchFamily="34" charset="0"/>
                <a:cs typeface="Arial" panose="020B0604020202020204" pitchFamily="34" charset="0"/>
              </a:rPr>
              <a:t>N</a:t>
            </a:r>
            <a:r>
              <a:rPr lang="en-US" altLang="en-US" sz="2000" dirty="0"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r,C</a:t>
            </a:r>
            <a:r>
              <a:rPr lang="en-US" altLang="en-US" sz="2000" dirty="0" smtClean="0">
                <a:latin typeface="Arial" panose="020B0604020202020204" pitchFamily="34" charset="0"/>
                <a:cs typeface="Arial" panose="020B0604020202020204" pitchFamily="34" charset="0"/>
              </a:rPr>
              <a:t>) is the number messages in C that contain pair </a:t>
            </a:r>
            <a:r>
              <a:rPr lang="en-US" altLang="en-US" sz="2000" i="1" dirty="0" smtClean="0">
                <a:latin typeface="Arial" panose="020B0604020202020204" pitchFamily="34" charset="0"/>
                <a:cs typeface="Arial" panose="020B0604020202020204" pitchFamily="34" charset="0"/>
              </a:rPr>
              <a:t>r</a:t>
            </a:r>
            <a:r>
              <a:rPr lang="en-US" altLang="en-US" sz="2000" dirty="0" smtClean="0">
                <a:latin typeface="Arial" panose="020B0604020202020204" pitchFamily="34" charset="0"/>
                <a:cs typeface="Arial" panose="020B0604020202020204" pitchFamily="34" charset="0"/>
              </a:rPr>
              <a:t>. </a:t>
            </a:r>
            <a:r>
              <a:rPr lang="en-US" altLang="en-US" sz="2000" i="1" dirty="0" smtClean="0">
                <a:latin typeface="Arial" panose="020B0604020202020204" pitchFamily="34" charset="0"/>
                <a:cs typeface="Arial" panose="020B0604020202020204" pitchFamily="34" charset="0"/>
              </a:rPr>
              <a:t>p</a:t>
            </a:r>
            <a:r>
              <a:rPr lang="en-US" altLang="en-US" sz="2000" dirty="0"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r</a:t>
            </a:r>
            <a:r>
              <a:rPr lang="en-US" altLang="en-US" sz="2000" dirty="0" err="1"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a:t>
            </a:r>
            <a:r>
              <a:rPr lang="en-US" altLang="en-US" sz="2000" i="1" dirty="0" smtClean="0">
                <a:latin typeface="Arial" panose="020B0604020202020204" pitchFamily="34" charset="0"/>
                <a:cs typeface="Arial" panose="020B0604020202020204" pitchFamily="34" charset="0"/>
              </a:rPr>
              <a:t> N</a:t>
            </a:r>
            <a:r>
              <a:rPr lang="en-US" altLang="en-US" sz="2000" dirty="0" smtClean="0">
                <a:latin typeface="Arial" panose="020B0604020202020204" pitchFamily="34" charset="0"/>
                <a:cs typeface="Arial" panose="020B0604020202020204" pitchFamily="34" charset="0"/>
              </a:rPr>
              <a:t>(</a:t>
            </a:r>
            <a:r>
              <a:rPr lang="en-US" altLang="en-US" sz="2000" i="1" dirty="0" err="1" smtClean="0">
                <a:latin typeface="Arial" panose="020B0604020202020204" pitchFamily="34" charset="0"/>
                <a:cs typeface="Arial" panose="020B0604020202020204" pitchFamily="34" charset="0"/>
              </a:rPr>
              <a:t>r,C</a:t>
            </a:r>
            <a:r>
              <a:rPr lang="en-US" altLang="en-US" sz="2000" dirty="0" smtClean="0">
                <a:latin typeface="Arial" panose="020B0604020202020204" pitchFamily="34" charset="0"/>
                <a:cs typeface="Arial" panose="020B0604020202020204" pitchFamily="34" charset="0"/>
              </a:rPr>
              <a:t>)/|</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is the portion of messages in </a:t>
            </a:r>
            <a:r>
              <a:rPr lang="en-US" altLang="en-US" sz="2000" i="1" dirty="0" smtClean="0">
                <a:latin typeface="Arial" panose="020B0604020202020204" pitchFamily="34" charset="0"/>
                <a:cs typeface="Arial" panose="020B0604020202020204" pitchFamily="34" charset="0"/>
              </a:rPr>
              <a:t>C</a:t>
            </a:r>
            <a:r>
              <a:rPr lang="en-US" altLang="en-US" sz="2000" dirty="0" smtClean="0">
                <a:latin typeface="Arial" panose="020B0604020202020204" pitchFamily="34" charset="0"/>
                <a:cs typeface="Arial" panose="020B0604020202020204" pitchFamily="34" charset="0"/>
              </a:rPr>
              <a:t> having </a:t>
            </a:r>
            <a:r>
              <a:rPr lang="en-US" altLang="en-US" sz="2000" i="1" dirty="0" smtClean="0">
                <a:latin typeface="Arial" panose="020B0604020202020204" pitchFamily="34" charset="0"/>
                <a:cs typeface="Arial" panose="020B0604020202020204" pitchFamily="34" charset="0"/>
              </a:rPr>
              <a:t>r</a:t>
            </a:r>
            <a:r>
              <a:rPr lang="en-US" altLang="en-US" sz="2000" dirty="0" smtClean="0">
                <a:latin typeface="Arial" panose="020B0604020202020204" pitchFamily="34" charset="0"/>
                <a:cs typeface="Arial" panose="020B0604020202020204" pitchFamily="34" charset="0"/>
              </a:rPr>
              <a:t>.</a:t>
            </a:r>
          </a:p>
          <a:p>
            <a:pPr lvl="1"/>
            <a:endParaRPr lang="en-US" altLang="en-US" sz="2000" dirty="0" smtClean="0">
              <a:latin typeface="Arial" panose="020B0604020202020204" pitchFamily="34" charset="0"/>
              <a:cs typeface="Arial" panose="020B0604020202020204" pitchFamily="34" charset="0"/>
            </a:endParaRPr>
          </a:p>
          <a:p>
            <a:endParaRPr lang="en-US" altLang="en-US" sz="2800" dirty="0" smtClean="0">
              <a:solidFill>
                <a:schemeClr val="tx1"/>
              </a:solidFill>
              <a:latin typeface="Arial" panose="020B0604020202020204" pitchFamily="34" charset="0"/>
              <a:cs typeface="Arial" panose="020B0604020202020204" pitchFamily="34" charset="0"/>
            </a:endParaRPr>
          </a:p>
          <a:p>
            <a:r>
              <a:rPr lang="en-US" altLang="en-US" sz="2400" dirty="0" smtClean="0">
                <a:solidFill>
                  <a:schemeClr val="tx1"/>
                </a:solidFill>
                <a:latin typeface="Arial" panose="020B0604020202020204" pitchFamily="34" charset="0"/>
                <a:cs typeface="Arial" panose="020B0604020202020204" pitchFamily="34" charset="0"/>
              </a:rPr>
              <a:t>Overall Potential</a:t>
            </a:r>
          </a:p>
          <a:p>
            <a:pPr lvl="1"/>
            <a:r>
              <a:rPr lang="en-US" altLang="en-US" sz="2000" dirty="0" smtClean="0">
                <a:latin typeface="Arial" panose="020B0604020202020204" pitchFamily="34" charset="0"/>
                <a:cs typeface="Arial" panose="020B0604020202020204" pitchFamily="34" charset="0"/>
              </a:rPr>
              <a:t>Sum of all message groups’ potentials.</a:t>
            </a:r>
          </a:p>
          <a:p>
            <a:pPr lvl="1"/>
            <a:endParaRPr lang="en-US" altLang="en-US" sz="2400" dirty="0">
              <a:latin typeface="Arial" panose="020B0604020202020204" pitchFamily="34" charset="0"/>
              <a:cs typeface="Arial" panose="020B0604020202020204" pitchFamily="34" charset="0"/>
            </a:endParaRPr>
          </a:p>
          <a:p>
            <a:r>
              <a:rPr lang="en-US" altLang="en-US" sz="2400" dirty="0" smtClean="0">
                <a:solidFill>
                  <a:schemeClr val="tx1"/>
                </a:solidFill>
                <a:latin typeface="Arial" panose="020B0604020202020204" pitchFamily="34" charset="0"/>
                <a:cs typeface="Arial" panose="020B0604020202020204" pitchFamily="34" charset="0"/>
              </a:rPr>
              <a:t>Lemma</a:t>
            </a:r>
            <a:r>
              <a:rPr lang="en-US" altLang="en-US" sz="2400" dirty="0">
                <a:solidFill>
                  <a:schemeClr val="tx1"/>
                </a:solidFill>
                <a:latin typeface="Arial" panose="020B0604020202020204" pitchFamily="34" charset="0"/>
                <a:cs typeface="Arial" panose="020B0604020202020204" pitchFamily="34" charset="0"/>
              </a:rPr>
              <a:t>: If </a:t>
            </a:r>
            <a:r>
              <a:rPr lang="en-US" altLang="en-US" sz="2400" i="1" dirty="0">
                <a:solidFill>
                  <a:schemeClr val="tx1"/>
                </a:solidFill>
                <a:latin typeface="Times New Roman" panose="02020603050405020304" pitchFamily="18" charset="0"/>
                <a:cs typeface="Times New Roman" panose="02020603050405020304" pitchFamily="18" charset="0"/>
              </a:rPr>
              <a:t>F</a:t>
            </a:r>
            <a:r>
              <a:rPr lang="en-US" altLang="en-US" sz="2400" dirty="0">
                <a:solidFill>
                  <a:schemeClr val="tx1"/>
                </a:solidFill>
                <a:latin typeface="Times New Roman" panose="02020603050405020304" pitchFamily="18" charset="0"/>
                <a:cs typeface="Times New Roman" panose="02020603050405020304" pitchFamily="18" charset="0"/>
              </a:rPr>
              <a:t>(</a:t>
            </a:r>
            <a:r>
              <a:rPr lang="en-US" altLang="en-US" sz="2400" i="1" dirty="0">
                <a:solidFill>
                  <a:schemeClr val="tx1"/>
                </a:solidFill>
                <a:latin typeface="Times New Roman" panose="02020603050405020304" pitchFamily="18" charset="0"/>
                <a:cs typeface="Times New Roman" panose="02020603050405020304" pitchFamily="18" charset="0"/>
              </a:rPr>
              <a:t>C</a:t>
            </a:r>
            <a:r>
              <a:rPr lang="en-US" altLang="en-US" sz="2400" dirty="0">
                <a:solidFill>
                  <a:schemeClr val="tx1"/>
                </a:solidFill>
                <a:latin typeface="Times New Roman" panose="02020603050405020304" pitchFamily="18" charset="0"/>
                <a:cs typeface="Times New Roman" panose="02020603050405020304" pitchFamily="18" charset="0"/>
              </a:rPr>
              <a:t>,</a:t>
            </a:r>
            <a:r>
              <a:rPr lang="en-US" altLang="en-US" sz="2400" i="1" dirty="0">
                <a:solidFill>
                  <a:schemeClr val="tx1"/>
                </a:solidFill>
                <a:latin typeface="Times New Roman" panose="02020603050405020304" pitchFamily="18" charset="0"/>
                <a:cs typeface="Times New Roman" panose="02020603050405020304" pitchFamily="18" charset="0"/>
              </a:rPr>
              <a:t>D</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ea typeface="Cambria Math" pitchFamily="18" charset="0"/>
                <a:cs typeface="Times New Roman" panose="02020603050405020304" pitchFamily="18" charset="0"/>
              </a:rPr>
              <a:t>≥ </a:t>
            </a:r>
            <a:r>
              <a:rPr lang="en-US" altLang="en-US" sz="2400" i="1" dirty="0">
                <a:solidFill>
                  <a:schemeClr val="tx1"/>
                </a:solidFill>
                <a:latin typeface="Times New Roman" panose="02020603050405020304" pitchFamily="18" charset="0"/>
                <a:cs typeface="Times New Roman" panose="02020603050405020304" pitchFamily="18" charset="0"/>
              </a:rPr>
              <a:t>y</a:t>
            </a:r>
            <a:r>
              <a:rPr lang="en-US" altLang="en-US" sz="2400" dirty="0">
                <a:solidFill>
                  <a:schemeClr val="tx1"/>
                </a:solidFill>
                <a:latin typeface="Arial" panose="020B0604020202020204" pitchFamily="34" charset="0"/>
                <a:cs typeface="Arial" panose="020B0604020202020204" pitchFamily="34" charset="0"/>
              </a:rPr>
              <a:t>, then </a:t>
            </a:r>
            <a:endParaRPr lang="en-US" altLang="en-US" sz="2400" dirty="0" smtClean="0">
              <a:solidFill>
                <a:schemeClr val="tx1"/>
              </a:solidFill>
              <a:latin typeface="Arial" panose="020B0604020202020204" pitchFamily="34" charset="0"/>
              <a:cs typeface="Arial" panose="020B0604020202020204" pitchFamily="34" charset="0"/>
            </a:endParaRPr>
          </a:p>
          <a:p>
            <a:pPr lvl="1"/>
            <a:endParaRPr lang="en-US" altLang="en-US" dirty="0" smtClean="0">
              <a:latin typeface="Arial" panose="020B0604020202020204" pitchFamily="34" charset="0"/>
              <a:cs typeface="Arial" panose="020B0604020202020204" pitchFamily="34" charset="0"/>
            </a:endParaRPr>
          </a:p>
        </p:txBody>
      </p:sp>
      <p:pic>
        <p:nvPicPr>
          <p:cNvPr id="17"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09800"/>
            <a:ext cx="39639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505200"/>
            <a:ext cx="2495550" cy="997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600" y="5791200"/>
            <a:ext cx="2571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6475897"/>
      </p:ext>
    </p:extLst>
  </p:cSld>
  <p:clrMapOvr>
    <a:masterClrMapping/>
  </p:clrMapOvr>
  <mc:AlternateContent xmlns:mc="http://schemas.openxmlformats.org/markup-compatibility/2006" xmlns:p14="http://schemas.microsoft.com/office/powerpoint/2010/main">
    <mc:Choice Requires="p14">
      <p:transition spd="slow" p14:dur="2000" advTm="709"/>
    </mc:Choice>
    <mc:Fallback xmlns="">
      <p:transition spd="slow" advTm="70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Local Search Algorithm</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9" name="TextBox 8"/>
          <p:cNvSpPr txBox="1"/>
          <p:nvPr/>
        </p:nvSpPr>
        <p:spPr>
          <a:xfrm>
            <a:off x="609600" y="1412348"/>
            <a:ext cx="6629400" cy="400110"/>
          </a:xfrm>
          <a:prstGeom prst="rect">
            <a:avLst/>
          </a:prstGeom>
          <a:noFill/>
          <a:ln w="28575">
            <a:solidFill>
              <a:schemeClr val="tx1"/>
            </a:solidFill>
          </a:ln>
        </p:spPr>
        <p:txBody>
          <a:bodyPr wrap="square" rtlCol="0">
            <a:spAutoFit/>
          </a:bodyPr>
          <a:lstStyle/>
          <a:p>
            <a:pPr algn="ctr"/>
            <a:r>
              <a:rPr lang="en-US" sz="2000" dirty="0"/>
              <a:t>Randomly partition </a:t>
            </a:r>
            <a:r>
              <a:rPr lang="en-US" sz="2000" dirty="0" smtClean="0"/>
              <a:t>all log </a:t>
            </a:r>
            <a:r>
              <a:rPr lang="en-US" sz="2000" dirty="0"/>
              <a:t>messages into </a:t>
            </a:r>
            <a:r>
              <a:rPr lang="en-US" sz="2000" i="1" dirty="0"/>
              <a:t>k</a:t>
            </a:r>
            <a:r>
              <a:rPr lang="en-US" sz="2000" dirty="0"/>
              <a:t> partitions</a:t>
            </a:r>
            <a:r>
              <a:rPr lang="en-US" sz="2000" dirty="0" smtClean="0"/>
              <a:t>.</a:t>
            </a:r>
            <a:endParaRPr lang="en-US" sz="2000" dirty="0"/>
          </a:p>
        </p:txBody>
      </p:sp>
      <p:cxnSp>
        <p:nvCxnSpPr>
          <p:cNvPr id="11" name="Straight Arrow Connector 10"/>
          <p:cNvCxnSpPr>
            <a:stCxn id="9" idx="2"/>
            <a:endCxn id="12" idx="0"/>
          </p:cNvCxnSpPr>
          <p:nvPr/>
        </p:nvCxnSpPr>
        <p:spPr>
          <a:xfrm>
            <a:off x="3924300" y="1812458"/>
            <a:ext cx="0" cy="53686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05000" y="2349321"/>
            <a:ext cx="4038600" cy="1015663"/>
          </a:xfrm>
          <a:prstGeom prst="rect">
            <a:avLst/>
          </a:prstGeom>
          <a:noFill/>
          <a:ln w="28575">
            <a:solidFill>
              <a:schemeClr val="tx1"/>
            </a:solidFill>
          </a:ln>
        </p:spPr>
        <p:txBody>
          <a:bodyPr wrap="square" rtlCol="0">
            <a:spAutoFit/>
          </a:bodyPr>
          <a:lstStyle/>
          <a:p>
            <a:r>
              <a:rPr lang="en-US" sz="2000" dirty="0" smtClean="0"/>
              <a:t>For each log message, move it to another partition if the movement can </a:t>
            </a:r>
            <a:r>
              <a:rPr lang="en-US" sz="2000" dirty="0" smtClean="0">
                <a:solidFill>
                  <a:srgbClr val="FF0000"/>
                </a:solidFill>
              </a:rPr>
              <a:t>increase</a:t>
            </a:r>
            <a:r>
              <a:rPr lang="en-US" sz="2000" dirty="0" smtClean="0"/>
              <a:t> the value of </a:t>
            </a:r>
            <a:r>
              <a:rPr lang="en-US" sz="2000" dirty="0">
                <a:latin typeface="Cambria Math" panose="02040503050406030204" pitchFamily="18" charset="0"/>
                <a:ea typeface="Cambria Math" panose="02040503050406030204" pitchFamily="18" charset="0"/>
              </a:rPr>
              <a:t>𝚽</a:t>
            </a:r>
            <a:r>
              <a:rPr lang="en-US" sz="2000" dirty="0" smtClean="0"/>
              <a:t>. </a:t>
            </a:r>
            <a:endParaRPr lang="en-US" sz="2000" dirty="0"/>
          </a:p>
        </p:txBody>
      </p:sp>
      <p:sp>
        <p:nvSpPr>
          <p:cNvPr id="16" name="Diamond 15"/>
          <p:cNvSpPr/>
          <p:nvPr/>
        </p:nvSpPr>
        <p:spPr>
          <a:xfrm>
            <a:off x="1905000" y="4038600"/>
            <a:ext cx="4038600" cy="121920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If partitions change? </a:t>
            </a:r>
            <a:endParaRPr lang="en-US" sz="2400" dirty="0">
              <a:solidFill>
                <a:schemeClr val="tx1"/>
              </a:solidFill>
            </a:endParaRPr>
          </a:p>
        </p:txBody>
      </p:sp>
      <p:cxnSp>
        <p:nvCxnSpPr>
          <p:cNvPr id="23" name="Straight Arrow Connector 22"/>
          <p:cNvCxnSpPr>
            <a:stCxn id="12" idx="2"/>
            <a:endCxn id="16" idx="0"/>
          </p:cNvCxnSpPr>
          <p:nvPr/>
        </p:nvCxnSpPr>
        <p:spPr>
          <a:xfrm>
            <a:off x="3924300" y="3364984"/>
            <a:ext cx="0" cy="673616"/>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3"/>
          </p:cNvCxnSpPr>
          <p:nvPr/>
        </p:nvCxnSpPr>
        <p:spPr>
          <a:xfrm flipH="1" flipV="1">
            <a:off x="3968686" y="2061448"/>
            <a:ext cx="1974914" cy="2586752"/>
          </a:xfrm>
          <a:prstGeom prst="bentConnector4">
            <a:avLst>
              <a:gd name="adj1" fmla="val -11575"/>
              <a:gd name="adj2" fmla="val 100221"/>
            </a:avLst>
          </a:prstGeom>
          <a:ln w="28575">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324600" y="3733800"/>
            <a:ext cx="838200" cy="369332"/>
          </a:xfrm>
          <a:prstGeom prst="rect">
            <a:avLst/>
          </a:prstGeom>
          <a:noFill/>
        </p:spPr>
        <p:txBody>
          <a:bodyPr wrap="square" rtlCol="0">
            <a:spAutoFit/>
          </a:bodyPr>
          <a:lstStyle/>
          <a:p>
            <a:r>
              <a:rPr lang="en-US" dirty="0" smtClean="0"/>
              <a:t>Yes</a:t>
            </a:r>
            <a:endParaRPr lang="en-US" dirty="0"/>
          </a:p>
        </p:txBody>
      </p:sp>
      <p:sp>
        <p:nvSpPr>
          <p:cNvPr id="40" name="TextBox 39"/>
          <p:cNvSpPr txBox="1"/>
          <p:nvPr/>
        </p:nvSpPr>
        <p:spPr>
          <a:xfrm>
            <a:off x="3085360" y="5284927"/>
            <a:ext cx="838200" cy="369332"/>
          </a:xfrm>
          <a:prstGeom prst="rect">
            <a:avLst/>
          </a:prstGeom>
          <a:noFill/>
        </p:spPr>
        <p:txBody>
          <a:bodyPr wrap="square" rtlCol="0">
            <a:spAutoFit/>
          </a:bodyPr>
          <a:lstStyle/>
          <a:p>
            <a:r>
              <a:rPr lang="en-US" dirty="0" smtClean="0"/>
              <a:t>No</a:t>
            </a:r>
            <a:endParaRPr lang="en-US" dirty="0"/>
          </a:p>
        </p:txBody>
      </p:sp>
      <p:cxnSp>
        <p:nvCxnSpPr>
          <p:cNvPr id="41" name="Straight Arrow Connector 40"/>
          <p:cNvCxnSpPr>
            <a:endCxn id="44" idx="0"/>
          </p:cNvCxnSpPr>
          <p:nvPr/>
        </p:nvCxnSpPr>
        <p:spPr>
          <a:xfrm>
            <a:off x="3924300" y="5257800"/>
            <a:ext cx="0" cy="60193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2800" y="5859733"/>
            <a:ext cx="1143000" cy="369332"/>
          </a:xfrm>
          <a:prstGeom prst="rect">
            <a:avLst/>
          </a:prstGeom>
          <a:noFill/>
          <a:ln w="28575">
            <a:solidFill>
              <a:schemeClr val="tx1"/>
            </a:solidFill>
          </a:ln>
        </p:spPr>
        <p:txBody>
          <a:bodyPr wrap="square" rtlCol="0">
            <a:spAutoFit/>
          </a:bodyPr>
          <a:lstStyle/>
          <a:p>
            <a:pPr algn="ctr"/>
            <a:r>
              <a:rPr lang="en-US" dirty="0" smtClean="0"/>
              <a:t>End</a:t>
            </a:r>
            <a:endParaRPr lang="en-US" dirty="0"/>
          </a:p>
        </p:txBody>
      </p:sp>
      <p:cxnSp>
        <p:nvCxnSpPr>
          <p:cNvPr id="51" name="Straight Arrow Connector 50"/>
          <p:cNvCxnSpPr>
            <a:stCxn id="12" idx="3"/>
          </p:cNvCxnSpPr>
          <p:nvPr/>
        </p:nvCxnSpPr>
        <p:spPr>
          <a:xfrm>
            <a:off x="5943600" y="2857153"/>
            <a:ext cx="889247" cy="41618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832847" y="2950168"/>
            <a:ext cx="2057400" cy="646331"/>
          </a:xfrm>
          <a:prstGeom prst="rect">
            <a:avLst/>
          </a:prstGeom>
          <a:noFill/>
        </p:spPr>
        <p:txBody>
          <a:bodyPr wrap="square" rtlCol="0">
            <a:spAutoFit/>
          </a:bodyPr>
          <a:lstStyle/>
          <a:p>
            <a:r>
              <a:rPr lang="en-US" dirty="0" smtClean="0">
                <a:solidFill>
                  <a:srgbClr val="0070C0"/>
                </a:solidFill>
              </a:rPr>
              <a:t>To contain more common pairs</a:t>
            </a:r>
            <a:endParaRPr lang="en-US" dirty="0">
              <a:solidFill>
                <a:srgbClr val="0070C0"/>
              </a:solidFill>
            </a:endParaRPr>
          </a:p>
        </p:txBody>
      </p:sp>
    </p:spTree>
    <p:extLst>
      <p:ext uri="{BB962C8B-B14F-4D97-AF65-F5344CB8AC3E}">
        <p14:creationId xmlns:p14="http://schemas.microsoft.com/office/powerpoint/2010/main" val="26889201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Data</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69865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3886200"/>
            <a:ext cx="43053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5715000" y="4114800"/>
            <a:ext cx="3276600" cy="132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r>
              <a:rPr lang="en-US" sz="2000"/>
              <a:t>Vocabulary sizes of </a:t>
            </a:r>
            <a:r>
              <a:rPr lang="en-US" sz="2000" i="1"/>
              <a:t>Apache </a:t>
            </a:r>
            <a:r>
              <a:rPr lang="en-US" sz="2000"/>
              <a:t>and </a:t>
            </a:r>
            <a:r>
              <a:rPr lang="en-US" sz="2000" i="1"/>
              <a:t>ThunderBird </a:t>
            </a:r>
            <a:r>
              <a:rPr lang="en-US" sz="2000"/>
              <a:t> are almost infinte, because lots of parameter terms.</a:t>
            </a:r>
          </a:p>
        </p:txBody>
      </p:sp>
    </p:spTree>
    <p:extLst>
      <p:ext uri="{BB962C8B-B14F-4D97-AF65-F5344CB8AC3E}">
        <p14:creationId xmlns:p14="http://schemas.microsoft.com/office/powerpoint/2010/main" val="37861099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t>Baseline Algorithms</a:t>
            </a:r>
          </a:p>
        </p:txBody>
      </p:sp>
      <p:sp>
        <p:nvSpPr>
          <p:cNvPr id="3" name="Content Placeholder 2"/>
          <p:cNvSpPr>
            <a:spLocks noGrp="1"/>
          </p:cNvSpPr>
          <p:nvPr>
            <p:ph idx="1"/>
          </p:nvPr>
        </p:nvSpPr>
        <p:spPr/>
        <p:txBody>
          <a:bodyPr rtlCol="0">
            <a:normAutofit fontScale="70000" lnSpcReduction="20000"/>
          </a:bodyPr>
          <a:lstStyle/>
          <a:p>
            <a:pPr fontAlgn="auto">
              <a:spcAft>
                <a:spcPts val="0"/>
              </a:spcAft>
              <a:defRPr/>
            </a:pPr>
            <a:r>
              <a:rPr lang="en-US" dirty="0" err="1" smtClean="0"/>
              <a:t>IPLoM</a:t>
            </a:r>
            <a:r>
              <a:rPr lang="en-US" dirty="0" smtClean="0"/>
              <a:t> </a:t>
            </a:r>
            <a:r>
              <a:rPr lang="en-US" sz="2400" dirty="0" smtClean="0"/>
              <a:t>(A</a:t>
            </a:r>
            <a:r>
              <a:rPr lang="en-US" sz="2400" dirty="0"/>
              <a:t>. </a:t>
            </a:r>
            <a:r>
              <a:rPr lang="en-US" sz="2400" dirty="0" err="1"/>
              <a:t>Makanju</a:t>
            </a:r>
            <a:r>
              <a:rPr lang="en-US" sz="2400" dirty="0"/>
              <a:t> et al, </a:t>
            </a:r>
            <a:r>
              <a:rPr lang="en-US" sz="2400" dirty="0" smtClean="0"/>
              <a:t>2009)</a:t>
            </a:r>
          </a:p>
          <a:p>
            <a:pPr lvl="1" fontAlgn="auto">
              <a:spcAft>
                <a:spcPts val="0"/>
              </a:spcAft>
              <a:defRPr/>
            </a:pPr>
            <a:r>
              <a:rPr lang="en-US" sz="2600" dirty="0" smtClean="0"/>
              <a:t>Clustering log messages by some format features, such as the number of tokens.</a:t>
            </a:r>
          </a:p>
          <a:p>
            <a:pPr lvl="1" fontAlgn="auto">
              <a:spcAft>
                <a:spcPts val="0"/>
              </a:spcAft>
              <a:defRPr/>
            </a:pPr>
            <a:endParaRPr lang="en-US" sz="2600" dirty="0" smtClean="0"/>
          </a:p>
          <a:p>
            <a:pPr fontAlgn="auto">
              <a:spcAft>
                <a:spcPts val="0"/>
              </a:spcAft>
              <a:defRPr/>
            </a:pPr>
            <a:r>
              <a:rPr lang="en-US" dirty="0" err="1" smtClean="0"/>
              <a:t>StringMatch</a:t>
            </a:r>
            <a:r>
              <a:rPr lang="en-US" dirty="0" smtClean="0"/>
              <a:t> </a:t>
            </a:r>
            <a:r>
              <a:rPr lang="en-US" sz="2400" dirty="0" smtClean="0"/>
              <a:t>(</a:t>
            </a:r>
            <a:r>
              <a:rPr lang="en-US" sz="2400" dirty="0"/>
              <a:t>M. </a:t>
            </a:r>
            <a:r>
              <a:rPr lang="en-US" sz="2400" dirty="0" err="1"/>
              <a:t>Aharon</a:t>
            </a:r>
            <a:r>
              <a:rPr lang="en-US" sz="2400" dirty="0"/>
              <a:t> et al., </a:t>
            </a:r>
            <a:r>
              <a:rPr lang="en-US" sz="2400" dirty="0" smtClean="0"/>
              <a:t>2009)</a:t>
            </a:r>
          </a:p>
          <a:p>
            <a:pPr lvl="1" fontAlgn="auto">
              <a:spcAft>
                <a:spcPts val="0"/>
              </a:spcAft>
              <a:defRPr/>
            </a:pPr>
            <a:r>
              <a:rPr lang="en-US" sz="2600" dirty="0" smtClean="0"/>
              <a:t>Clustering log message by the number of common token at each token position.</a:t>
            </a:r>
          </a:p>
          <a:p>
            <a:pPr lvl="1" fontAlgn="auto">
              <a:spcAft>
                <a:spcPts val="0"/>
              </a:spcAft>
              <a:defRPr/>
            </a:pPr>
            <a:endParaRPr lang="en-US" sz="2600" dirty="0" smtClean="0"/>
          </a:p>
          <a:p>
            <a:pPr fontAlgn="auto">
              <a:spcAft>
                <a:spcPts val="0"/>
              </a:spcAft>
              <a:defRPr/>
            </a:pPr>
            <a:r>
              <a:rPr lang="en-US" dirty="0" smtClean="0"/>
              <a:t>Bag-of-Word + Cosine similarity</a:t>
            </a:r>
          </a:p>
          <a:p>
            <a:pPr fontAlgn="auto">
              <a:spcAft>
                <a:spcPts val="0"/>
              </a:spcAft>
              <a:defRPr/>
            </a:pPr>
            <a:endParaRPr lang="en-US" dirty="0" smtClean="0"/>
          </a:p>
          <a:p>
            <a:pPr fontAlgn="auto">
              <a:spcAft>
                <a:spcPts val="0"/>
              </a:spcAft>
              <a:defRPr/>
            </a:pPr>
            <a:r>
              <a:rPr lang="en-US" dirty="0" smtClean="0"/>
              <a:t>Bag-of-Word + </a:t>
            </a:r>
            <a:r>
              <a:rPr lang="en-US" dirty="0" err="1" smtClean="0"/>
              <a:t>Jaccard</a:t>
            </a:r>
            <a:r>
              <a:rPr lang="en-US" dirty="0" smtClean="0"/>
              <a:t> Index</a:t>
            </a:r>
          </a:p>
          <a:p>
            <a:pPr fontAlgn="auto">
              <a:spcAft>
                <a:spcPts val="0"/>
              </a:spcAft>
              <a:defRPr/>
            </a:pPr>
            <a:endParaRPr lang="en-US" dirty="0" smtClean="0"/>
          </a:p>
          <a:p>
            <a:pPr fontAlgn="auto">
              <a:spcAft>
                <a:spcPts val="0"/>
              </a:spcAft>
              <a:defRPr/>
            </a:pPr>
            <a:r>
              <a:rPr lang="en-US" dirty="0" err="1" smtClean="0"/>
              <a:t>StringKernel</a:t>
            </a:r>
            <a:endParaRPr lang="en-US" dirty="0" smtClean="0"/>
          </a:p>
          <a:p>
            <a:pPr lvl="1" fontAlgn="auto">
              <a:spcAft>
                <a:spcPts val="0"/>
              </a:spcAft>
              <a:defRPr/>
            </a:pPr>
            <a:r>
              <a:rPr lang="en-US" dirty="0" smtClean="0"/>
              <a:t>Convert each log message into a vector of term pairs</a:t>
            </a:r>
            <a:r>
              <a:rPr lang="en-US" dirty="0"/>
              <a:t> </a:t>
            </a:r>
            <a:r>
              <a:rPr lang="en-US" dirty="0" smtClean="0"/>
              <a:t>and discount their weights by the position distance of terms in string.</a:t>
            </a:r>
            <a:endParaRPr lang="en-US" dirty="0"/>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fld id="{AEA0733F-59AC-4945-AF66-EC8105E9753E}" type="slidenum">
              <a:rPr lang="en-US" altLang="en-US"/>
              <a:pPr/>
              <a:t>19</a:t>
            </a:fld>
            <a:endParaRPr lang="en-US" altLang="en-US"/>
          </a:p>
        </p:txBody>
      </p:sp>
    </p:spTree>
    <p:extLst>
      <p:ext uri="{BB962C8B-B14F-4D97-AF65-F5344CB8AC3E}">
        <p14:creationId xmlns:p14="http://schemas.microsoft.com/office/powerpoint/2010/main" val="1770241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Overall Presentation Goal and Primary Purpose</a:t>
            </a:r>
            <a:endParaRPr lang="en-US" dirty="0"/>
          </a:p>
        </p:txBody>
      </p:sp>
      <p:sp>
        <p:nvSpPr>
          <p:cNvPr id="3" name="Content Placeholder 2"/>
          <p:cNvSpPr>
            <a:spLocks noGrp="1"/>
          </p:cNvSpPr>
          <p:nvPr>
            <p:ph idx="1"/>
          </p:nvPr>
        </p:nvSpPr>
        <p:spPr/>
        <p:txBody>
          <a:bodyPr/>
          <a:lstStyle/>
          <a:p>
            <a:pPr algn="ctr"/>
            <a:endParaRPr lang="en-US" dirty="0" smtClean="0"/>
          </a:p>
          <a:p>
            <a:pPr marL="0" indent="0" algn="ctr">
              <a:buNone/>
            </a:pPr>
            <a:r>
              <a:rPr lang="en-US" sz="3600" dirty="0" smtClean="0"/>
              <a:t>Investigate </a:t>
            </a:r>
            <a:r>
              <a:rPr lang="en-US" sz="3600" dirty="0" smtClean="0">
                <a:solidFill>
                  <a:srgbClr val="FF0000"/>
                </a:solidFill>
              </a:rPr>
              <a:t>data-driven</a:t>
            </a:r>
            <a:r>
              <a:rPr lang="en-US" sz="3600" dirty="0" smtClean="0"/>
              <a:t> approaches for improving the quality and efficiency of IT service and system management.</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8019539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a:t>
            </a:r>
            <a:r>
              <a:rPr lang="en-US" dirty="0" err="1" smtClean="0"/>
              <a:t>Avg</a:t>
            </a:r>
            <a:r>
              <a:rPr lang="en-US" dirty="0" smtClean="0"/>
              <a:t> F-Measure)</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Content Placeholder 2"/>
          <p:cNvSpPr>
            <a:spLocks noGrp="1"/>
          </p:cNvSpPr>
          <p:nvPr>
            <p:ph idx="1"/>
          </p:nvPr>
        </p:nvSpPr>
        <p:spPr>
          <a:xfrm>
            <a:off x="457200" y="1295400"/>
            <a:ext cx="8229600" cy="4525963"/>
          </a:xfrm>
        </p:spPr>
        <p:txBody>
          <a:bodyPr/>
          <a:lstStyle/>
          <a:p>
            <a:r>
              <a:rPr lang="en-US" sz="2400" dirty="0" smtClean="0"/>
              <a:t>No algorithm can always be the best. </a:t>
            </a:r>
            <a:r>
              <a:rPr lang="en-US" sz="2400" dirty="0" err="1" smtClean="0"/>
              <a:t>LogSig</a:t>
            </a:r>
            <a:r>
              <a:rPr lang="en-US" sz="2400" dirty="0" smtClean="0"/>
              <a:t> is better than other on average.</a:t>
            </a:r>
          </a:p>
          <a:p>
            <a:r>
              <a:rPr lang="en-US" sz="2400" dirty="0" err="1" smtClean="0"/>
              <a:t>IPLoM</a:t>
            </a:r>
            <a:r>
              <a:rPr lang="en-US" sz="2400" dirty="0" smtClean="0"/>
              <a:t> is good for special type of system log.</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971800"/>
            <a:ext cx="77470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4675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Content Placeholder 2"/>
          <p:cNvSpPr txBox="1">
            <a:spLocks/>
          </p:cNvSpPr>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pPr>
              <a:spcBef>
                <a:spcPct val="20000"/>
              </a:spcBef>
              <a:buFont typeface="Arial" panose="020B0604020202020204" pitchFamily="34" charset="0"/>
              <a:buChar char="•"/>
            </a:pPr>
            <a:r>
              <a:rPr lang="en-US" sz="2400" dirty="0" err="1">
                <a:latin typeface="Arial" panose="020B0604020202020204" pitchFamily="34" charset="0"/>
                <a:cs typeface="Arial" panose="020B0604020202020204" pitchFamily="34" charset="0"/>
              </a:rPr>
              <a:t>IPLoM</a:t>
            </a:r>
            <a:r>
              <a:rPr lang="en-US" sz="2400" dirty="0">
                <a:latin typeface="Arial" panose="020B0604020202020204" pitchFamily="34" charset="0"/>
                <a:cs typeface="Arial" panose="020B0604020202020204" pitchFamily="34" charset="0"/>
              </a:rPr>
              <a:t> is the most efficient algorithm, but its accuracy is not good.</a:t>
            </a:r>
          </a:p>
          <a:p>
            <a:pPr>
              <a:spcBef>
                <a:spcPct val="20000"/>
              </a:spcBef>
              <a:buFont typeface="Arial" panose="020B0604020202020204" pitchFamily="34" charset="0"/>
              <a:buChar char="•"/>
            </a:pPr>
            <a:r>
              <a:rPr lang="en-US" sz="2400" dirty="0" err="1">
                <a:latin typeface="Arial" panose="020B0604020202020204" pitchFamily="34" charset="0"/>
                <a:cs typeface="Arial" panose="020B0604020202020204" pitchFamily="34" charset="0"/>
              </a:rPr>
              <a:t>StringKernel</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StringMatch</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Jaccard</a:t>
            </a:r>
            <a:r>
              <a:rPr lang="en-US" sz="2400" dirty="0">
                <a:latin typeface="Arial" panose="020B0604020202020204" pitchFamily="34" charset="0"/>
                <a:cs typeface="Arial" panose="020B0604020202020204" pitchFamily="34" charset="0"/>
              </a:rPr>
              <a:t> are slow to </a:t>
            </a:r>
            <a:r>
              <a:rPr lang="en-US" sz="2400" dirty="0" smtClean="0">
                <a:latin typeface="Arial" panose="020B0604020202020204" pitchFamily="34" charset="0"/>
                <a:cs typeface="Arial" panose="020B0604020202020204" pitchFamily="34" charset="0"/>
              </a:rPr>
              <a:t>converge.  </a:t>
            </a:r>
            <a:endParaRPr lang="en-US" sz="2400" dirty="0">
              <a:latin typeface="Arial" panose="020B0604020202020204" pitchFamily="34" charset="0"/>
              <a:cs typeface="Arial" panose="020B0604020202020204" pitchFamily="34"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457575"/>
            <a:ext cx="2963863"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124200" y="3505200"/>
            <a:ext cx="2895600" cy="2443163"/>
          </a:xfrm>
        </p:spPr>
      </p:pic>
      <p:pic>
        <p:nvPicPr>
          <p:cNvPr id="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505200"/>
            <a:ext cx="2995613"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512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LogTree</a:t>
            </a:r>
            <a:r>
              <a:rPr lang="en-US" dirty="0" smtClean="0"/>
              <a:t>: Tree-Structure based Clustering</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Idea</a:t>
            </a:r>
          </a:p>
          <a:p>
            <a:pPr marL="514350" indent="-514350">
              <a:buAutoNum type="arabicParenR"/>
            </a:pPr>
            <a:r>
              <a:rPr lang="en-US" sz="2400" dirty="0"/>
              <a:t>C</a:t>
            </a:r>
            <a:r>
              <a:rPr lang="en-US" sz="2400" dirty="0" smtClean="0"/>
              <a:t>onvert the log messages into tree-structured data, where each node is a segment of message.</a:t>
            </a:r>
          </a:p>
          <a:p>
            <a:pPr marL="514350" indent="-514350">
              <a:buAutoNum type="arabicParenR"/>
            </a:pPr>
            <a:r>
              <a:rPr lang="en-US" sz="2400" dirty="0" smtClean="0"/>
              <a:t>Do clustering based on tree-structured data</a:t>
            </a:r>
            <a:r>
              <a:rPr lang="en-US" sz="1800" dirty="0" smtClean="0"/>
              <a:t>.</a:t>
            </a:r>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19383"/>
            <a:ext cx="3660620"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7050" y="3419383"/>
            <a:ext cx="4287837"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59908301"/>
      </p:ext>
    </p:extLst>
  </p:cSld>
  <p:clrMapOvr>
    <a:masterClrMapping/>
  </p:clrMapOvr>
  <mc:AlternateContent xmlns:mc="http://schemas.openxmlformats.org/markup-compatibility/2006" xmlns:p14="http://schemas.microsoft.com/office/powerpoint/2010/main">
    <mc:Choice Requires="p14">
      <p:transition spd="slow" p14:dur="2000" advTm="435"/>
    </mc:Choice>
    <mc:Fallback xmlns="">
      <p:transition spd="slow" advTm="435"/>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400" dirty="0" err="1" smtClean="0"/>
              <a:t>LogTree</a:t>
            </a:r>
            <a:endParaRPr lang="en-US" sz="2400" dirty="0" smtClean="0"/>
          </a:p>
          <a:p>
            <a:pPr lvl="1"/>
            <a:r>
              <a:rPr lang="en-US" sz="2000" dirty="0" smtClean="0"/>
              <a:t>it converts log messages into semi-structural data and then does clustering. </a:t>
            </a:r>
          </a:p>
          <a:p>
            <a:pPr lvl="1"/>
            <a:r>
              <a:rPr lang="en-US" sz="2000" dirty="0" smtClean="0"/>
              <a:t>This work has been published in IEEE ICDM 2010.</a:t>
            </a:r>
          </a:p>
          <a:p>
            <a:endParaRPr lang="en-US" sz="2400" dirty="0"/>
          </a:p>
          <a:p>
            <a:r>
              <a:rPr lang="en-US" sz="2400" dirty="0" err="1" smtClean="0"/>
              <a:t>LogSig</a:t>
            </a:r>
            <a:endParaRPr lang="en-US" sz="2400" dirty="0" smtClean="0"/>
          </a:p>
          <a:p>
            <a:pPr lvl="1"/>
            <a:r>
              <a:rPr lang="en-US" sz="2000" dirty="0" smtClean="0"/>
              <a:t>it partitions the log messages based on the message signatures. </a:t>
            </a:r>
          </a:p>
          <a:p>
            <a:pPr lvl="1"/>
            <a:r>
              <a:rPr lang="en-US" sz="2000" dirty="0" smtClean="0"/>
              <a:t>This work has been published in ACM CIKM 2011.</a:t>
            </a:r>
            <a:endParaRPr lang="en-US" sz="20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7978323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rgbClr val="FF0000"/>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rgbClr val="FF0000"/>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0810"/>
              <a:gd name="adj2" fmla="val -245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Discover Event Dependencies</a:t>
            </a:r>
            <a:r>
              <a:rPr lang="en-US" sz="1600" dirty="0" smtClean="0">
                <a:solidFill>
                  <a:schemeClr val="tx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Locate Relevant Logs Efficiently.</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Automatic Resolution Recommendation </a:t>
            </a:r>
            <a:endParaRPr lang="en-US" sz="1600" dirty="0">
              <a:solidFill>
                <a:schemeClr val="tx1"/>
              </a:solidFill>
              <a:latin typeface="Arial" panose="020B0604020202020204" pitchFamily="34" charset="0"/>
              <a:cs typeface="Arial" panose="020B0604020202020204" pitchFamily="34" charset="0"/>
            </a:endParaRP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Convert Raw Textual Logs into System Events</a:t>
            </a:r>
          </a:p>
        </p:txBody>
      </p:sp>
    </p:spTree>
    <p:extLst>
      <p:ext uri="{BB962C8B-B14F-4D97-AF65-F5344CB8AC3E}">
        <p14:creationId xmlns:p14="http://schemas.microsoft.com/office/powerpoint/2010/main" val="3232302884"/>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is False Positive (False Alarm)?</a:t>
            </a:r>
            <a:endParaRPr lang="en-US" sz="3600" dirty="0"/>
          </a:p>
        </p:txBody>
      </p:sp>
      <p:sp>
        <p:nvSpPr>
          <p:cNvPr id="3" name="Content Placeholder 2"/>
          <p:cNvSpPr>
            <a:spLocks noGrp="1"/>
          </p:cNvSpPr>
          <p:nvPr>
            <p:ph idx="1"/>
          </p:nvPr>
        </p:nvSpPr>
        <p:spPr/>
        <p:txBody>
          <a:bodyPr/>
          <a:lstStyle/>
          <a:p>
            <a:r>
              <a:rPr lang="en-US" sz="2400" i="1" dirty="0" smtClean="0"/>
              <a:t>If </a:t>
            </a:r>
            <a:r>
              <a:rPr lang="en-US" sz="2400" i="1" dirty="0" smtClean="0">
                <a:solidFill>
                  <a:srgbClr val="FF0000"/>
                </a:solidFill>
              </a:rPr>
              <a:t>PROCESS_CPU_UTILIZATION</a:t>
            </a:r>
            <a:r>
              <a:rPr lang="en-US" sz="2400" i="1" dirty="0" smtClean="0"/>
              <a:t> &gt; </a:t>
            </a:r>
            <a:r>
              <a:rPr lang="en-US" sz="2400" i="1" dirty="0" smtClean="0">
                <a:solidFill>
                  <a:schemeClr val="tx2"/>
                </a:solidFill>
              </a:rPr>
              <a:t>50%</a:t>
            </a:r>
            <a:r>
              <a:rPr lang="en-US" sz="2400" i="1" dirty="0" smtClean="0"/>
              <a:t> and </a:t>
            </a:r>
            <a:r>
              <a:rPr lang="en-US" sz="2400" i="1" dirty="0" smtClean="0">
                <a:solidFill>
                  <a:srgbClr val="FF0000"/>
                </a:solidFill>
              </a:rPr>
              <a:t>duration</a:t>
            </a:r>
            <a:r>
              <a:rPr lang="en-US" sz="2400" i="1" dirty="0" smtClean="0"/>
              <a:t> &gt; </a:t>
            </a:r>
            <a:r>
              <a:rPr lang="en-US" sz="2400" i="1" dirty="0" smtClean="0">
                <a:solidFill>
                  <a:schemeClr val="tx2"/>
                </a:solidFill>
              </a:rPr>
              <a:t>10 minutes</a:t>
            </a:r>
            <a:r>
              <a:rPr lang="en-US" sz="2400" i="1" dirty="0" smtClean="0"/>
              <a:t>, then generates a CPU alert </a:t>
            </a:r>
          </a:p>
          <a:p>
            <a:pPr lvl="1"/>
            <a:r>
              <a:rPr lang="en-US" sz="2000" dirty="0" smtClean="0"/>
              <a:t>“rtvscan.exe” scans the system periodically, it is CPU intensive but it is normal, so it triggers a lot of false positives (false alerts).</a:t>
            </a:r>
          </a:p>
          <a:p>
            <a:pPr lvl="1"/>
            <a:endParaRPr lang="en-US" sz="2000" dirty="0"/>
          </a:p>
          <a:p>
            <a:r>
              <a:rPr lang="en-US" sz="2400" i="1" dirty="0" smtClean="0"/>
              <a:t>If </a:t>
            </a:r>
            <a:r>
              <a:rPr lang="en-US" sz="2400" i="1" dirty="0" smtClean="0">
                <a:solidFill>
                  <a:srgbClr val="FF0000"/>
                </a:solidFill>
              </a:rPr>
              <a:t>PAGING_UTILIZATION_15min</a:t>
            </a:r>
            <a:r>
              <a:rPr lang="en-US" sz="2400" i="1" dirty="0" smtClean="0"/>
              <a:t> &gt; </a:t>
            </a:r>
            <a:r>
              <a:rPr lang="en-US" sz="2400" i="1" dirty="0" smtClean="0">
                <a:solidFill>
                  <a:schemeClr val="tx2"/>
                </a:solidFill>
              </a:rPr>
              <a:t>400</a:t>
            </a:r>
            <a:r>
              <a:rPr lang="en-US" sz="2400" i="1" dirty="0" smtClean="0"/>
              <a:t>, then generate a paging alert</a:t>
            </a:r>
            <a:r>
              <a:rPr lang="en-US" sz="2400" dirty="0"/>
              <a:t> </a:t>
            </a:r>
            <a:r>
              <a:rPr lang="en-US" sz="1600" dirty="0" smtClean="0"/>
              <a:t>(default situation in IBM Tivoli monitoring)</a:t>
            </a:r>
          </a:p>
          <a:p>
            <a:pPr lvl="1"/>
            <a:r>
              <a:rPr lang="en-US" sz="2000" dirty="0" smtClean="0"/>
              <a:t>Some customer servers have multiple CPU and huge memories. For those multi-CPU servers, it is normal for page swapping over thousands of times in 15 minutes.   </a:t>
            </a:r>
          </a:p>
          <a:p>
            <a:pPr lvl="1"/>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56453846"/>
      </p:ext>
    </p:extLst>
  </p:cSld>
  <p:clrMapOvr>
    <a:masterClrMapping/>
  </p:clrMapOvr>
  <mc:AlternateContent xmlns:mc="http://schemas.openxmlformats.org/markup-compatibility/2006" xmlns:p14="http://schemas.microsoft.com/office/powerpoint/2010/main">
    <mc:Choice Requires="p14">
      <p:transition spd="slow" p14:dur="2000" advTm="494"/>
    </mc:Choice>
    <mc:Fallback xmlns="">
      <p:transition spd="slow" advTm="49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Have False Positives?</a:t>
            </a:r>
            <a:endParaRPr lang="en-US" dirty="0"/>
          </a:p>
        </p:txBody>
      </p:sp>
      <p:sp>
        <p:nvSpPr>
          <p:cNvPr id="3" name="Content Placeholder 2"/>
          <p:cNvSpPr>
            <a:spLocks noGrp="1"/>
          </p:cNvSpPr>
          <p:nvPr>
            <p:ph idx="1"/>
          </p:nvPr>
        </p:nvSpPr>
        <p:spPr>
          <a:xfrm>
            <a:off x="457200" y="1366317"/>
            <a:ext cx="8229600" cy="4525963"/>
          </a:xfrm>
        </p:spPr>
        <p:txBody>
          <a:bodyPr>
            <a:normAutofit/>
          </a:bodyPr>
          <a:lstStyle/>
          <a:p>
            <a:r>
              <a:rPr lang="en-US" sz="2000" dirty="0" smtClean="0"/>
              <a:t>Too Conservative Configurations</a:t>
            </a:r>
          </a:p>
          <a:p>
            <a:pPr lvl="1"/>
            <a:r>
              <a:rPr lang="en-US" sz="1800" dirty="0" smtClean="0"/>
              <a:t>Missing a real alert would incur system crash, data loss.</a:t>
            </a:r>
          </a:p>
          <a:p>
            <a:r>
              <a:rPr lang="en-US" sz="2000" dirty="0" smtClean="0"/>
              <a:t>Changes of Monitored Servers</a:t>
            </a:r>
          </a:p>
          <a:p>
            <a:pPr lvl="1"/>
            <a:r>
              <a:rPr lang="en-US" sz="1800" dirty="0" smtClean="0"/>
              <a:t>New servers and more powerful device are installed.</a:t>
            </a:r>
            <a:endParaRPr lang="en-US" sz="2000" dirty="0" smtClean="0"/>
          </a:p>
          <a:p>
            <a:r>
              <a:rPr lang="en-US" sz="2000" dirty="0" smtClean="0"/>
              <a:t>Transient Alerts:</a:t>
            </a:r>
          </a:p>
          <a:p>
            <a:pPr lvl="1"/>
            <a:r>
              <a:rPr lang="en-US" sz="1800" dirty="0" smtClean="0"/>
              <a:t>Temporal CPU, Paging, Disk Spike. </a:t>
            </a:r>
          </a:p>
          <a:p>
            <a:pPr lvl="1"/>
            <a:r>
              <a:rPr lang="en-US" sz="1800" dirty="0" smtClean="0"/>
              <a:t>Restart of servers, processes, services, routers…</a:t>
            </a:r>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767798"/>
            <a:ext cx="4343400" cy="2636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391314" y="4424411"/>
            <a:ext cx="2972801" cy="461665"/>
          </a:xfrm>
          <a:prstGeom prst="rect">
            <a:avLst/>
          </a:prstGeom>
        </p:spPr>
        <p:txBody>
          <a:bodyPr wrap="none">
            <a:spAutoFit/>
          </a:bodyPr>
          <a:lstStyle/>
          <a:p>
            <a:r>
              <a:rPr lang="en-US" sz="2400" b="1" dirty="0"/>
              <a:t>IBM Tivoli Monitoring</a:t>
            </a:r>
          </a:p>
        </p:txBody>
      </p:sp>
      <p:sp>
        <p:nvSpPr>
          <p:cNvPr id="9" name="TextBox 8"/>
          <p:cNvSpPr txBox="1"/>
          <p:nvPr/>
        </p:nvSpPr>
        <p:spPr>
          <a:xfrm>
            <a:off x="838200" y="5486400"/>
            <a:ext cx="3124200" cy="369332"/>
          </a:xfrm>
          <a:prstGeom prst="rect">
            <a:avLst/>
          </a:prstGeom>
          <a:noFill/>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Configuration is complicated</a:t>
            </a:r>
            <a:endParaRPr lang="en-US" dirty="0">
              <a:latin typeface="Arial" panose="020B0604020202020204" pitchFamily="34" charset="0"/>
              <a:cs typeface="Arial" panose="020B0604020202020204" pitchFamily="34" charset="0"/>
            </a:endParaRPr>
          </a:p>
        </p:txBody>
      </p:sp>
      <p:cxnSp>
        <p:nvCxnSpPr>
          <p:cNvPr id="11" name="Straight Arrow Connector 10"/>
          <p:cNvCxnSpPr>
            <a:stCxn id="7" idx="1"/>
            <a:endCxn id="9" idx="0"/>
          </p:cNvCxnSpPr>
          <p:nvPr/>
        </p:nvCxnSpPr>
        <p:spPr>
          <a:xfrm flipH="1">
            <a:off x="2400300" y="5086184"/>
            <a:ext cx="1943100" cy="4002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140596"/>
      </p:ext>
    </p:extLst>
  </p:cSld>
  <p:clrMapOvr>
    <a:masterClrMapping/>
  </p:clrMapOvr>
  <mc:AlternateContent xmlns:mc="http://schemas.openxmlformats.org/markup-compatibility/2006" xmlns:p14="http://schemas.microsoft.com/office/powerpoint/2010/main">
    <mc:Choice Requires="p14">
      <p:transition spd="slow" p14:dur="2000" advTm="54"/>
    </mc:Choice>
    <mc:Fallback xmlns="">
      <p:transition spd="slow" advTm="54"/>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Problem Statement &amp; Challenge</a:t>
            </a:r>
            <a:endParaRPr lang="en-US" dirty="0"/>
          </a:p>
        </p:txBody>
      </p:sp>
      <p:sp>
        <p:nvSpPr>
          <p:cNvPr id="3" name="Content Placeholder 2"/>
          <p:cNvSpPr>
            <a:spLocks noGrp="1"/>
          </p:cNvSpPr>
          <p:nvPr>
            <p:ph idx="1"/>
          </p:nvPr>
        </p:nvSpPr>
        <p:spPr/>
        <p:txBody>
          <a:bodyPr/>
          <a:lstStyle/>
          <a:p>
            <a:r>
              <a:rPr lang="en-US" dirty="0" smtClean="0"/>
              <a:t>Problem </a:t>
            </a:r>
            <a:r>
              <a:rPr lang="en-US" dirty="0"/>
              <a:t>S</a:t>
            </a:r>
            <a:r>
              <a:rPr lang="en-US" dirty="0" smtClean="0"/>
              <a:t>tatement</a:t>
            </a:r>
          </a:p>
          <a:p>
            <a:pPr lvl="1"/>
            <a:r>
              <a:rPr lang="en-US" dirty="0" smtClean="0"/>
              <a:t>Eliminate false </a:t>
            </a:r>
            <a:r>
              <a:rPr lang="en-US" dirty="0"/>
              <a:t>p</a:t>
            </a:r>
            <a:r>
              <a:rPr lang="en-US" dirty="0" smtClean="0"/>
              <a:t>ositives by refining the </a:t>
            </a:r>
            <a:r>
              <a:rPr lang="en-US" dirty="0"/>
              <a:t>m</a:t>
            </a:r>
            <a:r>
              <a:rPr lang="en-US" dirty="0" smtClean="0"/>
              <a:t>onitoring configurations</a:t>
            </a:r>
          </a:p>
          <a:p>
            <a:endParaRPr lang="en-US" dirty="0"/>
          </a:p>
          <a:p>
            <a:r>
              <a:rPr lang="en-US" dirty="0" smtClean="0"/>
              <a:t>Challenge</a:t>
            </a:r>
          </a:p>
          <a:p>
            <a:pPr lvl="1"/>
            <a:r>
              <a:rPr lang="en-US" dirty="0" smtClean="0">
                <a:solidFill>
                  <a:srgbClr val="FF0000"/>
                </a:solidFill>
              </a:rPr>
              <a:t>Retain all real alerts</a:t>
            </a:r>
            <a:r>
              <a:rPr lang="en-US" dirty="0" smtClean="0"/>
              <a:t>. No real alert is allowed to miss.</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835165084"/>
      </p:ext>
    </p:extLst>
  </p:cSld>
  <p:clrMapOvr>
    <a:masterClrMapping/>
  </p:clrMapOvr>
  <mc:AlternateContent xmlns:mc="http://schemas.openxmlformats.org/markup-compatibility/2006" xmlns:p14="http://schemas.microsoft.com/office/powerpoint/2010/main">
    <mc:Choice Requires="p14">
      <p:transition spd="slow" p14:dur="2000" advTm="546"/>
    </mc:Choice>
    <mc:Fallback xmlns="">
      <p:transition spd="slow" advTm="546"/>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Monitoring Products</a:t>
            </a:r>
          </a:p>
          <a:p>
            <a:pPr lvl="1"/>
            <a:r>
              <a:rPr lang="en-US" dirty="0" smtClean="0"/>
              <a:t>IBM Tivoli, HP </a:t>
            </a:r>
            <a:r>
              <a:rPr lang="en-US" dirty="0" err="1" smtClean="0"/>
              <a:t>OpenView</a:t>
            </a:r>
            <a:r>
              <a:rPr lang="en-US" dirty="0" smtClean="0"/>
              <a:t>, </a:t>
            </a:r>
            <a:r>
              <a:rPr lang="en-US" dirty="0" err="1" smtClean="0"/>
              <a:t>Splunk</a:t>
            </a:r>
            <a:endParaRPr lang="en-US" dirty="0"/>
          </a:p>
          <a:p>
            <a:pPr lvl="1"/>
            <a:endParaRPr lang="en-US" dirty="0" smtClean="0"/>
          </a:p>
          <a:p>
            <a:r>
              <a:rPr lang="en-US" dirty="0" smtClean="0"/>
              <a:t>System Alert Detection</a:t>
            </a:r>
          </a:p>
          <a:p>
            <a:pPr lvl="1"/>
            <a:r>
              <a:rPr lang="en-US" dirty="0" smtClean="0"/>
              <a:t>Heuristic Methods (codebook…).</a:t>
            </a:r>
            <a:endParaRPr lang="en-US" dirty="0"/>
          </a:p>
          <a:p>
            <a:pPr lvl="1"/>
            <a:r>
              <a:rPr lang="en-US" dirty="0" smtClean="0"/>
              <a:t>Unsupervised Learning Methods</a:t>
            </a:r>
          </a:p>
          <a:p>
            <a:pPr lvl="2"/>
            <a:r>
              <a:rPr lang="en-US" dirty="0" smtClean="0"/>
              <a:t>Outlier </a:t>
            </a:r>
            <a:r>
              <a:rPr lang="en-US" dirty="0"/>
              <a:t>D</a:t>
            </a:r>
            <a:r>
              <a:rPr lang="en-US" dirty="0" smtClean="0"/>
              <a:t>etection </a:t>
            </a:r>
            <a:r>
              <a:rPr lang="en-US" sz="2200" dirty="0"/>
              <a:t>(S. Agrawal et al., 2007, K. Xu et al., 2005</a:t>
            </a:r>
            <a:r>
              <a:rPr lang="en-US" sz="2200" dirty="0" smtClean="0"/>
              <a:t>)</a:t>
            </a:r>
          </a:p>
          <a:p>
            <a:pPr lvl="2"/>
            <a:r>
              <a:rPr lang="en-US" dirty="0"/>
              <a:t>Adaptive threshold (S.R. </a:t>
            </a:r>
            <a:r>
              <a:rPr lang="en-US" dirty="0" err="1"/>
              <a:t>Kashyap</a:t>
            </a:r>
            <a:r>
              <a:rPr lang="en-US" dirty="0"/>
              <a:t> et al., 2008</a:t>
            </a:r>
            <a:r>
              <a:rPr lang="en-US" dirty="0" smtClean="0"/>
              <a:t>)</a:t>
            </a:r>
          </a:p>
          <a:p>
            <a:pPr lvl="1"/>
            <a:r>
              <a:rPr lang="en-US" dirty="0" smtClean="0"/>
              <a:t>Supervised Learning Methods (classification).</a:t>
            </a:r>
          </a:p>
          <a:p>
            <a:pPr lvl="1"/>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extBox 6"/>
          <p:cNvSpPr txBox="1"/>
          <p:nvPr/>
        </p:nvSpPr>
        <p:spPr>
          <a:xfrm>
            <a:off x="1257600" y="5871925"/>
            <a:ext cx="6362400" cy="369332"/>
          </a:xfrm>
          <a:prstGeom prst="rect">
            <a:avLst/>
          </a:prstGeom>
          <a:noFill/>
          <a:ln>
            <a:solidFill>
              <a:schemeClr val="tx1"/>
            </a:solidFill>
          </a:ln>
        </p:spPr>
        <p:txBody>
          <a:bodyPr wrap="square" rtlCol="0">
            <a:spAutoFit/>
          </a:bodyPr>
          <a:lstStyle/>
          <a:p>
            <a:r>
              <a:rPr lang="en-US" dirty="0" smtClean="0">
                <a:solidFill>
                  <a:srgbClr val="FF0000"/>
                </a:solidFill>
                <a:latin typeface="Arial" panose="020B0604020202020204" pitchFamily="34" charset="0"/>
                <a:cs typeface="Arial" panose="020B0604020202020204" pitchFamily="34" charset="0"/>
              </a:rPr>
              <a:t>However, they do not guarantee NO real alert is missed.</a:t>
            </a:r>
            <a:endParaRPr lang="en-US"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9133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Observation from Real Data</a:t>
            </a:r>
            <a:endParaRPr lang="en-US" dirty="0"/>
          </a:p>
        </p:txBody>
      </p:sp>
      <p:sp>
        <p:nvSpPr>
          <p:cNvPr id="3" name="Content Placeholder 2"/>
          <p:cNvSpPr>
            <a:spLocks noGrp="1"/>
          </p:cNvSpPr>
          <p:nvPr>
            <p:ph idx="1"/>
          </p:nvPr>
        </p:nvSpPr>
        <p:spPr/>
        <p:txBody>
          <a:bodyPr>
            <a:normAutofit/>
          </a:bodyPr>
          <a:lstStyle/>
          <a:p>
            <a:r>
              <a:rPr lang="en-US" sz="2800" dirty="0" smtClean="0"/>
              <a:t>Most false positives are </a:t>
            </a:r>
            <a:r>
              <a:rPr lang="en-US" sz="2800" dirty="0" smtClean="0">
                <a:solidFill>
                  <a:srgbClr val="FF0000"/>
                </a:solidFill>
              </a:rPr>
              <a:t>transient</a:t>
            </a:r>
            <a:r>
              <a:rPr lang="en-US" sz="2800" dirty="0" smtClean="0"/>
              <a:t> alerts and automatically disappear in a short time.</a:t>
            </a:r>
            <a:endParaRPr lang="en-US" sz="28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602" y="2667060"/>
            <a:ext cx="5842884" cy="260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491971" y="5378064"/>
            <a:ext cx="7772400" cy="865237"/>
          </a:xfrm>
          <a:prstGeom prst="rect">
            <a:avLst/>
          </a:prstGeom>
        </p:spPr>
        <p:txBody>
          <a:bodyPr wrap="square">
            <a:spAutoFit/>
          </a:bodyPr>
          <a:lstStyle/>
          <a:p>
            <a:pPr>
              <a:lnSpc>
                <a:spcPct val="93000"/>
              </a:lnSpc>
              <a:spcBef>
                <a:spcPts val="1000"/>
              </a:spcBef>
              <a:buSzPct val="100000"/>
            </a:pPr>
            <a:r>
              <a:rPr lang="en-US" altLang="en-US" dirty="0" smtClean="0">
                <a:latin typeface="Arial" panose="020B0604020202020204" pitchFamily="34" charset="0"/>
                <a:cs typeface="Arial" panose="020B0604020202020204" pitchFamily="34" charset="0"/>
              </a:rPr>
              <a:t>Some </a:t>
            </a:r>
            <a:r>
              <a:rPr lang="en-US" altLang="en-US" dirty="0">
                <a:latin typeface="Arial" panose="020B0604020202020204" pitchFamily="34" charset="0"/>
                <a:cs typeface="Arial" panose="020B0604020202020204" pitchFamily="34" charset="0"/>
              </a:rPr>
              <a:t>transient alerts may be indications of future real alerts and may be useful. But if those real alerts rise later on, the monitoring system will detect them even if the transient alerts were ignored. </a:t>
            </a:r>
          </a:p>
        </p:txBody>
      </p:sp>
      <p:sp>
        <p:nvSpPr>
          <p:cNvPr id="9" name="Rectangle 8"/>
          <p:cNvSpPr/>
          <p:nvPr/>
        </p:nvSpPr>
        <p:spPr>
          <a:xfrm>
            <a:off x="4833086" y="2628091"/>
            <a:ext cx="3262800" cy="292709"/>
          </a:xfrm>
          <a:prstGeom prst="rect">
            <a:avLst/>
          </a:prstGeom>
        </p:spPr>
        <p:txBody>
          <a:bodyPr wrap="square">
            <a:spAutoFit/>
          </a:bodyPr>
          <a:lstStyle/>
          <a:p>
            <a:pPr>
              <a:lnSpc>
                <a:spcPct val="93000"/>
              </a:lnSpc>
              <a:spcBef>
                <a:spcPts val="1000"/>
              </a:spcBef>
              <a:buSzPct val="100000"/>
            </a:pPr>
            <a:r>
              <a:rPr lang="en-US" altLang="en-US" sz="1400" dirty="0" smtClean="0">
                <a:solidFill>
                  <a:srgbClr val="FF0000"/>
                </a:solidFill>
                <a:latin typeface="Arial" panose="020B0604020202020204" pitchFamily="34" charset="0"/>
                <a:cs typeface="Arial" panose="020B0604020202020204" pitchFamily="34" charset="0"/>
              </a:rPr>
              <a:t>Most false alerts are transient alerts. </a:t>
            </a:r>
            <a:endParaRPr lang="en-US" altLang="en-US" sz="1400" dirty="0">
              <a:solidFill>
                <a:srgbClr val="FF0000"/>
              </a:solidFill>
              <a:latin typeface="Arial" panose="020B0604020202020204" pitchFamily="34" charset="0"/>
              <a:cs typeface="Arial" panose="020B0604020202020204" pitchFamily="34" charset="0"/>
            </a:endParaRPr>
          </a:p>
        </p:txBody>
      </p:sp>
      <p:sp>
        <p:nvSpPr>
          <p:cNvPr id="10" name="Oval 9"/>
          <p:cNvSpPr/>
          <p:nvPr/>
        </p:nvSpPr>
        <p:spPr>
          <a:xfrm>
            <a:off x="1219200" y="3048001"/>
            <a:ext cx="838200" cy="1610074"/>
          </a:xfrm>
          <a:prstGeom prst="ellips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10" idx="7"/>
            <a:endCxn id="9" idx="1"/>
          </p:cNvCxnSpPr>
          <p:nvPr/>
        </p:nvCxnSpPr>
        <p:spPr>
          <a:xfrm flipV="1">
            <a:off x="1934648" y="2774446"/>
            <a:ext cx="2898438" cy="5093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950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Speaker’s Qualifications</a:t>
            </a:r>
            <a:endParaRPr lang="en-US" dirty="0"/>
          </a:p>
        </p:txBody>
      </p:sp>
      <p:sp>
        <p:nvSpPr>
          <p:cNvPr id="3" name="Content Placeholder 2"/>
          <p:cNvSpPr>
            <a:spLocks noGrp="1"/>
          </p:cNvSpPr>
          <p:nvPr>
            <p:ph idx="1"/>
          </p:nvPr>
        </p:nvSpPr>
        <p:spPr>
          <a:xfrm>
            <a:off x="457200" y="1410980"/>
            <a:ext cx="8229600" cy="4525963"/>
          </a:xfrm>
        </p:spPr>
        <p:txBody>
          <a:bodyPr>
            <a:noAutofit/>
          </a:bodyPr>
          <a:lstStyle/>
          <a:p>
            <a:r>
              <a:rPr lang="en-US" sz="2000" b="1" dirty="0" smtClean="0"/>
              <a:t>Education</a:t>
            </a:r>
            <a:endParaRPr lang="en-US" sz="2000" b="1" dirty="0"/>
          </a:p>
          <a:p>
            <a:pPr lvl="1"/>
            <a:r>
              <a:rPr lang="en-US" sz="1600" dirty="0" smtClean="0"/>
              <a:t>Obtain </a:t>
            </a:r>
            <a:r>
              <a:rPr lang="en-US" sz="1600" dirty="0"/>
              <a:t>b</a:t>
            </a:r>
            <a:r>
              <a:rPr lang="en-US" sz="1600" dirty="0" smtClean="0"/>
              <a:t>achelor and master degrees in Sichuan University, P.R. China, 2006 and 209.</a:t>
            </a:r>
          </a:p>
          <a:p>
            <a:pPr lvl="1"/>
            <a:r>
              <a:rPr lang="en-US" sz="1600" dirty="0" smtClean="0"/>
              <a:t>Ph.D</a:t>
            </a:r>
            <a:r>
              <a:rPr lang="en-US" sz="1600" dirty="0"/>
              <a:t>. </a:t>
            </a:r>
            <a:r>
              <a:rPr lang="en-US" sz="1600" dirty="0" smtClean="0"/>
              <a:t>student from Fall 2009 to present in FIU, Major advisor: Dr. Tao Li.</a:t>
            </a:r>
          </a:p>
          <a:p>
            <a:pPr lvl="1"/>
            <a:r>
              <a:rPr lang="en-US" sz="1600" dirty="0" smtClean="0"/>
              <a:t>Best Graduate Student Research Award in 2013.</a:t>
            </a:r>
          </a:p>
          <a:p>
            <a:endParaRPr lang="en-US" sz="2000" dirty="0"/>
          </a:p>
          <a:p>
            <a:r>
              <a:rPr lang="en-US" sz="2000" b="1" dirty="0" smtClean="0"/>
              <a:t>Research Interest</a:t>
            </a:r>
          </a:p>
          <a:p>
            <a:pPr lvl="1"/>
            <a:r>
              <a:rPr lang="en-US" sz="1600" dirty="0"/>
              <a:t>D</a:t>
            </a:r>
            <a:r>
              <a:rPr lang="en-US" sz="1600" dirty="0" smtClean="0"/>
              <a:t>ata mining and machine learning techniques on system/service management and recommendation.</a:t>
            </a:r>
          </a:p>
          <a:p>
            <a:pPr lvl="1"/>
            <a:r>
              <a:rPr lang="en-US" sz="1600" dirty="0" smtClean="0"/>
              <a:t>Published 12 papers in the conferences (SIGKDD,CIKM, ICDM, NOMS, CNSM </a:t>
            </a:r>
            <a:r>
              <a:rPr lang="en-US" sz="1600" dirty="0" smtClean="0"/>
              <a:t>and </a:t>
            </a:r>
            <a:r>
              <a:rPr lang="en-US" sz="1600" smtClean="0"/>
              <a:t>so on) and </a:t>
            </a:r>
            <a:r>
              <a:rPr lang="en-US" sz="1600" dirty="0" smtClean="0"/>
              <a:t>journals (TKDE</a:t>
            </a:r>
            <a:r>
              <a:rPr lang="en-US" sz="1600" smtClean="0"/>
              <a:t>, </a:t>
            </a:r>
            <a:r>
              <a:rPr lang="en-US" sz="1600" smtClean="0"/>
              <a:t>KBS).</a:t>
            </a:r>
            <a:endParaRPr lang="en-US" sz="1600" dirty="0" smtClean="0"/>
          </a:p>
          <a:p>
            <a:endParaRPr lang="en-US" sz="2000" dirty="0"/>
          </a:p>
          <a:p>
            <a:r>
              <a:rPr lang="en-US" sz="2000" b="1" dirty="0" smtClean="0"/>
              <a:t>Research Experiences</a:t>
            </a:r>
          </a:p>
          <a:p>
            <a:pPr lvl="1"/>
            <a:r>
              <a:rPr lang="en-US" sz="1600" dirty="0" smtClean="0"/>
              <a:t>2 summer internships in Service </a:t>
            </a:r>
            <a:r>
              <a:rPr lang="en-US" sz="1600" dirty="0"/>
              <a:t>M</a:t>
            </a:r>
            <a:r>
              <a:rPr lang="en-US" sz="1600" dirty="0" smtClean="0"/>
              <a:t>anagement </a:t>
            </a:r>
            <a:r>
              <a:rPr lang="en-US" sz="1600" dirty="0"/>
              <a:t>D</a:t>
            </a:r>
            <a:r>
              <a:rPr lang="en-US" sz="1600" dirty="0" smtClean="0"/>
              <a:t>epartment of IBM Watson </a:t>
            </a:r>
            <a:r>
              <a:rPr lang="en-US" sz="1600" dirty="0"/>
              <a:t>R</a:t>
            </a:r>
            <a:r>
              <a:rPr lang="en-US" sz="1600" dirty="0" smtClean="0"/>
              <a:t>esearch </a:t>
            </a:r>
            <a:r>
              <a:rPr lang="en-US" sz="1600" dirty="0"/>
              <a:t>C</a:t>
            </a:r>
            <a:r>
              <a:rPr lang="en-US" sz="1600" dirty="0" smtClean="0"/>
              <a:t>enter.</a:t>
            </a:r>
          </a:p>
          <a:p>
            <a:pPr lvl="1"/>
            <a:r>
              <a:rPr lang="en-US" sz="1600" dirty="0" smtClean="0"/>
              <a:t>1 summer internship in LinkedIn.</a:t>
            </a:r>
            <a:endParaRPr lang="en-US" sz="16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41454486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4000" dirty="0" smtClean="0"/>
              <a:t>Our Method for Eliminating Transient Alerts</a:t>
            </a:r>
            <a:endParaRPr lang="en-US" sz="40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8" name="Cloud Callout 7"/>
          <p:cNvSpPr/>
          <p:nvPr/>
        </p:nvSpPr>
        <p:spPr>
          <a:xfrm>
            <a:off x="5812347" y="1358000"/>
            <a:ext cx="3048000" cy="1676399"/>
          </a:xfrm>
          <a:prstGeom prst="cloudCallout">
            <a:avLst>
              <a:gd name="adj1" fmla="val -88933"/>
              <a:gd name="adj2" fmla="val 41466"/>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r>
              <a:rPr lang="en-US" sz="1400" dirty="0">
                <a:solidFill>
                  <a:schemeClr val="tx1"/>
                </a:solidFill>
                <a:latin typeface="Arial" panose="020B0604020202020204" pitchFamily="34" charset="0"/>
                <a:cs typeface="Arial" panose="020B0604020202020204" pitchFamily="34" charset="0"/>
              </a:rPr>
              <a:t>Most </a:t>
            </a:r>
            <a:r>
              <a:rPr lang="en-US" sz="1200" dirty="0">
                <a:solidFill>
                  <a:schemeClr val="tx1"/>
                </a:solidFill>
                <a:latin typeface="Arial" panose="020B0604020202020204" pitchFamily="34" charset="0"/>
                <a:cs typeface="Arial" panose="020B0604020202020204" pitchFamily="34" charset="0"/>
              </a:rPr>
              <a:t>false positive alerts are </a:t>
            </a:r>
            <a:r>
              <a:rPr lang="en-US" sz="1200" b="1" dirty="0">
                <a:solidFill>
                  <a:schemeClr val="tx1"/>
                </a:solidFill>
                <a:latin typeface="Arial" panose="020B0604020202020204" pitchFamily="34" charset="0"/>
                <a:cs typeface="Arial" panose="020B0604020202020204" pitchFamily="34" charset="0"/>
              </a:rPr>
              <a:t>transient </a:t>
            </a:r>
            <a:r>
              <a:rPr lang="en-US" sz="1400" b="1" dirty="0" smtClean="0">
                <a:solidFill>
                  <a:schemeClr val="tx1"/>
                </a:solidFill>
                <a:latin typeface="Arial" panose="020B0604020202020204" pitchFamily="34" charset="0"/>
                <a:cs typeface="Arial" panose="020B0604020202020204" pitchFamily="34" charset="0"/>
              </a:rPr>
              <a:t>alerts </a:t>
            </a:r>
            <a:r>
              <a:rPr lang="en-US" sz="1400" dirty="0" smtClean="0">
                <a:solidFill>
                  <a:schemeClr val="tx1"/>
                </a:solidFill>
                <a:latin typeface="Arial" panose="020B0604020202020204" pitchFamily="34" charset="0"/>
                <a:cs typeface="Arial" panose="020B0604020202020204" pitchFamily="34" charset="0"/>
              </a:rPr>
              <a:t>(</a:t>
            </a:r>
            <a:r>
              <a:rPr lang="en-US" sz="1400" b="1" dirty="0" smtClean="0">
                <a:solidFill>
                  <a:schemeClr val="tx1"/>
                </a:solidFill>
                <a:latin typeface="Arial" panose="020B0604020202020204" pitchFamily="34" charset="0"/>
                <a:cs typeface="Arial" panose="020B0604020202020204" pitchFamily="34" charset="0"/>
              </a:rPr>
              <a:t> </a:t>
            </a:r>
            <a:r>
              <a:rPr lang="en-US" sz="1400" dirty="0" smtClean="0">
                <a:solidFill>
                  <a:schemeClr val="tx1"/>
                </a:solidFill>
                <a:latin typeface="Arial" panose="020B0604020202020204" pitchFamily="34" charset="0"/>
                <a:cs typeface="Arial" panose="020B0604020202020204" pitchFamily="34" charset="0"/>
              </a:rPr>
              <a:t>automatically  </a:t>
            </a:r>
            <a:r>
              <a:rPr lang="en-US" sz="1400" dirty="0">
                <a:solidFill>
                  <a:schemeClr val="tx1"/>
                </a:solidFill>
                <a:latin typeface="Arial" panose="020B0604020202020204" pitchFamily="34" charset="0"/>
                <a:cs typeface="Arial" panose="020B0604020202020204" pitchFamily="34" charset="0"/>
              </a:rPr>
              <a:t>disappear in a short </a:t>
            </a:r>
            <a:r>
              <a:rPr lang="en-US" sz="1400" dirty="0" smtClean="0">
                <a:solidFill>
                  <a:schemeClr val="tx1"/>
                </a:solidFill>
                <a:latin typeface="Arial" panose="020B0604020202020204" pitchFamily="34" charset="0"/>
                <a:cs typeface="Arial" panose="020B0604020202020204" pitchFamily="34" charset="0"/>
              </a:rPr>
              <a:t>time).</a:t>
            </a:r>
            <a:endParaRPr lang="en-US" sz="1400"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152400" y="5103804"/>
            <a:ext cx="8153400" cy="707886"/>
          </a:xfrm>
          <a:prstGeom prst="rect">
            <a:avLst/>
          </a:prstGeom>
          <a:noFill/>
        </p:spPr>
        <p:txBody>
          <a:bodyPr wrap="square" rtlCol="0">
            <a:spAutoFit/>
          </a:bodyPr>
          <a:lstStyle/>
          <a:p>
            <a:r>
              <a:rPr lang="en-US" sz="2000" i="1" dirty="0" smtClean="0"/>
              <a:t>Waiting time </a:t>
            </a:r>
            <a:r>
              <a:rPr lang="en-US" sz="2000" dirty="0" smtClean="0"/>
              <a:t>is the maximum duration of covered false positives, but no longer than SLA specified.</a:t>
            </a:r>
            <a:endParaRPr lang="en-US" sz="2000" dirty="0"/>
          </a:p>
        </p:txBody>
      </p:sp>
      <p:sp>
        <p:nvSpPr>
          <p:cNvPr id="11" name="Rectangle 10"/>
          <p:cNvSpPr>
            <a:spLocks noChangeArrowheads="1"/>
          </p:cNvSpPr>
          <p:nvPr/>
        </p:nvSpPr>
        <p:spPr bwMode="auto">
          <a:xfrm>
            <a:off x="685800" y="1374717"/>
            <a:ext cx="2093912" cy="736102"/>
          </a:xfrm>
          <a:prstGeom prst="rect">
            <a:avLst/>
          </a:prstGeom>
          <a:solidFill>
            <a:schemeClr val="bg1"/>
          </a:solidFill>
          <a:ln w="9525">
            <a:solidFill>
              <a:schemeClr val="tx1"/>
            </a:solidFill>
            <a:miter lim="800000"/>
            <a:headEnd/>
            <a:tailEnd/>
          </a:ln>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400" b="1" dirty="0" smtClean="0">
                <a:latin typeface="+mj-lt"/>
                <a:cs typeface="Times New Roman" pitchFamily="18" charset="0"/>
              </a:rPr>
              <a:t>Gather incident information</a:t>
            </a:r>
          </a:p>
          <a:p>
            <a:pPr algn="ctr"/>
            <a:r>
              <a:rPr lang="en-US" sz="1400" b="1" dirty="0">
                <a:latin typeface="+mj-lt"/>
                <a:cs typeface="Times New Roman" pitchFamily="18" charset="0"/>
              </a:rPr>
              <a:t>a</a:t>
            </a:r>
            <a:r>
              <a:rPr lang="en-US" sz="1400" b="1" dirty="0" smtClean="0">
                <a:latin typeface="+mj-lt"/>
                <a:cs typeface="Times New Roman" pitchFamily="18" charset="0"/>
              </a:rPr>
              <a:t>nd create event</a:t>
            </a:r>
            <a:endParaRPr lang="en-US" sz="1400" b="1" dirty="0">
              <a:latin typeface="+mj-lt"/>
              <a:cs typeface="Times New Roman" pitchFamily="18" charset="0"/>
            </a:endParaRPr>
          </a:p>
        </p:txBody>
      </p:sp>
      <p:sp>
        <p:nvSpPr>
          <p:cNvPr id="12" name="Rectangle 11"/>
          <p:cNvSpPr>
            <a:spLocks noChangeArrowheads="1"/>
          </p:cNvSpPr>
          <p:nvPr/>
        </p:nvSpPr>
        <p:spPr bwMode="auto">
          <a:xfrm>
            <a:off x="2418556" y="4520825"/>
            <a:ext cx="1154112" cy="421277"/>
          </a:xfrm>
          <a:prstGeom prst="rect">
            <a:avLst/>
          </a:prstGeom>
          <a:solidFill>
            <a:schemeClr val="bg1"/>
          </a:solidFill>
          <a:ln w="9525">
            <a:solidFill>
              <a:schemeClr val="tx1"/>
            </a:solidFill>
            <a:miter lim="800000"/>
            <a:headEnd/>
            <a:tailEnd/>
          </a:ln>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400" b="1" dirty="0">
                <a:latin typeface="+mj-lt"/>
                <a:cs typeface="Times New Roman" pitchFamily="18" charset="0"/>
              </a:rPr>
              <a:t>Create </a:t>
            </a:r>
            <a:r>
              <a:rPr lang="en-US" sz="1400" b="1" dirty="0" smtClean="0">
                <a:latin typeface="+mj-lt"/>
                <a:cs typeface="Times New Roman" pitchFamily="18" charset="0"/>
              </a:rPr>
              <a:t>ticket</a:t>
            </a:r>
            <a:endParaRPr lang="en-US" sz="1400" b="1" dirty="0">
              <a:latin typeface="+mj-lt"/>
              <a:cs typeface="Times New Roman" pitchFamily="18" charset="0"/>
            </a:endParaRPr>
          </a:p>
        </p:txBody>
      </p:sp>
      <p:cxnSp>
        <p:nvCxnSpPr>
          <p:cNvPr id="13" name="AutoShape 6"/>
          <p:cNvCxnSpPr>
            <a:cxnSpLocks noChangeShapeType="1"/>
            <a:stCxn id="11" idx="2"/>
            <a:endCxn id="14" idx="0"/>
          </p:cNvCxnSpPr>
          <p:nvPr/>
        </p:nvCxnSpPr>
        <p:spPr bwMode="auto">
          <a:xfrm>
            <a:off x="1732756" y="2110819"/>
            <a:ext cx="18256" cy="58102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 name="AutoShape 7"/>
          <p:cNvSpPr>
            <a:spLocks noChangeArrowheads="1"/>
          </p:cNvSpPr>
          <p:nvPr/>
        </p:nvSpPr>
        <p:spPr bwMode="auto">
          <a:xfrm>
            <a:off x="1103312" y="2691843"/>
            <a:ext cx="1295400" cy="1310640"/>
          </a:xfrm>
          <a:prstGeom prst="diamond">
            <a:avLst/>
          </a:prstGeom>
          <a:solidFill>
            <a:schemeClr val="bg1"/>
          </a:solidFill>
          <a:ln w="9525" algn="ctr">
            <a:solidFill>
              <a:schemeClr val="tx1"/>
            </a:solidFill>
            <a:miter lim="800000"/>
            <a:headEnd/>
            <a:tailEnd/>
          </a:ln>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lnSpc>
                <a:spcPct val="90000"/>
              </a:lnSpc>
            </a:pPr>
            <a:r>
              <a:rPr lang="en-US" sz="1400" b="1" dirty="0" smtClean="0">
                <a:latin typeface="+mj-lt"/>
                <a:cs typeface="Times New Roman" pitchFamily="18" charset="0"/>
              </a:rPr>
              <a:t>Predict it </a:t>
            </a:r>
            <a:r>
              <a:rPr lang="en-US" sz="1400" b="1" dirty="0">
                <a:latin typeface="+mj-lt"/>
                <a:cs typeface="Times New Roman" pitchFamily="18" charset="0"/>
              </a:rPr>
              <a:t>i</a:t>
            </a:r>
            <a:r>
              <a:rPr lang="en-US" sz="1400" b="1" dirty="0" smtClean="0">
                <a:latin typeface="+mj-lt"/>
                <a:cs typeface="Times New Roman" pitchFamily="18" charset="0"/>
              </a:rPr>
              <a:t>s </a:t>
            </a:r>
          </a:p>
          <a:p>
            <a:pPr algn="ctr">
              <a:lnSpc>
                <a:spcPct val="90000"/>
              </a:lnSpc>
            </a:pPr>
            <a:r>
              <a:rPr lang="en-US" sz="1400" b="1" dirty="0" smtClean="0">
                <a:latin typeface="+mj-lt"/>
                <a:cs typeface="Times New Roman" pitchFamily="18" charset="0"/>
              </a:rPr>
              <a:t>“False”?</a:t>
            </a:r>
            <a:endParaRPr lang="en-US" sz="1400" b="1" dirty="0">
              <a:latin typeface="+mj-lt"/>
              <a:cs typeface="Times New Roman" pitchFamily="18" charset="0"/>
            </a:endParaRPr>
          </a:p>
        </p:txBody>
      </p:sp>
      <p:cxnSp>
        <p:nvCxnSpPr>
          <p:cNvPr id="17" name="AutoShape 8"/>
          <p:cNvCxnSpPr>
            <a:cxnSpLocks noChangeShapeType="1"/>
            <a:stCxn id="14" idx="3"/>
            <a:endCxn id="18" idx="1"/>
          </p:cNvCxnSpPr>
          <p:nvPr/>
        </p:nvCxnSpPr>
        <p:spPr bwMode="auto">
          <a:xfrm flipV="1">
            <a:off x="2398712" y="3339543"/>
            <a:ext cx="381000" cy="7620"/>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2779712" y="2844243"/>
            <a:ext cx="422275" cy="990599"/>
          </a:xfrm>
          <a:prstGeom prst="rect">
            <a:avLst/>
          </a:prstGeom>
          <a:solidFill>
            <a:schemeClr val="bg1"/>
          </a:solidFill>
          <a:ln w="9525">
            <a:solidFill>
              <a:schemeClr val="tx1"/>
            </a:solidFill>
            <a:miter lim="800000"/>
            <a:headEnd/>
            <a:tailEnd/>
          </a:ln>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400" b="1" dirty="0">
                <a:latin typeface="+mj-lt"/>
                <a:cs typeface="Times New Roman" pitchFamily="18" charset="0"/>
              </a:rPr>
              <a:t>Wait</a:t>
            </a:r>
          </a:p>
        </p:txBody>
      </p:sp>
      <p:cxnSp>
        <p:nvCxnSpPr>
          <p:cNvPr id="19" name="AutoShape 10"/>
          <p:cNvCxnSpPr>
            <a:cxnSpLocks noChangeShapeType="1"/>
            <a:stCxn id="18" idx="3"/>
            <a:endCxn id="20" idx="1"/>
          </p:cNvCxnSpPr>
          <p:nvPr/>
        </p:nvCxnSpPr>
        <p:spPr bwMode="auto">
          <a:xfrm flipV="1">
            <a:off x="3201987" y="3331923"/>
            <a:ext cx="339725" cy="7620"/>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20" name="AutoShape 11"/>
          <p:cNvSpPr>
            <a:spLocks noChangeArrowheads="1"/>
          </p:cNvSpPr>
          <p:nvPr/>
        </p:nvSpPr>
        <p:spPr bwMode="auto">
          <a:xfrm>
            <a:off x="3541712" y="2676603"/>
            <a:ext cx="1219200" cy="1310640"/>
          </a:xfrm>
          <a:prstGeom prst="diamond">
            <a:avLst/>
          </a:prstGeom>
          <a:solidFill>
            <a:schemeClr val="bg1"/>
          </a:solidFill>
          <a:ln w="9525" algn="ctr">
            <a:solidFill>
              <a:schemeClr val="tx1"/>
            </a:solidFill>
            <a:miter lim="800000"/>
            <a:headEnd/>
            <a:tailEnd/>
          </a:ln>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lnSpc>
                <a:spcPct val="90000"/>
              </a:lnSpc>
            </a:pPr>
            <a:r>
              <a:rPr lang="en-US" sz="1400" b="1" dirty="0">
                <a:latin typeface="+mj-lt"/>
                <a:cs typeface="Times New Roman" pitchFamily="18" charset="0"/>
              </a:rPr>
              <a:t>Is </a:t>
            </a:r>
            <a:r>
              <a:rPr lang="en-US" sz="1400" b="1" dirty="0" smtClean="0">
                <a:latin typeface="+mj-lt"/>
                <a:cs typeface="Times New Roman" pitchFamily="18" charset="0"/>
              </a:rPr>
              <a:t>this alert </a:t>
            </a:r>
            <a:endParaRPr lang="en-US" sz="1400" b="1" dirty="0">
              <a:latin typeface="+mj-lt"/>
              <a:cs typeface="Times New Roman" pitchFamily="18" charset="0"/>
            </a:endParaRPr>
          </a:p>
          <a:p>
            <a:pPr algn="ctr">
              <a:lnSpc>
                <a:spcPct val="90000"/>
              </a:lnSpc>
            </a:pPr>
            <a:r>
              <a:rPr lang="en-US" sz="1400" b="1" dirty="0">
                <a:latin typeface="+mj-lt"/>
                <a:cs typeface="Times New Roman" pitchFamily="18" charset="0"/>
              </a:rPr>
              <a:t>c</a:t>
            </a:r>
            <a:r>
              <a:rPr lang="en-US" sz="1400" b="1" dirty="0" smtClean="0">
                <a:latin typeface="+mj-lt"/>
                <a:cs typeface="Times New Roman" pitchFamily="18" charset="0"/>
              </a:rPr>
              <a:t>leared</a:t>
            </a:r>
            <a:r>
              <a:rPr lang="en-US" sz="1400" b="1" dirty="0">
                <a:latin typeface="+mj-lt"/>
                <a:cs typeface="Times New Roman" pitchFamily="18" charset="0"/>
              </a:rPr>
              <a:t>?</a:t>
            </a:r>
          </a:p>
        </p:txBody>
      </p:sp>
      <p:sp>
        <p:nvSpPr>
          <p:cNvPr id="21" name="Rectangle 20"/>
          <p:cNvSpPr>
            <a:spLocks noChangeArrowheads="1"/>
          </p:cNvSpPr>
          <p:nvPr/>
        </p:nvSpPr>
        <p:spPr bwMode="auto">
          <a:xfrm>
            <a:off x="2246312" y="2864883"/>
            <a:ext cx="533400" cy="307777"/>
          </a:xfrm>
          <a:prstGeom prst="rect">
            <a:avLst/>
          </a:prstGeom>
          <a:noFill/>
          <a:ln>
            <a:noFill/>
          </a:ln>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spcBef>
                <a:spcPct val="50000"/>
              </a:spcBef>
            </a:pPr>
            <a:r>
              <a:rPr lang="en-US" sz="1400" b="1" dirty="0">
                <a:latin typeface="+mj-lt"/>
                <a:cs typeface="Times New Roman" pitchFamily="18" charset="0"/>
              </a:rPr>
              <a:t>Yes</a:t>
            </a:r>
            <a:endParaRPr lang="en-US" sz="1400" b="1" dirty="0">
              <a:solidFill>
                <a:schemeClr val="hlink"/>
              </a:solidFill>
              <a:latin typeface="+mj-lt"/>
              <a:cs typeface="Times New Roman" pitchFamily="18" charset="0"/>
            </a:endParaRPr>
          </a:p>
        </p:txBody>
      </p:sp>
      <p:cxnSp>
        <p:nvCxnSpPr>
          <p:cNvPr id="22" name="AutoShape 13"/>
          <p:cNvCxnSpPr>
            <a:cxnSpLocks noChangeShapeType="1"/>
            <a:stCxn id="20" idx="3"/>
            <a:endCxn id="24" idx="1"/>
          </p:cNvCxnSpPr>
          <p:nvPr/>
        </p:nvCxnSpPr>
        <p:spPr bwMode="auto">
          <a:xfrm flipV="1">
            <a:off x="4760912" y="3329928"/>
            <a:ext cx="457200" cy="1995"/>
          </a:xfrm>
          <a:prstGeom prst="straightConnector1">
            <a:avLst/>
          </a:prstGeom>
          <a:noFill/>
          <a:ln w="9525">
            <a:solidFill>
              <a:schemeClr val="tx1"/>
            </a:solidFill>
            <a:round/>
            <a:headEnd type="none" w="lg" len="lg"/>
            <a:tailEnd type="triangle" w="lg" len="lg"/>
          </a:ln>
          <a:extLst>
            <a:ext uri="{909E8E84-426E-40DD-AFC4-6F175D3DCCD1}">
              <a14:hiddenFill xmlns:a14="http://schemas.microsoft.com/office/drawing/2010/main">
                <a:noFill/>
              </a14:hiddenFill>
            </a:ext>
          </a:extLst>
        </p:spPr>
      </p:cxnSp>
      <p:sp>
        <p:nvSpPr>
          <p:cNvPr id="23" name="Rectangle 22"/>
          <p:cNvSpPr>
            <a:spLocks noChangeArrowheads="1"/>
          </p:cNvSpPr>
          <p:nvPr/>
        </p:nvSpPr>
        <p:spPr bwMode="auto">
          <a:xfrm>
            <a:off x="4760912" y="2934194"/>
            <a:ext cx="457200" cy="307777"/>
          </a:xfrm>
          <a:prstGeom prst="rect">
            <a:avLst/>
          </a:prstGeom>
          <a:noFill/>
          <a:ln>
            <a:noFill/>
          </a:ln>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spcBef>
                <a:spcPct val="50000"/>
              </a:spcBef>
            </a:pPr>
            <a:r>
              <a:rPr lang="en-US" sz="1400" b="1" dirty="0">
                <a:latin typeface="+mj-lt"/>
                <a:cs typeface="Times New Roman" pitchFamily="18" charset="0"/>
              </a:rPr>
              <a:t>Yes</a:t>
            </a:r>
            <a:endParaRPr lang="en-US" sz="1400" b="1" dirty="0">
              <a:solidFill>
                <a:schemeClr val="hlink"/>
              </a:solidFill>
              <a:latin typeface="+mj-lt"/>
              <a:cs typeface="Times New Roman" pitchFamily="18" charset="0"/>
            </a:endParaRPr>
          </a:p>
        </p:txBody>
      </p:sp>
      <p:sp>
        <p:nvSpPr>
          <p:cNvPr id="24" name="Rectangle 23"/>
          <p:cNvSpPr>
            <a:spLocks noChangeArrowheads="1"/>
          </p:cNvSpPr>
          <p:nvPr/>
        </p:nvSpPr>
        <p:spPr bwMode="auto">
          <a:xfrm>
            <a:off x="5218112" y="3088083"/>
            <a:ext cx="1066800" cy="483689"/>
          </a:xfrm>
          <a:prstGeom prst="rect">
            <a:avLst/>
          </a:prstGeom>
          <a:solidFill>
            <a:schemeClr val="bg1"/>
          </a:solidFill>
          <a:ln w="9525">
            <a:solidFill>
              <a:schemeClr val="tx1"/>
            </a:solidFill>
            <a:miter lim="800000"/>
            <a:headEnd/>
            <a:tailEnd/>
          </a:ln>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r>
              <a:rPr lang="en-US" sz="1400" b="1" dirty="0" smtClean="0">
                <a:latin typeface="+mj-lt"/>
                <a:cs typeface="Times New Roman" pitchFamily="18" charset="0"/>
              </a:rPr>
              <a:t>Remove </a:t>
            </a:r>
          </a:p>
          <a:p>
            <a:pPr algn="ctr"/>
            <a:r>
              <a:rPr lang="en-US" sz="1400" b="1" dirty="0" smtClean="0">
                <a:latin typeface="+mj-lt"/>
                <a:cs typeface="Times New Roman" pitchFamily="18" charset="0"/>
              </a:rPr>
              <a:t>this event</a:t>
            </a:r>
            <a:endParaRPr lang="en-US" sz="1400" b="1" dirty="0">
              <a:latin typeface="+mj-lt"/>
              <a:cs typeface="Times New Roman" pitchFamily="18" charset="0"/>
            </a:endParaRPr>
          </a:p>
        </p:txBody>
      </p:sp>
      <p:cxnSp>
        <p:nvCxnSpPr>
          <p:cNvPr id="25" name="AutoShape 17"/>
          <p:cNvCxnSpPr>
            <a:cxnSpLocks noChangeShapeType="1"/>
            <a:stCxn id="20" idx="2"/>
            <a:endCxn id="12" idx="0"/>
          </p:cNvCxnSpPr>
          <p:nvPr/>
        </p:nvCxnSpPr>
        <p:spPr bwMode="auto">
          <a:xfrm rot="5400000">
            <a:off x="3306671" y="3676184"/>
            <a:ext cx="533582" cy="1155700"/>
          </a:xfrm>
          <a:prstGeom prst="bentConnector3">
            <a:avLst>
              <a:gd name="adj1" fmla="val 50000"/>
            </a:avLst>
          </a:prstGeom>
          <a:noFill/>
          <a:ln w="9525">
            <a:solidFill>
              <a:schemeClr val="tx1"/>
            </a:solidFill>
            <a:miter lim="800000"/>
            <a:headEnd type="none" w="lg" len="lg"/>
            <a:tailEnd type="triangle" w="lg" len="lg"/>
          </a:ln>
          <a:extLst>
            <a:ext uri="{909E8E84-426E-40DD-AFC4-6F175D3DCCD1}">
              <a14:hiddenFill xmlns:a14="http://schemas.microsoft.com/office/drawing/2010/main">
                <a:noFill/>
              </a14:hiddenFill>
            </a:ext>
          </a:extLst>
        </p:spPr>
      </p:cxnSp>
      <p:sp>
        <p:nvSpPr>
          <p:cNvPr id="26" name="Rectangle 25"/>
          <p:cNvSpPr>
            <a:spLocks noChangeArrowheads="1"/>
          </p:cNvSpPr>
          <p:nvPr/>
        </p:nvSpPr>
        <p:spPr bwMode="auto">
          <a:xfrm>
            <a:off x="4227512" y="3920568"/>
            <a:ext cx="533400" cy="307777"/>
          </a:xfrm>
          <a:prstGeom prst="rect">
            <a:avLst/>
          </a:prstGeom>
          <a:noFill/>
          <a:ln>
            <a:noFill/>
          </a:ln>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spcBef>
                <a:spcPct val="50000"/>
              </a:spcBef>
            </a:pPr>
            <a:r>
              <a:rPr lang="en-US" sz="1400" b="1" dirty="0">
                <a:latin typeface="+mj-lt"/>
                <a:cs typeface="Times New Roman" pitchFamily="18" charset="0"/>
              </a:rPr>
              <a:t>No</a:t>
            </a:r>
            <a:endParaRPr lang="en-US" sz="1400" b="1" dirty="0">
              <a:solidFill>
                <a:schemeClr val="hlink"/>
              </a:solidFill>
              <a:latin typeface="+mj-lt"/>
              <a:cs typeface="Times New Roman" pitchFamily="18" charset="0"/>
            </a:endParaRPr>
          </a:p>
        </p:txBody>
      </p:sp>
      <p:sp>
        <p:nvSpPr>
          <p:cNvPr id="27" name="Rectangle 26"/>
          <p:cNvSpPr>
            <a:spLocks noChangeArrowheads="1"/>
          </p:cNvSpPr>
          <p:nvPr/>
        </p:nvSpPr>
        <p:spPr bwMode="auto">
          <a:xfrm>
            <a:off x="1179512" y="3864370"/>
            <a:ext cx="396875" cy="307777"/>
          </a:xfrm>
          <a:prstGeom prst="rect">
            <a:avLst/>
          </a:prstGeom>
          <a:noFill/>
          <a:ln>
            <a:noFill/>
          </a:ln>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spcBef>
                <a:spcPct val="50000"/>
              </a:spcBef>
            </a:pPr>
            <a:r>
              <a:rPr lang="en-US" sz="1400" b="1" dirty="0">
                <a:latin typeface="+mj-lt"/>
                <a:cs typeface="Times New Roman" pitchFamily="18" charset="0"/>
              </a:rPr>
              <a:t>No</a:t>
            </a:r>
            <a:endParaRPr lang="en-US" sz="1400" b="1" dirty="0">
              <a:solidFill>
                <a:schemeClr val="hlink"/>
              </a:solidFill>
              <a:latin typeface="+mj-lt"/>
              <a:cs typeface="Times New Roman" pitchFamily="18" charset="0"/>
            </a:endParaRPr>
          </a:p>
        </p:txBody>
      </p:sp>
      <p:sp>
        <p:nvSpPr>
          <p:cNvPr id="28" name="12-Point Star 27"/>
          <p:cNvSpPr/>
          <p:nvPr/>
        </p:nvSpPr>
        <p:spPr>
          <a:xfrm>
            <a:off x="3404677" y="1257129"/>
            <a:ext cx="2712470" cy="971278"/>
          </a:xfrm>
          <a:prstGeom prst="star12">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mj-lt"/>
                <a:cs typeface="Times New Roman" pitchFamily="18" charset="0"/>
              </a:rPr>
              <a:t>Abnormal behavior</a:t>
            </a:r>
            <a:endParaRPr lang="en-US" sz="1400" b="1" dirty="0">
              <a:solidFill>
                <a:schemeClr val="tx1"/>
              </a:solidFill>
              <a:latin typeface="+mj-lt"/>
              <a:cs typeface="Times New Roman" pitchFamily="18" charset="0"/>
            </a:endParaRPr>
          </a:p>
        </p:txBody>
      </p:sp>
      <p:cxnSp>
        <p:nvCxnSpPr>
          <p:cNvPr id="29" name="AutoShape 6"/>
          <p:cNvCxnSpPr>
            <a:cxnSpLocks noChangeShapeType="1"/>
            <a:stCxn id="28" idx="7"/>
            <a:endCxn id="11" idx="3"/>
          </p:cNvCxnSpPr>
          <p:nvPr/>
        </p:nvCxnSpPr>
        <p:spPr bwMode="auto">
          <a:xfrm flipH="1">
            <a:off x="2779712" y="1742768"/>
            <a:ext cx="624965"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7"/>
          <p:cNvCxnSpPr>
            <a:cxnSpLocks noChangeShapeType="1"/>
            <a:stCxn id="14" idx="2"/>
            <a:endCxn id="12" idx="0"/>
          </p:cNvCxnSpPr>
          <p:nvPr/>
        </p:nvCxnSpPr>
        <p:spPr bwMode="auto">
          <a:xfrm rot="16200000" flipH="1">
            <a:off x="2114141" y="3639354"/>
            <a:ext cx="518342" cy="1244600"/>
          </a:xfrm>
          <a:prstGeom prst="bentConnector3">
            <a:avLst>
              <a:gd name="adj1" fmla="val 50000"/>
            </a:avLst>
          </a:prstGeom>
          <a:noFill/>
          <a:ln w="9525">
            <a:solidFill>
              <a:schemeClr val="tx1"/>
            </a:solidFill>
            <a:miter lim="800000"/>
            <a:headEnd type="none" w="lg" len="lg"/>
            <a:tailEnd type="triangle" w="lg" len="lg"/>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10" name="TextBox 9"/>
              <p:cNvSpPr txBox="1"/>
              <p:nvPr/>
            </p:nvSpPr>
            <p:spPr>
              <a:xfrm>
                <a:off x="214372" y="5901030"/>
                <a:ext cx="3959225" cy="4239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𝑤𝑎𝑖𝑡</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𝐹</m:t>
                                  </m:r>
                                </m:e>
                                <m:sub>
                                  <m:r>
                                    <a:rPr lang="en-US" b="0" i="1" smtClean="0">
                                      <a:latin typeface="Cambria Math" panose="02040503050406030204" pitchFamily="18" charset="0"/>
                                      <a:ea typeface="Cambria Math" panose="02040503050406030204" pitchFamily="18" charset="0"/>
                                    </a:rPr>
                                    <m:t>𝑝</m:t>
                                  </m:r>
                                </m:sub>
                              </m:sSub>
                            </m:lim>
                          </m:limLow>
                        </m:fName>
                        <m:e>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𝑑𝑢𝑟𝑎𝑡𝑖𝑜𝑛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𝑆𝐿𝐴</m:t>
                              </m:r>
                            </m:e>
                            <m:sub>
                              <m:r>
                                <a:rPr lang="en-US" b="0" i="1" smtClean="0">
                                  <a:latin typeface="Cambria Math" panose="02040503050406030204" pitchFamily="18" charset="0"/>
                                </a:rPr>
                                <m:t>𝑡𝑖𝑚𝑒</m:t>
                              </m:r>
                            </m:sub>
                          </m:sSub>
                          <m:r>
                            <a:rPr lang="en-US" b="0" i="1" smtClean="0">
                              <a:latin typeface="Cambria Math" panose="02040503050406030204" pitchFamily="18" charset="0"/>
                            </a:rPr>
                            <m:t>}</m:t>
                          </m:r>
                        </m:e>
                      </m:func>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14372" y="5901030"/>
                <a:ext cx="3959225" cy="423962"/>
              </a:xfrm>
              <a:prstGeom prst="rect">
                <a:avLst/>
              </a:prstGeom>
              <a:blipFill rotWithShape="0">
                <a:blip r:embed="rId3"/>
                <a:stretch>
                  <a:fillRect l="-1077" r="-1846" b="-1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4419600" y="5901030"/>
                <a:ext cx="4044953"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𝑝</m:t>
                          </m:r>
                        </m:sub>
                      </m:sSub>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𝑖𝑠𝐶𝑜𝑣𝑒𝑟𝑒𝑑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𝑝</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𝑡𝑟𝑢</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4419600" y="5901030"/>
                <a:ext cx="4044953" cy="298415"/>
              </a:xfrm>
              <a:prstGeom prst="rect">
                <a:avLst/>
              </a:prstGeom>
              <a:blipFill rotWithShape="0">
                <a:blip r:embed="rId4"/>
                <a:stretch>
                  <a:fillRect l="-753" r="-1657" b="-30612"/>
                </a:stretch>
              </a:blipFill>
            </p:spPr>
            <p:txBody>
              <a:bodyPr/>
              <a:lstStyle/>
              <a:p>
                <a:r>
                  <a:rPr lang="en-US">
                    <a:noFill/>
                  </a:rPr>
                  <a:t> </a:t>
                </a:r>
              </a:p>
            </p:txBody>
          </p:sp>
        </mc:Fallback>
      </mc:AlternateContent>
    </p:spTree>
    <p:extLst>
      <p:ext uri="{BB962C8B-B14F-4D97-AF65-F5344CB8AC3E}">
        <p14:creationId xmlns:p14="http://schemas.microsoft.com/office/powerpoint/2010/main" val="3228142821"/>
      </p:ext>
    </p:extLst>
  </p:cSld>
  <p:clrMapOvr>
    <a:masterClrMapping/>
  </p:clrMapOvr>
  <mc:AlternateContent xmlns:mc="http://schemas.openxmlformats.org/markup-compatibility/2006" xmlns:p14="http://schemas.microsoft.com/office/powerpoint/2010/main">
    <mc:Choice Requires="p14">
      <p:transition spd="slow" p14:dur="2000" advTm="638"/>
    </mc:Choice>
    <mc:Fallback xmlns="">
      <p:transition spd="slow" advTm="638"/>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and Deployment</a:t>
            </a:r>
            <a:endParaRPr lang="en-US" dirty="0"/>
          </a:p>
        </p:txBody>
      </p:sp>
      <p:sp>
        <p:nvSpPr>
          <p:cNvPr id="3" name="Content Placeholder 2"/>
          <p:cNvSpPr>
            <a:spLocks noGrp="1"/>
          </p:cNvSpPr>
          <p:nvPr>
            <p:ph idx="1"/>
          </p:nvPr>
        </p:nvSpPr>
        <p:spPr/>
        <p:txBody>
          <a:bodyPr>
            <a:normAutofit/>
          </a:bodyPr>
          <a:lstStyle/>
          <a:p>
            <a:r>
              <a:rPr lang="en-US" sz="2400" dirty="0"/>
              <a:t>The rules generated by a classifier can be directly translated into monitoring </a:t>
            </a:r>
            <a:r>
              <a:rPr lang="en-US" sz="2400" dirty="0" smtClean="0"/>
              <a:t>situations</a:t>
            </a:r>
          </a:p>
          <a:p>
            <a:endParaRPr lang="en-US" sz="2400" dirty="0"/>
          </a:p>
          <a:p>
            <a:r>
              <a:rPr lang="en-US" sz="2400" dirty="0" smtClean="0"/>
              <a:t>An example of the monitoring situation:</a:t>
            </a:r>
            <a:endParaRPr lang="en-US" sz="2000" dirty="0"/>
          </a:p>
          <a:p>
            <a:endParaRPr lang="en-US" sz="2400" i="1" dirty="0" smtClean="0"/>
          </a:p>
          <a:p>
            <a:endParaRPr lang="en-US" sz="2400" i="1" dirty="0" smtClean="0"/>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Oval 6"/>
          <p:cNvSpPr/>
          <p:nvPr/>
        </p:nvSpPr>
        <p:spPr>
          <a:xfrm>
            <a:off x="5867400" y="3579216"/>
            <a:ext cx="3124200" cy="5679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Prediction Rule</a:t>
            </a:r>
            <a:endParaRPr lang="en-US" sz="2400" dirty="0">
              <a:solidFill>
                <a:schemeClr val="tx1"/>
              </a:solidFill>
            </a:endParaRPr>
          </a:p>
        </p:txBody>
      </p:sp>
      <p:sp>
        <p:nvSpPr>
          <p:cNvPr id="8" name="Oval 7"/>
          <p:cNvSpPr/>
          <p:nvPr/>
        </p:nvSpPr>
        <p:spPr>
          <a:xfrm>
            <a:off x="4457700" y="5732665"/>
            <a:ext cx="3124200" cy="4572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Waiting Time</a:t>
            </a:r>
            <a:endParaRPr lang="en-US" sz="2400" dirty="0">
              <a:solidFill>
                <a:schemeClr val="tx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422053882"/>
              </p:ext>
            </p:extLst>
          </p:nvPr>
        </p:nvGraphicFramePr>
        <p:xfrm>
          <a:off x="304800" y="4307819"/>
          <a:ext cx="8001000" cy="1041400"/>
        </p:xfrm>
        <a:graphic>
          <a:graphicData uri="http://schemas.openxmlformats.org/drawingml/2006/table">
            <a:tbl>
              <a:tblPr firstRow="1" bandRow="1">
                <a:tableStyleId>{5940675A-B579-460E-94D1-54222C63F5DA}</a:tableStyleId>
              </a:tblPr>
              <a:tblGrid>
                <a:gridCol w="1732175"/>
                <a:gridCol w="6268825"/>
              </a:tblGrid>
              <a:tr h="0">
                <a:tc>
                  <a:txBody>
                    <a:bodyPr/>
                    <a:lstStyle/>
                    <a:p>
                      <a:r>
                        <a:rPr lang="en-US" b="1" dirty="0" smtClean="0"/>
                        <a:t>Condition</a:t>
                      </a:r>
                      <a:endParaRPr lang="en-US" b="1"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PROC_CPU_TIME</a:t>
                      </a:r>
                      <a:r>
                        <a:rPr lang="en-US" sz="2000" dirty="0" smtClean="0"/>
                        <a:t> &gt; 50% and </a:t>
                      </a:r>
                      <a:r>
                        <a:rPr lang="en-US" sz="2000" dirty="0" smtClean="0">
                          <a:solidFill>
                            <a:srgbClr val="FF0000"/>
                          </a:solidFill>
                        </a:rPr>
                        <a:t>PROC_NAME</a:t>
                      </a:r>
                      <a:r>
                        <a:rPr lang="en-US" sz="2000" dirty="0" smtClean="0"/>
                        <a:t> = ‘</a:t>
                      </a:r>
                      <a:r>
                        <a:rPr lang="en-US" sz="2000" dirty="0" err="1" smtClean="0"/>
                        <a:t>Rtvscan</a:t>
                      </a:r>
                      <a:r>
                        <a:rPr lang="en-US" sz="2000" dirty="0" smtClean="0"/>
                        <a:t>’. </a:t>
                      </a:r>
                    </a:p>
                    <a:p>
                      <a:endParaRPr lang="en-US" dirty="0"/>
                    </a:p>
                  </a:txBody>
                  <a:tcPr/>
                </a:tc>
              </a:tr>
              <a:tr h="370840">
                <a:tc>
                  <a:txBody>
                    <a:bodyPr/>
                    <a:lstStyle/>
                    <a:p>
                      <a:r>
                        <a:rPr lang="en-US" b="1" dirty="0" smtClean="0"/>
                        <a:t>Polling Interval</a:t>
                      </a:r>
                      <a:endParaRPr lang="en-US" b="1" dirty="0"/>
                    </a:p>
                  </a:txBody>
                  <a:tcPr/>
                </a:tc>
                <a:tc>
                  <a:txBody>
                    <a:bodyPr/>
                    <a:lstStyle/>
                    <a:p>
                      <a:r>
                        <a:rPr lang="en-US" sz="1800" dirty="0" smtClean="0"/>
                        <a:t>15 minutes</a:t>
                      </a:r>
                      <a:endParaRPr lang="en-US" dirty="0"/>
                    </a:p>
                  </a:txBody>
                  <a:tcPr/>
                </a:tc>
              </a:tr>
            </a:tbl>
          </a:graphicData>
        </a:graphic>
      </p:graphicFrame>
      <p:cxnSp>
        <p:nvCxnSpPr>
          <p:cNvPr id="11" name="Straight Arrow Connector 10"/>
          <p:cNvCxnSpPr/>
          <p:nvPr/>
        </p:nvCxnSpPr>
        <p:spPr>
          <a:xfrm flipV="1">
            <a:off x="4800600" y="3863180"/>
            <a:ext cx="1066800" cy="6326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2"/>
          </p:cNvCxnSpPr>
          <p:nvPr/>
        </p:nvCxnSpPr>
        <p:spPr>
          <a:xfrm>
            <a:off x="3048000" y="5255131"/>
            <a:ext cx="1409700" cy="7061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351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Offline Evaluation on </a:t>
            </a:r>
            <a:r>
              <a:rPr lang="en-US" sz="3600" dirty="0" smtClean="0"/>
              <a:t>Historical Data</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7" name="Chart 6"/>
          <p:cNvGraphicFramePr>
            <a:graphicFrameLocks/>
          </p:cNvGraphicFramePr>
          <p:nvPr>
            <p:extLst>
              <p:ext uri="{D42A27DB-BD31-4B8C-83A1-F6EECF244321}">
                <p14:modId xmlns:p14="http://schemas.microsoft.com/office/powerpoint/2010/main" val="274768247"/>
              </p:ext>
            </p:extLst>
          </p:nvPr>
        </p:nvGraphicFramePr>
        <p:xfrm>
          <a:off x="381000" y="1681162"/>
          <a:ext cx="3752850" cy="3495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3494212829"/>
              </p:ext>
            </p:extLst>
          </p:nvPr>
        </p:nvGraphicFramePr>
        <p:xfrm>
          <a:off x="4495800" y="1681162"/>
          <a:ext cx="3571875" cy="3438525"/>
        </p:xfrm>
        <a:graphic>
          <a:graphicData uri="http://schemas.openxmlformats.org/drawingml/2006/chart">
            <c:chart xmlns:c="http://schemas.openxmlformats.org/drawingml/2006/chart" xmlns:r="http://schemas.openxmlformats.org/officeDocument/2006/relationships" r:id="rId4"/>
          </a:graphicData>
        </a:graphic>
      </p:graphicFrame>
      <p:sp>
        <p:nvSpPr>
          <p:cNvPr id="9" name="Cloud Callout 8"/>
          <p:cNvSpPr/>
          <p:nvPr/>
        </p:nvSpPr>
        <p:spPr>
          <a:xfrm>
            <a:off x="542204" y="5334000"/>
            <a:ext cx="4867996" cy="914399"/>
          </a:xfrm>
          <a:prstGeom prst="cloudCallout">
            <a:avLst>
              <a:gd name="adj1" fmla="val -15839"/>
              <a:gd name="adj2" fmla="val -67761"/>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solidFill>
                  <a:srgbClr val="FF0000"/>
                </a:solidFill>
              </a:rPr>
              <a:t>Ratio of the testing data size and training data size </a:t>
            </a:r>
            <a:endParaRPr lang="en-US" sz="1600" dirty="0">
              <a:solidFill>
                <a:srgbClr val="FF0000"/>
              </a:solidFill>
            </a:endParaRPr>
          </a:p>
        </p:txBody>
      </p:sp>
    </p:spTree>
    <p:extLst>
      <p:ext uri="{BB962C8B-B14F-4D97-AF65-F5344CB8AC3E}">
        <p14:creationId xmlns:p14="http://schemas.microsoft.com/office/powerpoint/2010/main" val="29839708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92"/>
            <a:ext cx="8229600" cy="1143000"/>
          </a:xfrm>
        </p:spPr>
        <p:txBody>
          <a:bodyPr/>
          <a:lstStyle/>
          <a:p>
            <a:r>
              <a:rPr lang="en-US" dirty="0" smtClean="0"/>
              <a:t>Online Evaluation </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364355556"/>
              </p:ext>
            </p:extLst>
          </p:nvPr>
        </p:nvGraphicFramePr>
        <p:xfrm>
          <a:off x="888182" y="990600"/>
          <a:ext cx="5180445" cy="2438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3952355581"/>
              </p:ext>
            </p:extLst>
          </p:nvPr>
        </p:nvGraphicFramePr>
        <p:xfrm>
          <a:off x="840127" y="3352800"/>
          <a:ext cx="5240337" cy="2362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6096000" y="1371600"/>
            <a:ext cx="2895600" cy="1015663"/>
          </a:xfrm>
          <a:prstGeom prst="rect">
            <a:avLst/>
          </a:prstGeom>
          <a:noFill/>
        </p:spPr>
        <p:txBody>
          <a:bodyPr wrap="square" rtlCol="0">
            <a:spAutoFit/>
          </a:bodyPr>
          <a:lstStyle/>
          <a:p>
            <a:r>
              <a:rPr lang="en-US" sz="2000" dirty="0" smtClean="0"/>
              <a:t>Deployed on the IT infrastructure of a large financial company.</a:t>
            </a:r>
          </a:p>
        </p:txBody>
      </p:sp>
      <p:sp>
        <p:nvSpPr>
          <p:cNvPr id="10" name="TextBox 9"/>
          <p:cNvSpPr txBox="1"/>
          <p:nvPr/>
        </p:nvSpPr>
        <p:spPr>
          <a:xfrm>
            <a:off x="6172200" y="3859536"/>
            <a:ext cx="2514600" cy="1015663"/>
          </a:xfrm>
          <a:prstGeom prst="rect">
            <a:avLst/>
          </a:prstGeom>
          <a:noFill/>
        </p:spPr>
        <p:txBody>
          <a:bodyPr wrap="square" rtlCol="0">
            <a:spAutoFit/>
          </a:bodyPr>
          <a:lstStyle/>
          <a:p>
            <a:r>
              <a:rPr lang="en-US" sz="2000" dirty="0" smtClean="0"/>
              <a:t>Deployed on an internal account in IBM.</a:t>
            </a:r>
            <a:endParaRPr lang="en-US" sz="2000" dirty="0"/>
          </a:p>
        </p:txBody>
      </p:sp>
      <p:sp>
        <p:nvSpPr>
          <p:cNvPr id="11" name="Rectangle 10"/>
          <p:cNvSpPr/>
          <p:nvPr/>
        </p:nvSpPr>
        <p:spPr>
          <a:xfrm>
            <a:off x="914400" y="5525353"/>
            <a:ext cx="7096922" cy="830997"/>
          </a:xfrm>
          <a:prstGeom prst="rect">
            <a:avLst/>
          </a:prstGeom>
          <a:ln>
            <a:solidFill>
              <a:schemeClr val="tx1"/>
            </a:solidFill>
          </a:ln>
        </p:spPr>
        <p:txBody>
          <a:bodyPr wrap="square">
            <a:spAutoFit/>
          </a:bodyPr>
          <a:lstStyle/>
          <a:p>
            <a:r>
              <a:rPr lang="en-US" sz="2400" dirty="0" smtClean="0"/>
              <a:t>We also did this evaluation on several other accounts.</a:t>
            </a:r>
          </a:p>
          <a:p>
            <a:r>
              <a:rPr lang="en-US" sz="2400" dirty="0" smtClean="0"/>
              <a:t>Overall, they have </a:t>
            </a:r>
            <a:r>
              <a:rPr lang="en-US" sz="2400" dirty="0" smtClean="0">
                <a:solidFill>
                  <a:srgbClr val="FF0000"/>
                </a:solidFill>
              </a:rPr>
              <a:t>21</a:t>
            </a:r>
            <a:r>
              <a:rPr lang="en-US" sz="2400" dirty="0">
                <a:solidFill>
                  <a:srgbClr val="FF0000"/>
                </a:solidFill>
              </a:rPr>
              <a:t>%</a:t>
            </a:r>
            <a:r>
              <a:rPr lang="en-US" sz="2400" dirty="0"/>
              <a:t> false alert reduction </a:t>
            </a:r>
            <a:r>
              <a:rPr lang="en-US" sz="2400" dirty="0" smtClean="0"/>
              <a:t>on average.</a:t>
            </a:r>
            <a:endParaRPr lang="en-US" sz="2400" dirty="0"/>
          </a:p>
        </p:txBody>
      </p:sp>
    </p:spTree>
    <p:extLst>
      <p:ext uri="{BB962C8B-B14F-4D97-AF65-F5344CB8AC3E}">
        <p14:creationId xmlns:p14="http://schemas.microsoft.com/office/powerpoint/2010/main" val="2231062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What is False Negative (Missed Alert) ?</a:t>
            </a:r>
            <a:endParaRPr lang="en-US" sz="3600" dirty="0"/>
          </a:p>
        </p:txBody>
      </p:sp>
      <p:sp>
        <p:nvSpPr>
          <p:cNvPr id="3" name="Content Placeholder 2"/>
          <p:cNvSpPr>
            <a:spLocks noGrp="1"/>
          </p:cNvSpPr>
          <p:nvPr>
            <p:ph idx="1"/>
          </p:nvPr>
        </p:nvSpPr>
        <p:spPr/>
        <p:txBody>
          <a:bodyPr>
            <a:normAutofit/>
          </a:bodyPr>
          <a:lstStyle/>
          <a:p>
            <a:r>
              <a:rPr lang="en-US" sz="2800" dirty="0" smtClean="0"/>
              <a:t>False negatives are the missed alerts by the monitoring system.</a:t>
            </a:r>
          </a:p>
          <a:p>
            <a:endParaRPr lang="en-US" sz="2800" dirty="0"/>
          </a:p>
          <a:p>
            <a:r>
              <a:rPr lang="en-US" sz="2800" dirty="0" smtClean="0"/>
              <a:t>False negatives are usually captured by </a:t>
            </a:r>
            <a:r>
              <a:rPr lang="en-US" sz="2800" dirty="0" smtClean="0">
                <a:solidFill>
                  <a:srgbClr val="FF0000"/>
                </a:solidFill>
              </a:rPr>
              <a:t>human</a:t>
            </a:r>
            <a:r>
              <a:rPr lang="en-US" sz="2800" dirty="0" smtClean="0"/>
              <a:t> (customers, helpdesk, system administrators).</a:t>
            </a:r>
          </a:p>
          <a:p>
            <a:endParaRPr lang="en-US" sz="2800" dirty="0"/>
          </a:p>
          <a:p>
            <a:r>
              <a:rPr lang="en-US" sz="2800" dirty="0" smtClean="0"/>
              <a:t>False negatives are not recorded in monitoring events, but only in </a:t>
            </a:r>
            <a:r>
              <a:rPr lang="en-US" sz="2800" dirty="0" smtClean="0">
                <a:solidFill>
                  <a:srgbClr val="FF0000"/>
                </a:solidFill>
              </a:rPr>
              <a:t>manual tickets</a:t>
            </a:r>
            <a:r>
              <a:rPr lang="en-US" sz="2800" dirty="0" smtClean="0"/>
              <a:t>.</a:t>
            </a:r>
            <a:endParaRPr lang="en-US" sz="28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977379800"/>
      </p:ext>
    </p:extLst>
  </p:cSld>
  <p:clrMapOvr>
    <a:masterClrMapping/>
  </p:clrMapOvr>
  <mc:AlternateContent xmlns:mc="http://schemas.openxmlformats.org/markup-compatibility/2006" xmlns:p14="http://schemas.microsoft.com/office/powerpoint/2010/main">
    <mc:Choice Requires="p14">
      <p:transition spd="slow" p14:dur="2000" advTm="502"/>
    </mc:Choice>
    <mc:Fallback xmlns="">
      <p:transition spd="slow" advTm="502"/>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False </a:t>
            </a:r>
            <a:r>
              <a:rPr lang="en-US" dirty="0"/>
              <a:t>Negative</a:t>
            </a:r>
          </a:p>
        </p:txBody>
      </p:sp>
      <p:sp>
        <p:nvSpPr>
          <p:cNvPr id="3" name="Content Placeholder 2"/>
          <p:cNvSpPr>
            <a:spLocks noGrp="1"/>
          </p:cNvSpPr>
          <p:nvPr>
            <p:ph idx="1"/>
          </p:nvPr>
        </p:nvSpPr>
        <p:spPr/>
        <p:txBody>
          <a:bodyPr>
            <a:normAutofit fontScale="92500"/>
          </a:bodyPr>
          <a:lstStyle/>
          <a:p>
            <a:r>
              <a:rPr lang="en-US" sz="2800" dirty="0"/>
              <a:t>How to eliminate false negatives (missed alerts)?</a:t>
            </a:r>
          </a:p>
          <a:p>
            <a:pPr lvl="1"/>
            <a:r>
              <a:rPr lang="en-US" sz="2400" dirty="0"/>
              <a:t>False negative are </a:t>
            </a:r>
            <a:r>
              <a:rPr lang="en-US" sz="2400" dirty="0">
                <a:solidFill>
                  <a:srgbClr val="FF0000"/>
                </a:solidFill>
              </a:rPr>
              <a:t>quite few </a:t>
            </a:r>
            <a:r>
              <a:rPr lang="en-US" sz="2400" dirty="0"/>
              <a:t>(less than 20-40 tickets for a situation). </a:t>
            </a:r>
            <a:endParaRPr lang="en-US" sz="2400" dirty="0" smtClean="0"/>
          </a:p>
          <a:p>
            <a:pPr lvl="1"/>
            <a:r>
              <a:rPr lang="en-US" sz="2400" dirty="0" smtClean="0"/>
              <a:t>No </a:t>
            </a:r>
            <a:r>
              <a:rPr lang="en-US" sz="2400" dirty="0"/>
              <a:t>need an automatic approach to correct </a:t>
            </a:r>
            <a:r>
              <a:rPr lang="en-US" sz="2400" dirty="0" smtClean="0"/>
              <a:t>the misconfiguration.</a:t>
            </a:r>
            <a:endParaRPr lang="en-US" sz="2800" dirty="0" smtClean="0"/>
          </a:p>
          <a:p>
            <a:pPr marL="0" indent="0">
              <a:buNone/>
            </a:pPr>
            <a:endParaRPr lang="en-US" sz="2800" dirty="0"/>
          </a:p>
          <a:p>
            <a:r>
              <a:rPr lang="en-US" sz="2800" dirty="0" smtClean="0"/>
              <a:t>False </a:t>
            </a:r>
            <a:r>
              <a:rPr lang="en-US" sz="2800" dirty="0"/>
              <a:t>negatives are </a:t>
            </a:r>
            <a:r>
              <a:rPr lang="en-US" sz="2800" dirty="0">
                <a:solidFill>
                  <a:srgbClr val="FF0000"/>
                </a:solidFill>
              </a:rPr>
              <a:t>missed</a:t>
            </a:r>
            <a:r>
              <a:rPr lang="en-US" sz="2800" dirty="0"/>
              <a:t> alerts. Where can we </a:t>
            </a:r>
            <a:r>
              <a:rPr lang="en-US" sz="2800" dirty="0" smtClean="0"/>
              <a:t>find them</a:t>
            </a:r>
            <a:r>
              <a:rPr lang="en-US" sz="2800" dirty="0"/>
              <a:t>?</a:t>
            </a:r>
          </a:p>
          <a:p>
            <a:pPr lvl="1"/>
            <a:r>
              <a:rPr lang="en-US" sz="2400" dirty="0"/>
              <a:t>Manual Tickets (captured by human). </a:t>
            </a:r>
          </a:p>
          <a:p>
            <a:pPr lvl="1"/>
            <a:r>
              <a:rPr lang="en-US" sz="2400" dirty="0"/>
              <a:t>However, manual tickets contain other kinds of tickets, such as customer request.</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526134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The work of reducing false positives has been published in IEEE/IFIP NOMS (Network Operation </a:t>
            </a:r>
            <a:r>
              <a:rPr lang="en-US" sz="2400" dirty="0"/>
              <a:t>and </a:t>
            </a:r>
            <a:r>
              <a:rPr lang="en-US" sz="2400" dirty="0" smtClean="0"/>
              <a:t>Management </a:t>
            </a:r>
            <a:r>
              <a:rPr lang="en-US" sz="2400" dirty="0"/>
              <a:t>S</a:t>
            </a:r>
            <a:r>
              <a:rPr lang="en-US" sz="2400" dirty="0" smtClean="0"/>
              <a:t>ymposium) 2012. </a:t>
            </a:r>
          </a:p>
          <a:p>
            <a:pPr lvl="1"/>
            <a:r>
              <a:rPr lang="en-US" sz="2400" dirty="0" smtClean="0"/>
              <a:t>It is published in U.S. Patent: </a:t>
            </a:r>
            <a:r>
              <a:rPr lang="en-US" sz="2400" dirty="0"/>
              <a:t>“Methods and Apparatus for System </a:t>
            </a:r>
            <a:r>
              <a:rPr lang="en-US" sz="2400" dirty="0" smtClean="0"/>
              <a:t>Monitoring”. </a:t>
            </a:r>
          </a:p>
          <a:p>
            <a:endParaRPr lang="en-US" sz="2400" dirty="0"/>
          </a:p>
          <a:p>
            <a:r>
              <a:rPr lang="en-US" sz="2400" dirty="0" smtClean="0"/>
              <a:t>The work of reducing false negatives has been published in CNSM (International Conference on Network and Service Management), 2013.</a:t>
            </a:r>
          </a:p>
          <a:p>
            <a:endParaRPr lang="en-US" sz="2400" dirty="0"/>
          </a:p>
          <a:p>
            <a:r>
              <a:rPr lang="en-US" sz="2400" dirty="0" smtClean="0"/>
              <a:t>The framework of two work has been published in ACM SIGKDD conference, 2013.</a:t>
            </a:r>
            <a:endParaRPr lang="en-US" sz="24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86234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0810"/>
              <a:gd name="adj2" fmla="val -245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FF0000"/>
                </a:solidFill>
                <a:latin typeface="Arial" panose="020B0604020202020204" pitchFamily="34" charset="0"/>
                <a:cs typeface="Arial" panose="020B0604020202020204" pitchFamily="34" charset="0"/>
              </a:rPr>
              <a:t>Discover Event Dependencies</a:t>
            </a:r>
            <a:r>
              <a:rPr lang="en-US" sz="1600" dirty="0" smtClean="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Automatic Resolution Recommendation </a:t>
            </a:r>
            <a:endParaRPr lang="en-US" sz="1600"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Locate Relevant Logs.</a:t>
            </a: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Convert Raw Textual Logs into System Events</a:t>
            </a:r>
          </a:p>
        </p:txBody>
      </p:sp>
    </p:spTree>
    <p:extLst>
      <p:ext uri="{BB962C8B-B14F-4D97-AF65-F5344CB8AC3E}">
        <p14:creationId xmlns:p14="http://schemas.microsoft.com/office/powerpoint/2010/main" val="2087351102"/>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a:t>
            </a:r>
            <a:r>
              <a:rPr lang="en-US" dirty="0"/>
              <a:t>t</a:t>
            </a:r>
            <a:r>
              <a:rPr lang="en-US" dirty="0" smtClean="0"/>
              <a:t>emporal dependency and time lag?</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extBox 6"/>
          <p:cNvSpPr txBox="1"/>
          <p:nvPr/>
        </p:nvSpPr>
        <p:spPr>
          <a:xfrm>
            <a:off x="914400" y="4331732"/>
            <a:ext cx="7620000" cy="1477328"/>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pPr marL="0" lvl="1"/>
            <a:r>
              <a:rPr lang="en-US" dirty="0" err="1" smtClean="0"/>
              <a:t>Disk_Capacity</a:t>
            </a:r>
            <a:r>
              <a:rPr lang="en-US" dirty="0" smtClean="0"/>
              <a:t> </a:t>
            </a:r>
            <a:r>
              <a:rPr lang="en-US" dirty="0" smtClean="0">
                <a:latin typeface="Cambria Math"/>
                <a:ea typeface="Cambria Math"/>
              </a:rPr>
              <a:t>⟶ </a:t>
            </a:r>
            <a:r>
              <a:rPr lang="en-US" baseline="-25000" dirty="0" smtClean="0">
                <a:latin typeface="Cambria Math"/>
                <a:ea typeface="Cambria Math"/>
              </a:rPr>
              <a:t>[5min,6min]</a:t>
            </a:r>
            <a:r>
              <a:rPr lang="en-US" dirty="0" smtClean="0">
                <a:latin typeface="Cambria Math"/>
                <a:ea typeface="Cambria Math"/>
              </a:rPr>
              <a:t> </a:t>
            </a:r>
            <a:r>
              <a:rPr lang="en-US" dirty="0" smtClean="0"/>
              <a:t>Database, [5min, 6min] is the </a:t>
            </a:r>
            <a:r>
              <a:rPr lang="en-US" dirty="0" smtClean="0">
                <a:solidFill>
                  <a:srgbClr val="FF0000"/>
                </a:solidFill>
              </a:rPr>
              <a:t>lag interval</a:t>
            </a:r>
            <a:r>
              <a:rPr lang="en-US" dirty="0" smtClean="0"/>
              <a:t>.</a:t>
            </a:r>
          </a:p>
          <a:p>
            <a:pPr marL="0" lvl="1"/>
            <a:endParaRPr lang="en-US" dirty="0"/>
          </a:p>
          <a:p>
            <a:pPr marL="0" lvl="1"/>
            <a:r>
              <a:rPr lang="en-US" dirty="0" smtClean="0"/>
              <a:t>Different lags can reveal different </a:t>
            </a:r>
            <a:r>
              <a:rPr lang="en-US" dirty="0" smtClean="0">
                <a:solidFill>
                  <a:srgbClr val="FF0000"/>
                </a:solidFill>
              </a:rPr>
              <a:t>reasons</a:t>
            </a:r>
            <a:r>
              <a:rPr lang="en-US" dirty="0" smtClean="0"/>
              <a:t> for generating this temporal dependency.(We really want to know the </a:t>
            </a:r>
            <a:r>
              <a:rPr lang="en-US" dirty="0" smtClean="0">
                <a:solidFill>
                  <a:srgbClr val="FF0000"/>
                </a:solidFill>
              </a:rPr>
              <a:t>reasons</a:t>
            </a:r>
            <a:r>
              <a:rPr lang="en-US" dirty="0" smtClean="0"/>
              <a:t> of dependencies, not just the dependencies themselves).</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49" y="1600200"/>
            <a:ext cx="7989451" cy="2359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670779"/>
      </p:ext>
    </p:extLst>
  </p:cSld>
  <p:clrMapOvr>
    <a:masterClrMapping/>
  </p:clrMapOvr>
  <mc:AlternateContent xmlns:mc="http://schemas.openxmlformats.org/markup-compatibility/2006" xmlns:p14="http://schemas.microsoft.com/office/powerpoint/2010/main">
    <mc:Choice Requires="p14">
      <p:transition spd="slow" p14:dur="2000" advTm="622"/>
    </mc:Choice>
    <mc:Fallback xmlns="">
      <p:transition spd="slow" advTm="622"/>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t>Why Temporal Dependencies? </a:t>
            </a:r>
            <a:endParaRPr lang="en-US" dirty="0"/>
          </a:p>
        </p:txBody>
      </p:sp>
      <p:sp>
        <p:nvSpPr>
          <p:cNvPr id="3" name="Content Placeholder 2"/>
          <p:cNvSpPr>
            <a:spLocks noGrp="1"/>
          </p:cNvSpPr>
          <p:nvPr>
            <p:ph idx="1"/>
          </p:nvPr>
        </p:nvSpPr>
        <p:spPr/>
        <p:txBody>
          <a:bodyPr/>
          <a:lstStyle/>
          <a:p>
            <a:r>
              <a:rPr lang="en-US" dirty="0" smtClean="0"/>
              <a:t>Finding dependent system components</a:t>
            </a:r>
          </a:p>
          <a:p>
            <a:pPr lvl="1"/>
            <a:r>
              <a:rPr lang="en-US" dirty="0" smtClean="0"/>
              <a:t>Identify the root cause of system problems</a:t>
            </a:r>
          </a:p>
          <a:p>
            <a:pPr lvl="1"/>
            <a:r>
              <a:rPr lang="en-US" dirty="0" smtClean="0"/>
              <a:t>…</a:t>
            </a:r>
          </a:p>
          <a:p>
            <a:pPr lvl="1"/>
            <a:endParaRPr lang="en-US" dirty="0" smtClean="0"/>
          </a:p>
          <a:p>
            <a:r>
              <a:rPr lang="en-US" dirty="0" smtClean="0"/>
              <a:t>Finding correlated monitoring situations</a:t>
            </a:r>
          </a:p>
          <a:p>
            <a:pPr lvl="1"/>
            <a:r>
              <a:rPr lang="en-US" dirty="0" smtClean="0"/>
              <a:t>Remove redundant situations</a:t>
            </a:r>
          </a:p>
          <a:p>
            <a:pPr lvl="1"/>
            <a:r>
              <a:rPr lang="en-US" dirty="0" smtClean="0"/>
              <a:t>Event correlation</a:t>
            </a:r>
          </a:p>
          <a:p>
            <a:pPr lvl="1"/>
            <a:r>
              <a:rPr lang="en-US" dirty="0" smtClean="0"/>
              <a:t>…</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559181694"/>
      </p:ext>
    </p:extLst>
  </p:cSld>
  <p:clrMapOvr>
    <a:masterClrMapping/>
  </p:clrMapOvr>
  <mc:AlternateContent xmlns:mc="http://schemas.openxmlformats.org/markup-compatibility/2006" xmlns:p14="http://schemas.microsoft.com/office/powerpoint/2010/main">
    <mc:Choice Requires="p14">
      <p:transition spd="slow" p14:dur="2000" advTm="742"/>
    </mc:Choice>
    <mc:Fallback xmlns="">
      <p:transition spd="slow" advTm="742"/>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Service in Overall IT Industry</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pic>
        <p:nvPicPr>
          <p:cNvPr id="10" name="Picture 9"/>
          <p:cNvPicPr>
            <a:picLocks noChangeAspect="1"/>
          </p:cNvPicPr>
          <p:nvPr/>
        </p:nvPicPr>
        <p:blipFill>
          <a:blip r:embed="rId3"/>
          <a:stretch>
            <a:fillRect/>
          </a:stretch>
        </p:blipFill>
        <p:spPr>
          <a:xfrm>
            <a:off x="914400" y="1295400"/>
            <a:ext cx="6819900" cy="3867150"/>
          </a:xfrm>
          <a:prstGeom prst="rect">
            <a:avLst/>
          </a:prstGeom>
        </p:spPr>
      </p:pic>
      <p:sp>
        <p:nvSpPr>
          <p:cNvPr id="11" name="Oval 10"/>
          <p:cNvSpPr/>
          <p:nvPr/>
        </p:nvSpPr>
        <p:spPr>
          <a:xfrm>
            <a:off x="457200" y="3429000"/>
            <a:ext cx="7924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85800" y="5162550"/>
            <a:ext cx="7924800" cy="830997"/>
          </a:xfrm>
          <a:prstGeom prst="rect">
            <a:avLst/>
          </a:prstGeom>
          <a:noFill/>
        </p:spPr>
        <p:txBody>
          <a:bodyPr wrap="square" rtlCol="0">
            <a:spAutoFit/>
          </a:bodyPr>
          <a:lstStyle/>
          <a:p>
            <a:r>
              <a:rPr lang="en-US" sz="2400" dirty="0" smtClean="0"/>
              <a:t>IT Service is the </a:t>
            </a:r>
            <a:r>
              <a:rPr lang="en-US" sz="2400" dirty="0" smtClean="0">
                <a:solidFill>
                  <a:srgbClr val="FF0000"/>
                </a:solidFill>
              </a:rPr>
              <a:t>second largest </a:t>
            </a:r>
            <a:r>
              <a:rPr lang="en-US" sz="2400" dirty="0" smtClean="0"/>
              <a:t>cost over all IT industry.</a:t>
            </a:r>
          </a:p>
          <a:p>
            <a:r>
              <a:rPr lang="en-US" sz="2400" dirty="0" smtClean="0"/>
              <a:t>IBM is the large IT service provider </a:t>
            </a:r>
            <a:r>
              <a:rPr lang="en-US" sz="2400" dirty="0"/>
              <a:t> </a:t>
            </a:r>
            <a:r>
              <a:rPr lang="en-US" sz="2400" dirty="0" smtClean="0"/>
              <a:t>(7.1% market in 2010)</a:t>
            </a:r>
            <a:r>
              <a:rPr lang="en-US" sz="2400" dirty="0"/>
              <a:t>.</a:t>
            </a:r>
          </a:p>
        </p:txBody>
      </p:sp>
    </p:spTree>
    <p:extLst>
      <p:ext uri="{BB962C8B-B14F-4D97-AF65-F5344CB8AC3E}">
        <p14:creationId xmlns:p14="http://schemas.microsoft.com/office/powerpoint/2010/main" val="30643673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Preliminary Work</a:t>
            </a:r>
            <a:endParaRPr lang="en-US" dirty="0"/>
          </a:p>
        </p:txBody>
      </p:sp>
      <p:sp>
        <p:nvSpPr>
          <p:cNvPr id="3" name="Content Placeholder 2"/>
          <p:cNvSpPr>
            <a:spLocks noGrp="1"/>
          </p:cNvSpPr>
          <p:nvPr>
            <p:ph idx="1"/>
          </p:nvPr>
        </p:nvSpPr>
        <p:spPr/>
        <p:txBody>
          <a:bodyPr/>
          <a:lstStyle/>
          <a:p>
            <a:r>
              <a:rPr lang="en-US" sz="2800" dirty="0" smtClean="0"/>
              <a:t>Predefine the lag or time window</a:t>
            </a:r>
            <a:r>
              <a:rPr lang="en-US" sz="1800" dirty="0" smtClean="0"/>
              <a:t>(H. </a:t>
            </a:r>
            <a:r>
              <a:rPr lang="en-US" sz="1800" dirty="0" err="1" smtClean="0"/>
              <a:t>Mannila</a:t>
            </a:r>
            <a:r>
              <a:rPr lang="en-US" sz="1800" dirty="0"/>
              <a:t> </a:t>
            </a:r>
            <a:r>
              <a:rPr lang="en-US" sz="1800" dirty="0" smtClean="0"/>
              <a:t>et al., 1997)</a:t>
            </a:r>
            <a:endParaRPr lang="en-US" sz="1800" dirty="0"/>
          </a:p>
          <a:p>
            <a:r>
              <a:rPr lang="en-US" sz="2800" dirty="0" smtClean="0"/>
              <a:t>No interleaved dependency </a:t>
            </a:r>
            <a:r>
              <a:rPr lang="en-US" sz="1800" dirty="0" smtClean="0"/>
              <a:t>(T. Li et al., 2005, K. </a:t>
            </a:r>
            <a:r>
              <a:rPr lang="en-US" sz="1800" dirty="0" err="1" smtClean="0"/>
              <a:t>Bouandas</a:t>
            </a:r>
            <a:r>
              <a:rPr lang="en-US" sz="1800" dirty="0" smtClean="0"/>
              <a:t> et al., 2007)</a:t>
            </a:r>
          </a:p>
          <a:p>
            <a:endParaRPr lang="en-US" sz="20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extBox 6"/>
          <p:cNvSpPr txBox="1"/>
          <p:nvPr/>
        </p:nvSpPr>
        <p:spPr>
          <a:xfrm>
            <a:off x="944474" y="5650468"/>
            <a:ext cx="7620000"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pPr marL="0" lvl="1"/>
            <a:r>
              <a:rPr lang="en-US" dirty="0" err="1" smtClean="0"/>
              <a:t>Disk_Capacity</a:t>
            </a:r>
            <a:r>
              <a:rPr lang="en-US" dirty="0" smtClean="0"/>
              <a:t> </a:t>
            </a:r>
            <a:r>
              <a:rPr lang="en-US" dirty="0" smtClean="0">
                <a:latin typeface="Cambria Math"/>
                <a:ea typeface="Cambria Math"/>
              </a:rPr>
              <a:t>⟶ </a:t>
            </a:r>
            <a:r>
              <a:rPr lang="en-US" baseline="-25000" dirty="0" smtClean="0">
                <a:latin typeface="Cambria Math"/>
                <a:ea typeface="Cambria Math"/>
              </a:rPr>
              <a:t>[5min,6min]</a:t>
            </a:r>
            <a:r>
              <a:rPr lang="en-US" dirty="0" smtClean="0">
                <a:latin typeface="Cambria Math"/>
                <a:ea typeface="Cambria Math"/>
              </a:rPr>
              <a:t> </a:t>
            </a:r>
            <a:r>
              <a:rPr lang="en-US" dirty="0" smtClean="0"/>
              <a:t>Database, [5min, 6min] is the </a:t>
            </a:r>
            <a:r>
              <a:rPr lang="en-US" dirty="0" smtClean="0">
                <a:solidFill>
                  <a:srgbClr val="FF0000"/>
                </a:solidFill>
              </a:rPr>
              <a:t>lag interval</a:t>
            </a:r>
            <a:r>
              <a:rPr lang="en-US" dirty="0" smtClean="0"/>
              <a:t>.</a:t>
            </a:r>
          </a:p>
        </p:txBody>
      </p:sp>
      <p:pic>
        <p:nvPicPr>
          <p:cNvPr id="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49" y="2858056"/>
            <a:ext cx="7989451" cy="262516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V="1">
            <a:off x="2476500" y="3886200"/>
            <a:ext cx="38100" cy="342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476500" y="3924300"/>
            <a:ext cx="342900" cy="342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518484" y="3455810"/>
            <a:ext cx="381000" cy="523220"/>
          </a:xfrm>
          <a:prstGeom prst="rect">
            <a:avLst/>
          </a:prstGeom>
          <a:noFill/>
        </p:spPr>
        <p:txBody>
          <a:bodyPr wrap="square" rtlCol="0">
            <a:spAutoFit/>
          </a:bodyPr>
          <a:lstStyle/>
          <a:p>
            <a:r>
              <a:rPr lang="en-US" sz="2800" b="1" dirty="0" smtClean="0">
                <a:solidFill>
                  <a:srgbClr val="FF0000"/>
                </a:solidFill>
              </a:rPr>
              <a:t>?</a:t>
            </a:r>
            <a:endParaRPr lang="en-US" sz="2800" b="1" dirty="0">
              <a:solidFill>
                <a:srgbClr val="FF0000"/>
              </a:solidFill>
            </a:endParaRPr>
          </a:p>
        </p:txBody>
      </p:sp>
    </p:spTree>
    <p:extLst>
      <p:ext uri="{BB962C8B-B14F-4D97-AF65-F5344CB8AC3E}">
        <p14:creationId xmlns:p14="http://schemas.microsoft.com/office/powerpoint/2010/main" val="1623226669"/>
      </p:ext>
    </p:extLst>
  </p:cSld>
  <p:clrMapOvr>
    <a:masterClrMapping/>
  </p:clrMapOvr>
  <mc:AlternateContent xmlns:mc="http://schemas.openxmlformats.org/markup-compatibility/2006" xmlns:p14="http://schemas.microsoft.com/office/powerpoint/2010/main">
    <mc:Choice Requires="p14">
      <p:transition spd="slow" p14:dur="2000" advTm="438"/>
    </mc:Choice>
    <mc:Fallback xmlns="">
      <p:transition spd="slow" advTm="438"/>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Relation with Other Temporal Patterns</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8" name="Rectangle 7"/>
          <p:cNvSpPr/>
          <p:nvPr/>
        </p:nvSpPr>
        <p:spPr>
          <a:xfrm>
            <a:off x="609600" y="1371600"/>
            <a:ext cx="8229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Those temporal patterns can be seen as the temporal dependency with </a:t>
            </a:r>
            <a:r>
              <a:rPr lang="en-US" dirty="0">
                <a:solidFill>
                  <a:srgbClr val="FF0000"/>
                </a:solidFill>
                <a:latin typeface="Arial" panose="020B0604020202020204" pitchFamily="34" charset="0"/>
                <a:cs typeface="Arial" panose="020B0604020202020204" pitchFamily="34" charset="0"/>
              </a:rPr>
              <a:t>particular</a:t>
            </a:r>
            <a:r>
              <a:rPr lang="en-US" dirty="0">
                <a:latin typeface="Arial" panose="020B0604020202020204" pitchFamily="34" charset="0"/>
                <a:cs typeface="Arial" panose="020B0604020202020204" pitchFamily="34" charset="0"/>
              </a:rPr>
              <a:t> constraints on the time lag.</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08400306"/>
                  </p:ext>
                </p:extLst>
              </p:nvPr>
            </p:nvGraphicFramePr>
            <p:xfrm>
              <a:off x="457200" y="2133600"/>
              <a:ext cx="8382000" cy="4085844"/>
            </p:xfrm>
            <a:graphic>
              <a:graphicData uri="http://schemas.openxmlformats.org/drawingml/2006/table">
                <a:tbl>
                  <a:tblPr firstRow="1" bandRow="1">
                    <a:tableStyleId>{5940675A-B579-460E-94D1-54222C63F5DA}</a:tableStyleId>
                  </a:tblPr>
                  <a:tblGrid>
                    <a:gridCol w="2794000"/>
                    <a:gridCol w="2794000"/>
                    <a:gridCol w="2794000"/>
                  </a:tblGrid>
                  <a:tr h="370840">
                    <a:tc>
                      <a:txBody>
                        <a:bodyPr/>
                        <a:lstStyle/>
                        <a:p>
                          <a:r>
                            <a:rPr lang="en-US" dirty="0" smtClean="0"/>
                            <a:t>Pattern</a:t>
                          </a:r>
                          <a:endParaRPr lang="en-US" dirty="0"/>
                        </a:p>
                      </a:txBody>
                      <a:tcPr/>
                    </a:tc>
                    <a:tc>
                      <a:txBody>
                        <a:bodyPr/>
                        <a:lstStyle/>
                        <a:p>
                          <a:r>
                            <a:rPr lang="en-US" dirty="0" smtClean="0"/>
                            <a:t>Example</a:t>
                          </a:r>
                          <a:endParaRPr lang="en-US" dirty="0"/>
                        </a:p>
                      </a:txBody>
                      <a:tcPr/>
                    </a:tc>
                    <a:tc>
                      <a:txBody>
                        <a:bodyPr/>
                        <a:lstStyle/>
                        <a:p>
                          <a:r>
                            <a:rPr lang="en-US" dirty="0" smtClean="0"/>
                            <a:t>Our Representation</a:t>
                          </a:r>
                          <a:endParaRPr lang="en-US" dirty="0"/>
                        </a:p>
                      </a:txBody>
                      <a:tcPr/>
                    </a:tc>
                  </a:tr>
                  <a:tr h="370840">
                    <a:tc>
                      <a:txBody>
                        <a:bodyPr/>
                        <a:lstStyle/>
                        <a:p>
                          <a:r>
                            <a:rPr lang="en-US" dirty="0" smtClean="0"/>
                            <a:t>Mutually Dependent </a:t>
                          </a:r>
                          <a:r>
                            <a:rPr lang="en-US" sz="1400" dirty="0" smtClean="0"/>
                            <a:t>(S. Ma et al. 2001) </a:t>
                          </a:r>
                          <a:endParaRPr lang="en-US" sz="1400" dirty="0"/>
                        </a:p>
                      </a:txBody>
                      <a:tcPr/>
                    </a:tc>
                    <a:tc>
                      <a:txBody>
                        <a:bodyPr/>
                        <a:lstStyle/>
                        <a:p>
                          <a:r>
                            <a:rPr lang="en-US" dirty="0" smtClean="0"/>
                            <a:t>{</a:t>
                          </a:r>
                          <a:r>
                            <a:rPr lang="en-US" i="1" dirty="0" smtClean="0"/>
                            <a:t>A</a:t>
                          </a:r>
                          <a:r>
                            <a:rPr lang="en-US" dirty="0" smtClean="0"/>
                            <a:t>,</a:t>
                          </a:r>
                          <a:r>
                            <a:rPr lang="en-US" i="1" dirty="0" smtClean="0"/>
                            <a:t>B</a:t>
                          </a:r>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sub>
                              </m:sSub>
                              <m:r>
                                <a:rPr lang="en-US" b="0" i="1" smtClean="0">
                                  <a:latin typeface="Cambria Math" panose="02040503050406030204" pitchFamily="18" charset="0"/>
                                </a:rPr>
                                <m:t>𝐵</m:t>
                              </m:r>
                            </m:oMath>
                          </a14:m>
                          <a:r>
                            <a:rPr lang="en-US" dirty="0" smtClean="0"/>
                            <a:t>, or </a:t>
                          </a:r>
                          <a14:m>
                            <m:oMath xmlns:m="http://schemas.openxmlformats.org/officeDocument/2006/math">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sub>
                              </m:sSub>
                              <m:r>
                                <a:rPr lang="en-US" b="0" i="1" smtClean="0">
                                  <a:latin typeface="Cambria Math" panose="02040503050406030204" pitchFamily="18" charset="0"/>
                                </a:rPr>
                                <m:t>𝐴</m:t>
                              </m:r>
                            </m:oMath>
                          </a14:m>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Partial Periodic</a:t>
                          </a:r>
                          <a:r>
                            <a:rPr lang="en-US" baseline="0" dirty="0" smtClean="0"/>
                            <a:t> </a:t>
                          </a:r>
                          <a:r>
                            <a:rPr lang="en-US" sz="1400" dirty="0" smtClean="0"/>
                            <a:t>(S. Ma et al. 2001) </a:t>
                          </a:r>
                        </a:p>
                        <a:p>
                          <a:endParaRPr lang="en-US" dirty="0"/>
                        </a:p>
                      </a:txBody>
                      <a:tcPr/>
                    </a:tc>
                    <a:tc>
                      <a:txBody>
                        <a:bodyPr/>
                        <a:lstStyle/>
                        <a:p>
                          <a:r>
                            <a:rPr lang="en-US" i="1" dirty="0" smtClean="0"/>
                            <a:t>A</a:t>
                          </a:r>
                          <a:r>
                            <a:rPr lang="en-US" dirty="0" smtClean="0"/>
                            <a:t> with periodic </a:t>
                          </a:r>
                          <a:r>
                            <a:rPr lang="en-US" i="1" dirty="0" smtClean="0"/>
                            <a:t>p</a:t>
                          </a:r>
                          <a:r>
                            <a:rPr lang="en-US" dirty="0" smtClean="0"/>
                            <a:t> and time tolerance </a:t>
                          </a:r>
                          <a14:m>
                            <m:oMath xmlns:m="http://schemas.openxmlformats.org/officeDocument/2006/math">
                              <m:r>
                                <a:rPr lang="en-US" i="1" smtClean="0">
                                  <a:latin typeface="Cambria Math" panose="02040503050406030204" pitchFamily="18" charset="0"/>
                                  <a:ea typeface="Cambria Math" panose="02040503050406030204" pitchFamily="18" charset="0"/>
                                </a:rPr>
                                <m:t>𝛿</m:t>
                              </m:r>
                            </m:oMath>
                          </a14:m>
                          <a:r>
                            <a:rPr lang="en-US" dirty="0" smtClean="0"/>
                            <a:t>.</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sub>
                                </m:sSub>
                                <m:r>
                                  <a:rPr lang="en-US" b="0" i="1" smtClean="0">
                                    <a:latin typeface="Cambria Math" panose="02040503050406030204" pitchFamily="18" charset="0"/>
                                  </a:rPr>
                                  <m:t>𝐴</m:t>
                                </m:r>
                              </m:oMath>
                            </m:oMathPara>
                          </a14:m>
                          <a:endParaRPr lang="en-US" dirty="0"/>
                        </a:p>
                      </a:txBody>
                      <a:tcPr/>
                    </a:tc>
                  </a:tr>
                  <a:tr h="370840">
                    <a:tc>
                      <a:txBody>
                        <a:bodyPr/>
                        <a:lstStyle/>
                        <a:p>
                          <a:r>
                            <a:rPr lang="en-US" dirty="0" smtClean="0"/>
                            <a:t>Frequent Episode</a:t>
                          </a:r>
                          <a:r>
                            <a:rPr lang="en-US" baseline="0" dirty="0" smtClean="0"/>
                            <a:t> </a:t>
                          </a:r>
                          <a:r>
                            <a:rPr lang="en-US" sz="1400" baseline="0" dirty="0" smtClean="0"/>
                            <a:t>(H. </a:t>
                          </a:r>
                          <a:r>
                            <a:rPr lang="en-US" sz="1400" baseline="0" dirty="0" err="1" smtClean="0"/>
                            <a:t>Mannila</a:t>
                          </a:r>
                          <a:r>
                            <a:rPr lang="en-US" sz="1400" baseline="0" dirty="0" smtClean="0"/>
                            <a:t> et al. 1997)</a:t>
                          </a:r>
                          <a:r>
                            <a:rPr lang="en-US" baseline="0" dirty="0" smtClean="0"/>
                            <a:t> </a:t>
                          </a:r>
                          <a:endParaRPr lang="en-US" dirty="0"/>
                        </a:p>
                      </a:txBody>
                      <a:tcPr/>
                    </a:tc>
                    <a:tc>
                      <a:txBody>
                        <a:bodyPr/>
                        <a:lstStyle/>
                        <a:p>
                          <a:r>
                            <a:rPr lang="en-US" i="1" dirty="0" smtClean="0"/>
                            <a:t>A</a:t>
                          </a:r>
                          <a:r>
                            <a:rPr lang="en-US" dirty="0" smtClean="0"/>
                            <a:t>-&gt;</a:t>
                          </a:r>
                          <a:r>
                            <a:rPr lang="en-US" i="1" dirty="0" smtClean="0"/>
                            <a:t>B</a:t>
                          </a:r>
                          <a:r>
                            <a:rPr lang="en-US" dirty="0" smtClean="0"/>
                            <a:t>-&gt;</a:t>
                          </a:r>
                          <a:r>
                            <a:rPr lang="en-US" i="1" dirty="0" smtClean="0"/>
                            <a:t>C</a:t>
                          </a:r>
                          <a:endParaRPr lang="en-US" i="1" dirty="0"/>
                        </a:p>
                      </a:txBody>
                      <a:tcPr/>
                    </a:tc>
                    <a:tc>
                      <a:txBody>
                        <a:bodyPr/>
                        <a:lstStyle/>
                        <a:p>
                          <a14:m>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m:t>
                                  </m:r>
                                </m:sub>
                              </m:sSub>
                              <m:r>
                                <a:rPr lang="en-US" b="0" i="1" smtClean="0">
                                  <a:latin typeface="Cambria Math" panose="02040503050406030204" pitchFamily="18" charset="0"/>
                                </a:rPr>
                                <m:t>𝐵</m:t>
                              </m:r>
                            </m:oMath>
                          </a14:m>
                          <a:r>
                            <a:rPr lang="en-US" dirty="0" smtClean="0"/>
                            <a:t>, and </a:t>
                          </a:r>
                          <a14:m>
                            <m:oMath xmlns:m="http://schemas.openxmlformats.org/officeDocument/2006/math">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sub>
                              </m:sSub>
                              <m:r>
                                <a:rPr lang="en-US" b="0" i="1" smtClean="0">
                                  <a:latin typeface="Cambria Math" panose="02040503050406030204" pitchFamily="18" charset="0"/>
                                </a:rPr>
                                <m:t>𝐶</m:t>
                              </m:r>
                            </m:oMath>
                          </a14:m>
                          <a:endParaRPr lang="en-US" dirty="0"/>
                        </a:p>
                      </a:txBody>
                      <a:tcPr/>
                    </a:tc>
                  </a:tr>
                  <a:tr h="370840">
                    <a:tc>
                      <a:txBody>
                        <a:bodyPr/>
                        <a:lstStyle/>
                        <a:p>
                          <a:r>
                            <a:rPr lang="en-US" dirty="0" smtClean="0"/>
                            <a:t>Loose Temporal </a:t>
                          </a:r>
                          <a:r>
                            <a:rPr lang="en-US" sz="1400" dirty="0" smtClean="0"/>
                            <a:t>(T. Li et</a:t>
                          </a:r>
                          <a:r>
                            <a:rPr lang="en-US" sz="1400" baseline="0" dirty="0" smtClean="0"/>
                            <a:t> al. 2004)</a:t>
                          </a:r>
                          <a:endParaRPr lang="en-US" dirty="0"/>
                        </a:p>
                      </a:txBody>
                      <a:tcPr/>
                    </a:tc>
                    <a:tc>
                      <a:txBody>
                        <a:bodyPr/>
                        <a:lstStyle/>
                        <a:p>
                          <a:r>
                            <a:rPr lang="en-US" i="1" dirty="0" smtClean="0"/>
                            <a:t>B </a:t>
                          </a:r>
                          <a:r>
                            <a:rPr lang="en-US" i="0" dirty="0" smtClean="0"/>
                            <a:t>follows</a:t>
                          </a:r>
                          <a:r>
                            <a:rPr lang="en-US" i="1" baseline="0" dirty="0" smtClean="0"/>
                            <a:t> A </a:t>
                          </a:r>
                          <a:r>
                            <a:rPr lang="en-US" i="0" baseline="0" dirty="0" smtClean="0"/>
                            <a:t>before</a:t>
                          </a:r>
                          <a:r>
                            <a:rPr lang="en-US" i="1" baseline="0" dirty="0" smtClean="0"/>
                            <a:t> t </a:t>
                          </a:r>
                          <a:r>
                            <a:rPr lang="en-US" i="0" baseline="0" dirty="0" smtClean="0"/>
                            <a:t>time units</a:t>
                          </a:r>
                          <a:endParaRPr lang="en-US" i="0"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sub>
                                </m:sSub>
                                <m:r>
                                  <a:rPr lang="en-US" b="0" i="1" smtClean="0">
                                    <a:latin typeface="Cambria Math" panose="02040503050406030204" pitchFamily="18" charset="0"/>
                                  </a:rPr>
                                  <m:t>𝐵</m:t>
                                </m:r>
                              </m:oMath>
                            </m:oMathPara>
                          </a14:m>
                          <a:endParaRPr lang="en-US" dirty="0"/>
                        </a:p>
                      </a:txBody>
                      <a:tcPr/>
                    </a:tc>
                  </a:tr>
                  <a:tr h="370840">
                    <a:tc>
                      <a:txBody>
                        <a:bodyPr/>
                        <a:lstStyle/>
                        <a:p>
                          <a:r>
                            <a:rPr lang="en-US" dirty="0" smtClean="0"/>
                            <a:t>Stringent Temporal </a:t>
                          </a:r>
                          <a:r>
                            <a:rPr lang="en-US" sz="1400" dirty="0" smtClean="0"/>
                            <a:t>(T. Li et</a:t>
                          </a:r>
                          <a:r>
                            <a:rPr lang="en-US" sz="1400" baseline="0" dirty="0" smtClean="0"/>
                            <a:t> al. 2004)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B </a:t>
                          </a:r>
                          <a:r>
                            <a:rPr lang="en-US" i="0" dirty="0" smtClean="0"/>
                            <a:t>follows</a:t>
                          </a:r>
                          <a:r>
                            <a:rPr lang="en-US" i="1" baseline="0" dirty="0" smtClean="0"/>
                            <a:t> A </a:t>
                          </a:r>
                          <a:r>
                            <a:rPr lang="en-US" i="0" baseline="0" dirty="0" smtClean="0"/>
                            <a:t>around the </a:t>
                          </a:r>
                          <a:r>
                            <a:rPr lang="en-US" i="1" baseline="0" dirty="0" smtClean="0"/>
                            <a:t>t </a:t>
                          </a:r>
                          <a:r>
                            <a:rPr lang="en-US" i="0" baseline="0" dirty="0" smtClean="0"/>
                            <a:t>time unit.</a:t>
                          </a:r>
                          <a:endParaRPr lang="en-US" i="0" dirty="0" smtClean="0"/>
                        </a:p>
                        <a:p>
                          <a:endParaRPr lang="en-US" i="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sub>
                                </m:sSub>
                                <m:r>
                                  <a:rPr lang="en-US" b="0" i="1" smtClean="0">
                                    <a:latin typeface="Cambria Math" panose="02040503050406030204" pitchFamily="18" charset="0"/>
                                  </a:rPr>
                                  <m:t>𝐵</m:t>
                                </m:r>
                              </m:oMath>
                            </m:oMathPara>
                          </a14:m>
                          <a:endParaRPr lang="en-US" dirty="0"/>
                        </a:p>
                        <a:p>
                          <a:endParaRPr lang="en-US" dirty="0"/>
                        </a:p>
                      </a:txBody>
                      <a:tcPr/>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08400306"/>
                  </p:ext>
                </p:extLst>
              </p:nvPr>
            </p:nvGraphicFramePr>
            <p:xfrm>
              <a:off x="457200" y="2133600"/>
              <a:ext cx="8382000" cy="4085844"/>
            </p:xfrm>
            <a:graphic>
              <a:graphicData uri="http://schemas.openxmlformats.org/drawingml/2006/table">
                <a:tbl>
                  <a:tblPr firstRow="1" bandRow="1">
                    <a:tableStyleId>{5940675A-B579-460E-94D1-54222C63F5DA}</a:tableStyleId>
                  </a:tblPr>
                  <a:tblGrid>
                    <a:gridCol w="2794000"/>
                    <a:gridCol w="2794000"/>
                    <a:gridCol w="2794000"/>
                  </a:tblGrid>
                  <a:tr h="370840">
                    <a:tc>
                      <a:txBody>
                        <a:bodyPr/>
                        <a:lstStyle/>
                        <a:p>
                          <a:r>
                            <a:rPr lang="en-US" dirty="0" smtClean="0"/>
                            <a:t>Pattern</a:t>
                          </a:r>
                          <a:endParaRPr lang="en-US" dirty="0"/>
                        </a:p>
                      </a:txBody>
                      <a:tcPr/>
                    </a:tc>
                    <a:tc>
                      <a:txBody>
                        <a:bodyPr/>
                        <a:lstStyle/>
                        <a:p>
                          <a:r>
                            <a:rPr lang="en-US" dirty="0" smtClean="0"/>
                            <a:t>Example</a:t>
                          </a:r>
                          <a:endParaRPr lang="en-US" dirty="0"/>
                        </a:p>
                      </a:txBody>
                      <a:tcPr/>
                    </a:tc>
                    <a:tc>
                      <a:txBody>
                        <a:bodyPr/>
                        <a:lstStyle/>
                        <a:p>
                          <a:r>
                            <a:rPr lang="en-US" dirty="0" smtClean="0"/>
                            <a:t>Our Representation</a:t>
                          </a:r>
                          <a:endParaRPr lang="en-US" dirty="0"/>
                        </a:p>
                      </a:txBody>
                      <a:tcPr/>
                    </a:tc>
                  </a:tr>
                  <a:tr h="667004">
                    <a:tc>
                      <a:txBody>
                        <a:bodyPr/>
                        <a:lstStyle/>
                        <a:p>
                          <a:r>
                            <a:rPr lang="en-US" dirty="0" smtClean="0"/>
                            <a:t>Mutually Dependent </a:t>
                          </a:r>
                          <a:r>
                            <a:rPr lang="en-US" sz="1400" dirty="0" smtClean="0"/>
                            <a:t>(S. Ma et al. 2001) </a:t>
                          </a:r>
                          <a:endParaRPr lang="en-US" sz="1400" dirty="0"/>
                        </a:p>
                      </a:txBody>
                      <a:tcPr/>
                    </a:tc>
                    <a:tc>
                      <a:txBody>
                        <a:bodyPr/>
                        <a:lstStyle/>
                        <a:p>
                          <a:r>
                            <a:rPr lang="en-US" dirty="0" smtClean="0"/>
                            <a:t>{</a:t>
                          </a:r>
                          <a:r>
                            <a:rPr lang="en-US" i="1" dirty="0" smtClean="0"/>
                            <a:t>A</a:t>
                          </a:r>
                          <a:r>
                            <a:rPr lang="en-US" dirty="0" smtClean="0"/>
                            <a:t>,</a:t>
                          </a:r>
                          <a:r>
                            <a:rPr lang="en-US" i="1" dirty="0" smtClean="0"/>
                            <a:t>B</a:t>
                          </a:r>
                          <a:r>
                            <a:rPr lang="en-US" dirty="0" smtClean="0"/>
                            <a:t>}</a:t>
                          </a:r>
                          <a:endParaRPr lang="en-US" dirty="0"/>
                        </a:p>
                      </a:txBody>
                      <a:tcPr/>
                    </a:tc>
                    <a:tc>
                      <a:txBody>
                        <a:bodyPr/>
                        <a:lstStyle/>
                        <a:p>
                          <a:endParaRPr lang="en-US"/>
                        </a:p>
                      </a:txBody>
                      <a:tcPr>
                        <a:blipFill rotWithShape="0">
                          <a:blip r:embed="rId3"/>
                          <a:stretch>
                            <a:fillRect l="-200655" t="-60550" r="-655" b="-461468"/>
                          </a:stretch>
                        </a:blipFill>
                      </a:tcPr>
                    </a:tc>
                  </a:tr>
                  <a:tr h="853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Partial Periodic</a:t>
                          </a:r>
                          <a:r>
                            <a:rPr lang="en-US" baseline="0" dirty="0" smtClean="0"/>
                            <a:t> </a:t>
                          </a:r>
                          <a:r>
                            <a:rPr lang="en-US" sz="1400" dirty="0" smtClean="0"/>
                            <a:t>(S. Ma et al. 2001) </a:t>
                          </a:r>
                        </a:p>
                        <a:p>
                          <a:endParaRPr lang="en-US" dirty="0"/>
                        </a:p>
                      </a:txBody>
                      <a:tcPr/>
                    </a:tc>
                    <a:tc>
                      <a:txBody>
                        <a:bodyPr/>
                        <a:lstStyle/>
                        <a:p>
                          <a:endParaRPr lang="en-US"/>
                        </a:p>
                      </a:txBody>
                      <a:tcPr>
                        <a:blipFill rotWithShape="0">
                          <a:blip r:embed="rId3"/>
                          <a:stretch>
                            <a:fillRect l="-100218" t="-124113" r="-100436" b="-256738"/>
                          </a:stretch>
                        </a:blipFill>
                      </a:tcPr>
                    </a:tc>
                    <a:tc>
                      <a:txBody>
                        <a:bodyPr/>
                        <a:lstStyle/>
                        <a:p>
                          <a:endParaRPr lang="en-US"/>
                        </a:p>
                      </a:txBody>
                      <a:tcPr>
                        <a:blipFill rotWithShape="0">
                          <a:blip r:embed="rId3"/>
                          <a:stretch>
                            <a:fillRect l="-200655" t="-124113" r="-655" b="-256738"/>
                          </a:stretch>
                        </a:blipFill>
                      </a:tcPr>
                    </a:tc>
                  </a:tr>
                  <a:tr h="640080">
                    <a:tc>
                      <a:txBody>
                        <a:bodyPr/>
                        <a:lstStyle/>
                        <a:p>
                          <a:r>
                            <a:rPr lang="en-US" dirty="0" smtClean="0"/>
                            <a:t>Frequent Episode</a:t>
                          </a:r>
                          <a:r>
                            <a:rPr lang="en-US" baseline="0" dirty="0" smtClean="0"/>
                            <a:t> </a:t>
                          </a:r>
                          <a:r>
                            <a:rPr lang="en-US" sz="1400" baseline="0" dirty="0" smtClean="0"/>
                            <a:t>(H. </a:t>
                          </a:r>
                          <a:r>
                            <a:rPr lang="en-US" sz="1400" baseline="0" dirty="0" err="1" smtClean="0"/>
                            <a:t>Mannila</a:t>
                          </a:r>
                          <a:r>
                            <a:rPr lang="en-US" sz="1400" baseline="0" dirty="0" smtClean="0"/>
                            <a:t> et al. 1997)</a:t>
                          </a:r>
                          <a:r>
                            <a:rPr lang="en-US" baseline="0" dirty="0" smtClean="0"/>
                            <a:t> </a:t>
                          </a:r>
                          <a:endParaRPr lang="en-US" dirty="0"/>
                        </a:p>
                      </a:txBody>
                      <a:tcPr/>
                    </a:tc>
                    <a:tc>
                      <a:txBody>
                        <a:bodyPr/>
                        <a:lstStyle/>
                        <a:p>
                          <a:r>
                            <a:rPr lang="en-US" i="1" dirty="0" smtClean="0"/>
                            <a:t>A</a:t>
                          </a:r>
                          <a:r>
                            <a:rPr lang="en-US" dirty="0" smtClean="0"/>
                            <a:t>-&gt;</a:t>
                          </a:r>
                          <a:r>
                            <a:rPr lang="en-US" i="1" dirty="0" smtClean="0"/>
                            <a:t>B</a:t>
                          </a:r>
                          <a:r>
                            <a:rPr lang="en-US" dirty="0" smtClean="0"/>
                            <a:t>-&gt;</a:t>
                          </a:r>
                          <a:r>
                            <a:rPr lang="en-US" i="1" dirty="0" smtClean="0"/>
                            <a:t>C</a:t>
                          </a:r>
                          <a:endParaRPr lang="en-US" i="1" dirty="0"/>
                        </a:p>
                      </a:txBody>
                      <a:tcPr/>
                    </a:tc>
                    <a:tc>
                      <a:txBody>
                        <a:bodyPr/>
                        <a:lstStyle/>
                        <a:p>
                          <a:endParaRPr lang="en-US"/>
                        </a:p>
                      </a:txBody>
                      <a:tcPr>
                        <a:blipFill rotWithShape="0">
                          <a:blip r:embed="rId3"/>
                          <a:stretch>
                            <a:fillRect l="-200655" t="-300952" r="-655" b="-244762"/>
                          </a:stretch>
                        </a:blipFill>
                      </a:tcPr>
                    </a:tc>
                  </a:tr>
                  <a:tr h="640080">
                    <a:tc>
                      <a:txBody>
                        <a:bodyPr/>
                        <a:lstStyle/>
                        <a:p>
                          <a:r>
                            <a:rPr lang="en-US" dirty="0" smtClean="0"/>
                            <a:t>Loose Temporal </a:t>
                          </a:r>
                          <a:r>
                            <a:rPr lang="en-US" sz="1400" dirty="0" smtClean="0"/>
                            <a:t>(T. Li et</a:t>
                          </a:r>
                          <a:r>
                            <a:rPr lang="en-US" sz="1400" baseline="0" dirty="0" smtClean="0"/>
                            <a:t> al. 2004)</a:t>
                          </a:r>
                          <a:endParaRPr lang="en-US" dirty="0"/>
                        </a:p>
                      </a:txBody>
                      <a:tcPr/>
                    </a:tc>
                    <a:tc>
                      <a:txBody>
                        <a:bodyPr/>
                        <a:lstStyle/>
                        <a:p>
                          <a:r>
                            <a:rPr lang="en-US" i="1" dirty="0" smtClean="0"/>
                            <a:t>B </a:t>
                          </a:r>
                          <a:r>
                            <a:rPr lang="en-US" i="0" dirty="0" smtClean="0"/>
                            <a:t>follows</a:t>
                          </a:r>
                          <a:r>
                            <a:rPr lang="en-US" i="1" baseline="0" dirty="0" smtClean="0"/>
                            <a:t> A </a:t>
                          </a:r>
                          <a:r>
                            <a:rPr lang="en-US" i="0" baseline="0" dirty="0" smtClean="0"/>
                            <a:t>before</a:t>
                          </a:r>
                          <a:r>
                            <a:rPr lang="en-US" i="1" baseline="0" dirty="0" smtClean="0"/>
                            <a:t> t </a:t>
                          </a:r>
                          <a:r>
                            <a:rPr lang="en-US" i="0" baseline="0" dirty="0" smtClean="0"/>
                            <a:t>time units</a:t>
                          </a:r>
                          <a:endParaRPr lang="en-US" i="0" dirty="0"/>
                        </a:p>
                      </a:txBody>
                      <a:tcPr/>
                    </a:tc>
                    <a:tc>
                      <a:txBody>
                        <a:bodyPr/>
                        <a:lstStyle/>
                        <a:p>
                          <a:endParaRPr lang="en-US"/>
                        </a:p>
                      </a:txBody>
                      <a:tcPr>
                        <a:blipFill rotWithShape="0">
                          <a:blip r:embed="rId3"/>
                          <a:stretch>
                            <a:fillRect l="-200655" t="-400952" r="-655" b="-144762"/>
                          </a:stretch>
                        </a:blipFill>
                      </a:tcPr>
                    </a:tc>
                  </a:tr>
                  <a:tr h="914400">
                    <a:tc>
                      <a:txBody>
                        <a:bodyPr/>
                        <a:lstStyle/>
                        <a:p>
                          <a:r>
                            <a:rPr lang="en-US" dirty="0" smtClean="0"/>
                            <a:t>Stringent Temporal </a:t>
                          </a:r>
                          <a:r>
                            <a:rPr lang="en-US" sz="1400" dirty="0" smtClean="0"/>
                            <a:t>(T. Li et</a:t>
                          </a:r>
                          <a:r>
                            <a:rPr lang="en-US" sz="1400" baseline="0" dirty="0" smtClean="0"/>
                            <a:t> al. 2004)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t>B </a:t>
                          </a:r>
                          <a:r>
                            <a:rPr lang="en-US" i="0" dirty="0" smtClean="0"/>
                            <a:t>follows</a:t>
                          </a:r>
                          <a:r>
                            <a:rPr lang="en-US" i="1" baseline="0" dirty="0" smtClean="0"/>
                            <a:t> A </a:t>
                          </a:r>
                          <a:r>
                            <a:rPr lang="en-US" i="0" baseline="0" dirty="0" smtClean="0"/>
                            <a:t>around the </a:t>
                          </a:r>
                          <a:r>
                            <a:rPr lang="en-US" i="1" baseline="0" dirty="0" smtClean="0"/>
                            <a:t>t </a:t>
                          </a:r>
                          <a:r>
                            <a:rPr lang="en-US" i="0" baseline="0" dirty="0" smtClean="0"/>
                            <a:t>time </a:t>
                          </a:r>
                          <a:r>
                            <a:rPr lang="en-US" i="0" baseline="0" dirty="0" smtClean="0"/>
                            <a:t>unit.</a:t>
                          </a:r>
                          <a:endParaRPr lang="en-US" i="0" dirty="0" smtClean="0"/>
                        </a:p>
                        <a:p>
                          <a:endParaRPr lang="en-US" i="0" dirty="0"/>
                        </a:p>
                      </a:txBody>
                      <a:tcPr/>
                    </a:tc>
                    <a:tc>
                      <a:txBody>
                        <a:bodyPr/>
                        <a:lstStyle/>
                        <a:p>
                          <a:endParaRPr lang="en-US"/>
                        </a:p>
                      </a:txBody>
                      <a:tcPr>
                        <a:blipFill rotWithShape="0">
                          <a:blip r:embed="rId3"/>
                          <a:stretch>
                            <a:fillRect l="-200655" t="-350667" r="-655" b="-1333"/>
                          </a:stretch>
                        </a:blipFill>
                      </a:tcPr>
                    </a:tc>
                  </a:tr>
                </a:tbl>
              </a:graphicData>
            </a:graphic>
          </p:graphicFrame>
        </mc:Fallback>
      </mc:AlternateContent>
    </p:spTree>
    <p:extLst>
      <p:ext uri="{BB962C8B-B14F-4D97-AF65-F5344CB8AC3E}">
        <p14:creationId xmlns:p14="http://schemas.microsoft.com/office/powerpoint/2010/main" val="1818868561"/>
      </p:ext>
    </p:extLst>
  </p:cSld>
  <p:clrMapOvr>
    <a:masterClrMapping/>
  </p:clrMapOvr>
  <mc:AlternateContent xmlns:mc="http://schemas.openxmlformats.org/markup-compatibility/2006" xmlns:p14="http://schemas.microsoft.com/office/powerpoint/2010/main">
    <mc:Choice Requires="p14">
      <p:transition spd="slow" p14:dur="2000" advTm="1381"/>
    </mc:Choice>
    <mc:Fallback xmlns="">
      <p:transition spd="slow" advTm="1381"/>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for Finding Time Lag</a:t>
            </a:r>
            <a:endParaRPr lang="en-US" dirty="0"/>
          </a:p>
        </p:txBody>
      </p:sp>
      <p:sp>
        <p:nvSpPr>
          <p:cNvPr id="3" name="Content Placeholder 2"/>
          <p:cNvSpPr>
            <a:spLocks noGrp="1"/>
          </p:cNvSpPr>
          <p:nvPr>
            <p:ph idx="1"/>
          </p:nvPr>
        </p:nvSpPr>
        <p:spPr/>
        <p:txBody>
          <a:bodyPr>
            <a:normAutofit/>
          </a:bodyPr>
          <a:lstStyle/>
          <a:p>
            <a:r>
              <a:rPr lang="en-US" sz="2600" dirty="0"/>
              <a:t>Given a temporal dependency, </a:t>
            </a:r>
            <a:r>
              <a:rPr lang="en-US" sz="2600" i="1" dirty="0"/>
              <a:t>A</a:t>
            </a:r>
            <a:r>
              <a:rPr lang="en-US" sz="2600" dirty="0"/>
              <a:t>⟶</a:t>
            </a:r>
            <a:r>
              <a:rPr lang="en-US" sz="2600" baseline="-25000" dirty="0"/>
              <a:t>[</a:t>
            </a:r>
            <a:r>
              <a:rPr lang="en-US" sz="2600" i="1" baseline="-25000" dirty="0"/>
              <a:t>t</a:t>
            </a:r>
            <a:r>
              <a:rPr lang="en-US" sz="2600" baseline="-25000" dirty="0"/>
              <a:t>1,</a:t>
            </a:r>
            <a:r>
              <a:rPr lang="en-US" sz="2600" i="1" baseline="-25000" dirty="0"/>
              <a:t>t</a:t>
            </a:r>
            <a:r>
              <a:rPr lang="en-US" sz="2600" baseline="-25000" dirty="0"/>
              <a:t>2]</a:t>
            </a:r>
            <a:r>
              <a:rPr lang="en-US" sz="2600" i="1" dirty="0"/>
              <a:t>B</a:t>
            </a:r>
            <a:r>
              <a:rPr lang="en-US" sz="2600" dirty="0"/>
              <a:t>, what kind of lag interval [t1,t2] we want to find?</a:t>
            </a:r>
          </a:p>
          <a:p>
            <a:pPr lvl="1"/>
            <a:r>
              <a:rPr lang="en-US" sz="2200" dirty="0"/>
              <a:t>If the lag interval is too </a:t>
            </a:r>
            <a:r>
              <a:rPr lang="en-US" sz="2200" dirty="0">
                <a:solidFill>
                  <a:srgbClr val="FF0000"/>
                </a:solidFill>
              </a:rPr>
              <a:t>large</a:t>
            </a:r>
            <a:r>
              <a:rPr lang="en-US" sz="2200" dirty="0"/>
              <a:t>, every </a:t>
            </a:r>
            <a:r>
              <a:rPr lang="en-US" sz="2200" i="1" dirty="0"/>
              <a:t>A</a:t>
            </a:r>
            <a:r>
              <a:rPr lang="en-US" sz="2200" dirty="0"/>
              <a:t> and every </a:t>
            </a:r>
            <a:r>
              <a:rPr lang="en-US" sz="2200" i="1" dirty="0"/>
              <a:t>B</a:t>
            </a:r>
            <a:r>
              <a:rPr lang="en-US" sz="2200" dirty="0"/>
              <a:t> would be “dependent”.</a:t>
            </a:r>
          </a:p>
          <a:p>
            <a:pPr lvl="1"/>
            <a:r>
              <a:rPr lang="en-US" sz="2200" dirty="0"/>
              <a:t>If the lag interval is too </a:t>
            </a:r>
            <a:r>
              <a:rPr lang="en-US" sz="2200" dirty="0">
                <a:solidFill>
                  <a:srgbClr val="FF0000"/>
                </a:solidFill>
              </a:rPr>
              <a:t>small</a:t>
            </a:r>
            <a:r>
              <a:rPr lang="en-US" sz="2200" dirty="0"/>
              <a:t>, real dependent </a:t>
            </a:r>
            <a:r>
              <a:rPr lang="en-US" sz="2200" i="1" dirty="0"/>
              <a:t>A</a:t>
            </a:r>
            <a:r>
              <a:rPr lang="en-US" sz="2200" dirty="0"/>
              <a:t> and </a:t>
            </a:r>
            <a:r>
              <a:rPr lang="en-US" sz="2200" i="1" dirty="0"/>
              <a:t>B</a:t>
            </a:r>
            <a:r>
              <a:rPr lang="en-US" sz="2200" dirty="0"/>
              <a:t> might not be captured</a:t>
            </a:r>
            <a:r>
              <a:rPr lang="en-US" sz="2200" dirty="0" smtClean="0"/>
              <a:t>.</a:t>
            </a:r>
          </a:p>
          <a:p>
            <a:pPr lvl="1"/>
            <a:endParaRPr lang="en-US" sz="2200" dirty="0"/>
          </a:p>
          <a:p>
            <a:r>
              <a:rPr lang="en-US" sz="2600" dirty="0"/>
              <a:t>Time complexity is too high.</a:t>
            </a:r>
          </a:p>
          <a:p>
            <a:pPr lvl="1"/>
            <a:r>
              <a:rPr lang="en-US" sz="2200" i="1" dirty="0"/>
              <a:t>A</a:t>
            </a:r>
            <a:r>
              <a:rPr lang="en-US" sz="2200" dirty="0"/>
              <a:t>⟶</a:t>
            </a:r>
            <a:r>
              <a:rPr lang="en-US" sz="2200" baseline="-25000" dirty="0"/>
              <a:t>[</a:t>
            </a:r>
            <a:r>
              <a:rPr lang="en-US" sz="2200" i="1" baseline="-25000" dirty="0"/>
              <a:t>t</a:t>
            </a:r>
            <a:r>
              <a:rPr lang="en-US" sz="2200" baseline="-25000" dirty="0"/>
              <a:t>1,</a:t>
            </a:r>
            <a:r>
              <a:rPr lang="en-US" sz="2200" i="1" baseline="-25000" dirty="0"/>
              <a:t>t</a:t>
            </a:r>
            <a:r>
              <a:rPr lang="en-US" sz="2200" baseline="-25000" dirty="0"/>
              <a:t>2]</a:t>
            </a:r>
            <a:r>
              <a:rPr lang="en-US" sz="2200" i="1" dirty="0"/>
              <a:t>B</a:t>
            </a:r>
            <a:r>
              <a:rPr lang="en-US" sz="2200" dirty="0"/>
              <a:t>, </a:t>
            </a:r>
            <a:r>
              <a:rPr lang="en-US" sz="2200" i="1" dirty="0"/>
              <a:t>t</a:t>
            </a:r>
            <a:r>
              <a:rPr lang="en-US" sz="2200" dirty="0"/>
              <a:t>1 and </a:t>
            </a:r>
            <a:r>
              <a:rPr lang="en-US" sz="2200" i="1" dirty="0"/>
              <a:t>t</a:t>
            </a:r>
            <a:r>
              <a:rPr lang="en-US" sz="2200" dirty="0"/>
              <a:t>2 can be any distance of any two time stamps.  There are </a:t>
            </a:r>
            <a:r>
              <a:rPr lang="en-US" sz="2200" i="1" dirty="0"/>
              <a:t>O</a:t>
            </a:r>
            <a:r>
              <a:rPr lang="en-US" sz="2200" dirty="0"/>
              <a:t>(</a:t>
            </a:r>
            <a:r>
              <a:rPr lang="en-US" sz="2200" i="1" dirty="0"/>
              <a:t>n</a:t>
            </a:r>
            <a:r>
              <a:rPr lang="en-US" sz="2200" baseline="30000" dirty="0"/>
              <a:t>4</a:t>
            </a:r>
            <a:r>
              <a:rPr lang="en-US" sz="2200" dirty="0"/>
              <a:t>) possible lag intervals.</a:t>
            </a:r>
          </a:p>
          <a:p>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dirty="0"/>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064204933"/>
      </p:ext>
    </p:extLst>
  </p:cSld>
  <p:clrMapOvr>
    <a:masterClrMapping/>
  </p:clrMapOvr>
  <mc:AlternateContent xmlns:mc="http://schemas.openxmlformats.org/markup-compatibility/2006" xmlns:p14="http://schemas.microsoft.com/office/powerpoint/2010/main">
    <mc:Choice Requires="p14">
      <p:transition spd="slow" p14:dur="2000" advTm="1102"/>
    </mc:Choice>
    <mc:Fallback xmlns="">
      <p:transition spd="slow" advTm="1102"/>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43" y="185821"/>
            <a:ext cx="8229600" cy="1143000"/>
          </a:xfrm>
        </p:spPr>
        <p:txBody>
          <a:bodyPr/>
          <a:lstStyle/>
          <a:p>
            <a:r>
              <a:rPr lang="en-US" dirty="0" smtClean="0"/>
              <a:t>What is a Qualified Lag Interval</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Content Placeholder 3"/>
          <p:cNvSpPr>
            <a:spLocks noGrp="1"/>
          </p:cNvSpPr>
          <p:nvPr/>
        </p:nvSpPr>
        <p:spPr bwMode="auto">
          <a:xfrm>
            <a:off x="780256" y="1260192"/>
            <a:ext cx="7583487" cy="42084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ts val="2000"/>
              </a:spcBef>
              <a:spcAft>
                <a:spcPct val="0"/>
              </a:spcAft>
              <a:buFont typeface="Wingdings 2" pitchFamily="-111" charset="2"/>
              <a:buChar char=""/>
              <a:defRPr sz="2200" kern="1200">
                <a:solidFill>
                  <a:schemeClr val="tx1"/>
                </a:solidFill>
                <a:latin typeface="+mn-lt"/>
                <a:ea typeface="ＭＳ Ｐゴシック" pitchFamily="-111" charset="-128"/>
                <a:cs typeface="ＭＳ Ｐゴシック" pitchFamily="-111" charset="-128"/>
              </a:defRPr>
            </a:lvl1pPr>
            <a:lvl2pPr marL="577850" indent="-295275" algn="l" rtl="0" eaLnBrk="1" fontAlgn="base" hangingPunct="1">
              <a:spcBef>
                <a:spcPts val="600"/>
              </a:spcBef>
              <a:spcAft>
                <a:spcPct val="0"/>
              </a:spcAft>
              <a:buFont typeface="Wingdings 2" pitchFamily="-111" charset="2"/>
              <a:buChar char=""/>
              <a:defRPr sz="2000" kern="1200">
                <a:solidFill>
                  <a:schemeClr val="tx1"/>
                </a:solidFill>
                <a:latin typeface="+mn-lt"/>
                <a:ea typeface="ＭＳ Ｐゴシック" pitchFamily="-111" charset="-128"/>
                <a:cs typeface="+mn-cs"/>
              </a:defRPr>
            </a:lvl2pPr>
            <a:lvl3pPr marL="860425"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3pPr>
            <a:lvl4pPr marL="1143000"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4pPr>
            <a:lvl5pPr marL="1425575" indent="-282575" algn="l" rtl="0" eaLnBrk="1" fontAlgn="base" hangingPunct="1">
              <a:spcBef>
                <a:spcPts val="600"/>
              </a:spcBef>
              <a:spcAft>
                <a:spcPct val="0"/>
              </a:spcAft>
              <a:buFont typeface="Wingdings 2" pitchFamily="-111" charset="2"/>
              <a:buChar char=""/>
              <a:defRPr kern="1200">
                <a:solidFill>
                  <a:schemeClr val="tx1"/>
                </a:solidFill>
                <a:latin typeface="+mn-lt"/>
                <a:ea typeface="ＭＳ Ｐゴシック" pitchFamily="-11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latin typeface="Arial" panose="020B0604020202020204" pitchFamily="34" charset="0"/>
                <a:cs typeface="Arial" panose="020B0604020202020204" pitchFamily="34" charset="0"/>
              </a:rPr>
              <a:t>Idea </a:t>
            </a:r>
            <a:r>
              <a:rPr lang="en-US" sz="2000" dirty="0" smtClean="0">
                <a:latin typeface="Arial" panose="020B0604020202020204" pitchFamily="34" charset="0"/>
                <a:cs typeface="Arial" panose="020B0604020202020204" pitchFamily="34" charset="0"/>
              </a:rPr>
              <a:t>(Statistical Testing):</a:t>
            </a:r>
          </a:p>
          <a:p>
            <a:pPr lvl="1"/>
            <a:r>
              <a:rPr lang="en-US" sz="1800" dirty="0" smtClean="0">
                <a:latin typeface="Arial" panose="020B0604020202020204" pitchFamily="34" charset="0"/>
                <a:cs typeface="Arial" panose="020B0604020202020204" pitchFamily="34" charset="0"/>
              </a:rPr>
              <a:t>If </a:t>
            </a:r>
            <a:r>
              <a:rPr lang="en-US" sz="1800" i="1" dirty="0" smtClean="0">
                <a:latin typeface="Arial" panose="020B0604020202020204" pitchFamily="34" charset="0"/>
                <a:cs typeface="Arial" panose="020B0604020202020204" pitchFamily="34" charset="0"/>
              </a:rPr>
              <a:t>A</a:t>
            </a:r>
            <a:r>
              <a:rPr lang="en-US" sz="1800" dirty="0" smtClean="0">
                <a:latin typeface="Arial" panose="020B0604020202020204" pitchFamily="34" charset="0"/>
                <a:cs typeface="Arial" panose="020B0604020202020204" pitchFamily="34" charset="0"/>
              </a:rPr>
              <a:t> and </a:t>
            </a:r>
            <a:r>
              <a:rPr lang="en-US" sz="1800" i="1" dirty="0" smtClean="0">
                <a:latin typeface="Arial" panose="020B0604020202020204" pitchFamily="34" charset="0"/>
                <a:cs typeface="Arial" panose="020B0604020202020204" pitchFamily="34" charset="0"/>
              </a:rPr>
              <a:t>B</a:t>
            </a:r>
            <a:r>
              <a:rPr lang="en-US" sz="1800" dirty="0" smtClean="0">
                <a:latin typeface="Arial" panose="020B0604020202020204" pitchFamily="34" charset="0"/>
                <a:cs typeface="Arial" panose="020B0604020202020204" pitchFamily="34" charset="0"/>
              </a:rPr>
              <a:t> are </a:t>
            </a:r>
            <a:r>
              <a:rPr lang="en-US" sz="1800" dirty="0" smtClean="0">
                <a:solidFill>
                  <a:srgbClr val="FF0000"/>
                </a:solidFill>
                <a:latin typeface="Arial" panose="020B0604020202020204" pitchFamily="34" charset="0"/>
                <a:cs typeface="Arial" panose="020B0604020202020204" pitchFamily="34" charset="0"/>
              </a:rPr>
              <a:t>randomly</a:t>
            </a:r>
            <a:r>
              <a:rPr lang="en-US" sz="1800" dirty="0" smtClean="0">
                <a:latin typeface="Arial" panose="020B0604020202020204" pitchFamily="34" charset="0"/>
                <a:cs typeface="Arial" panose="020B0604020202020204" pitchFamily="34" charset="0"/>
              </a:rPr>
              <a:t> and </a:t>
            </a:r>
            <a:r>
              <a:rPr lang="en-US" sz="1800" dirty="0" smtClean="0">
                <a:solidFill>
                  <a:srgbClr val="FF0000"/>
                </a:solidFill>
                <a:latin typeface="Arial" panose="020B0604020202020204" pitchFamily="34" charset="0"/>
                <a:cs typeface="Arial" panose="020B0604020202020204" pitchFamily="34" charset="0"/>
              </a:rPr>
              <a:t>independently</a:t>
            </a:r>
            <a:r>
              <a:rPr lang="en-US" sz="1800" dirty="0" smtClean="0">
                <a:latin typeface="Arial" panose="020B0604020202020204" pitchFamily="34" charset="0"/>
                <a:cs typeface="Arial" panose="020B0604020202020204" pitchFamily="34" charset="0"/>
              </a:rPr>
              <a:t> distributed, how many occurrences observed in a time interval </a:t>
            </a:r>
            <a:r>
              <a:rPr lang="en-US" i="1" dirty="0" smtClean="0">
                <a:latin typeface="Times New Roman" panose="02020603050405020304" pitchFamily="18" charset="0"/>
                <a:cs typeface="Times New Roman" panose="02020603050405020304" pitchFamily="18" charset="0"/>
              </a:rPr>
              <a:t>r</a:t>
            </a:r>
            <a:r>
              <a:rPr lang="en-US" dirty="0" smtClean="0">
                <a:latin typeface="Arial" panose="020B0604020202020204" pitchFamily="34" charset="0"/>
                <a:cs typeface="Arial" panose="020B0604020202020204" pitchFamily="34" charset="0"/>
              </a:rPr>
              <a:t>=[</a:t>
            </a:r>
            <a:r>
              <a:rPr lang="en-US" i="1" dirty="0" smtClean="0">
                <a:latin typeface="Times New Roman" panose="02020603050405020304" pitchFamily="18" charset="0"/>
                <a:cs typeface="Times New Roman" panose="02020603050405020304" pitchFamily="18" charset="0"/>
              </a:rPr>
              <a:t>t</a:t>
            </a:r>
            <a:r>
              <a:rPr lang="en-US" baseline="-25000" dirty="0" smtClean="0">
                <a:latin typeface="Times New Roman" panose="02020603050405020304" pitchFamily="18" charset="0"/>
                <a:cs typeface="Times New Roman" panose="02020603050405020304" pitchFamily="18" charset="0"/>
              </a:rPr>
              <a:t>1</a:t>
            </a:r>
            <a:r>
              <a:rPr lang="en-US" dirty="0" smtClean="0">
                <a:latin typeface="Arial" panose="020B0604020202020204" pitchFamily="34" charset="0"/>
                <a:cs typeface="Arial" panose="020B0604020202020204" pitchFamily="34" charset="0"/>
              </a:rPr>
              <a:t>,</a:t>
            </a:r>
            <a:r>
              <a:rPr lang="en-US" i="1" dirty="0" smtClean="0">
                <a:latin typeface="Times New Roman" panose="02020603050405020304" pitchFamily="18" charset="0"/>
                <a:cs typeface="Times New Roman" panose="02020603050405020304" pitchFamily="18" charset="0"/>
              </a:rPr>
              <a:t>t</a:t>
            </a:r>
            <a:r>
              <a:rPr lang="en-US" baseline="-25000" dirty="0" smtClean="0">
                <a:latin typeface="Times New Roman" panose="02020603050405020304" pitchFamily="18" charset="0"/>
                <a:cs typeface="Times New Roman" panose="02020603050405020304" pitchFamily="18" charset="0"/>
              </a:rPr>
              <a:t>2</a:t>
            </a:r>
            <a:r>
              <a:rPr lang="en-US" dirty="0" smtClean="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a:p>
            <a:pPr lvl="1"/>
            <a:r>
              <a:rPr lang="en-US" sz="1800" dirty="0" smtClean="0">
                <a:latin typeface="Arial" panose="020B0604020202020204" pitchFamily="34" charset="0"/>
                <a:cs typeface="Arial" panose="020B0604020202020204" pitchFamily="34" charset="0"/>
              </a:rPr>
              <a:t>If random A and B have a probability (&gt;5%) to observe this number of occurrences, it maybe caused by random.</a:t>
            </a:r>
          </a:p>
          <a:p>
            <a:pPr lvl="1"/>
            <a:endParaRPr lang="en-US" sz="18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What is the minimum number of occurrences (</a:t>
            </a:r>
            <a:r>
              <a:rPr lang="en-US" sz="2000" dirty="0">
                <a:solidFill>
                  <a:srgbClr val="FF0000"/>
                </a:solidFill>
                <a:latin typeface="Arial" panose="020B0604020202020204" pitchFamily="34" charset="0"/>
                <a:cs typeface="Arial" panose="020B0604020202020204" pitchFamily="34" charset="0"/>
              </a:rPr>
              <a:t>threshold</a:t>
            </a:r>
            <a:r>
              <a:rPr lang="en-US" sz="20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Consider the number of occurrences in a lag interval </a:t>
            </a:r>
            <a:r>
              <a:rPr lang="en-US" sz="1800" i="1" dirty="0">
                <a:latin typeface="Times New Roman" panose="02020603050405020304" pitchFamily="18" charset="0"/>
                <a:cs typeface="Times New Roman" panose="02020603050405020304" pitchFamily="18" charset="0"/>
              </a:rPr>
              <a:t>r  </a:t>
            </a:r>
            <a:r>
              <a:rPr lang="en-US" sz="1800" dirty="0">
                <a:latin typeface="Arial" panose="020B0604020202020204" pitchFamily="34" charset="0"/>
                <a:cs typeface="Arial" panose="020B0604020202020204" pitchFamily="34" charset="0"/>
              </a:rPr>
              <a:t>to be a variable, </a:t>
            </a:r>
            <a:r>
              <a:rPr lang="en-US" sz="1800" i="1" dirty="0">
                <a:latin typeface="Arial" panose="020B0604020202020204" pitchFamily="34" charset="0"/>
                <a:cs typeface="Arial" panose="020B0604020202020204" pitchFamily="34" charset="0"/>
              </a:rPr>
              <a:t>n</a:t>
            </a:r>
            <a:r>
              <a:rPr lang="en-US" sz="1800" i="1" baseline="-25000" dirty="0">
                <a:latin typeface="Arial" panose="020B0604020202020204" pitchFamily="34" charset="0"/>
                <a:cs typeface="Arial" panose="020B0604020202020204" pitchFamily="34" charset="0"/>
              </a:rPr>
              <a:t>r</a:t>
            </a:r>
            <a:r>
              <a:rPr lang="en-US" sz="1800" dirty="0">
                <a:latin typeface="Arial" panose="020B0604020202020204" pitchFamily="34" charset="0"/>
                <a:cs typeface="Arial" panose="020B0604020202020204" pitchFamily="34" charset="0"/>
              </a:rPr>
              <a:t>. Then, use the </a:t>
            </a:r>
            <a:r>
              <a:rPr lang="en-US" sz="1800" i="1" dirty="0">
                <a:latin typeface="Arial" panose="020B0604020202020204" pitchFamily="34" charset="0"/>
                <a:cs typeface="Arial" panose="020B0604020202020204" pitchFamily="34" charset="0"/>
              </a:rPr>
              <a:t>chi-square</a:t>
            </a:r>
            <a:r>
              <a:rPr lang="en-US" sz="1800" dirty="0">
                <a:latin typeface="Arial" panose="020B0604020202020204" pitchFamily="34" charset="0"/>
                <a:cs typeface="Arial" panose="020B0604020202020204" pitchFamily="34" charset="0"/>
              </a:rPr>
              <a:t> test to judge whether it is caused by </a:t>
            </a:r>
            <a:r>
              <a:rPr lang="en-US" sz="1800" dirty="0">
                <a:solidFill>
                  <a:srgbClr val="FF0000"/>
                </a:solidFill>
                <a:latin typeface="Arial" panose="020B0604020202020204" pitchFamily="34" charset="0"/>
                <a:cs typeface="Arial" panose="020B0604020202020204" pitchFamily="34" charset="0"/>
              </a:rPr>
              <a:t>randomness</a:t>
            </a:r>
            <a:r>
              <a:rPr lang="en-US" sz="1800" dirty="0">
                <a:latin typeface="Arial" panose="020B0604020202020204" pitchFamily="34" charset="0"/>
                <a:cs typeface="Arial" panose="020B0604020202020204" pitchFamily="34" charset="0"/>
              </a:rPr>
              <a:t> or not</a:t>
            </a:r>
            <a:r>
              <a:rPr lang="en-US" sz="1800" dirty="0" smtClean="0">
                <a:latin typeface="Arial" panose="020B0604020202020204" pitchFamily="34" charset="0"/>
                <a:cs typeface="Arial" panose="020B0604020202020204" pitchFamily="34" charset="0"/>
              </a:rPr>
              <a:t>?</a:t>
            </a:r>
          </a:p>
          <a:p>
            <a:pPr lvl="1"/>
            <a:r>
              <a:rPr lang="en-US" sz="1800" dirty="0" smtClean="0">
                <a:latin typeface="Arial" panose="020B0604020202020204" pitchFamily="34" charset="0"/>
                <a:cs typeface="Arial" panose="020B0604020202020204" pitchFamily="34" charset="0"/>
              </a:rPr>
              <a:t>Test statistic is </a:t>
            </a:r>
            <a:r>
              <a:rPr lang="en-US" sz="1800" i="1" dirty="0">
                <a:latin typeface="Arial" panose="020B0604020202020204" pitchFamily="34" charset="0"/>
                <a:cs typeface="Arial" panose="020B0604020202020204" pitchFamily="34" charset="0"/>
              </a:rPr>
              <a:t>n</a:t>
            </a:r>
            <a:r>
              <a:rPr lang="en-US" sz="1800" i="1" baseline="-25000" dirty="0">
                <a:latin typeface="Arial" panose="020B0604020202020204" pitchFamily="34" charset="0"/>
                <a:cs typeface="Arial" panose="020B0604020202020204" pitchFamily="34" charset="0"/>
              </a:rPr>
              <a:t>r</a:t>
            </a:r>
            <a:r>
              <a:rPr lang="en-US"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a:p>
            <a:pPr lvl="1"/>
            <a:endParaRPr lang="en-U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0401190"/>
      </p:ext>
    </p:extLst>
  </p:cSld>
  <p:clrMapOvr>
    <a:masterClrMapping/>
  </p:clrMapOvr>
  <mc:AlternateContent xmlns:mc="http://schemas.openxmlformats.org/markup-compatibility/2006" xmlns:p14="http://schemas.microsoft.com/office/powerpoint/2010/main">
    <mc:Choice Requires="p14">
      <p:transition spd="slow" p14:dur="2000" advTm="674"/>
    </mc:Choice>
    <mc:Fallback xmlns="">
      <p:transition spd="slow" advTm="674"/>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843" y="185821"/>
            <a:ext cx="8229600" cy="1143000"/>
          </a:xfrm>
        </p:spPr>
        <p:txBody>
          <a:bodyPr/>
          <a:lstStyle/>
          <a:p>
            <a:r>
              <a:rPr lang="en-US" dirty="0" smtClean="0"/>
              <a:t>What is a Qualified Lag Interval</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Proposal Defense, Liang Tang</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11" name="TextBox 13"/>
          <p:cNvSpPr txBox="1"/>
          <p:nvPr/>
        </p:nvSpPr>
        <p:spPr>
          <a:xfrm>
            <a:off x="2072196" y="1185192"/>
            <a:ext cx="3180186"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i="1" dirty="0" err="1" smtClean="0">
                <a:latin typeface="Times New Roman" panose="02020603050405020304" pitchFamily="18" charset="0"/>
                <a:cs typeface="Times New Roman" panose="02020603050405020304" pitchFamily="18" charset="0"/>
              </a:rPr>
              <a:t>n</a:t>
            </a:r>
            <a:r>
              <a:rPr lang="en-US" i="1" baseline="-25000" dirty="0" err="1">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a:t>
            </a:r>
            <a:r>
              <a:rPr lang="en-US" dirty="0" smtClean="0">
                <a:latin typeface="Arial" panose="020B0604020202020204" pitchFamily="34" charset="0"/>
                <a:cs typeface="Arial" panose="020B0604020202020204" pitchFamily="34" charset="0"/>
              </a:rPr>
              <a:t> the number of </a:t>
            </a:r>
            <a:r>
              <a:rPr lang="en-US" i="1" dirty="0">
                <a:latin typeface="Arial" panose="020B0604020202020204" pitchFamily="34" charset="0"/>
                <a:cs typeface="Arial" panose="020B0604020202020204" pitchFamily="34" charset="0"/>
              </a:rPr>
              <a:t>B</a:t>
            </a:r>
            <a:r>
              <a:rPr lang="en-US" dirty="0" smtClean="0">
                <a:latin typeface="Arial" panose="020B0604020202020204" pitchFamily="34" charset="0"/>
                <a:cs typeface="Arial" panose="020B0604020202020204" pitchFamily="34" charset="0"/>
              </a:rPr>
              <a:t> events</a:t>
            </a:r>
            <a:endParaRPr lang="en-US" dirty="0">
              <a:latin typeface="Arial" panose="020B0604020202020204" pitchFamily="34" charset="0"/>
              <a:cs typeface="Arial" panose="020B0604020202020204" pitchFamily="34" charset="0"/>
            </a:endParaRPr>
          </a:p>
        </p:txBody>
      </p:sp>
      <p:cxnSp>
        <p:nvCxnSpPr>
          <p:cNvPr id="12" name="Straight Arrow Connector 11"/>
          <p:cNvCxnSpPr>
            <a:endCxn id="13" idx="0"/>
          </p:cNvCxnSpPr>
          <p:nvPr/>
        </p:nvCxnSpPr>
        <p:spPr>
          <a:xfrm flipH="1">
            <a:off x="1595279" y="2464504"/>
            <a:ext cx="843121" cy="202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7"/>
          <p:cNvSpPr txBox="1"/>
          <p:nvPr/>
        </p:nvSpPr>
        <p:spPr>
          <a:xfrm>
            <a:off x="457200" y="2667359"/>
            <a:ext cx="2276157" cy="646331"/>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dirty="0" smtClean="0">
                <a:latin typeface="Arial" panose="020B0604020202020204" pitchFamily="34" charset="0"/>
                <a:cs typeface="Arial" panose="020B0604020202020204" pitchFamily="34" charset="0"/>
              </a:rPr>
              <a:t>Total time length of the event sequence</a:t>
            </a:r>
            <a:endParaRPr lang="en-US" dirty="0">
              <a:latin typeface="Arial" panose="020B0604020202020204" pitchFamily="34" charset="0"/>
              <a:cs typeface="Arial" panose="020B0604020202020204" pitchFamily="34" charset="0"/>
            </a:endParaRPr>
          </a:p>
        </p:txBody>
      </p:sp>
      <p:graphicFrame>
        <p:nvGraphicFramePr>
          <p:cNvPr id="14" name="Object 13"/>
          <p:cNvGraphicFramePr>
            <a:graphicFrameLocks noChangeAspect="1"/>
          </p:cNvGraphicFramePr>
          <p:nvPr>
            <p:extLst>
              <p:ext uri="{D42A27DB-BD31-4B8C-83A1-F6EECF244321}">
                <p14:modId xmlns:p14="http://schemas.microsoft.com/office/powerpoint/2010/main" val="1287334953"/>
              </p:ext>
            </p:extLst>
          </p:nvPr>
        </p:nvGraphicFramePr>
        <p:xfrm>
          <a:off x="3268663" y="4206725"/>
          <a:ext cx="2301875" cy="914400"/>
        </p:xfrm>
        <a:graphic>
          <a:graphicData uri="http://schemas.openxmlformats.org/presentationml/2006/ole">
            <mc:AlternateContent xmlns:mc="http://schemas.openxmlformats.org/markup-compatibility/2006">
              <mc:Choice xmlns:v="urn:schemas-microsoft-com:vml" Requires="v">
                <p:oleObj spid="_x0000_s14582" name="Equation" r:id="rId4" imgW="1155600" imgH="457200" progId="Equation.3">
                  <p:embed/>
                </p:oleObj>
              </mc:Choice>
              <mc:Fallback>
                <p:oleObj name="Equation" r:id="rId4" imgW="11556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663" y="4206725"/>
                        <a:ext cx="2301875" cy="914400"/>
                      </a:xfrm>
                      <a:prstGeom prst="rect">
                        <a:avLst/>
                      </a:prstGeom>
                      <a:noFill/>
                      <a:ln>
                        <a:noFill/>
                      </a:ln>
                      <a:extLst/>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4264828402"/>
              </p:ext>
            </p:extLst>
          </p:nvPr>
        </p:nvGraphicFramePr>
        <p:xfrm>
          <a:off x="1143000" y="1717869"/>
          <a:ext cx="1831975" cy="831850"/>
        </p:xfrm>
        <a:graphic>
          <a:graphicData uri="http://schemas.openxmlformats.org/presentationml/2006/ole">
            <mc:AlternateContent xmlns:mc="http://schemas.openxmlformats.org/markup-compatibility/2006">
              <mc:Choice xmlns:v="urn:schemas-microsoft-com:vml" Requires="v">
                <p:oleObj spid="_x0000_s14583" name="Equation" r:id="rId6" imgW="2719137" imgH="1556084" progId="Equation.3">
                  <p:embed/>
                </p:oleObj>
              </mc:Choice>
              <mc:Fallback>
                <p:oleObj name="Equation" r:id="rId6" imgW="2719137" imgH="155608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1717869"/>
                        <a:ext cx="1831975" cy="831850"/>
                      </a:xfrm>
                      <a:prstGeom prst="rect">
                        <a:avLst/>
                      </a:prstGeom>
                      <a:noFill/>
                      <a:ln>
                        <a:noFill/>
                      </a:ln>
                      <a:extLst/>
                    </p:spPr>
                  </p:pic>
                </p:oleObj>
              </mc:Fallback>
            </mc:AlternateContent>
          </a:graphicData>
        </a:graphic>
      </p:graphicFrame>
      <mc:AlternateContent xmlns:mc="http://schemas.openxmlformats.org/markup-compatibility/2006" xmlns:a14="http://schemas.microsoft.com/office/drawing/2010/main">
        <mc:Choice Requires="a14">
          <p:sp>
            <p:nvSpPr>
              <p:cNvPr id="17" name="TextBox 17"/>
              <p:cNvSpPr txBox="1"/>
              <p:nvPr/>
            </p:nvSpPr>
            <p:spPr>
              <a:xfrm>
                <a:off x="2959" y="1202856"/>
                <a:ext cx="2276157"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𝑟</m:t>
                          </m:r>
                        </m:e>
                      </m:d>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𝑡</m:t>
                      </m:r>
                      <m:r>
                        <a:rPr lang="en-US" b="0" i="1" baseline="-25000"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𝑡</m:t>
                      </m:r>
                      <m:r>
                        <a:rPr lang="en-US" b="0" i="1" baseline="-25000" smtClean="0">
                          <a:latin typeface="Cambria Math" panose="02040503050406030204" pitchFamily="18" charset="0"/>
                          <a:cs typeface="Arial" panose="020B0604020202020204" pitchFamily="34" charset="0"/>
                        </a:rPr>
                        <m:t>1</m:t>
                      </m:r>
                    </m:oMath>
                  </m:oMathPara>
                </a14:m>
                <a:endParaRPr lang="en-US" baseline="-25000" dirty="0">
                  <a:latin typeface="Arial" panose="020B0604020202020204" pitchFamily="34" charset="0"/>
                  <a:cs typeface="Arial" panose="020B0604020202020204" pitchFamily="34" charset="0"/>
                </a:endParaRPr>
              </a:p>
            </p:txBody>
          </p:sp>
        </mc:Choice>
        <mc:Fallback xmlns="">
          <p:sp>
            <p:nvSpPr>
              <p:cNvPr id="17" name="TextBox 17"/>
              <p:cNvSpPr txBox="1">
                <a:spLocks noRot="1" noChangeAspect="1" noMove="1" noResize="1" noEditPoints="1" noAdjustHandles="1" noChangeArrowheads="1" noChangeShapeType="1" noTextEdit="1"/>
              </p:cNvSpPr>
              <p:nvPr/>
            </p:nvSpPr>
            <p:spPr>
              <a:xfrm>
                <a:off x="2959" y="1202856"/>
                <a:ext cx="2276157" cy="369332"/>
              </a:xfrm>
              <a:prstGeom prst="rect">
                <a:avLst/>
              </a:prstGeom>
              <a:blipFill rotWithShape="0">
                <a:blip r:embed="rId8"/>
                <a:stretch>
                  <a:fillRect/>
                </a:stretch>
              </a:blipFill>
            </p:spPr>
            <p:txBody>
              <a:bodyPr/>
              <a:lstStyle/>
              <a:p>
                <a:r>
                  <a:rPr lang="en-US">
                    <a:noFill/>
                  </a:rPr>
                  <a:t> </a:t>
                </a:r>
              </a:p>
            </p:txBody>
          </p:sp>
        </mc:Fallback>
      </mc:AlternateContent>
      <p:cxnSp>
        <p:nvCxnSpPr>
          <p:cNvPr id="18" name="Straight Arrow Connector 17"/>
          <p:cNvCxnSpPr/>
          <p:nvPr/>
        </p:nvCxnSpPr>
        <p:spPr>
          <a:xfrm flipH="1" flipV="1">
            <a:off x="1742820" y="1683514"/>
            <a:ext cx="314580" cy="29768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13"/>
          <p:cNvSpPr txBox="1"/>
          <p:nvPr/>
        </p:nvSpPr>
        <p:spPr>
          <a:xfrm>
            <a:off x="1114717" y="3804710"/>
            <a:ext cx="1448458" cy="369332"/>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dirty="0" smtClean="0">
                <a:latin typeface="Arial" panose="020B0604020202020204" pitchFamily="34" charset="0"/>
                <a:cs typeface="Arial" panose="020B0604020202020204" pitchFamily="34" charset="0"/>
              </a:rPr>
              <a:t>Test statistic</a:t>
            </a:r>
            <a:endParaRPr lang="en-US" dirty="0">
              <a:latin typeface="Arial" panose="020B0604020202020204" pitchFamily="34" charset="0"/>
              <a:cs typeface="Arial" panose="020B0604020202020204" pitchFamily="34" charset="0"/>
            </a:endParaRPr>
          </a:p>
        </p:txBody>
      </p:sp>
      <p:cxnSp>
        <p:nvCxnSpPr>
          <p:cNvPr id="25" name="Straight Arrow Connector 24"/>
          <p:cNvCxnSpPr>
            <a:endCxn id="24" idx="3"/>
          </p:cNvCxnSpPr>
          <p:nvPr/>
        </p:nvCxnSpPr>
        <p:spPr>
          <a:xfrm flipH="1" flipV="1">
            <a:off x="2563175" y="3989376"/>
            <a:ext cx="1475425" cy="3162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17"/>
          <p:cNvSpPr txBox="1"/>
          <p:nvPr/>
        </p:nvSpPr>
        <p:spPr>
          <a:xfrm>
            <a:off x="3417524" y="1856160"/>
            <a:ext cx="5396332" cy="707886"/>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sz="2000" i="1" dirty="0" err="1" smtClean="0">
                <a:latin typeface="Times New Roman" panose="02020603050405020304" pitchFamily="18" charset="0"/>
                <a:cs typeface="Times New Roman" panose="02020603050405020304" pitchFamily="18" charset="0"/>
              </a:rPr>
              <a:t>P</a:t>
            </a:r>
            <a:r>
              <a:rPr lang="en-US" sz="2000" i="1" baseline="-25000" dirty="0" err="1" smtClean="0">
                <a:latin typeface="Times New Roman" panose="02020603050405020304" pitchFamily="18" charset="0"/>
                <a:cs typeface="Times New Roman" panose="02020603050405020304" pitchFamily="18" charset="0"/>
              </a:rPr>
              <a:t>r</a:t>
            </a:r>
            <a:r>
              <a:rPr lang="en-US" sz="2000" dirty="0" smtClean="0">
                <a:latin typeface="Arial" panose="020B0604020202020204" pitchFamily="34" charset="0"/>
                <a:cs typeface="Arial" panose="020B0604020202020204" pitchFamily="34" charset="0"/>
              </a:rPr>
              <a:t> is the probability of a </a:t>
            </a:r>
            <a:r>
              <a:rPr lang="en-US" sz="2000" i="1" dirty="0" smtClean="0">
                <a:latin typeface="Times New Roman" panose="02020603050405020304" pitchFamily="18" charset="0"/>
                <a:cs typeface="Times New Roman" panose="02020603050405020304" pitchFamily="18" charset="0"/>
              </a:rPr>
              <a:t>B</a:t>
            </a:r>
            <a:r>
              <a:rPr lang="en-US" sz="2000" dirty="0" smtClean="0">
                <a:latin typeface="Arial" panose="020B0604020202020204" pitchFamily="34" charset="0"/>
                <a:cs typeface="Arial" panose="020B0604020202020204" pitchFamily="34" charset="0"/>
              </a:rPr>
              <a:t> following </a:t>
            </a:r>
            <a:r>
              <a:rPr lang="en-US" sz="2000" i="1" dirty="0" smtClean="0">
                <a:latin typeface="Times New Roman" panose="02020603050405020304" pitchFamily="18" charset="0"/>
                <a:cs typeface="Times New Roman" panose="02020603050405020304" pitchFamily="18" charset="0"/>
              </a:rPr>
              <a:t>A</a:t>
            </a:r>
            <a:r>
              <a:rPr lang="en-US" sz="2000" dirty="0" smtClean="0">
                <a:latin typeface="Arial" panose="020B0604020202020204" pitchFamily="34" charset="0"/>
                <a:cs typeface="Arial" panose="020B0604020202020204" pitchFamily="34" charset="0"/>
              </a:rPr>
              <a:t> in lag </a:t>
            </a:r>
            <a:r>
              <a:rPr lang="en-US" sz="2000" i="1" dirty="0" smtClean="0">
                <a:latin typeface="Times New Roman" panose="02020603050405020304" pitchFamily="18" charset="0"/>
                <a:cs typeface="Times New Roman" panose="02020603050405020304" pitchFamily="18" charset="0"/>
              </a:rPr>
              <a:t>r</a:t>
            </a:r>
            <a:r>
              <a:rPr lang="en-US" sz="2000" dirty="0" smtClean="0">
                <a:latin typeface="Arial" panose="020B0604020202020204" pitchFamily="34" charset="0"/>
                <a:cs typeface="Arial" panose="020B0604020202020204" pitchFamily="34" charset="0"/>
              </a:rPr>
              <a:t> from a random sequence.</a:t>
            </a:r>
            <a:endParaRPr lang="en-US" sz="2000" dirty="0">
              <a:latin typeface="Arial" panose="020B0604020202020204" pitchFamily="34" charset="0"/>
              <a:cs typeface="Arial" panose="020B0604020202020204" pitchFamily="34" charset="0"/>
            </a:endParaRPr>
          </a:p>
        </p:txBody>
      </p:sp>
      <p:sp>
        <p:nvSpPr>
          <p:cNvPr id="29" name="TextBox 17"/>
          <p:cNvSpPr txBox="1"/>
          <p:nvPr/>
        </p:nvSpPr>
        <p:spPr>
          <a:xfrm>
            <a:off x="3381693" y="2848409"/>
            <a:ext cx="5321383" cy="707886"/>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sz="2000" i="1" dirty="0" err="1" smtClean="0">
                <a:latin typeface="Times New Roman" panose="02020603050405020304" pitchFamily="18" charset="0"/>
                <a:cs typeface="Times New Roman" panose="02020603050405020304" pitchFamily="18" charset="0"/>
              </a:rPr>
              <a:t>n</a:t>
            </a:r>
            <a:r>
              <a:rPr lang="en-US" sz="2000" i="1" baseline="-25000" dirty="0" err="1" smtClean="0">
                <a:latin typeface="Times New Roman" panose="02020603050405020304" pitchFamily="18" charset="0"/>
                <a:cs typeface="Times New Roman" panose="02020603050405020304" pitchFamily="18" charset="0"/>
              </a:rPr>
              <a:t>A</a:t>
            </a:r>
            <a:r>
              <a:rPr lang="en-US" sz="2000" i="1" dirty="0" err="1" smtClean="0">
                <a:latin typeface="Times New Roman" panose="02020603050405020304" pitchFamily="18" charset="0"/>
                <a:cs typeface="Times New Roman" panose="02020603050405020304" pitchFamily="18" charset="0"/>
              </a:rPr>
              <a:t>P</a:t>
            </a:r>
            <a:r>
              <a:rPr lang="en-US" sz="2000" i="1" baseline="-25000" dirty="0" err="1" smtClean="0">
                <a:latin typeface="Times New Roman" panose="02020603050405020304" pitchFamily="18" charset="0"/>
                <a:cs typeface="Times New Roman" panose="02020603050405020304" pitchFamily="18" charset="0"/>
              </a:rPr>
              <a:t>r</a:t>
            </a:r>
            <a:r>
              <a:rPr lang="en-US" sz="2000" dirty="0" smtClean="0">
                <a:latin typeface="Arial" panose="020B0604020202020204" pitchFamily="34" charset="0"/>
                <a:cs typeface="Arial" panose="020B0604020202020204" pitchFamily="34" charset="0"/>
              </a:rPr>
              <a:t> is the expected number of </a:t>
            </a:r>
            <a:r>
              <a:rPr lang="en-US" sz="2000" i="1" dirty="0" smtClean="0">
                <a:latin typeface="Times New Roman" panose="02020603050405020304" pitchFamily="18" charset="0"/>
                <a:cs typeface="Times New Roman" panose="02020603050405020304" pitchFamily="18" charset="0"/>
              </a:rPr>
              <a:t>n</a:t>
            </a:r>
            <a:r>
              <a:rPr lang="en-US" sz="2000" i="1" baseline="-25000" dirty="0">
                <a:latin typeface="Times New Roman" panose="02020603050405020304" pitchFamily="18" charset="0"/>
                <a:cs typeface="Times New Roman" panose="02020603050405020304" pitchFamily="18" charset="0"/>
              </a:rPr>
              <a:t>r</a:t>
            </a:r>
            <a:r>
              <a:rPr lang="en-US" sz="2000" i="1" baseline="-25000" dirty="0" smtClean="0">
                <a:latin typeface="Times New Roman" panose="02020603050405020304" pitchFamily="18" charset="0"/>
                <a:cs typeface="Times New Roman" panose="02020603050405020304" pitchFamily="18" charset="0"/>
              </a:rPr>
              <a:t> </a:t>
            </a:r>
            <a:r>
              <a:rPr lang="en-US" sz="2000" dirty="0" smtClean="0">
                <a:latin typeface="Arial" panose="020B0604020202020204" pitchFamily="34" charset="0"/>
                <a:cs typeface="Arial" panose="020B0604020202020204" pitchFamily="34" charset="0"/>
              </a:rPr>
              <a:t>(in a random sequence).</a:t>
            </a:r>
            <a:endParaRPr lang="en-US" sz="2000" dirty="0">
              <a:latin typeface="Arial" panose="020B0604020202020204" pitchFamily="34" charset="0"/>
              <a:cs typeface="Arial" panose="020B0604020202020204" pitchFamily="34" charset="0"/>
            </a:endParaRPr>
          </a:p>
        </p:txBody>
      </p:sp>
      <p:cxnSp>
        <p:nvCxnSpPr>
          <p:cNvPr id="36" name="Straight Arrow Connector 35"/>
          <p:cNvCxnSpPr>
            <a:endCxn id="29" idx="2"/>
          </p:cNvCxnSpPr>
          <p:nvPr/>
        </p:nvCxnSpPr>
        <p:spPr>
          <a:xfrm flipV="1">
            <a:off x="5069569" y="3556295"/>
            <a:ext cx="972816" cy="6149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17"/>
              <p:cNvSpPr txBox="1"/>
              <p:nvPr/>
            </p:nvSpPr>
            <p:spPr>
              <a:xfrm>
                <a:off x="304800" y="5562600"/>
                <a:ext cx="7196831" cy="772840"/>
              </a:xfrm>
              <a:prstGeom prst="rect">
                <a:avLst/>
              </a:prstGeom>
              <a:noFill/>
              <a:ln>
                <a:solidFill>
                  <a:schemeClr val="tx1"/>
                </a:solidFill>
              </a:ln>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sz="2000" dirty="0" smtClean="0">
                    <a:latin typeface="Times New Roman" panose="02020603050405020304" pitchFamily="18" charset="0"/>
                    <a:cs typeface="Times New Roman" panose="02020603050405020304" pitchFamily="18" charset="0"/>
                  </a:rPr>
                  <a:t>95% </a:t>
                </a:r>
                <a:r>
                  <a:rPr lang="en-US" sz="2000" dirty="0" smtClean="0">
                    <a:latin typeface="Arial" panose="020B0604020202020204" pitchFamily="34" charset="0"/>
                    <a:cs typeface="Arial" panose="020B0604020202020204" pitchFamily="34" charset="0"/>
                  </a:rPr>
                  <a:t>confidence level (</a:t>
                </a:r>
                <a:r>
                  <a:rPr lang="en-US" sz="2000" dirty="0" err="1" smtClean="0">
                    <a:latin typeface="Arial" panose="020B0604020202020204" pitchFamily="34" charset="0"/>
                    <a:cs typeface="Arial" panose="020B0604020202020204" pitchFamily="34" charset="0"/>
                  </a:rPr>
                  <a:t>df</a:t>
                </a:r>
                <a:r>
                  <a:rPr lang="en-US" sz="2000" dirty="0" smtClean="0">
                    <a:latin typeface="Arial" panose="020B0604020202020204" pitchFamily="34" charset="0"/>
                    <a:cs typeface="Arial" panose="020B0604020202020204" pitchFamily="34" charset="0"/>
                  </a:rPr>
                  <a:t>=1) corresponds to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𝜒</m:t>
                    </m:r>
                    <m:r>
                      <a:rPr lang="en-US" sz="2000" b="0" i="1" baseline="30000" smtClean="0">
                        <a:latin typeface="Cambria Math" panose="02040503050406030204" pitchFamily="18" charset="0"/>
                        <a:ea typeface="Cambria Math" panose="02040503050406030204" pitchFamily="18" charset="0"/>
                        <a:cs typeface="Arial" panose="020B0604020202020204" pitchFamily="34" charset="0"/>
                      </a:rPr>
                      <m:t>2</m:t>
                    </m:r>
                    <m:r>
                      <a:rPr lang="en-US" sz="2000" b="0" i="1" smtClean="0">
                        <a:latin typeface="Cambria Math" panose="02040503050406030204" pitchFamily="18" charset="0"/>
                        <a:ea typeface="Cambria Math" panose="02040503050406030204" pitchFamily="18" charset="0"/>
                        <a:cs typeface="Arial" panose="020B0604020202020204" pitchFamily="34" charset="0"/>
                      </a:rPr>
                      <m:t>=3.84</m:t>
                    </m:r>
                  </m:oMath>
                </a14:m>
                <a:r>
                  <a:rPr lang="en-US" sz="2000" dirty="0" smtClean="0">
                    <a:latin typeface="Arial" panose="020B0604020202020204" pitchFamily="34" charset="0"/>
                    <a:cs typeface="Arial" panose="020B0604020202020204" pitchFamily="34" charset="0"/>
                  </a:rPr>
                  <a:t>.</a:t>
                </a:r>
              </a:p>
              <a:p>
                <a:r>
                  <a:rPr lang="en-US" sz="2000" i="1" dirty="0" smtClean="0">
                    <a:latin typeface="Times New Roman" panose="02020603050405020304" pitchFamily="18" charset="0"/>
                    <a:cs typeface="Times New Roman" panose="02020603050405020304" pitchFamily="18" charset="0"/>
                  </a:rPr>
                  <a:t>n</a:t>
                </a:r>
                <a:r>
                  <a:rPr lang="en-US" sz="2000" i="1" baseline="-25000" dirty="0" smtClean="0">
                    <a:latin typeface="Times New Roman" panose="02020603050405020304" pitchFamily="18" charset="0"/>
                    <a:cs typeface="Times New Roman" panose="02020603050405020304" pitchFamily="18" charset="0"/>
                  </a:rPr>
                  <a:t>r </a:t>
                </a:r>
                <a:r>
                  <a:rPr lang="en-US" sz="2000" dirty="0" smtClean="0">
                    <a:latin typeface="Arial" panose="020B0604020202020204" pitchFamily="34" charset="0"/>
                    <a:cs typeface="Arial" panose="020B0604020202020204" pitchFamily="34" charset="0"/>
                  </a:rPr>
                  <a:t>should be greater than</a:t>
                </a:r>
                <a:r>
                  <a:rPr lang="en-US" sz="2000" i="1" baseline="-25000" dirty="0" smtClean="0">
                    <a:latin typeface="Times New Roman" panose="02020603050405020304" pitchFamily="18" charset="0"/>
                    <a:cs typeface="Times New Roman" panose="02020603050405020304" pitchFamily="18" charset="0"/>
                  </a:rPr>
                  <a:t>  </a:t>
                </a:r>
                <a14:m>
                  <m:oMath xmlns:m="http://schemas.openxmlformats.org/officeDocument/2006/math">
                    <m:rad>
                      <m:radPr>
                        <m:degHide m:val="on"/>
                        <m:ctrlPr>
                          <a:rPr lang="en-US" sz="2000" i="1" smtClean="0">
                            <a:latin typeface="Cambria Math" panose="02040503050406030204" pitchFamily="18" charset="0"/>
                            <a:cs typeface="Arial" panose="020B0604020202020204" pitchFamily="34" charset="0"/>
                          </a:rPr>
                        </m:ctrlPr>
                      </m:radPr>
                      <m:deg/>
                      <m:e>
                        <m:r>
                          <a:rPr lang="en-US" sz="2000" b="0" i="1" smtClean="0">
                            <a:latin typeface="Cambria Math" panose="02040503050406030204" pitchFamily="18" charset="0"/>
                            <a:cs typeface="Arial" panose="020B0604020202020204" pitchFamily="34" charset="0"/>
                          </a:rPr>
                          <m:t>3.84</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𝑛</m:t>
                            </m:r>
                          </m:e>
                          <m:sub>
                            <m:r>
                              <a:rPr lang="en-US" sz="2000" b="0" i="1" smtClean="0">
                                <a:latin typeface="Cambria Math" panose="02040503050406030204" pitchFamily="18" charset="0"/>
                                <a:cs typeface="Arial" panose="020B0604020202020204" pitchFamily="34" charset="0"/>
                              </a:rPr>
                              <m:t>𝐴</m:t>
                            </m:r>
                          </m:sub>
                        </m:s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𝑃</m:t>
                            </m:r>
                          </m:e>
                          <m:sub>
                            <m:r>
                              <a:rPr lang="en-US" sz="2000" b="0" i="1" smtClean="0">
                                <a:latin typeface="Cambria Math" panose="02040503050406030204" pitchFamily="18" charset="0"/>
                                <a:cs typeface="Arial" panose="020B0604020202020204" pitchFamily="34" charset="0"/>
                              </a:rPr>
                              <m:t>𝑟</m:t>
                            </m:r>
                          </m:sub>
                        </m:sSub>
                        <m:r>
                          <a:rPr lang="en-US" sz="2000" b="0" i="1" smtClean="0">
                            <a:latin typeface="Cambria Math" panose="02040503050406030204" pitchFamily="18" charset="0"/>
                            <a:cs typeface="Arial" panose="020B0604020202020204" pitchFamily="34" charset="0"/>
                          </a:rPr>
                          <m:t>(1−</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𝑃</m:t>
                            </m:r>
                          </m:e>
                          <m:sub>
                            <m:r>
                              <a:rPr lang="en-US" sz="2000" b="0" i="1" smtClean="0">
                                <a:latin typeface="Cambria Math" panose="02040503050406030204" pitchFamily="18" charset="0"/>
                                <a:cs typeface="Arial" panose="020B0604020202020204" pitchFamily="34" charset="0"/>
                              </a:rPr>
                              <m:t>𝑟</m:t>
                            </m:r>
                          </m:sub>
                        </m:sSub>
                        <m:r>
                          <a:rPr lang="en-US" sz="2000" b="0" i="1" smtClean="0">
                            <a:latin typeface="Cambria Math" panose="02040503050406030204" pitchFamily="18" charset="0"/>
                            <a:cs typeface="Arial" panose="020B0604020202020204" pitchFamily="34" charset="0"/>
                          </a:rPr>
                          <m:t>)</m:t>
                        </m:r>
                      </m:e>
                    </m:rad>
                    <m:r>
                      <a:rPr lang="en-US" sz="2000" b="0" i="1" smtClean="0">
                        <a:latin typeface="Cambria Math" panose="02040503050406030204" pitchFamily="18" charset="0"/>
                        <a:cs typeface="Arial" panose="020B0604020202020204" pitchFamily="34" charset="0"/>
                      </a:rPr>
                      <m:t>+</m:t>
                    </m:r>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𝑛</m:t>
                        </m:r>
                      </m:e>
                      <m:sub>
                        <m:r>
                          <a:rPr lang="en-US" sz="2000" i="1">
                            <a:latin typeface="Cambria Math" panose="02040503050406030204" pitchFamily="18" charset="0"/>
                            <a:cs typeface="Arial" panose="020B0604020202020204" pitchFamily="34" charset="0"/>
                          </a:rPr>
                          <m:t>𝐴</m:t>
                        </m:r>
                      </m:sub>
                    </m:sSub>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𝑃</m:t>
                        </m:r>
                      </m:e>
                      <m:sub>
                        <m:r>
                          <a:rPr lang="en-US" sz="2000" i="1">
                            <a:latin typeface="Cambria Math" panose="02040503050406030204" pitchFamily="18" charset="0"/>
                            <a:cs typeface="Arial" panose="020B0604020202020204" pitchFamily="34" charset="0"/>
                          </a:rPr>
                          <m:t>𝑟</m:t>
                        </m:r>
                      </m:sub>
                    </m:sSub>
                  </m:oMath>
                </a14:m>
                <a:r>
                  <a:rPr lang="en-US" sz="2000" dirty="0" smtClean="0">
                    <a:latin typeface="Arial" panose="020B0604020202020204" pitchFamily="34" charset="0"/>
                    <a:cs typeface="Arial" panose="020B0604020202020204" pitchFamily="34" charset="0"/>
                  </a:rPr>
                  <a:t>.</a:t>
                </a:r>
              </a:p>
            </p:txBody>
          </p:sp>
        </mc:Choice>
        <mc:Fallback xmlns="">
          <p:sp>
            <p:nvSpPr>
              <p:cNvPr id="52" name="TextBox 17"/>
              <p:cNvSpPr txBox="1">
                <a:spLocks noRot="1" noChangeAspect="1" noMove="1" noResize="1" noEditPoints="1" noAdjustHandles="1" noChangeArrowheads="1" noChangeShapeType="1" noTextEdit="1"/>
              </p:cNvSpPr>
              <p:nvPr/>
            </p:nvSpPr>
            <p:spPr>
              <a:xfrm>
                <a:off x="304800" y="5562600"/>
                <a:ext cx="7196831" cy="772840"/>
              </a:xfrm>
              <a:prstGeom prst="rect">
                <a:avLst/>
              </a:prstGeom>
              <a:blipFill rotWithShape="0">
                <a:blip r:embed="rId9"/>
                <a:stretch>
                  <a:fillRect l="-761" t="-3906" b="-9375"/>
                </a:stretch>
              </a:blipFill>
              <a:ln>
                <a:solidFill>
                  <a:schemeClr val="tx1"/>
                </a:solidFill>
              </a:ln>
            </p:spPr>
            <p:txBody>
              <a:bodyPr/>
              <a:lstStyle/>
              <a:p>
                <a:r>
                  <a:rPr lang="en-US">
                    <a:noFill/>
                  </a:rPr>
                  <a:t> </a:t>
                </a:r>
              </a:p>
            </p:txBody>
          </p:sp>
        </mc:Fallback>
      </mc:AlternateContent>
      <p:sp>
        <p:nvSpPr>
          <p:cNvPr id="53" name="TextBox 17"/>
          <p:cNvSpPr txBox="1"/>
          <p:nvPr/>
        </p:nvSpPr>
        <p:spPr>
          <a:xfrm>
            <a:off x="5801967" y="4741129"/>
            <a:ext cx="3340183" cy="707886"/>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1pPr>
            <a:lvl2pPr marL="4572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2pPr>
            <a:lvl3pPr marL="9144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3pPr>
            <a:lvl4pPr marL="13716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4pPr>
            <a:lvl5pPr marL="1828800" algn="l" defTabSz="457200" rtl="0" fontAlgn="base">
              <a:spcBef>
                <a:spcPct val="0"/>
              </a:spcBef>
              <a:spcAft>
                <a:spcPct val="0"/>
              </a:spcAft>
              <a:defRPr kern="1200">
                <a:solidFill>
                  <a:schemeClr val="tx1"/>
                </a:solidFill>
                <a:latin typeface="Arial" pitchFamily="-111" charset="0"/>
                <a:ea typeface="ＭＳ Ｐゴシック" pitchFamily="-111" charset="-128"/>
                <a:cs typeface="ＭＳ Ｐゴシック" pitchFamily="-111" charset="-128"/>
              </a:defRPr>
            </a:lvl5pPr>
            <a:lvl6pPr marL="22860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6pPr>
            <a:lvl7pPr marL="27432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7pPr>
            <a:lvl8pPr marL="32004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8pPr>
            <a:lvl9pPr marL="3657600" algn="l" defTabSz="457200" rtl="0" eaLnBrk="1" latinLnBrk="0" hangingPunct="1">
              <a:defRPr kern="1200">
                <a:solidFill>
                  <a:schemeClr val="tx1"/>
                </a:solidFill>
                <a:latin typeface="Arial" pitchFamily="-111" charset="0"/>
                <a:ea typeface="ＭＳ Ｐゴシック" pitchFamily="-111" charset="-128"/>
                <a:cs typeface="ＭＳ Ｐゴシック" pitchFamily="-111" charset="-128"/>
              </a:defRPr>
            </a:lvl9pPr>
          </a:lstStyle>
          <a:p>
            <a:r>
              <a:rPr lang="en-US" sz="2000" dirty="0" smtClean="0">
                <a:latin typeface="Arial" panose="020B0604020202020204" pitchFamily="34" charset="0"/>
                <a:cs typeface="Arial" panose="020B0604020202020204" pitchFamily="34" charset="0"/>
              </a:rPr>
              <a:t>variance of </a:t>
            </a:r>
            <a:r>
              <a:rPr lang="en-US" sz="2000" i="1" dirty="0" smtClean="0">
                <a:latin typeface="Times New Roman" panose="02020603050405020304" pitchFamily="18" charset="0"/>
                <a:cs typeface="Times New Roman" panose="02020603050405020304" pitchFamily="18" charset="0"/>
              </a:rPr>
              <a:t>n</a:t>
            </a:r>
            <a:r>
              <a:rPr lang="en-US" sz="2000" i="1" baseline="-25000" dirty="0">
                <a:latin typeface="Times New Roman" panose="02020603050405020304" pitchFamily="18" charset="0"/>
                <a:cs typeface="Times New Roman" panose="02020603050405020304" pitchFamily="18" charset="0"/>
              </a:rPr>
              <a:t>r</a:t>
            </a:r>
            <a:r>
              <a:rPr lang="en-US" sz="2000" i="1" baseline="-25000" dirty="0" smtClean="0">
                <a:latin typeface="Times New Roman" panose="02020603050405020304" pitchFamily="18" charset="0"/>
                <a:cs typeface="Times New Roman" panose="02020603050405020304" pitchFamily="18" charset="0"/>
              </a:rPr>
              <a:t> </a:t>
            </a:r>
            <a:r>
              <a:rPr lang="en-US" sz="2000" dirty="0" smtClean="0">
                <a:latin typeface="Arial" panose="020B0604020202020204" pitchFamily="34" charset="0"/>
                <a:cs typeface="Arial" panose="020B0604020202020204" pitchFamily="34" charset="0"/>
              </a:rPr>
              <a:t>(in a random sequence).</a:t>
            </a:r>
            <a:endParaRPr lang="en-US" sz="2000" dirty="0">
              <a:latin typeface="Arial" panose="020B0604020202020204" pitchFamily="34" charset="0"/>
              <a:cs typeface="Arial" panose="020B0604020202020204" pitchFamily="34" charset="0"/>
            </a:endParaRPr>
          </a:p>
        </p:txBody>
      </p:sp>
      <p:cxnSp>
        <p:nvCxnSpPr>
          <p:cNvPr id="54" name="Straight Arrow Connector 53"/>
          <p:cNvCxnSpPr>
            <a:endCxn id="53" idx="1"/>
          </p:cNvCxnSpPr>
          <p:nvPr/>
        </p:nvCxnSpPr>
        <p:spPr>
          <a:xfrm>
            <a:off x="5570168" y="4996129"/>
            <a:ext cx="231799" cy="989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17472002"/>
      </p:ext>
    </p:extLst>
  </p:cSld>
  <p:clrMapOvr>
    <a:masterClrMapping/>
  </p:clrMapOvr>
  <mc:AlternateContent xmlns:mc="http://schemas.openxmlformats.org/markup-compatibility/2006" xmlns:p14="http://schemas.microsoft.com/office/powerpoint/2010/main">
    <mc:Choice Requires="p14">
      <p:transition spd="slow" p14:dur="2000" advTm="674"/>
    </mc:Choice>
    <mc:Fallback xmlns="">
      <p:transition spd="slow" advTm="674"/>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 Lower Bound</a:t>
            </a:r>
            <a:endParaRPr lang="en-US" dirty="0"/>
          </a:p>
        </p:txBody>
      </p:sp>
      <p:sp>
        <p:nvSpPr>
          <p:cNvPr id="3" name="Content Placeholder 2"/>
          <p:cNvSpPr>
            <a:spLocks noGrp="1"/>
          </p:cNvSpPr>
          <p:nvPr>
            <p:ph idx="1"/>
          </p:nvPr>
        </p:nvSpPr>
        <p:spPr/>
        <p:txBody>
          <a:bodyPr>
            <a:noAutofit/>
          </a:bodyPr>
          <a:lstStyle/>
          <a:p>
            <a:r>
              <a:rPr lang="en-US" sz="2400" dirty="0"/>
              <a:t>The problem of finding all qualified time intervals is </a:t>
            </a:r>
            <a:r>
              <a:rPr lang="en-US" sz="2400" dirty="0">
                <a:solidFill>
                  <a:srgbClr val="FF0000"/>
                </a:solidFill>
              </a:rPr>
              <a:t>3SUM-Hard</a:t>
            </a:r>
            <a:r>
              <a:rPr lang="en-US" sz="2400" dirty="0"/>
              <a:t>, so the there is </a:t>
            </a:r>
            <a:r>
              <a:rPr lang="en-US" sz="2400" i="1" dirty="0"/>
              <a:t>o</a:t>
            </a:r>
            <a:r>
              <a:rPr lang="en-US" sz="2400" dirty="0"/>
              <a:t>(</a:t>
            </a:r>
            <a:r>
              <a:rPr lang="en-US" sz="2400" i="1" dirty="0"/>
              <a:t>n</a:t>
            </a:r>
            <a:r>
              <a:rPr lang="en-US" sz="2400" baseline="30000" dirty="0"/>
              <a:t>2</a:t>
            </a:r>
            <a:r>
              <a:rPr lang="en-US" sz="2400" dirty="0"/>
              <a:t>) algorithm in the worst </a:t>
            </a:r>
            <a:r>
              <a:rPr lang="en-US" sz="2400" dirty="0" smtClean="0"/>
              <a:t>case </a:t>
            </a:r>
            <a:r>
              <a:rPr lang="en-US" sz="1800" dirty="0" smtClean="0"/>
              <a:t>(A. </a:t>
            </a:r>
            <a:r>
              <a:rPr lang="en-US" sz="1800" dirty="0" err="1" smtClean="0"/>
              <a:t>Gajentaan</a:t>
            </a:r>
            <a:r>
              <a:rPr lang="en-US" sz="1800" dirty="0"/>
              <a:t> </a:t>
            </a:r>
            <a:r>
              <a:rPr lang="en-US" sz="1800" dirty="0" smtClean="0"/>
              <a:t>et al., 1995)</a:t>
            </a:r>
            <a:r>
              <a:rPr lang="en-US" sz="2400" dirty="0" smtClean="0"/>
              <a:t>.</a:t>
            </a:r>
            <a:endParaRPr lang="en-US" sz="2400" dirty="0"/>
          </a:p>
          <a:p>
            <a:endParaRPr lang="en-US" sz="2400" dirty="0"/>
          </a:p>
          <a:p>
            <a:r>
              <a:rPr lang="en-US" sz="2400" b="1" dirty="0"/>
              <a:t>3SUM </a:t>
            </a:r>
            <a:r>
              <a:rPr lang="en-US" sz="2400" b="1" dirty="0" smtClean="0"/>
              <a:t>problem</a:t>
            </a:r>
            <a:endParaRPr lang="en-US" sz="2400" dirty="0"/>
          </a:p>
          <a:p>
            <a:pPr lvl="1"/>
            <a:r>
              <a:rPr lang="en-US" sz="2000" dirty="0" smtClean="0"/>
              <a:t>Given </a:t>
            </a:r>
            <a:r>
              <a:rPr lang="en-US" sz="2000" dirty="0"/>
              <a:t>a set of </a:t>
            </a:r>
            <a:r>
              <a:rPr lang="en-US" sz="2000" i="1" dirty="0"/>
              <a:t>n</a:t>
            </a:r>
            <a:r>
              <a:rPr lang="en-US" sz="2000" dirty="0"/>
              <a:t> integers, </a:t>
            </a:r>
            <a:r>
              <a:rPr lang="en-US" sz="2000" dirty="0" smtClean="0"/>
              <a:t>are </a:t>
            </a:r>
            <a:r>
              <a:rPr lang="en-US" sz="2000" dirty="0"/>
              <a:t>there three integers </a:t>
            </a:r>
            <a:r>
              <a:rPr lang="en-US" sz="2000" i="1" dirty="0" err="1" smtClean="0"/>
              <a:t>a</a:t>
            </a:r>
            <a:r>
              <a:rPr lang="en-US" sz="2000" dirty="0" err="1" smtClean="0"/>
              <a:t>,</a:t>
            </a:r>
            <a:r>
              <a:rPr lang="en-US" sz="2000" i="1" dirty="0" err="1" smtClean="0"/>
              <a:t>b</a:t>
            </a:r>
            <a:r>
              <a:rPr lang="en-US" sz="2000" dirty="0" smtClean="0"/>
              <a:t>, </a:t>
            </a:r>
            <a:r>
              <a:rPr lang="en-US" sz="2000" i="1" dirty="0" smtClean="0"/>
              <a:t>c</a:t>
            </a:r>
            <a:r>
              <a:rPr lang="en-US" sz="2000" dirty="0" smtClean="0"/>
              <a:t> </a:t>
            </a:r>
            <a:r>
              <a:rPr lang="en-US" sz="2000" dirty="0"/>
              <a:t>in the set such that </a:t>
            </a:r>
            <a:r>
              <a:rPr lang="en-US" sz="2000" i="1" dirty="0" err="1"/>
              <a:t>a</a:t>
            </a:r>
            <a:r>
              <a:rPr lang="en-US" sz="2000" dirty="0" err="1"/>
              <a:t>+</a:t>
            </a:r>
            <a:r>
              <a:rPr lang="en-US" sz="2000" i="1" dirty="0" err="1"/>
              <a:t>b</a:t>
            </a:r>
            <a:r>
              <a:rPr lang="en-US" sz="2000" dirty="0"/>
              <a:t>=</a:t>
            </a:r>
            <a:r>
              <a:rPr lang="en-US" sz="2000" i="1" dirty="0"/>
              <a:t>c</a:t>
            </a:r>
            <a:r>
              <a:rPr lang="en-US" sz="2000" dirty="0"/>
              <a:t>?</a:t>
            </a:r>
          </a:p>
          <a:p>
            <a:endParaRPr lang="en-US" sz="2400" dirty="0"/>
          </a:p>
          <a:p>
            <a:r>
              <a:rPr lang="en-US" sz="2400" dirty="0"/>
              <a:t>No </a:t>
            </a:r>
            <a:r>
              <a:rPr lang="en-US" sz="2400" i="1" dirty="0"/>
              <a:t>o</a:t>
            </a:r>
            <a:r>
              <a:rPr lang="en-US" sz="2400" dirty="0"/>
              <a:t>(</a:t>
            </a:r>
            <a:r>
              <a:rPr lang="en-US" sz="2400" i="1" dirty="0"/>
              <a:t>n</a:t>
            </a:r>
            <a:r>
              <a:rPr lang="en-US" sz="2400" baseline="30000" dirty="0"/>
              <a:t>2</a:t>
            </a:r>
            <a:r>
              <a:rPr lang="en-US" sz="2400" dirty="0"/>
              <a:t>) algorithm can solve this problem in the worst case</a:t>
            </a:r>
            <a:r>
              <a:rPr lang="en-US" sz="2400" dirty="0" smtClean="0"/>
              <a:t>.</a:t>
            </a:r>
            <a:endParaRPr lang="en-US" sz="24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314267979"/>
      </p:ext>
    </p:extLst>
  </p:cSld>
  <p:clrMapOvr>
    <a:masterClrMapping/>
  </p:clrMapOvr>
  <mc:AlternateContent xmlns:mc="http://schemas.openxmlformats.org/markup-compatibility/2006" xmlns:p14="http://schemas.microsoft.com/office/powerpoint/2010/main">
    <mc:Choice Requires="p14">
      <p:transition spd="slow" p14:dur="2000" advTm="645"/>
    </mc:Choice>
    <mc:Fallback xmlns="">
      <p:transition spd="slow" advTm="645"/>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t>STScan</a:t>
            </a:r>
            <a:r>
              <a:rPr lang="en-US" sz="3600" dirty="0" smtClean="0"/>
              <a:t> Algorithm</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Content Placeholder 3"/>
          <p:cNvSpPr>
            <a:spLocks noGrp="1"/>
          </p:cNvSpPr>
          <p:nvPr>
            <p:ph idx="1"/>
          </p:nvPr>
        </p:nvSpPr>
        <p:spPr>
          <a:xfrm>
            <a:off x="457200" y="1219200"/>
            <a:ext cx="8212137" cy="914399"/>
          </a:xfrm>
        </p:spPr>
        <p:txBody>
          <a:bodyPr>
            <a:normAutofit fontScale="70000" lnSpcReduction="20000"/>
          </a:bodyPr>
          <a:lstStyle/>
          <a:p>
            <a:r>
              <a:rPr lang="en-US" b="1" dirty="0" smtClean="0"/>
              <a:t>Idea:</a:t>
            </a:r>
          </a:p>
          <a:p>
            <a:pPr lvl="1"/>
            <a:r>
              <a:rPr lang="en-US" dirty="0" smtClean="0"/>
              <a:t>Avoid </a:t>
            </a:r>
            <a:r>
              <a:rPr lang="en-US" dirty="0" smtClean="0">
                <a:solidFill>
                  <a:srgbClr val="FF0000"/>
                </a:solidFill>
              </a:rPr>
              <a:t>redundant</a:t>
            </a:r>
            <a:r>
              <a:rPr lang="en-US" dirty="0" smtClean="0"/>
              <a:t> scanning, store all time lags into a sorted table.</a:t>
            </a:r>
          </a:p>
          <a:p>
            <a:pPr marL="282575" lvl="1" indent="0">
              <a:buNone/>
            </a:pPr>
            <a:endParaRPr lang="en-US" dirty="0" smtClean="0"/>
          </a:p>
          <a:p>
            <a:pPr lvl="1"/>
            <a:endParaRPr lang="en-US" dirty="0"/>
          </a:p>
        </p:txBody>
      </p:sp>
      <p:graphicFrame>
        <p:nvGraphicFramePr>
          <p:cNvPr id="8" name="Object 7"/>
          <p:cNvGraphicFramePr>
            <a:graphicFrameLocks noChangeAspect="1"/>
          </p:cNvGraphicFramePr>
          <p:nvPr>
            <p:extLst>
              <p:ext uri="{D42A27DB-BD31-4B8C-83A1-F6EECF244321}">
                <p14:modId xmlns:p14="http://schemas.microsoft.com/office/powerpoint/2010/main" val="1172119688"/>
              </p:ext>
            </p:extLst>
          </p:nvPr>
        </p:nvGraphicFramePr>
        <p:xfrm>
          <a:off x="4038600" y="2497851"/>
          <a:ext cx="4768333" cy="3843497"/>
        </p:xfrm>
        <a:graphic>
          <a:graphicData uri="http://schemas.openxmlformats.org/presentationml/2006/ole">
            <mc:AlternateContent xmlns:mc="http://schemas.openxmlformats.org/markup-compatibility/2006">
              <mc:Choice xmlns:v="urn:schemas-microsoft-com:vml" Requires="v">
                <p:oleObj spid="_x0000_s14234" name="Visio" r:id="rId4" imgW="5303377" imgH="4275106" progId="Visio.Drawing.11">
                  <p:embed/>
                </p:oleObj>
              </mc:Choice>
              <mc:Fallback>
                <p:oleObj name="Visio" r:id="rId4" imgW="5303377" imgH="427510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2497851"/>
                        <a:ext cx="4768333" cy="3843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23056" y="3819435"/>
            <a:ext cx="3163887" cy="1200329"/>
          </a:xfrm>
          <a:prstGeom prst="rect">
            <a:avLst/>
          </a:prstGeom>
          <a:noFill/>
        </p:spPr>
        <p:txBody>
          <a:bodyPr wrap="square" rtlCol="0">
            <a:spAutoFit/>
          </a:bodyPr>
          <a:lstStyle/>
          <a:p>
            <a:r>
              <a:rPr lang="en-US" i="1" dirty="0" smtClean="0"/>
              <a:t>t</a:t>
            </a:r>
            <a:r>
              <a:rPr lang="en-US" dirty="0" smtClean="0"/>
              <a:t>(</a:t>
            </a:r>
            <a:r>
              <a:rPr lang="en-US" i="1" dirty="0" smtClean="0"/>
              <a:t>x</a:t>
            </a:r>
            <a:r>
              <a:rPr lang="en-US" baseline="-25000" dirty="0" smtClean="0"/>
              <a:t>5</a:t>
            </a:r>
            <a:r>
              <a:rPr lang="en-US" dirty="0" smtClean="0"/>
              <a:t>)-t(</a:t>
            </a:r>
            <a:r>
              <a:rPr lang="en-US" i="1" dirty="0" smtClean="0"/>
              <a:t>x</a:t>
            </a:r>
            <a:r>
              <a:rPr lang="en-US" baseline="-25000" dirty="0" smtClean="0"/>
              <a:t>3</a:t>
            </a:r>
            <a:r>
              <a:rPr lang="en-US" dirty="0" smtClean="0"/>
              <a:t>)=3030-3010=20.</a:t>
            </a:r>
          </a:p>
          <a:p>
            <a:r>
              <a:rPr lang="en-US" i="1" dirty="0" smtClean="0"/>
              <a:t>E</a:t>
            </a:r>
            <a:r>
              <a:rPr lang="en-US" baseline="-25000" dirty="0" smtClean="0"/>
              <a:t>2</a:t>
            </a:r>
            <a:r>
              <a:rPr lang="en-US" dirty="0" smtClean="0"/>
              <a:t> is 20, so</a:t>
            </a:r>
          </a:p>
          <a:p>
            <a:r>
              <a:rPr lang="en-US" dirty="0" smtClean="0"/>
              <a:t>insert  3 into </a:t>
            </a:r>
            <a:r>
              <a:rPr lang="en-US" i="1" dirty="0" smtClean="0"/>
              <a:t>IA</a:t>
            </a:r>
            <a:r>
              <a:rPr lang="en-US" baseline="-25000" dirty="0" smtClean="0"/>
              <a:t>2</a:t>
            </a:r>
            <a:r>
              <a:rPr lang="en-US" dirty="0" smtClean="0"/>
              <a:t>,</a:t>
            </a:r>
            <a:endParaRPr lang="en-US" baseline="-25000" dirty="0" smtClean="0"/>
          </a:p>
          <a:p>
            <a:r>
              <a:rPr lang="en-US" dirty="0" smtClean="0"/>
              <a:t>insert  5 into </a:t>
            </a:r>
            <a:r>
              <a:rPr lang="en-US" i="1" dirty="0" smtClean="0"/>
              <a:t>IB</a:t>
            </a:r>
            <a:r>
              <a:rPr lang="en-US" baseline="-25000" dirty="0" smtClean="0"/>
              <a:t>2</a:t>
            </a:r>
            <a:r>
              <a:rPr lang="en-US" dirty="0" smtClean="0"/>
              <a:t>.</a:t>
            </a:r>
            <a:endParaRPr lang="en-US" dirty="0"/>
          </a:p>
        </p:txBody>
      </p:sp>
      <p:cxnSp>
        <p:nvCxnSpPr>
          <p:cNvPr id="10" name="Straight Arrow Connector 9"/>
          <p:cNvCxnSpPr/>
          <p:nvPr/>
        </p:nvCxnSpPr>
        <p:spPr>
          <a:xfrm flipH="1">
            <a:off x="2514600" y="2970926"/>
            <a:ext cx="304800" cy="84850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H="1">
            <a:off x="1752600" y="3031825"/>
            <a:ext cx="2286000" cy="787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aphicFrame>
        <p:nvGraphicFramePr>
          <p:cNvPr id="12" name="Object 202"/>
          <p:cNvGraphicFramePr>
            <a:graphicFrameLocks noChangeAspect="1"/>
          </p:cNvGraphicFramePr>
          <p:nvPr>
            <p:extLst>
              <p:ext uri="{D42A27DB-BD31-4B8C-83A1-F6EECF244321}">
                <p14:modId xmlns:p14="http://schemas.microsoft.com/office/powerpoint/2010/main" val="2154104883"/>
              </p:ext>
            </p:extLst>
          </p:nvPr>
        </p:nvGraphicFramePr>
        <p:xfrm>
          <a:off x="304800" y="2009775"/>
          <a:ext cx="4681537" cy="1022050"/>
        </p:xfrm>
        <a:graphic>
          <a:graphicData uri="http://schemas.openxmlformats.org/presentationml/2006/ole">
            <mc:AlternateContent xmlns:mc="http://schemas.openxmlformats.org/markup-compatibility/2006">
              <mc:Choice xmlns:v="urn:schemas-microsoft-com:vml" Requires="v">
                <p:oleObj spid="_x0000_s14235" name="Visio" r:id="rId6" imgW="4333500" imgH="945940" progId="Visio.Drawing.11">
                  <p:embed/>
                </p:oleObj>
              </mc:Choice>
              <mc:Fallback>
                <p:oleObj name="Visio" r:id="rId6" imgW="4333500" imgH="945940"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2009775"/>
                        <a:ext cx="4681537" cy="102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86673555"/>
      </p:ext>
    </p:extLst>
  </p:cSld>
  <p:clrMapOvr>
    <a:masterClrMapping/>
  </p:clrMapOvr>
  <mc:AlternateContent xmlns:mc="http://schemas.openxmlformats.org/markup-compatibility/2006" xmlns:p14="http://schemas.microsoft.com/office/powerpoint/2010/main">
    <mc:Choice Requires="p14">
      <p:transition spd="slow" p14:dur="2000" advTm="509"/>
    </mc:Choice>
    <mc:Fallback xmlns="">
      <p:transition spd="slow" advTm="509"/>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STScan</a:t>
            </a:r>
            <a:r>
              <a:rPr lang="en-US" dirty="0" smtClean="0"/>
              <a:t> Algorithm (Cont.)</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Content Placeholder 3"/>
          <p:cNvSpPr>
            <a:spLocks noGrp="1"/>
          </p:cNvSpPr>
          <p:nvPr>
            <p:ph idx="1"/>
          </p:nvPr>
        </p:nvSpPr>
        <p:spPr>
          <a:xfrm>
            <a:off x="792663" y="1524000"/>
            <a:ext cx="7583487" cy="1622425"/>
          </a:xfrm>
        </p:spPr>
        <p:txBody>
          <a:bodyPr/>
          <a:lstStyle/>
          <a:p>
            <a:r>
              <a:rPr lang="en-US" sz="2000" dirty="0" smtClean="0"/>
              <a:t>Every lag interval is represented as a </a:t>
            </a:r>
            <a:r>
              <a:rPr lang="en-US" sz="2000" dirty="0" smtClean="0">
                <a:solidFill>
                  <a:srgbClr val="FF0000"/>
                </a:solidFill>
              </a:rPr>
              <a:t>sub-segment</a:t>
            </a:r>
            <a:r>
              <a:rPr lang="en-US" sz="2000" dirty="0" smtClean="0"/>
              <a:t> of the linked list. </a:t>
            </a:r>
          </a:p>
          <a:p>
            <a:r>
              <a:rPr lang="en-US" sz="2000" dirty="0" smtClean="0"/>
              <a:t>For example: [20,120] is </a:t>
            </a:r>
            <a:r>
              <a:rPr lang="en-US" sz="2000" i="1" dirty="0" smtClean="0"/>
              <a:t>E</a:t>
            </a:r>
            <a:r>
              <a:rPr lang="en-US" sz="2000" baseline="-25000" dirty="0" smtClean="0"/>
              <a:t>2</a:t>
            </a:r>
            <a:r>
              <a:rPr lang="en-US" sz="2000" i="1" dirty="0" smtClean="0"/>
              <a:t>E</a:t>
            </a:r>
            <a:r>
              <a:rPr lang="en-US" sz="2000" baseline="-25000" dirty="0" smtClean="0"/>
              <a:t>3</a:t>
            </a:r>
            <a:r>
              <a:rPr lang="en-US" sz="2000" i="1" dirty="0" smtClean="0"/>
              <a:t>E</a:t>
            </a:r>
            <a:r>
              <a:rPr lang="en-US" sz="2000" baseline="-25000" dirty="0" smtClean="0"/>
              <a:t>4</a:t>
            </a:r>
            <a:r>
              <a:rPr lang="en-US" sz="2000" dirty="0" smtClean="0"/>
              <a:t>, the number of occurrences is |</a:t>
            </a:r>
            <a:r>
              <a:rPr lang="en-US" sz="2000" i="1" dirty="0" smtClean="0"/>
              <a:t>IA</a:t>
            </a:r>
            <a:r>
              <a:rPr lang="en-US" sz="2000" baseline="-25000" dirty="0" smtClean="0"/>
              <a:t>2</a:t>
            </a:r>
            <a:r>
              <a:rPr lang="en-US" sz="2000" dirty="0" smtClean="0"/>
              <a:t> </a:t>
            </a:r>
            <a:r>
              <a:rPr lang="en-US" sz="2000" dirty="0" smtClean="0">
                <a:latin typeface="Cambria Math"/>
                <a:ea typeface="Cambria Math"/>
              </a:rPr>
              <a:t>∪ </a:t>
            </a:r>
            <a:r>
              <a:rPr lang="en-US" sz="2000" i="1" dirty="0" smtClean="0"/>
              <a:t>IA</a:t>
            </a:r>
            <a:r>
              <a:rPr lang="en-US" sz="2000" baseline="-25000" dirty="0" smtClean="0"/>
              <a:t>3</a:t>
            </a:r>
            <a:r>
              <a:rPr lang="en-US" sz="2000" i="1" dirty="0" smtClean="0"/>
              <a:t> </a:t>
            </a:r>
            <a:r>
              <a:rPr lang="en-US" sz="2000" dirty="0" smtClean="0">
                <a:latin typeface="Cambria Math"/>
                <a:ea typeface="Cambria Math"/>
              </a:rPr>
              <a:t>∪ </a:t>
            </a:r>
            <a:r>
              <a:rPr lang="en-US" sz="2000" i="1" dirty="0" smtClean="0"/>
              <a:t>IA</a:t>
            </a:r>
            <a:r>
              <a:rPr lang="en-US" sz="2000" baseline="-25000" dirty="0" smtClean="0"/>
              <a:t>4</a:t>
            </a:r>
            <a:r>
              <a:rPr lang="en-US" sz="2000" dirty="0" smtClean="0"/>
              <a:t> |</a:t>
            </a:r>
            <a:endParaRPr lang="en-US" sz="2000" baseline="-25000" dirty="0" smtClean="0"/>
          </a:p>
          <a:p>
            <a:endParaRPr lang="en-US" sz="2000" dirty="0" smtClean="0"/>
          </a:p>
          <a:p>
            <a:pPr marL="282575" lvl="1" indent="0">
              <a:buNone/>
            </a:pPr>
            <a:endParaRPr lang="en-US" sz="1800" dirty="0" smtClean="0"/>
          </a:p>
          <a:p>
            <a:pPr lvl="1"/>
            <a:endParaRPr lang="en-US" sz="1800" dirty="0"/>
          </a:p>
        </p:txBody>
      </p:sp>
      <p:graphicFrame>
        <p:nvGraphicFramePr>
          <p:cNvPr id="8" name="Object 7"/>
          <p:cNvGraphicFramePr>
            <a:graphicFrameLocks noChangeAspect="1"/>
          </p:cNvGraphicFramePr>
          <p:nvPr>
            <p:extLst>
              <p:ext uri="{D42A27DB-BD31-4B8C-83A1-F6EECF244321}">
                <p14:modId xmlns:p14="http://schemas.microsoft.com/office/powerpoint/2010/main" val="2537384045"/>
              </p:ext>
            </p:extLst>
          </p:nvPr>
        </p:nvGraphicFramePr>
        <p:xfrm>
          <a:off x="3615017" y="2666477"/>
          <a:ext cx="4768333" cy="3843497"/>
        </p:xfrm>
        <a:graphic>
          <a:graphicData uri="http://schemas.openxmlformats.org/presentationml/2006/ole">
            <mc:AlternateContent xmlns:mc="http://schemas.openxmlformats.org/markup-compatibility/2006">
              <mc:Choice xmlns:v="urn:schemas-microsoft-com:vml" Requires="v">
                <p:oleObj spid="_x0000_s10180" name="Visio" r:id="rId4" imgW="5303377" imgH="4275106" progId="Visio.Drawing.11">
                  <p:embed/>
                </p:oleObj>
              </mc:Choice>
              <mc:Fallback>
                <p:oleObj name="Visio" r:id="rId4" imgW="5303377" imgH="4275106"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5017" y="2666477"/>
                        <a:ext cx="4768333" cy="3843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94200" y="3146426"/>
            <a:ext cx="2971800" cy="2308324"/>
          </a:xfrm>
          <a:prstGeom prst="rect">
            <a:avLst/>
          </a:prstGeom>
          <a:noFill/>
        </p:spPr>
        <p:txBody>
          <a:bodyPr wrap="square" rtlCol="0">
            <a:spAutoFit/>
          </a:bodyPr>
          <a:lstStyle/>
          <a:p>
            <a:r>
              <a:rPr lang="en-US" dirty="0" smtClean="0"/>
              <a:t>Time cost for creating this table is </a:t>
            </a:r>
            <a:r>
              <a:rPr lang="en-US" i="1" dirty="0" smtClean="0"/>
              <a:t>O</a:t>
            </a:r>
            <a:r>
              <a:rPr lang="en-US" dirty="0" smtClean="0"/>
              <a:t>(</a:t>
            </a:r>
            <a:r>
              <a:rPr lang="en-US" i="1" dirty="0" smtClean="0"/>
              <a:t>n</a:t>
            </a:r>
            <a:r>
              <a:rPr lang="en-US" baseline="30000" dirty="0" smtClean="0"/>
              <a:t>2</a:t>
            </a:r>
            <a:r>
              <a:rPr lang="en-US" dirty="0" smtClean="0"/>
              <a:t>).</a:t>
            </a:r>
          </a:p>
          <a:p>
            <a:endParaRPr lang="en-US" dirty="0" smtClean="0"/>
          </a:p>
          <a:p>
            <a:r>
              <a:rPr lang="en-US" dirty="0" smtClean="0"/>
              <a:t>The number of elements is </a:t>
            </a:r>
            <a:r>
              <a:rPr lang="en-US" i="1" dirty="0" smtClean="0"/>
              <a:t>O</a:t>
            </a:r>
            <a:r>
              <a:rPr lang="en-US" dirty="0" smtClean="0"/>
              <a:t>(3</a:t>
            </a:r>
            <a:r>
              <a:rPr lang="en-US" i="1" dirty="0" smtClean="0"/>
              <a:t>n</a:t>
            </a:r>
            <a:r>
              <a:rPr lang="en-US" baseline="30000" dirty="0" smtClean="0"/>
              <a:t>2</a:t>
            </a:r>
            <a:r>
              <a:rPr lang="en-US" dirty="0" smtClean="0"/>
              <a:t>)=</a:t>
            </a:r>
            <a:r>
              <a:rPr lang="en-US" i="1" dirty="0" smtClean="0"/>
              <a:t>O</a:t>
            </a:r>
            <a:r>
              <a:rPr lang="en-US" dirty="0" smtClean="0"/>
              <a:t>(</a:t>
            </a:r>
            <a:r>
              <a:rPr lang="en-US" i="1" dirty="0" smtClean="0"/>
              <a:t>n</a:t>
            </a:r>
            <a:r>
              <a:rPr lang="en-US" baseline="30000" dirty="0" smtClean="0"/>
              <a:t>2</a:t>
            </a:r>
            <a:r>
              <a:rPr lang="en-US" dirty="0" smtClean="0"/>
              <a:t>).</a:t>
            </a:r>
          </a:p>
          <a:p>
            <a:endParaRPr lang="en-US" dirty="0"/>
          </a:p>
          <a:p>
            <a:r>
              <a:rPr lang="en-US" dirty="0" smtClean="0"/>
              <a:t>Time cost for scanning is </a:t>
            </a:r>
            <a:r>
              <a:rPr lang="en-US" i="1" dirty="0" smtClean="0"/>
              <a:t>O</a:t>
            </a:r>
            <a:r>
              <a:rPr lang="en-US" dirty="0" smtClean="0"/>
              <a:t>(</a:t>
            </a:r>
            <a:r>
              <a:rPr lang="en-US" i="1" dirty="0" smtClean="0"/>
              <a:t>n</a:t>
            </a:r>
            <a:r>
              <a:rPr lang="en-US" baseline="30000" dirty="0" smtClean="0"/>
              <a:t>2</a:t>
            </a:r>
            <a:r>
              <a:rPr lang="en-US" dirty="0" smtClean="0"/>
              <a:t>).</a:t>
            </a:r>
            <a:endParaRPr lang="en-US" dirty="0"/>
          </a:p>
        </p:txBody>
      </p:sp>
      <p:cxnSp>
        <p:nvCxnSpPr>
          <p:cNvPr id="10" name="Straight Connector 9"/>
          <p:cNvCxnSpPr/>
          <p:nvPr/>
        </p:nvCxnSpPr>
        <p:spPr>
          <a:xfrm>
            <a:off x="5257800" y="4572000"/>
            <a:ext cx="152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1531555"/>
      </p:ext>
    </p:extLst>
  </p:cSld>
  <p:clrMapOvr>
    <a:masterClrMapping/>
  </p:clrMapOvr>
  <mc:AlternateContent xmlns:mc="http://schemas.openxmlformats.org/markup-compatibility/2006" xmlns:p14="http://schemas.microsoft.com/office/powerpoint/2010/main">
    <mc:Choice Requires="p14">
      <p:transition spd="slow" p14:dur="2000" advTm="669"/>
    </mc:Choice>
    <mc:Fallback xmlns="">
      <p:transition spd="slow" advTm="669"/>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Data</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Content Placeholder 3"/>
          <p:cNvSpPr>
            <a:spLocks noGrp="1"/>
          </p:cNvSpPr>
          <p:nvPr>
            <p:ph idx="1"/>
          </p:nvPr>
        </p:nvSpPr>
        <p:spPr>
          <a:xfrm>
            <a:off x="779463" y="1413939"/>
            <a:ext cx="7583487" cy="838200"/>
          </a:xfrm>
        </p:spPr>
        <p:txBody>
          <a:bodyPr/>
          <a:lstStyle/>
          <a:p>
            <a:pPr>
              <a:buNone/>
            </a:pPr>
            <a:r>
              <a:rPr lang="en-US" sz="1800" b="1" dirty="0" smtClean="0"/>
              <a:t>Synthetic data</a:t>
            </a:r>
            <a:r>
              <a:rPr lang="en-US" sz="1800" dirty="0" smtClean="0"/>
              <a:t>: 7 data sequences. 8 event types. Average sample period is 100. Random generated with 3 embedded dependencies.</a:t>
            </a:r>
          </a:p>
          <a:p>
            <a:pPr lvl="1"/>
            <a:endParaRPr lang="en-US" sz="1600" dirty="0" smtClean="0"/>
          </a:p>
          <a:p>
            <a:pPr lvl="1"/>
            <a:endParaRPr lang="en-US" sz="1600" dirty="0" smtClean="0"/>
          </a:p>
          <a:p>
            <a:pPr lvl="1"/>
            <a:endParaRPr lang="en-US" sz="1600" dirty="0" smtClean="0"/>
          </a:p>
          <a:p>
            <a:pPr lvl="1"/>
            <a:endParaRPr lang="en-US" sz="1600" dirty="0" smtClean="0"/>
          </a:p>
          <a:p>
            <a:pPr>
              <a:buNone/>
            </a:pPr>
            <a:endParaRPr lang="en-US" sz="1800" b="1" dirty="0" smtClean="0"/>
          </a:p>
          <a:p>
            <a:pPr lvl="1"/>
            <a:endParaRPr lang="en-US" sz="1600" dirty="0" smtClean="0"/>
          </a:p>
          <a:p>
            <a:pPr lvl="1"/>
            <a:endParaRPr lang="en-US" sz="1600" dirty="0" smtClean="0"/>
          </a:p>
          <a:p>
            <a:pPr lvl="1"/>
            <a:endParaRPr lang="en-US" sz="1600" dirty="0"/>
          </a:p>
        </p:txBody>
      </p:sp>
      <p:graphicFrame>
        <p:nvGraphicFramePr>
          <p:cNvPr id="8" name="Table 7"/>
          <p:cNvGraphicFramePr>
            <a:graphicFrameLocks noGrp="1"/>
          </p:cNvGraphicFramePr>
          <p:nvPr>
            <p:extLst>
              <p:ext uri="{D42A27DB-BD31-4B8C-83A1-F6EECF244321}">
                <p14:modId xmlns:p14="http://schemas.microsoft.com/office/powerpoint/2010/main" val="759058009"/>
              </p:ext>
            </p:extLst>
          </p:nvPr>
        </p:nvGraphicFramePr>
        <p:xfrm>
          <a:off x="1143000" y="2218087"/>
          <a:ext cx="6858000" cy="1341120"/>
        </p:xfrm>
        <a:graphic>
          <a:graphicData uri="http://schemas.openxmlformats.org/drawingml/2006/table">
            <a:tbl>
              <a:tblPr firstRow="1" bandRow="1">
                <a:tableStyleId>{5940675A-B579-460E-94D1-54222C63F5DA}</a:tableStyleId>
              </a:tblPr>
              <a:tblGrid>
                <a:gridCol w="3429000"/>
                <a:gridCol w="3429000"/>
              </a:tblGrid>
              <a:tr h="3327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Embedded Dependency</a:t>
                      </a:r>
                    </a:p>
                  </a:txBody>
                  <a:tcPr/>
                </a:tc>
                <a:tc>
                  <a:txBody>
                    <a:bodyPr/>
                    <a:lstStyle/>
                    <a:p>
                      <a:r>
                        <a:rPr lang="en-US" sz="1600" b="1" dirty="0" smtClean="0"/>
                        <a:t>support</a:t>
                      </a:r>
                      <a:endParaRPr lang="en-US" sz="1600" b="1" dirty="0"/>
                    </a:p>
                  </a:txBody>
                  <a:tcPr/>
                </a:tc>
              </a:tr>
              <a:tr h="332740">
                <a:tc>
                  <a:txBody>
                    <a:bodyPr/>
                    <a:lstStyle/>
                    <a:p>
                      <a:r>
                        <a:rPr lang="en-US" sz="1600" i="1" dirty="0" smtClean="0"/>
                        <a:t>I</a:t>
                      </a:r>
                      <a:r>
                        <a:rPr lang="en-US" sz="1600" i="0" baseline="-25000" dirty="0" smtClean="0"/>
                        <a:t>1</a:t>
                      </a:r>
                      <a:r>
                        <a:rPr lang="en-US" sz="1600" dirty="0" smtClean="0"/>
                        <a:t>⟶</a:t>
                      </a:r>
                      <a:r>
                        <a:rPr lang="en-US" sz="1600" baseline="-25000" dirty="0" smtClean="0"/>
                        <a:t>[</a:t>
                      </a:r>
                      <a:r>
                        <a:rPr lang="en-US" sz="1600" i="0" baseline="-25000" dirty="0" smtClean="0"/>
                        <a:t>400,500</a:t>
                      </a:r>
                      <a:r>
                        <a:rPr lang="en-US" sz="1600" baseline="-25000" dirty="0" smtClean="0"/>
                        <a:t>]</a:t>
                      </a:r>
                      <a:r>
                        <a:rPr lang="en-US" sz="1600" i="1" dirty="0" smtClean="0"/>
                        <a:t>I</a:t>
                      </a:r>
                      <a:r>
                        <a:rPr lang="en-US" sz="1600" i="0" baseline="-25000" dirty="0" smtClean="0"/>
                        <a:t>2</a:t>
                      </a:r>
                      <a:endParaRPr lang="en-US" sz="1600" dirty="0"/>
                    </a:p>
                  </a:txBody>
                  <a:tcPr/>
                </a:tc>
                <a:tc>
                  <a:txBody>
                    <a:bodyPr/>
                    <a:lstStyle/>
                    <a:p>
                      <a:r>
                        <a:rPr lang="en-US" sz="1600" dirty="0" smtClean="0"/>
                        <a:t>0.1</a:t>
                      </a:r>
                      <a:endParaRPr lang="en-US" sz="1600" dirty="0"/>
                    </a:p>
                  </a:txBody>
                  <a:tcPr/>
                </a:tc>
              </a:tr>
              <a:tr h="3327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t>I</a:t>
                      </a:r>
                      <a:r>
                        <a:rPr lang="en-US" sz="1600" i="0" baseline="-25000" dirty="0" smtClean="0"/>
                        <a:t>2</a:t>
                      </a:r>
                      <a:r>
                        <a:rPr lang="en-US" sz="1600" dirty="0" smtClean="0"/>
                        <a:t>⟶</a:t>
                      </a:r>
                      <a:r>
                        <a:rPr lang="en-US" sz="1600" baseline="-25000" dirty="0" smtClean="0"/>
                        <a:t>[</a:t>
                      </a:r>
                      <a:r>
                        <a:rPr lang="en-US" sz="1600" i="0" baseline="-25000" dirty="0" smtClean="0"/>
                        <a:t>1000,1100</a:t>
                      </a:r>
                      <a:r>
                        <a:rPr lang="en-US" sz="1600" baseline="-25000" dirty="0" smtClean="0"/>
                        <a:t>]</a:t>
                      </a:r>
                      <a:r>
                        <a:rPr lang="en-US" sz="1600" i="1" dirty="0" smtClean="0"/>
                        <a:t>I</a:t>
                      </a:r>
                      <a:r>
                        <a:rPr lang="en-US" sz="1600" i="0" baseline="-25000" dirty="0" smtClean="0"/>
                        <a:t>3</a:t>
                      </a:r>
                      <a:endParaRPr lang="en-US" sz="1600" dirty="0" smtClean="0"/>
                    </a:p>
                  </a:txBody>
                  <a:tcPr/>
                </a:tc>
                <a:tc>
                  <a:txBody>
                    <a:bodyPr/>
                    <a:lstStyle/>
                    <a:p>
                      <a:r>
                        <a:rPr lang="en-US" sz="1600" dirty="0" smtClean="0"/>
                        <a:t>0.12</a:t>
                      </a:r>
                      <a:endParaRPr lang="en-US" sz="1600" dirty="0"/>
                    </a:p>
                  </a:txBody>
                  <a:tcPr/>
                </a:tc>
              </a:tr>
              <a:tr h="3327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1" dirty="0" smtClean="0"/>
                        <a:t>I</a:t>
                      </a:r>
                      <a:r>
                        <a:rPr lang="en-US" sz="1600" i="0" baseline="-25000" dirty="0" smtClean="0"/>
                        <a:t>4</a:t>
                      </a:r>
                      <a:r>
                        <a:rPr lang="en-US" sz="1600" dirty="0" smtClean="0"/>
                        <a:t>⟶</a:t>
                      </a:r>
                      <a:r>
                        <a:rPr lang="en-US" sz="1600" baseline="-25000" dirty="0" smtClean="0"/>
                        <a:t>[</a:t>
                      </a:r>
                      <a:r>
                        <a:rPr lang="en-US" sz="1600" i="0" baseline="-25000" dirty="0" smtClean="0"/>
                        <a:t>5500,5800</a:t>
                      </a:r>
                      <a:r>
                        <a:rPr lang="en-US" sz="1600" baseline="-25000" dirty="0" smtClean="0"/>
                        <a:t>]</a:t>
                      </a:r>
                      <a:r>
                        <a:rPr lang="en-US" sz="1600" i="1" dirty="0" smtClean="0"/>
                        <a:t>I</a:t>
                      </a:r>
                      <a:r>
                        <a:rPr lang="en-US" sz="1600" i="0" baseline="-25000" dirty="0" smtClean="0"/>
                        <a:t>5</a:t>
                      </a:r>
                      <a:endParaRPr lang="en-US" sz="1600" dirty="0" smtClean="0"/>
                    </a:p>
                  </a:txBody>
                  <a:tcPr/>
                </a:tc>
                <a:tc>
                  <a:txBody>
                    <a:bodyPr/>
                    <a:lstStyle/>
                    <a:p>
                      <a:r>
                        <a:rPr lang="en-US" sz="1600" dirty="0" smtClean="0"/>
                        <a:t>0.15</a:t>
                      </a:r>
                      <a:endParaRPr lang="en-US" sz="1600" dirty="0"/>
                    </a:p>
                  </a:txBody>
                  <a:tcPr/>
                </a:tc>
              </a:tr>
            </a:tbl>
          </a:graphicData>
        </a:graphic>
      </p:graphicFrame>
      <p:graphicFrame>
        <p:nvGraphicFramePr>
          <p:cNvPr id="9" name="Content Placeholder 5"/>
          <p:cNvGraphicFramePr>
            <a:graphicFrameLocks/>
          </p:cNvGraphicFramePr>
          <p:nvPr>
            <p:extLst>
              <p:ext uri="{D42A27DB-BD31-4B8C-83A1-F6EECF244321}">
                <p14:modId xmlns:p14="http://schemas.microsoft.com/office/powerpoint/2010/main" val="1972912243"/>
              </p:ext>
            </p:extLst>
          </p:nvPr>
        </p:nvGraphicFramePr>
        <p:xfrm>
          <a:off x="838201" y="4955869"/>
          <a:ext cx="7524750" cy="1258671"/>
        </p:xfrm>
        <a:graphic>
          <a:graphicData uri="http://schemas.openxmlformats.org/drawingml/2006/table">
            <a:tbl>
              <a:tblPr firstRow="1" bandRow="1">
                <a:tableStyleId>{5940675A-B579-460E-94D1-54222C63F5DA}</a:tableStyleId>
              </a:tblPr>
              <a:tblGrid>
                <a:gridCol w="1402181"/>
                <a:gridCol w="1504950"/>
                <a:gridCol w="2090208"/>
                <a:gridCol w="2527411"/>
              </a:tblGrid>
              <a:tr h="4216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Dataset</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Time Frame</a:t>
                      </a:r>
                    </a:p>
                  </a:txBody>
                  <a:tcPr>
                    <a:lnL w="12700" cap="flat" cmpd="sng" algn="ctr">
                      <a:solidFill>
                        <a:schemeClr val="tx1"/>
                      </a:solidFill>
                      <a:prstDash val="solid"/>
                      <a:round/>
                      <a:headEnd type="none" w="med" len="med"/>
                      <a:tailEnd type="none" w="med" len="med"/>
                    </a:lnL>
                  </a:tcPr>
                </a:tc>
                <a:tc>
                  <a:txBody>
                    <a:bodyPr/>
                    <a:lstStyle/>
                    <a:p>
                      <a:r>
                        <a:rPr lang="en-US" sz="1400" b="1" dirty="0" smtClean="0"/>
                        <a:t>#Events</a:t>
                      </a:r>
                      <a:endParaRPr lang="en-US" sz="1400" b="1" dirty="0"/>
                    </a:p>
                  </a:txBody>
                  <a:tcPr>
                    <a:lnR w="12700" cap="flat" cmpd="sng" algn="ctr">
                      <a:solidFill>
                        <a:schemeClr val="tx1"/>
                      </a:solidFill>
                      <a:prstDash val="solid"/>
                      <a:round/>
                      <a:headEnd type="none" w="med" len="med"/>
                      <a:tailEnd type="none" w="med" len="med"/>
                    </a:lnR>
                  </a:tcPr>
                </a:tc>
                <a:tc>
                  <a:txBody>
                    <a:bodyPr/>
                    <a:lstStyle/>
                    <a:p>
                      <a:r>
                        <a:rPr lang="en-US" sz="1400" b="1" dirty="0" smtClean="0"/>
                        <a:t>#Event Types</a:t>
                      </a:r>
                      <a:endParaRPr lang="en-US" sz="1400" b="1" dirty="0"/>
                    </a:p>
                  </a:txBody>
                  <a:tcPr>
                    <a:lnL w="12700" cap="flat" cmpd="sng" algn="ctr">
                      <a:solidFill>
                        <a:schemeClr val="tx1"/>
                      </a:solidFill>
                      <a:prstDash val="solid"/>
                      <a:round/>
                      <a:headEnd type="none" w="med" len="med"/>
                      <a:tailEnd type="none" w="med" len="med"/>
                    </a:lnL>
                  </a:tcPr>
                </a:tc>
              </a:tr>
              <a:tr h="418492">
                <a:tc>
                  <a:txBody>
                    <a:bodyPr/>
                    <a:lstStyle/>
                    <a:p>
                      <a:r>
                        <a:rPr lang="en-US" sz="1400" b="0" i="0" dirty="0" smtClean="0"/>
                        <a:t>Account1</a:t>
                      </a:r>
                      <a:endParaRPr lang="en-US" sz="1400" b="0" i="0" dirty="0"/>
                    </a:p>
                  </a:txBody>
                  <a:tcPr>
                    <a:lnR w="12700" cap="flat" cmpd="sng" algn="ctr">
                      <a:solidFill>
                        <a:schemeClr val="tx1"/>
                      </a:solidFill>
                      <a:prstDash val="solid"/>
                      <a:round/>
                      <a:headEnd type="none" w="med" len="med"/>
                      <a:tailEnd type="none" w="med" len="med"/>
                    </a:lnR>
                  </a:tcPr>
                </a:tc>
                <a:tc>
                  <a:txBody>
                    <a:bodyPr/>
                    <a:lstStyle/>
                    <a:p>
                      <a:r>
                        <a:rPr lang="en-US" sz="1400" dirty="0" smtClean="0"/>
                        <a:t>54 days</a:t>
                      </a:r>
                      <a:endParaRPr lang="en-US" sz="1400" dirty="0"/>
                    </a:p>
                  </a:txBody>
                  <a:tcPr>
                    <a:lnL w="12700" cap="flat" cmpd="sng" algn="ctr">
                      <a:solidFill>
                        <a:schemeClr val="tx1"/>
                      </a:solidFill>
                      <a:prstDash val="solid"/>
                      <a:round/>
                      <a:headEnd type="none" w="med" len="med"/>
                      <a:tailEnd type="none" w="med" len="med"/>
                    </a:lnL>
                  </a:tcPr>
                </a:tc>
                <a:tc>
                  <a:txBody>
                    <a:bodyPr/>
                    <a:lstStyle/>
                    <a:p>
                      <a:r>
                        <a:rPr lang="en-US" sz="1400" dirty="0" smtClean="0"/>
                        <a:t>1,124,834</a:t>
                      </a:r>
                      <a:endParaRPr lang="en-US" sz="1400" dirty="0"/>
                    </a:p>
                  </a:txBody>
                  <a:tcPr>
                    <a:lnR w="12700" cap="flat" cmpd="sng" algn="ctr">
                      <a:solidFill>
                        <a:schemeClr val="tx1"/>
                      </a:solidFill>
                      <a:prstDash val="solid"/>
                      <a:round/>
                      <a:headEnd type="none" w="med" len="med"/>
                      <a:tailEnd type="none" w="med" len="med"/>
                    </a:lnR>
                  </a:tcPr>
                </a:tc>
                <a:tc>
                  <a:txBody>
                    <a:bodyPr/>
                    <a:lstStyle/>
                    <a:p>
                      <a:r>
                        <a:rPr lang="en-US" sz="1400" dirty="0" smtClean="0"/>
                        <a:t>95</a:t>
                      </a:r>
                      <a:endParaRPr lang="en-US" sz="1400" dirty="0"/>
                    </a:p>
                  </a:txBody>
                  <a:tcPr>
                    <a:lnL w="12700" cap="flat" cmpd="sng" algn="ctr">
                      <a:solidFill>
                        <a:schemeClr val="tx1"/>
                      </a:solidFill>
                      <a:prstDash val="solid"/>
                      <a:round/>
                      <a:headEnd type="none" w="med" len="med"/>
                      <a:tailEnd type="none" w="med" len="med"/>
                    </a:lnL>
                  </a:tcPr>
                </a:tc>
              </a:tr>
              <a:tr h="418492">
                <a:tc>
                  <a:txBody>
                    <a:bodyPr/>
                    <a:lstStyle/>
                    <a:p>
                      <a:r>
                        <a:rPr lang="en-US" sz="1400" b="0" i="0" dirty="0" smtClean="0"/>
                        <a:t>Account2</a:t>
                      </a:r>
                      <a:endParaRPr lang="en-US" sz="1400" b="0" i="0" dirty="0"/>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32 days</a:t>
                      </a:r>
                    </a:p>
                  </a:txBody>
                  <a:tcPr>
                    <a:lnL w="12700" cap="flat" cmpd="sng" algn="ctr">
                      <a:solidFill>
                        <a:schemeClr val="tx1"/>
                      </a:solidFill>
                      <a:prstDash val="solid"/>
                      <a:round/>
                      <a:headEnd type="none" w="med" len="med"/>
                      <a:tailEnd type="none" w="med" len="med"/>
                    </a:lnL>
                  </a:tcPr>
                </a:tc>
                <a:tc>
                  <a:txBody>
                    <a:bodyPr/>
                    <a:lstStyle/>
                    <a:p>
                      <a:r>
                        <a:rPr lang="en-US" sz="1400" dirty="0" smtClean="0"/>
                        <a:t>2,076,408</a:t>
                      </a:r>
                      <a:endParaRPr lang="en-US" sz="1400" dirty="0"/>
                    </a:p>
                  </a:txBody>
                  <a:tcPr>
                    <a:lnR w="12700" cap="flat" cmpd="sng" algn="ctr">
                      <a:solidFill>
                        <a:schemeClr val="tx1"/>
                      </a:solidFill>
                      <a:prstDash val="solid"/>
                      <a:round/>
                      <a:headEnd type="none" w="med" len="med"/>
                      <a:tailEnd type="none" w="med" len="med"/>
                    </a:lnR>
                  </a:tcPr>
                </a:tc>
                <a:tc>
                  <a:txBody>
                    <a:bodyPr/>
                    <a:lstStyle/>
                    <a:p>
                      <a:r>
                        <a:rPr lang="en-US" sz="1400" dirty="0" smtClean="0"/>
                        <a:t>104</a:t>
                      </a:r>
                      <a:endParaRPr lang="en-US" sz="1400" dirty="0"/>
                    </a:p>
                  </a:txBody>
                  <a:tcPr>
                    <a:lnL w="12700" cap="flat" cmpd="sng" algn="ctr">
                      <a:solidFill>
                        <a:schemeClr val="tx1"/>
                      </a:solidFill>
                      <a:prstDash val="solid"/>
                      <a:round/>
                      <a:headEnd type="none" w="med" len="med"/>
                      <a:tailEnd type="none" w="med" len="med"/>
                    </a:lnL>
                  </a:tcPr>
                </a:tc>
              </a:tr>
            </a:tbl>
          </a:graphicData>
        </a:graphic>
      </p:graphicFrame>
      <p:sp>
        <p:nvSpPr>
          <p:cNvPr id="10" name="TextBox 9"/>
          <p:cNvSpPr txBox="1"/>
          <p:nvPr/>
        </p:nvSpPr>
        <p:spPr>
          <a:xfrm>
            <a:off x="838201" y="3559207"/>
            <a:ext cx="7524749" cy="369332"/>
          </a:xfrm>
          <a:prstGeom prst="rect">
            <a:avLst/>
          </a:prstGeom>
          <a:noFill/>
        </p:spPr>
        <p:txBody>
          <a:bodyPr wrap="square" rtlCol="0">
            <a:spAutoFit/>
          </a:bodyPr>
          <a:lstStyle/>
          <a:p>
            <a:r>
              <a:rPr lang="en-US" dirty="0" smtClean="0"/>
              <a:t>Time lags are large. Dependent items are very likely to be </a:t>
            </a:r>
            <a:r>
              <a:rPr lang="en-US" dirty="0" smtClean="0">
                <a:solidFill>
                  <a:srgbClr val="FF0000"/>
                </a:solidFill>
              </a:rPr>
              <a:t>interleaved</a:t>
            </a:r>
            <a:r>
              <a:rPr lang="en-US" dirty="0" smtClean="0"/>
              <a:t>.</a:t>
            </a:r>
            <a:endParaRPr lang="en-US" dirty="0"/>
          </a:p>
        </p:txBody>
      </p:sp>
      <p:sp>
        <p:nvSpPr>
          <p:cNvPr id="11" name="Rectangle 10"/>
          <p:cNvSpPr/>
          <p:nvPr/>
        </p:nvSpPr>
        <p:spPr>
          <a:xfrm>
            <a:off x="685799" y="4309539"/>
            <a:ext cx="8245205" cy="646331"/>
          </a:xfrm>
          <a:prstGeom prst="rect">
            <a:avLst/>
          </a:prstGeom>
        </p:spPr>
        <p:txBody>
          <a:bodyPr wrap="square">
            <a:spAutoFit/>
          </a:bodyPr>
          <a:lstStyle/>
          <a:p>
            <a:r>
              <a:rPr lang="en-US" b="1" dirty="0" smtClean="0"/>
              <a:t>Real data</a:t>
            </a:r>
            <a:r>
              <a:rPr lang="en-US" dirty="0" smtClean="0"/>
              <a:t>: Tivoli Monitoring system events from two large accounts in IBM service center. </a:t>
            </a:r>
          </a:p>
        </p:txBody>
      </p:sp>
    </p:spTree>
    <p:extLst>
      <p:ext uri="{BB962C8B-B14F-4D97-AF65-F5344CB8AC3E}">
        <p14:creationId xmlns:p14="http://schemas.microsoft.com/office/powerpoint/2010/main" val="23651187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2"/>
          <p:cNvSpPr txBox="1">
            <a:spLocks/>
          </p:cNvSpPr>
          <p:nvPr/>
        </p:nvSpPr>
        <p:spPr>
          <a:xfrm>
            <a:off x="779463" y="152400"/>
            <a:ext cx="7583487" cy="10445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dirty="0" smtClean="0"/>
              <a:t>Results for Synthetic Data</a:t>
            </a:r>
            <a:endParaRPr lang="en-US" dirty="0"/>
          </a:p>
        </p:txBody>
      </p:sp>
      <p:sp>
        <p:nvSpPr>
          <p:cNvPr id="8" name="Content Placeholder 3"/>
          <p:cNvSpPr txBox="1">
            <a:spLocks/>
          </p:cNvSpPr>
          <p:nvPr/>
        </p:nvSpPr>
        <p:spPr>
          <a:xfrm>
            <a:off x="779463" y="1196975"/>
            <a:ext cx="7583487" cy="42084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Effectiveness:</a:t>
            </a:r>
            <a:endParaRPr lang="en-US" sz="2000" dirty="0" smtClean="0"/>
          </a:p>
          <a:p>
            <a:pPr lvl="1"/>
            <a:r>
              <a:rPr lang="en-US" sz="1800" i="1" dirty="0" smtClean="0"/>
              <a:t>brute-force, brute-force</a:t>
            </a:r>
            <a:r>
              <a:rPr lang="en-US" sz="1800" b="1" i="1" dirty="0" smtClean="0"/>
              <a:t>*</a:t>
            </a:r>
            <a:r>
              <a:rPr lang="en-US" sz="1800" i="1" dirty="0" smtClean="0"/>
              <a:t>,</a:t>
            </a:r>
            <a:r>
              <a:rPr lang="en-US" sz="1800" i="1" dirty="0" err="1" smtClean="0"/>
              <a:t>STScan</a:t>
            </a:r>
            <a:r>
              <a:rPr lang="en-US" sz="1800" i="1" dirty="0" smtClean="0"/>
              <a:t>, </a:t>
            </a:r>
            <a:r>
              <a:rPr lang="en-US" sz="1800" i="1" dirty="0" err="1" smtClean="0"/>
              <a:t>STScan</a:t>
            </a:r>
            <a:r>
              <a:rPr lang="en-US" sz="1800" b="1" i="1" dirty="0" smtClean="0"/>
              <a:t>*</a:t>
            </a:r>
            <a:r>
              <a:rPr lang="en-US" sz="1800" i="1" dirty="0" smtClean="0"/>
              <a:t> </a:t>
            </a:r>
            <a:r>
              <a:rPr lang="en-US" sz="1800" dirty="0" smtClean="0"/>
              <a:t>can find all embedded temporal dependencies if they can finish the running. </a:t>
            </a:r>
          </a:p>
          <a:p>
            <a:pPr lvl="1"/>
            <a:r>
              <a:rPr lang="en-US" sz="1800" i="1" dirty="0" smtClean="0"/>
              <a:t>inter-arrivals</a:t>
            </a:r>
            <a:r>
              <a:rPr lang="en-US" sz="1800" dirty="0" smtClean="0"/>
              <a:t> fails.</a:t>
            </a:r>
          </a:p>
          <a:p>
            <a:r>
              <a:rPr lang="en-US" sz="2400" dirty="0" smtClean="0"/>
              <a:t>Efficiency:</a:t>
            </a:r>
          </a:p>
          <a:p>
            <a:pPr lvl="1"/>
            <a:endParaRPr lang="en-US" dirty="0" smtClean="0"/>
          </a:p>
          <a:p>
            <a:endParaRPr lang="en-US" b="1" dirty="0"/>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124200"/>
            <a:ext cx="4191000" cy="2879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0" name="Table 9"/>
          <p:cNvGraphicFramePr>
            <a:graphicFrameLocks noGrp="1"/>
          </p:cNvGraphicFramePr>
          <p:nvPr/>
        </p:nvGraphicFramePr>
        <p:xfrm>
          <a:off x="4419600" y="3352800"/>
          <a:ext cx="4572000" cy="2169930"/>
        </p:xfrm>
        <a:graphic>
          <a:graphicData uri="http://schemas.openxmlformats.org/drawingml/2006/table">
            <a:tbl>
              <a:tblPr firstRow="1" bandRow="1">
                <a:tableStyleId>{5940675A-B579-460E-94D1-54222C63F5DA}</a:tableStyleId>
              </a:tblPr>
              <a:tblGrid>
                <a:gridCol w="1219200"/>
                <a:gridCol w="680852"/>
                <a:gridCol w="633351"/>
                <a:gridCol w="743197"/>
                <a:gridCol w="1295400"/>
              </a:tblGrid>
              <a:tr h="255391">
                <a:tc>
                  <a:txBody>
                    <a:bodyPr/>
                    <a:lstStyle/>
                    <a:p>
                      <a:r>
                        <a:rPr lang="en-US" sz="1400" b="1" dirty="0" smtClean="0"/>
                        <a:t>Data size</a:t>
                      </a:r>
                      <a:endParaRPr lang="en-US" sz="1400" b="1" dirty="0"/>
                    </a:p>
                  </a:txBody>
                  <a:tcPr/>
                </a:tc>
                <a:tc>
                  <a:txBody>
                    <a:bodyPr/>
                    <a:lstStyle/>
                    <a:p>
                      <a:r>
                        <a:rPr lang="en-US" sz="1400" b="1" dirty="0" smtClean="0"/>
                        <a:t>10</a:t>
                      </a:r>
                      <a:r>
                        <a:rPr lang="en-US" sz="1400" b="1" baseline="30000" dirty="0" smtClean="0"/>
                        <a:t>3</a:t>
                      </a:r>
                      <a:endParaRPr lang="en-US" sz="1400" b="1" baseline="30000" dirty="0"/>
                    </a:p>
                  </a:txBody>
                  <a:tcPr/>
                </a:tc>
                <a:tc>
                  <a:txBody>
                    <a:bodyPr/>
                    <a:lstStyle/>
                    <a:p>
                      <a:r>
                        <a:rPr lang="en-US" sz="1400" b="1" dirty="0" smtClean="0"/>
                        <a:t>10</a:t>
                      </a:r>
                      <a:r>
                        <a:rPr lang="en-US" sz="1400" b="1" baseline="30000" dirty="0" smtClean="0"/>
                        <a:t>4</a:t>
                      </a:r>
                      <a:endParaRPr lang="en-US" sz="1400" b="1" baseline="30000" dirty="0"/>
                    </a:p>
                  </a:txBody>
                  <a:tcPr/>
                </a:tc>
                <a:tc>
                  <a:txBody>
                    <a:bodyPr/>
                    <a:lstStyle/>
                    <a:p>
                      <a:r>
                        <a:rPr lang="en-US" sz="1400" b="1" dirty="0" smtClean="0"/>
                        <a:t>5</a:t>
                      </a:r>
                      <a:r>
                        <a:rPr lang="en-US" sz="1400" b="1" dirty="0" smtClean="0">
                          <a:latin typeface="Cambria Math"/>
                          <a:ea typeface="Cambria Math"/>
                        </a:rPr>
                        <a:t>∙</a:t>
                      </a:r>
                      <a:r>
                        <a:rPr lang="en-US" sz="1400" b="1" dirty="0" smtClean="0"/>
                        <a:t>10</a:t>
                      </a:r>
                      <a:r>
                        <a:rPr lang="en-US" sz="1400" b="1" baseline="30000" dirty="0" smtClean="0"/>
                        <a:t>4</a:t>
                      </a:r>
                      <a:endParaRPr lang="en-US" sz="1400" b="1" dirty="0"/>
                    </a:p>
                  </a:txBody>
                  <a:tcPr/>
                </a:tc>
                <a:tc>
                  <a:txBody>
                    <a:bodyPr/>
                    <a:lstStyle/>
                    <a:p>
                      <a:r>
                        <a:rPr lang="en-US" sz="1400" b="1" dirty="0" smtClean="0"/>
                        <a:t>10</a:t>
                      </a:r>
                      <a:r>
                        <a:rPr lang="en-US" sz="1400" b="1" baseline="30000" dirty="0" smtClean="0"/>
                        <a:t>5</a:t>
                      </a:r>
                      <a:endParaRPr lang="en-US" sz="1400" b="1" dirty="0"/>
                    </a:p>
                  </a:txBody>
                  <a:tcPr/>
                </a:tc>
              </a:tr>
              <a:tr h="368685">
                <a:tc>
                  <a:txBody>
                    <a:bodyPr/>
                    <a:lstStyle/>
                    <a:p>
                      <a:r>
                        <a:rPr lang="en-US" sz="1400" dirty="0" err="1" smtClean="0"/>
                        <a:t>STScan</a:t>
                      </a:r>
                      <a:endParaRPr lang="en-US" sz="1400" dirty="0"/>
                    </a:p>
                  </a:txBody>
                  <a:tcPr/>
                </a:tc>
                <a:tc>
                  <a:txBody>
                    <a:bodyPr/>
                    <a:lstStyle/>
                    <a:p>
                      <a:r>
                        <a:rPr lang="en-US" sz="1400" dirty="0" smtClean="0">
                          <a:latin typeface="+mn-lt"/>
                          <a:ea typeface="+mn-ea"/>
                        </a:rPr>
                        <a:t>3</a:t>
                      </a:r>
                      <a:r>
                        <a:rPr lang="en-US" sz="1400" dirty="0" smtClean="0">
                          <a:latin typeface="Cambria Math"/>
                          <a:ea typeface="Cambria Math"/>
                        </a:rPr>
                        <a:t>∙</a:t>
                      </a:r>
                      <a:r>
                        <a:rPr lang="en-US" sz="1400" dirty="0" smtClean="0"/>
                        <a:t>10</a:t>
                      </a:r>
                      <a:r>
                        <a:rPr lang="en-US" sz="1400" baseline="30000" dirty="0" smtClean="0"/>
                        <a:t>4</a:t>
                      </a:r>
                      <a:endParaRPr lang="en-US" sz="1400" dirty="0"/>
                    </a:p>
                  </a:txBody>
                  <a:tcPr/>
                </a:tc>
                <a:tc>
                  <a:txBody>
                    <a:bodyPr/>
                    <a:lstStyle/>
                    <a:p>
                      <a:r>
                        <a:rPr lang="en-US" sz="1400" dirty="0" smtClean="0">
                          <a:latin typeface="+mn-lt"/>
                          <a:ea typeface="+mn-ea"/>
                        </a:rPr>
                        <a:t>3</a:t>
                      </a:r>
                      <a:r>
                        <a:rPr lang="en-US" sz="1400" dirty="0" smtClean="0">
                          <a:latin typeface="Cambria Math"/>
                          <a:ea typeface="Cambria Math"/>
                        </a:rPr>
                        <a:t>∙</a:t>
                      </a:r>
                      <a:r>
                        <a:rPr lang="en-US" sz="1400" dirty="0" smtClean="0"/>
                        <a:t>10</a:t>
                      </a:r>
                      <a:r>
                        <a:rPr lang="en-US" sz="1400" baseline="30000" dirty="0" smtClean="0"/>
                        <a:t>6</a:t>
                      </a:r>
                      <a:endParaRPr lang="en-US" sz="1400" dirty="0"/>
                    </a:p>
                  </a:txBody>
                  <a:tcPr/>
                </a:tc>
                <a:tc>
                  <a:txBody>
                    <a:bodyPr/>
                    <a:lstStyle/>
                    <a:p>
                      <a:r>
                        <a:rPr lang="en-US" sz="1400" dirty="0" smtClean="0">
                          <a:latin typeface="+mn-lt"/>
                          <a:ea typeface="+mn-ea"/>
                        </a:rPr>
                        <a:t>8</a:t>
                      </a:r>
                      <a:r>
                        <a:rPr lang="en-US" sz="1400" dirty="0" smtClean="0">
                          <a:latin typeface="Cambria Math"/>
                          <a:ea typeface="Cambria Math"/>
                        </a:rPr>
                        <a:t>∙</a:t>
                      </a:r>
                      <a:r>
                        <a:rPr lang="en-US" sz="1400" dirty="0" smtClean="0"/>
                        <a:t>10</a:t>
                      </a:r>
                      <a:r>
                        <a:rPr lang="en-US" sz="1400" baseline="30000" dirty="0" smtClean="0"/>
                        <a:t>7</a:t>
                      </a:r>
                      <a:endParaRPr lang="en-US" sz="1400" dirty="0"/>
                    </a:p>
                  </a:txBody>
                  <a:tcPr/>
                </a:tc>
                <a:tc>
                  <a:txBody>
                    <a:bodyPr/>
                    <a:lstStyle/>
                    <a:p>
                      <a:r>
                        <a:rPr lang="en-US" sz="1400" dirty="0" err="1" smtClean="0">
                          <a:solidFill>
                            <a:srgbClr val="FF0000"/>
                          </a:solidFill>
                        </a:rPr>
                        <a:t>OutOfMemory</a:t>
                      </a:r>
                      <a:endParaRPr lang="en-US" sz="1400" dirty="0">
                        <a:solidFill>
                          <a:srgbClr val="FF0000"/>
                        </a:solidFill>
                      </a:endParaRPr>
                    </a:p>
                  </a:txBody>
                  <a:tcPr/>
                </a:tc>
              </a:tr>
              <a:tr h="255391">
                <a:tc>
                  <a:txBody>
                    <a:bodyPr/>
                    <a:lstStyle/>
                    <a:p>
                      <a:r>
                        <a:rPr lang="en-US" sz="1400" dirty="0" err="1" smtClean="0"/>
                        <a:t>STScan</a:t>
                      </a:r>
                      <a:r>
                        <a:rPr lang="en-US" sz="1400" dirty="0" smtClean="0"/>
                        <a:t>*</a:t>
                      </a:r>
                      <a:endParaRPr lang="en-US" sz="1400" dirty="0"/>
                    </a:p>
                  </a:txBody>
                  <a:tcPr/>
                </a:tc>
                <a:tc>
                  <a:txBody>
                    <a:bodyPr/>
                    <a:lstStyle/>
                    <a:p>
                      <a:r>
                        <a:rPr lang="en-US" sz="1400" dirty="0" smtClean="0"/>
                        <a:t>10</a:t>
                      </a:r>
                      <a:r>
                        <a:rPr lang="en-US" sz="1400" baseline="30000" dirty="0" smtClean="0"/>
                        <a:t>3</a:t>
                      </a:r>
                      <a:endParaRPr lang="en-US" sz="1400" dirty="0"/>
                    </a:p>
                  </a:txBody>
                  <a:tcPr/>
                </a:tc>
                <a:tc>
                  <a:txBody>
                    <a:bodyPr/>
                    <a:lstStyle/>
                    <a:p>
                      <a:r>
                        <a:rPr lang="en-US" sz="1400" dirty="0" smtClean="0"/>
                        <a:t>10</a:t>
                      </a:r>
                      <a:r>
                        <a:rPr lang="en-US" sz="1400" baseline="30000" dirty="0" smtClean="0"/>
                        <a:t>4</a:t>
                      </a:r>
                      <a:endParaRPr lang="en-US" sz="1400" dirty="0"/>
                    </a:p>
                  </a:txBody>
                  <a:tcPr/>
                </a:tc>
                <a:tc>
                  <a:txBody>
                    <a:bodyPr/>
                    <a:lstStyle/>
                    <a:p>
                      <a:r>
                        <a:rPr lang="en-US" sz="1400" dirty="0" smtClean="0"/>
                        <a:t>5</a:t>
                      </a:r>
                      <a:r>
                        <a:rPr lang="en-US" sz="1400" dirty="0" smtClean="0">
                          <a:latin typeface="Cambria Math"/>
                          <a:ea typeface="Cambria Math"/>
                        </a:rPr>
                        <a:t>∙</a:t>
                      </a:r>
                      <a:r>
                        <a:rPr lang="en-US" sz="1400" dirty="0" smtClean="0"/>
                        <a:t>10</a:t>
                      </a:r>
                      <a:r>
                        <a:rPr lang="en-US" sz="1400" baseline="30000" dirty="0" smtClean="0"/>
                        <a:t>4</a:t>
                      </a:r>
                      <a:endParaRPr lang="en-US" sz="1400" dirty="0"/>
                    </a:p>
                  </a:txBody>
                  <a:tcPr/>
                </a:tc>
                <a:tc>
                  <a:txBody>
                    <a:bodyPr/>
                    <a:lstStyle/>
                    <a:p>
                      <a:r>
                        <a:rPr lang="en-US" sz="1400" dirty="0" smtClean="0"/>
                        <a:t>10</a:t>
                      </a:r>
                      <a:r>
                        <a:rPr lang="en-US" sz="1400" baseline="30000" dirty="0" smtClean="0"/>
                        <a:t>5</a:t>
                      </a:r>
                      <a:endParaRPr lang="en-US" sz="1400" dirty="0"/>
                    </a:p>
                  </a:txBody>
                  <a:tcPr/>
                </a:tc>
              </a:tr>
              <a:tr h="255391">
                <a:tc>
                  <a:txBody>
                    <a:bodyPr/>
                    <a:lstStyle/>
                    <a:p>
                      <a:r>
                        <a:rPr lang="en-US" sz="1400" dirty="0" smtClean="0"/>
                        <a:t>Brute-Force</a:t>
                      </a:r>
                      <a:endParaRPr lang="en-US" sz="1400" dirty="0"/>
                    </a:p>
                  </a:txBody>
                  <a:tcPr/>
                </a:tc>
                <a:tc>
                  <a:txBody>
                    <a:bodyPr/>
                    <a:lstStyle/>
                    <a:p>
                      <a:r>
                        <a:rPr lang="en-US" sz="1400" dirty="0" smtClean="0">
                          <a:latin typeface="+mn-lt"/>
                          <a:ea typeface="+mn-ea"/>
                        </a:rPr>
                        <a:t>9</a:t>
                      </a:r>
                      <a:r>
                        <a:rPr lang="en-US" sz="1400" dirty="0" smtClean="0">
                          <a:latin typeface="Cambria Math"/>
                          <a:ea typeface="Cambria Math"/>
                        </a:rPr>
                        <a:t>∙</a:t>
                      </a:r>
                      <a:r>
                        <a:rPr lang="en-US" sz="1400" dirty="0" smtClean="0"/>
                        <a:t>10</a:t>
                      </a:r>
                      <a:r>
                        <a:rPr lang="en-US" sz="1400" baseline="30000" dirty="0" smtClean="0"/>
                        <a:t>2</a:t>
                      </a:r>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10</a:t>
                      </a:r>
                      <a:r>
                        <a:rPr lang="en-US" sz="1400" baseline="30000" dirty="0" smtClean="0"/>
                        <a:t>4</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5</a:t>
                      </a:r>
                      <a:r>
                        <a:rPr lang="en-US" sz="1400" dirty="0" smtClean="0">
                          <a:latin typeface="Cambria Math"/>
                          <a:ea typeface="Cambria Math"/>
                        </a:rPr>
                        <a:t>∙</a:t>
                      </a:r>
                      <a:r>
                        <a:rPr lang="en-US" sz="1400" dirty="0" smtClean="0"/>
                        <a:t>10</a:t>
                      </a:r>
                      <a:r>
                        <a:rPr lang="en-US" sz="1400" baseline="30000" dirty="0" smtClean="0"/>
                        <a:t>4</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mn-ea"/>
                        </a:rPr>
                        <a:t>9</a:t>
                      </a:r>
                      <a:r>
                        <a:rPr lang="en-US" sz="1400" dirty="0" smtClean="0">
                          <a:latin typeface="Cambria Math"/>
                          <a:ea typeface="Cambria Math"/>
                        </a:rPr>
                        <a:t>∙</a:t>
                      </a:r>
                      <a:r>
                        <a:rPr lang="en-US" sz="1400" dirty="0" smtClean="0"/>
                        <a:t>10</a:t>
                      </a:r>
                      <a:r>
                        <a:rPr lang="en-US" sz="1400" baseline="30000" dirty="0" smtClean="0"/>
                        <a:t>4</a:t>
                      </a:r>
                      <a:endParaRPr lang="en-US" sz="1400" dirty="0" smtClean="0"/>
                    </a:p>
                  </a:txBody>
                  <a:tcPr/>
                </a:tc>
              </a:tr>
              <a:tr h="368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Brute-Force*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mn-ea"/>
                        </a:rPr>
                        <a:t>9</a:t>
                      </a:r>
                      <a:r>
                        <a:rPr lang="en-US" sz="1400" dirty="0" smtClean="0">
                          <a:latin typeface="Cambria Math"/>
                          <a:ea typeface="Cambria Math"/>
                        </a:rPr>
                        <a:t>∙</a:t>
                      </a:r>
                      <a:r>
                        <a:rPr lang="en-US" sz="1400" dirty="0" smtClean="0"/>
                        <a:t>10</a:t>
                      </a:r>
                      <a:r>
                        <a:rPr lang="en-US" sz="1400" baseline="30000" dirty="0" smtClean="0"/>
                        <a:t>2</a:t>
                      </a:r>
                      <a:endParaRPr lang="en-US" sz="1400" dirty="0" smtClean="0"/>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10</a:t>
                      </a:r>
                      <a:r>
                        <a:rPr lang="en-US" sz="1400" baseline="30000" dirty="0" smtClean="0"/>
                        <a:t>4</a:t>
                      </a:r>
                      <a:endParaRPr lang="en-US" sz="1400" dirty="0" smtClean="0"/>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5</a:t>
                      </a:r>
                      <a:r>
                        <a:rPr lang="en-US" sz="1400" dirty="0" smtClean="0">
                          <a:latin typeface="Cambria Math"/>
                          <a:ea typeface="Cambria Math"/>
                        </a:rPr>
                        <a:t>∙</a:t>
                      </a:r>
                      <a:r>
                        <a:rPr lang="en-US" sz="1400" dirty="0" smtClean="0"/>
                        <a:t>10</a:t>
                      </a:r>
                      <a:r>
                        <a:rPr lang="en-US" sz="1400" baseline="30000" dirty="0" smtClean="0"/>
                        <a:t>4</a:t>
                      </a:r>
                      <a:endParaRPr lang="en-US" sz="1400" dirty="0" smtClean="0"/>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mn-ea"/>
                        </a:rPr>
                        <a:t>9</a:t>
                      </a:r>
                      <a:r>
                        <a:rPr lang="en-US" sz="1400" dirty="0" smtClean="0">
                          <a:latin typeface="Cambria Math"/>
                          <a:ea typeface="Cambria Math"/>
                        </a:rPr>
                        <a:t>∙</a:t>
                      </a:r>
                      <a:r>
                        <a:rPr lang="en-US" sz="1400" dirty="0" smtClean="0"/>
                        <a:t>10</a:t>
                      </a:r>
                      <a:r>
                        <a:rPr lang="en-US" sz="1400" baseline="30000" dirty="0" smtClean="0"/>
                        <a:t>4</a:t>
                      </a:r>
                      <a:endParaRPr lang="en-US" sz="1400" dirty="0" smtClean="0"/>
                    </a:p>
                    <a:p>
                      <a:endParaRPr lang="en-US" sz="1400" dirty="0"/>
                    </a:p>
                  </a:txBody>
                  <a:tcPr/>
                </a:tc>
              </a:tr>
              <a:tr h="368685">
                <a:tc>
                  <a:txBody>
                    <a:bodyPr/>
                    <a:lstStyle/>
                    <a:p>
                      <a:r>
                        <a:rPr lang="en-US" sz="1400" dirty="0" smtClean="0"/>
                        <a:t>Inter-arrival</a:t>
                      </a:r>
                      <a:endParaRPr lang="en-US" sz="1400" dirty="0"/>
                    </a:p>
                  </a:txBody>
                  <a:tcPr/>
                </a:tc>
                <a:tc>
                  <a:txBody>
                    <a:bodyPr/>
                    <a:lstStyle/>
                    <a:p>
                      <a:r>
                        <a:rPr lang="en-US" sz="1400" dirty="0" smtClean="0"/>
                        <a:t>&lt;10</a:t>
                      </a:r>
                      <a:r>
                        <a:rPr lang="en-US" sz="1400" baseline="30000" dirty="0" smtClean="0"/>
                        <a:t>2</a:t>
                      </a:r>
                      <a:endParaRPr lang="en-US" sz="1400" dirty="0"/>
                    </a:p>
                  </a:txBody>
                  <a:tcPr/>
                </a:tc>
                <a:tc>
                  <a:txBody>
                    <a:bodyPr/>
                    <a:lstStyle/>
                    <a:p>
                      <a:r>
                        <a:rPr lang="en-US" sz="1400" dirty="0" smtClean="0"/>
                        <a:t>&lt;10</a:t>
                      </a:r>
                      <a:r>
                        <a:rPr lang="en-US" sz="1400" baseline="30000" dirty="0" smtClean="0"/>
                        <a:t>2</a:t>
                      </a:r>
                      <a:endParaRPr lang="en-US" sz="1400" dirty="0"/>
                    </a:p>
                  </a:txBody>
                  <a:tcPr/>
                </a:tc>
                <a:tc>
                  <a:txBody>
                    <a:bodyPr/>
                    <a:lstStyle/>
                    <a:p>
                      <a:r>
                        <a:rPr lang="en-US" sz="1400" dirty="0" smtClean="0"/>
                        <a:t>&lt;10</a:t>
                      </a:r>
                      <a:r>
                        <a:rPr lang="en-US" sz="1400" baseline="30000" dirty="0" smtClean="0"/>
                        <a:t>2</a:t>
                      </a:r>
                      <a:endParaRPr lang="en-US" sz="1400" dirty="0"/>
                    </a:p>
                  </a:txBody>
                  <a:tcPr/>
                </a:tc>
                <a:tc>
                  <a:txBody>
                    <a:bodyPr/>
                    <a:lstStyle/>
                    <a:p>
                      <a:r>
                        <a:rPr lang="en-US" sz="1400" dirty="0" smtClean="0"/>
                        <a:t>&lt;10</a:t>
                      </a:r>
                      <a:r>
                        <a:rPr lang="en-US" sz="1400" baseline="30000" dirty="0" smtClean="0"/>
                        <a:t>2</a:t>
                      </a:r>
                      <a:endParaRPr lang="en-US" sz="1400" dirty="0"/>
                    </a:p>
                  </a:txBody>
                  <a:tcPr/>
                </a:tc>
              </a:tr>
            </a:tbl>
          </a:graphicData>
        </a:graphic>
      </p:graphicFrame>
      <p:sp>
        <p:nvSpPr>
          <p:cNvPr id="2" name="TextBox 1"/>
          <p:cNvSpPr txBox="1"/>
          <p:nvPr/>
        </p:nvSpPr>
        <p:spPr>
          <a:xfrm>
            <a:off x="4970463" y="2931874"/>
            <a:ext cx="4113213" cy="369332"/>
          </a:xfrm>
          <a:prstGeom prst="rect">
            <a:avLst/>
          </a:prstGeom>
          <a:noFill/>
        </p:spPr>
        <p:txBody>
          <a:bodyPr wrap="square" rtlCol="0">
            <a:spAutoFit/>
          </a:bodyPr>
          <a:lstStyle/>
          <a:p>
            <a:r>
              <a:rPr lang="en-US" b="1" dirty="0" smtClean="0"/>
              <a:t>Memory consumption (in bytes)</a:t>
            </a:r>
            <a:endParaRPr lang="en-US" b="1" dirty="0"/>
          </a:p>
        </p:txBody>
      </p:sp>
    </p:spTree>
    <p:extLst>
      <p:ext uri="{BB962C8B-B14F-4D97-AF65-F5344CB8AC3E}">
        <p14:creationId xmlns:p14="http://schemas.microsoft.com/office/powerpoint/2010/main" val="74458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Service Background</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57600" y="1981200"/>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04800" y="1445866"/>
            <a:ext cx="3505200" cy="2831544"/>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The typical workflow of IT service mainly includes four components </a:t>
            </a:r>
            <a:r>
              <a:rPr lang="en-US" sz="1400" dirty="0" smtClean="0">
                <a:latin typeface="Arial" panose="020B0604020202020204" pitchFamily="34" charset="0"/>
                <a:cs typeface="Arial" panose="020B0604020202020204" pitchFamily="34" charset="0"/>
              </a:rPr>
              <a:t>(Liang, Tao, Larisa,  et al., 2012)</a:t>
            </a:r>
            <a:r>
              <a:rPr lang="en-US"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Customer Servers</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Event DB</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Ticketing System</a:t>
            </a: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System Administrators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0929924"/>
      </p:ext>
    </p:extLst>
  </p:cSld>
  <p:clrMapOvr>
    <a:masterClrMapping/>
  </p:clrMapOvr>
  <mc:AlternateContent xmlns:mc="http://schemas.openxmlformats.org/markup-compatibility/2006" xmlns:p14="http://schemas.microsoft.com/office/powerpoint/2010/main">
    <mc:Choice Requires="p14">
      <p:transition spd="slow" p14:dur="2000" advTm="3050"/>
    </mc:Choice>
    <mc:Fallback xmlns="">
      <p:transition spd="slow" advTm="305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85" y="3310061"/>
            <a:ext cx="6388640" cy="3015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779463" y="152400"/>
            <a:ext cx="7583487" cy="104457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dirty="0" smtClean="0"/>
              <a:t>Results for Tivoli Monitoring System Events</a:t>
            </a:r>
            <a:endParaRPr lang="en-US" dirty="0"/>
          </a:p>
        </p:txBody>
      </p:sp>
      <p:graphicFrame>
        <p:nvGraphicFramePr>
          <p:cNvPr id="9" name="Content Placeholder 5"/>
          <p:cNvGraphicFramePr>
            <a:graphicFrameLocks/>
          </p:cNvGraphicFramePr>
          <p:nvPr>
            <p:extLst>
              <p:ext uri="{D42A27DB-BD31-4B8C-83A1-F6EECF244321}">
                <p14:modId xmlns:p14="http://schemas.microsoft.com/office/powerpoint/2010/main" val="3000306385"/>
              </p:ext>
            </p:extLst>
          </p:nvPr>
        </p:nvGraphicFramePr>
        <p:xfrm>
          <a:off x="533400" y="1196975"/>
          <a:ext cx="6400800" cy="2133600"/>
        </p:xfrm>
        <a:graphic>
          <a:graphicData uri="http://schemas.openxmlformats.org/drawingml/2006/table">
            <a:tbl>
              <a:tblPr firstRow="1" bandRow="1">
                <a:tableStyleId>{5940675A-B579-460E-94D1-54222C63F5DA}</a:tableStyleId>
              </a:tblPr>
              <a:tblGrid>
                <a:gridCol w="1536656"/>
                <a:gridCol w="4864144"/>
              </a:tblGrid>
              <a:tr h="2644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Dataset</a:t>
                      </a:r>
                    </a:p>
                  </a:txBody>
                  <a:tcPr>
                    <a:lnR w="12700" cap="flat" cmpd="sng" algn="ctr">
                      <a:solidFill>
                        <a:schemeClr val="tx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Discovered Dependencies</a:t>
                      </a:r>
                    </a:p>
                  </a:txBody>
                  <a:tcPr>
                    <a:lnL w="12700" cap="flat" cmpd="sng" algn="ctr">
                      <a:solidFill>
                        <a:schemeClr val="tx1"/>
                      </a:solidFill>
                      <a:prstDash val="solid"/>
                      <a:round/>
                      <a:headEnd type="none" w="med" len="med"/>
                      <a:tailEnd type="none" w="med" len="med"/>
                    </a:lnL>
                  </a:tcPr>
                </a:tc>
              </a:tr>
              <a:tr h="264432">
                <a:tc rowSpan="3">
                  <a:txBody>
                    <a:bodyPr/>
                    <a:lstStyle/>
                    <a:p>
                      <a:r>
                        <a:rPr lang="en-US" sz="1400" b="0" i="0" dirty="0" smtClean="0"/>
                        <a:t>Account1</a:t>
                      </a:r>
                      <a:endParaRPr lang="en-US" sz="1400" b="0" i="0"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cap="none" normalizeH="0" baseline="0" dirty="0" err="1" smtClean="0">
                          <a:ln>
                            <a:noFill/>
                          </a:ln>
                          <a:solidFill>
                            <a:schemeClr val="tx1"/>
                          </a:solidFill>
                          <a:effectLst/>
                          <a:latin typeface="Arial" charset="0"/>
                          <a:ea typeface="PMingLiU" pitchFamily="18" charset="-120"/>
                        </a:rPr>
                        <a:t>MSG_Plat_APP</a:t>
                      </a:r>
                      <a:r>
                        <a:rPr kumimoji="0" lang="en-US" sz="1400" b="0" i="1" u="none" strike="noStrike" cap="none" normalizeH="0" baseline="0" dirty="0" smtClean="0">
                          <a:ln>
                            <a:noFill/>
                          </a:ln>
                          <a:solidFill>
                            <a:schemeClr val="tx1"/>
                          </a:solidFill>
                          <a:effectLst/>
                          <a:latin typeface="Arial" charset="0"/>
                          <a:ea typeface="PMingLiU" pitchFamily="18" charset="-120"/>
                        </a:rPr>
                        <a:t> </a:t>
                      </a:r>
                      <a:r>
                        <a:rPr kumimoji="0" lang="en-US" sz="1400" b="0" i="0" u="none" strike="noStrike" cap="none" normalizeH="0" baseline="0" dirty="0" smtClean="0">
                          <a:ln>
                            <a:noFill/>
                          </a:ln>
                          <a:solidFill>
                            <a:schemeClr val="tx1"/>
                          </a:solidFill>
                          <a:effectLst/>
                          <a:latin typeface="Cambria Math" pitchFamily="18" charset="0"/>
                          <a:ea typeface="PMingLiU" pitchFamily="18" charset="-120"/>
                        </a:rPr>
                        <a:t>⟶</a:t>
                      </a:r>
                      <a:r>
                        <a:rPr kumimoji="0" lang="en-US" sz="1400" b="0" i="0" u="none" strike="noStrike" cap="none" normalizeH="0" baseline="-25000" dirty="0" smtClean="0">
                          <a:ln>
                            <a:noFill/>
                          </a:ln>
                          <a:solidFill>
                            <a:schemeClr val="tx1"/>
                          </a:solidFill>
                          <a:effectLst/>
                          <a:latin typeface="Arial" charset="0"/>
                          <a:ea typeface="PMingLiU" pitchFamily="18" charset="-120"/>
                        </a:rPr>
                        <a:t>[3600,3600]</a:t>
                      </a:r>
                      <a:r>
                        <a:rPr kumimoji="0" lang="en-US" sz="1400" b="0" i="0" u="none" strike="noStrike" cap="none" normalizeH="0" baseline="0" dirty="0" smtClean="0">
                          <a:ln>
                            <a:noFill/>
                          </a:ln>
                          <a:solidFill>
                            <a:schemeClr val="tx1"/>
                          </a:solidFill>
                          <a:effectLst/>
                          <a:latin typeface="Arial" charset="0"/>
                          <a:ea typeface="PMingLiU" pitchFamily="18" charset="-120"/>
                        </a:rPr>
                        <a:t> </a:t>
                      </a:r>
                      <a:r>
                        <a:rPr kumimoji="0" lang="en-US" sz="1400" b="0" i="1" u="none" strike="noStrike" cap="none" normalizeH="0" baseline="0" dirty="0" err="1" smtClean="0">
                          <a:ln>
                            <a:noFill/>
                          </a:ln>
                          <a:solidFill>
                            <a:schemeClr val="tx1"/>
                          </a:solidFill>
                          <a:effectLst/>
                          <a:latin typeface="Arial" charset="0"/>
                          <a:ea typeface="PMingLiU" pitchFamily="18" charset="-120"/>
                        </a:rPr>
                        <a:t>MSG_Plat_APP</a:t>
                      </a:r>
                      <a:endParaRPr kumimoji="0" lang="en-US" sz="1400" b="0" i="1" u="none" strike="noStrike" cap="none" normalizeH="0" baseline="0" dirty="0" smtClean="0">
                        <a:ln>
                          <a:noFill/>
                        </a:ln>
                        <a:solidFill>
                          <a:schemeClr val="tx1"/>
                        </a:solidFill>
                        <a:effectLst/>
                        <a:latin typeface="Arial" charset="0"/>
                        <a:ea typeface="PMingLiU" pitchFamily="18" charset="-12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6443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cap="none" normalizeH="0" baseline="0" dirty="0" err="1" smtClean="0">
                          <a:ln>
                            <a:noFill/>
                          </a:ln>
                          <a:solidFill>
                            <a:schemeClr val="tx1"/>
                          </a:solidFill>
                          <a:effectLst/>
                          <a:latin typeface="Arial" charset="0"/>
                          <a:ea typeface="PMingLiU" pitchFamily="18" charset="-120"/>
                        </a:rPr>
                        <a:t>Linux_Process</a:t>
                      </a:r>
                      <a:r>
                        <a:rPr kumimoji="0" lang="en-US" sz="1400" b="0" i="1" u="none" strike="noStrike" cap="none" normalizeH="0" baseline="0" dirty="0" smtClean="0">
                          <a:ln>
                            <a:noFill/>
                          </a:ln>
                          <a:solidFill>
                            <a:schemeClr val="tx1"/>
                          </a:solidFill>
                          <a:effectLst/>
                          <a:latin typeface="Arial" charset="0"/>
                          <a:ea typeface="PMingLiU" pitchFamily="18" charset="-120"/>
                        </a:rPr>
                        <a:t> </a:t>
                      </a:r>
                      <a:r>
                        <a:rPr kumimoji="0" lang="en-US" sz="1400" b="0" i="0" u="none" strike="noStrike" cap="none" normalizeH="0" baseline="0" dirty="0" smtClean="0">
                          <a:ln>
                            <a:noFill/>
                          </a:ln>
                          <a:solidFill>
                            <a:schemeClr val="tx1"/>
                          </a:solidFill>
                          <a:effectLst/>
                          <a:latin typeface="Cambria Math" pitchFamily="18" charset="0"/>
                          <a:ea typeface="PMingLiU" pitchFamily="18" charset="-120"/>
                        </a:rPr>
                        <a:t>⟶</a:t>
                      </a:r>
                      <a:r>
                        <a:rPr kumimoji="0" lang="en-US" sz="1400" b="0" i="0" u="none" strike="noStrike" cap="none" normalizeH="0" baseline="-25000" dirty="0" smtClean="0">
                          <a:ln>
                            <a:noFill/>
                          </a:ln>
                          <a:solidFill>
                            <a:schemeClr val="tx1"/>
                          </a:solidFill>
                          <a:effectLst/>
                          <a:latin typeface="Arial" charset="0"/>
                          <a:ea typeface="PMingLiU" pitchFamily="18" charset="-120"/>
                        </a:rPr>
                        <a:t>[0,96]</a:t>
                      </a:r>
                      <a:r>
                        <a:rPr kumimoji="0" lang="en-US" sz="1400" b="0" i="0" u="none" strike="noStrike" cap="none" normalizeH="0" baseline="0" dirty="0" smtClean="0">
                          <a:ln>
                            <a:noFill/>
                          </a:ln>
                          <a:solidFill>
                            <a:schemeClr val="tx1"/>
                          </a:solidFill>
                          <a:effectLst/>
                          <a:latin typeface="Arial" charset="0"/>
                          <a:ea typeface="PMingLiU" pitchFamily="18" charset="-120"/>
                        </a:rPr>
                        <a:t> </a:t>
                      </a:r>
                      <a:r>
                        <a:rPr kumimoji="0" lang="en-US" sz="1400" b="0" i="1" u="none" strike="noStrike" cap="none" normalizeH="0" baseline="0" dirty="0" smtClean="0">
                          <a:ln>
                            <a:noFill/>
                          </a:ln>
                          <a:solidFill>
                            <a:schemeClr val="tx1"/>
                          </a:solidFill>
                          <a:effectLst/>
                          <a:latin typeface="Arial" charset="0"/>
                          <a:ea typeface="PMingLiU" pitchFamily="18" charset="-120"/>
                        </a:rPr>
                        <a:t>Process</a:t>
                      </a:r>
                      <a:endParaRPr kumimoji="0" lang="en-US" sz="1400" b="0" i="1" u="none" strike="noStrike" cap="none" normalizeH="0" baseline="-25000" dirty="0" smtClean="0">
                        <a:ln>
                          <a:noFill/>
                        </a:ln>
                        <a:solidFill>
                          <a:schemeClr val="tx1"/>
                        </a:solidFill>
                        <a:effectLst/>
                        <a:latin typeface="Arial" charset="0"/>
                        <a:ea typeface="PMingLiU" pitchFamily="18" charset="-12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4432">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cap="none" normalizeH="0" baseline="0" dirty="0" smtClean="0">
                          <a:ln>
                            <a:noFill/>
                          </a:ln>
                          <a:solidFill>
                            <a:schemeClr val="tx1"/>
                          </a:solidFill>
                          <a:effectLst/>
                          <a:latin typeface="Arial" charset="0"/>
                          <a:ea typeface="PMingLiU" pitchFamily="18" charset="-120"/>
                        </a:rPr>
                        <a:t>SMP_CPU</a:t>
                      </a:r>
                      <a:r>
                        <a:rPr kumimoji="0" lang="en-US" sz="1400" b="0" i="0" u="none" strike="noStrike" cap="none" normalizeH="0" baseline="0" dirty="0" smtClean="0">
                          <a:ln>
                            <a:noFill/>
                          </a:ln>
                          <a:solidFill>
                            <a:schemeClr val="tx1"/>
                          </a:solidFill>
                          <a:effectLst/>
                          <a:latin typeface="Cambria Math" pitchFamily="18" charset="0"/>
                          <a:ea typeface="PMingLiU" pitchFamily="18" charset="-120"/>
                        </a:rPr>
                        <a:t>⟶</a:t>
                      </a:r>
                      <a:r>
                        <a:rPr kumimoji="0" lang="en-US" sz="1400" b="0" i="0" u="none" strike="noStrike" cap="none" normalizeH="0" baseline="-25000" dirty="0" smtClean="0">
                          <a:ln>
                            <a:noFill/>
                          </a:ln>
                          <a:solidFill>
                            <a:schemeClr val="tx1"/>
                          </a:solidFill>
                          <a:effectLst/>
                          <a:latin typeface="Arial" charset="0"/>
                          <a:ea typeface="PMingLiU" pitchFamily="18" charset="-120"/>
                        </a:rPr>
                        <a:t>[0,27]</a:t>
                      </a:r>
                      <a:r>
                        <a:rPr kumimoji="0" lang="en-US" sz="1400" b="0" i="0" u="none" strike="noStrike" cap="none" normalizeH="0" baseline="0" dirty="0" smtClean="0">
                          <a:ln>
                            <a:noFill/>
                          </a:ln>
                          <a:solidFill>
                            <a:schemeClr val="tx1"/>
                          </a:solidFill>
                          <a:effectLst/>
                          <a:latin typeface="Arial" charset="0"/>
                          <a:ea typeface="PMingLiU" pitchFamily="18" charset="-120"/>
                        </a:rPr>
                        <a:t> </a:t>
                      </a:r>
                      <a:r>
                        <a:rPr kumimoji="0" lang="en-US" sz="1400" b="0" i="1" u="none" strike="noStrike" cap="none" normalizeH="0" baseline="0" dirty="0" err="1" smtClean="0">
                          <a:ln>
                            <a:noFill/>
                          </a:ln>
                          <a:solidFill>
                            <a:schemeClr val="tx1"/>
                          </a:solidFill>
                          <a:effectLst/>
                          <a:latin typeface="Arial" charset="0"/>
                          <a:ea typeface="PMingLiU" pitchFamily="18" charset="-120"/>
                        </a:rPr>
                        <a:t>Linux</a:t>
                      </a:r>
                      <a:r>
                        <a:rPr kumimoji="0" lang="en-US" sz="1400" b="0" i="0" u="none" strike="noStrike" cap="none" normalizeH="0" baseline="0" dirty="0" err="1" smtClean="0">
                          <a:ln>
                            <a:noFill/>
                          </a:ln>
                          <a:solidFill>
                            <a:schemeClr val="tx1"/>
                          </a:solidFill>
                          <a:effectLst/>
                          <a:latin typeface="Arial" charset="0"/>
                          <a:ea typeface="PMingLiU" pitchFamily="18" charset="-120"/>
                        </a:rPr>
                        <a:t>_</a:t>
                      </a:r>
                      <a:r>
                        <a:rPr kumimoji="0" lang="en-US" sz="1400" b="0" i="1" u="none" strike="noStrike" cap="none" normalizeH="0" baseline="0" dirty="0" err="1" smtClean="0">
                          <a:ln>
                            <a:noFill/>
                          </a:ln>
                          <a:solidFill>
                            <a:schemeClr val="tx1"/>
                          </a:solidFill>
                          <a:effectLst/>
                          <a:latin typeface="Arial" charset="0"/>
                          <a:ea typeface="PMingLiU" pitchFamily="18" charset="-120"/>
                        </a:rPr>
                        <a:t>Process</a:t>
                      </a:r>
                      <a:endParaRPr kumimoji="0" lang="en-US" sz="1400" b="0" i="0" u="none" strike="noStrike" cap="none" normalizeH="0" baseline="0" dirty="0" smtClean="0">
                        <a:ln>
                          <a:noFill/>
                        </a:ln>
                        <a:solidFill>
                          <a:schemeClr val="tx1"/>
                        </a:solidFill>
                        <a:effectLst/>
                        <a:latin typeface="Arial" charset="0"/>
                        <a:ea typeface="PMingLiU" pitchFamily="18" charset="-12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r h="264432">
                <a:tc rowSpan="3">
                  <a:txBody>
                    <a:bodyPr/>
                    <a:lstStyle/>
                    <a:p>
                      <a:r>
                        <a:rPr lang="en-US" sz="1400" b="0" i="0" dirty="0" smtClean="0"/>
                        <a:t>Account2</a:t>
                      </a:r>
                      <a:endParaRPr lang="en-US" sz="1400" b="0" i="0"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1" u="none" strike="noStrike" cap="none" normalizeH="0" baseline="0" dirty="0" err="1" smtClean="0">
                          <a:ln>
                            <a:noFill/>
                          </a:ln>
                          <a:solidFill>
                            <a:schemeClr val="tx1"/>
                          </a:solidFill>
                          <a:effectLst/>
                          <a:latin typeface="Arial" charset="0"/>
                          <a:ea typeface="PMingLiU" pitchFamily="18" charset="-120"/>
                        </a:rPr>
                        <a:t>TEC_Error</a:t>
                      </a:r>
                      <a:r>
                        <a:rPr kumimoji="0" lang="en-US" sz="1400" b="0" i="1" u="none" strike="noStrike" cap="none" normalizeH="0" baseline="0" dirty="0" smtClean="0">
                          <a:ln>
                            <a:noFill/>
                          </a:ln>
                          <a:solidFill>
                            <a:schemeClr val="tx1"/>
                          </a:solidFill>
                          <a:effectLst/>
                          <a:latin typeface="Arial" charset="0"/>
                          <a:ea typeface="PMingLiU" pitchFamily="18" charset="-120"/>
                        </a:rPr>
                        <a:t> </a:t>
                      </a:r>
                      <a:r>
                        <a:rPr kumimoji="0" lang="en-US" sz="1400" b="0" i="0" u="none" strike="noStrike" cap="none" normalizeH="0" baseline="0" dirty="0" smtClean="0">
                          <a:ln>
                            <a:noFill/>
                          </a:ln>
                          <a:solidFill>
                            <a:schemeClr val="tx1"/>
                          </a:solidFill>
                          <a:effectLst/>
                          <a:latin typeface="Cambria Math" pitchFamily="18" charset="0"/>
                          <a:ea typeface="PMingLiU" pitchFamily="18" charset="-120"/>
                        </a:rPr>
                        <a:t>⟶</a:t>
                      </a:r>
                      <a:r>
                        <a:rPr kumimoji="0" lang="en-US" sz="1400" b="0" i="0" u="none" strike="noStrike" cap="none" normalizeH="0" baseline="-25000" dirty="0" smtClean="0">
                          <a:ln>
                            <a:noFill/>
                          </a:ln>
                          <a:solidFill>
                            <a:schemeClr val="tx1"/>
                          </a:solidFill>
                          <a:effectLst/>
                          <a:latin typeface="Arial" charset="0"/>
                          <a:ea typeface="PMingLiU" pitchFamily="18" charset="-120"/>
                        </a:rPr>
                        <a:t>[0,1]</a:t>
                      </a:r>
                      <a:r>
                        <a:rPr kumimoji="0" lang="en-US" sz="1400" b="0" i="0" u="none" strike="noStrike" cap="none" normalizeH="0" baseline="0" dirty="0" smtClean="0">
                          <a:ln>
                            <a:noFill/>
                          </a:ln>
                          <a:solidFill>
                            <a:schemeClr val="tx1"/>
                          </a:solidFill>
                          <a:effectLst/>
                          <a:latin typeface="Arial" charset="0"/>
                          <a:ea typeface="PMingLiU" pitchFamily="18" charset="-120"/>
                        </a:rPr>
                        <a:t> </a:t>
                      </a:r>
                      <a:r>
                        <a:rPr kumimoji="0" lang="en-US" sz="1400" b="0" i="1" u="none" strike="noStrike" cap="none" normalizeH="0" baseline="0" dirty="0" err="1" smtClean="0">
                          <a:ln>
                            <a:noFill/>
                          </a:ln>
                          <a:solidFill>
                            <a:schemeClr val="tx1"/>
                          </a:solidFill>
                          <a:effectLst/>
                          <a:latin typeface="Arial" charset="0"/>
                          <a:ea typeface="PMingLiU" pitchFamily="18" charset="-120"/>
                        </a:rPr>
                        <a:t>Ticket_Retry</a:t>
                      </a:r>
                      <a:endParaRPr kumimoji="0" lang="en-US" sz="1400" b="0" i="1" u="none" strike="noStrike" cap="none" normalizeH="0" baseline="0" dirty="0" smtClean="0">
                        <a:ln>
                          <a:noFill/>
                        </a:ln>
                        <a:solidFill>
                          <a:schemeClr val="tx1"/>
                        </a:solidFill>
                        <a:effectLst/>
                        <a:latin typeface="Arial" charset="0"/>
                        <a:ea typeface="PMingLiU" pitchFamily="18" charset="-12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r>
              <a:tr h="26443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cap="none" normalizeH="0" baseline="0" dirty="0" err="1" smtClean="0">
                          <a:ln>
                            <a:noFill/>
                          </a:ln>
                          <a:solidFill>
                            <a:schemeClr val="tx1"/>
                          </a:solidFill>
                          <a:effectLst/>
                          <a:latin typeface="Arial" charset="0"/>
                          <a:ea typeface="PMingLiU" pitchFamily="18" charset="-120"/>
                        </a:rPr>
                        <a:t>TEC_Retry</a:t>
                      </a:r>
                      <a:r>
                        <a:rPr kumimoji="0" lang="en-US" sz="1400" b="0" i="1" u="none" strike="noStrike" cap="none" normalizeH="0" baseline="0" dirty="0" smtClean="0">
                          <a:ln>
                            <a:noFill/>
                          </a:ln>
                          <a:solidFill>
                            <a:schemeClr val="tx1"/>
                          </a:solidFill>
                          <a:effectLst/>
                          <a:latin typeface="Arial" charset="0"/>
                          <a:ea typeface="PMingLiU" pitchFamily="18" charset="-120"/>
                        </a:rPr>
                        <a:t> </a:t>
                      </a:r>
                      <a:r>
                        <a:rPr kumimoji="0" lang="en-US" sz="1400" b="0" i="0" u="none" strike="noStrike" cap="none" normalizeH="0" baseline="0" dirty="0" smtClean="0">
                          <a:ln>
                            <a:noFill/>
                          </a:ln>
                          <a:solidFill>
                            <a:schemeClr val="tx1"/>
                          </a:solidFill>
                          <a:effectLst/>
                          <a:latin typeface="Cambria Math" pitchFamily="18" charset="0"/>
                          <a:ea typeface="PMingLiU" pitchFamily="18" charset="-120"/>
                        </a:rPr>
                        <a:t>⟶</a:t>
                      </a:r>
                      <a:r>
                        <a:rPr kumimoji="0" lang="en-US" sz="1400" b="0" i="0" u="none" strike="noStrike" cap="none" normalizeH="0" baseline="-25000" dirty="0" smtClean="0">
                          <a:ln>
                            <a:noFill/>
                          </a:ln>
                          <a:solidFill>
                            <a:schemeClr val="tx1"/>
                          </a:solidFill>
                          <a:effectLst/>
                          <a:latin typeface="Arial" charset="0"/>
                          <a:ea typeface="PMingLiU" pitchFamily="18" charset="-120"/>
                        </a:rPr>
                        <a:t>[0,1]</a:t>
                      </a:r>
                      <a:r>
                        <a:rPr kumimoji="0" lang="en-US" sz="1400" b="0" i="0" u="none" strike="noStrike" cap="none" normalizeH="0" baseline="0" dirty="0" smtClean="0">
                          <a:ln>
                            <a:noFill/>
                          </a:ln>
                          <a:solidFill>
                            <a:schemeClr val="tx1"/>
                          </a:solidFill>
                          <a:effectLst/>
                          <a:latin typeface="Arial" charset="0"/>
                          <a:ea typeface="PMingLiU" pitchFamily="18" charset="-120"/>
                        </a:rPr>
                        <a:t> </a:t>
                      </a:r>
                      <a:r>
                        <a:rPr kumimoji="0" lang="en-US" sz="1400" b="0" i="1" u="none" strike="noStrike" cap="none" normalizeH="0" baseline="0" dirty="0" err="1" smtClean="0">
                          <a:ln>
                            <a:noFill/>
                          </a:ln>
                          <a:solidFill>
                            <a:schemeClr val="tx1"/>
                          </a:solidFill>
                          <a:effectLst/>
                          <a:latin typeface="Arial" charset="0"/>
                          <a:ea typeface="PMingLiU" pitchFamily="18" charset="-120"/>
                        </a:rPr>
                        <a:t>Ticket_Error</a:t>
                      </a:r>
                      <a:endParaRPr kumimoji="0" lang="en-US" sz="1400" b="0" i="1" u="none" strike="noStrike" cap="none" normalizeH="0" baseline="-25000" dirty="0" smtClean="0">
                        <a:ln>
                          <a:noFill/>
                        </a:ln>
                        <a:solidFill>
                          <a:schemeClr val="tx1"/>
                        </a:solidFill>
                        <a:effectLst/>
                        <a:latin typeface="Arial" charset="0"/>
                        <a:ea typeface="PMingLiU" pitchFamily="18" charset="-12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4432">
                <a:tc v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cap="none" normalizeH="0" baseline="0" dirty="0" smtClean="0">
                          <a:ln>
                            <a:noFill/>
                          </a:ln>
                          <a:solidFill>
                            <a:schemeClr val="tx1"/>
                          </a:solidFill>
                          <a:effectLst/>
                          <a:latin typeface="Arial" charset="0"/>
                          <a:ea typeface="PMingLiU" pitchFamily="18" charset="-120"/>
                        </a:rPr>
                        <a:t>AIX_HW_ERROR</a:t>
                      </a:r>
                      <a:r>
                        <a:rPr kumimoji="0" lang="en-US" sz="1400" b="0" i="0" u="none" strike="noStrike" cap="none" normalizeH="0" baseline="0" dirty="0" smtClean="0">
                          <a:ln>
                            <a:noFill/>
                          </a:ln>
                          <a:solidFill>
                            <a:schemeClr val="tx1"/>
                          </a:solidFill>
                          <a:effectLst/>
                          <a:latin typeface="Cambria Math" pitchFamily="18" charset="0"/>
                          <a:ea typeface="PMingLiU" pitchFamily="18" charset="-120"/>
                        </a:rPr>
                        <a:t>⟶</a:t>
                      </a:r>
                      <a:r>
                        <a:rPr kumimoji="0" lang="en-US" sz="1400" b="0" i="0" u="none" strike="noStrike" cap="none" normalizeH="0" baseline="-25000" dirty="0" smtClean="0">
                          <a:ln>
                            <a:noFill/>
                          </a:ln>
                          <a:solidFill>
                            <a:schemeClr val="tx1"/>
                          </a:solidFill>
                          <a:effectLst/>
                          <a:latin typeface="Arial" charset="0"/>
                          <a:ea typeface="PMingLiU" pitchFamily="18" charset="-120"/>
                        </a:rPr>
                        <a:t>[8,9]</a:t>
                      </a:r>
                      <a:r>
                        <a:rPr kumimoji="0" lang="en-US" sz="1400" b="0" i="0" u="none" strike="noStrike" cap="none" normalizeH="0" baseline="0" dirty="0" smtClean="0">
                          <a:ln>
                            <a:noFill/>
                          </a:ln>
                          <a:solidFill>
                            <a:schemeClr val="tx1"/>
                          </a:solidFill>
                          <a:effectLst/>
                          <a:latin typeface="Arial" charset="0"/>
                          <a:ea typeface="PMingLiU" pitchFamily="18" charset="-120"/>
                        </a:rPr>
                        <a:t> </a:t>
                      </a:r>
                      <a:r>
                        <a:rPr kumimoji="0" lang="en-US" sz="1400" b="0" i="1" u="none" strike="noStrike" cap="none" normalizeH="0" baseline="0" dirty="0" smtClean="0">
                          <a:ln>
                            <a:noFill/>
                          </a:ln>
                          <a:solidFill>
                            <a:schemeClr val="tx1"/>
                          </a:solidFill>
                          <a:effectLst/>
                          <a:latin typeface="Arial" charset="0"/>
                          <a:ea typeface="PMingLiU" pitchFamily="18" charset="-120"/>
                        </a:rPr>
                        <a:t>AIX_HW_ERROR</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r>
            </a:tbl>
          </a:graphicData>
        </a:graphic>
      </p:graphicFrame>
      <p:cxnSp>
        <p:nvCxnSpPr>
          <p:cNvPr id="10" name="Straight Arrow Connector 9"/>
          <p:cNvCxnSpPr>
            <a:stCxn id="12" idx="1"/>
          </p:cNvCxnSpPr>
          <p:nvPr/>
        </p:nvCxnSpPr>
        <p:spPr>
          <a:xfrm flipH="1">
            <a:off x="5029201" y="2043254"/>
            <a:ext cx="2125424" cy="54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12" idx="1"/>
          </p:cNvCxnSpPr>
          <p:nvPr/>
        </p:nvCxnSpPr>
        <p:spPr>
          <a:xfrm flipH="1">
            <a:off x="5181601" y="2043254"/>
            <a:ext cx="1973024" cy="80482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54625" y="1627755"/>
            <a:ext cx="1905000" cy="830997"/>
          </a:xfrm>
          <a:prstGeom prst="rect">
            <a:avLst/>
          </a:prstGeom>
          <a:noFill/>
        </p:spPr>
        <p:txBody>
          <a:bodyPr wrap="square" rtlCol="0">
            <a:spAutoFit/>
          </a:bodyPr>
          <a:lstStyle/>
          <a:p>
            <a:r>
              <a:rPr lang="en-US" sz="1600" dirty="0" smtClean="0"/>
              <a:t>previous clustering based lag discovery algorithm only find</a:t>
            </a:r>
            <a:endParaRPr lang="en-US" sz="1600" dirty="0"/>
          </a:p>
        </p:txBody>
      </p:sp>
    </p:spTree>
    <p:extLst>
      <p:ext uri="{BB962C8B-B14F-4D97-AF65-F5344CB8AC3E}">
        <p14:creationId xmlns:p14="http://schemas.microsoft.com/office/powerpoint/2010/main" val="23375198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2"/>
          <p:cNvSpPr txBox="1">
            <a:spLocks/>
          </p:cNvSpPr>
          <p:nvPr/>
        </p:nvSpPr>
        <p:spPr>
          <a:xfrm>
            <a:off x="779463" y="152400"/>
            <a:ext cx="7583487" cy="1044575"/>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a:lstStyle>
          <a:p>
            <a:r>
              <a:rPr lang="en-US" sz="4000" dirty="0" smtClean="0"/>
              <a:t>Results for Tivoli Monitoring System Events (Cont.)</a:t>
            </a:r>
            <a:endParaRPr lang="en-US" dirty="0"/>
          </a:p>
        </p:txBody>
      </p:sp>
      <p:pic>
        <p:nvPicPr>
          <p:cNvPr id="8" name="Picture 2"/>
          <p:cNvPicPr>
            <a:picLocks noChangeAspect="1" noChangeArrowheads="1"/>
          </p:cNvPicPr>
          <p:nvPr/>
        </p:nvPicPr>
        <p:blipFill>
          <a:blip r:embed="rId3"/>
          <a:srcRect/>
          <a:stretch>
            <a:fillRect/>
          </a:stretch>
        </p:blipFill>
        <p:spPr bwMode="auto">
          <a:xfrm>
            <a:off x="84058" y="1425575"/>
            <a:ext cx="4335542" cy="3375025"/>
          </a:xfrm>
          <a:prstGeom prst="rect">
            <a:avLst/>
          </a:prstGeom>
          <a:noFill/>
          <a:ln w="9525">
            <a:noFill/>
            <a:miter lim="800000"/>
            <a:headEnd/>
            <a:tailEnd/>
          </a:ln>
        </p:spPr>
      </p:pic>
      <p:pic>
        <p:nvPicPr>
          <p:cNvPr id="9" name="Picture 3"/>
          <p:cNvPicPr>
            <a:picLocks noChangeAspect="1" noChangeArrowheads="1"/>
          </p:cNvPicPr>
          <p:nvPr/>
        </p:nvPicPr>
        <p:blipFill>
          <a:blip r:embed="rId4"/>
          <a:srcRect/>
          <a:stretch>
            <a:fillRect/>
          </a:stretch>
        </p:blipFill>
        <p:spPr bwMode="auto">
          <a:xfrm>
            <a:off x="4335542" y="1371600"/>
            <a:ext cx="4460798" cy="3451225"/>
          </a:xfrm>
          <a:prstGeom prst="rect">
            <a:avLst/>
          </a:prstGeom>
          <a:noFill/>
          <a:ln w="9525">
            <a:noFill/>
            <a:miter lim="800000"/>
            <a:headEnd/>
            <a:tailEnd/>
          </a:ln>
        </p:spPr>
      </p:pic>
      <p:sp>
        <p:nvSpPr>
          <p:cNvPr id="10" name="TextBox 9"/>
          <p:cNvSpPr txBox="1"/>
          <p:nvPr/>
        </p:nvSpPr>
        <p:spPr>
          <a:xfrm>
            <a:off x="779463" y="4822825"/>
            <a:ext cx="3556079" cy="369332"/>
          </a:xfrm>
          <a:prstGeom prst="rect">
            <a:avLst/>
          </a:prstGeom>
          <a:noFill/>
        </p:spPr>
        <p:txBody>
          <a:bodyPr wrap="square" rtlCol="0">
            <a:spAutoFit/>
          </a:bodyPr>
          <a:lstStyle/>
          <a:p>
            <a:r>
              <a:rPr lang="en-US" b="1" dirty="0" smtClean="0"/>
              <a:t>Run times on Account1 data</a:t>
            </a:r>
            <a:endParaRPr lang="en-US" b="1" dirty="0"/>
          </a:p>
        </p:txBody>
      </p:sp>
      <p:sp>
        <p:nvSpPr>
          <p:cNvPr id="11" name="TextBox 10"/>
          <p:cNvSpPr txBox="1"/>
          <p:nvPr/>
        </p:nvSpPr>
        <p:spPr>
          <a:xfrm>
            <a:off x="5105400" y="4822825"/>
            <a:ext cx="3556079" cy="369332"/>
          </a:xfrm>
          <a:prstGeom prst="rect">
            <a:avLst/>
          </a:prstGeom>
          <a:noFill/>
        </p:spPr>
        <p:txBody>
          <a:bodyPr wrap="square" rtlCol="0">
            <a:spAutoFit/>
          </a:bodyPr>
          <a:lstStyle/>
          <a:p>
            <a:r>
              <a:rPr lang="en-US" b="1" dirty="0" smtClean="0"/>
              <a:t>Run times on Account2 data</a:t>
            </a:r>
            <a:endParaRPr lang="en-US" b="1" dirty="0"/>
          </a:p>
        </p:txBody>
      </p:sp>
    </p:spTree>
    <p:extLst>
      <p:ext uri="{BB962C8B-B14F-4D97-AF65-F5344CB8AC3E}">
        <p14:creationId xmlns:p14="http://schemas.microsoft.com/office/powerpoint/2010/main" val="13102819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sz="2400" dirty="0"/>
              <a:t>Study the problem of discovering interleaved temporal dependencies.</a:t>
            </a:r>
          </a:p>
          <a:p>
            <a:endParaRPr lang="en-US" sz="2400" dirty="0" smtClean="0"/>
          </a:p>
          <a:p>
            <a:r>
              <a:rPr lang="en-US" sz="2400" dirty="0" smtClean="0"/>
              <a:t>Propose </a:t>
            </a:r>
            <a:r>
              <a:rPr lang="en-US" sz="2400" i="1" dirty="0" err="1"/>
              <a:t>STScan</a:t>
            </a:r>
            <a:r>
              <a:rPr lang="en-US" sz="2400" dirty="0"/>
              <a:t> and </a:t>
            </a:r>
            <a:r>
              <a:rPr lang="en-US" sz="2400" i="1" dirty="0" err="1"/>
              <a:t>STScan</a:t>
            </a:r>
            <a:r>
              <a:rPr lang="en-US" sz="2400" b="1" i="1" dirty="0"/>
              <a:t>*</a:t>
            </a:r>
            <a:r>
              <a:rPr lang="en-US" sz="2400" dirty="0"/>
              <a:t> two algorithms, which are faster than brute-force search approaches, although their time complexities are still high </a:t>
            </a:r>
            <a:r>
              <a:rPr lang="en-US" sz="2400" i="1" dirty="0"/>
              <a:t>O</a:t>
            </a:r>
            <a:r>
              <a:rPr lang="en-US" sz="2400" dirty="0"/>
              <a:t>(</a:t>
            </a:r>
            <a:r>
              <a:rPr lang="en-US" sz="2400" i="1" dirty="0"/>
              <a:t>n</a:t>
            </a:r>
            <a:r>
              <a:rPr lang="en-US" sz="2400" baseline="30000" dirty="0"/>
              <a:t>2</a:t>
            </a:r>
            <a:r>
              <a:rPr lang="en-US" sz="2400" dirty="0"/>
              <a:t>).</a:t>
            </a:r>
          </a:p>
          <a:p>
            <a:endParaRPr lang="en-US" sz="2400" dirty="0" smtClean="0"/>
          </a:p>
          <a:p>
            <a:r>
              <a:rPr lang="en-US" sz="2400" dirty="0" smtClean="0"/>
              <a:t>Prove </a:t>
            </a:r>
            <a:r>
              <a:rPr lang="en-US" sz="2400" dirty="0"/>
              <a:t>that the problem is 3SUM-Hard.</a:t>
            </a:r>
          </a:p>
          <a:p>
            <a:endParaRPr lang="en-US" sz="2400" dirty="0" smtClean="0"/>
          </a:p>
          <a:p>
            <a:r>
              <a:rPr lang="en-US" sz="2400" dirty="0" smtClean="0"/>
              <a:t>This work has been published in ACM SIGKDD conference 2012.</a:t>
            </a:r>
            <a:endParaRPr lang="en-US" sz="24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4053070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0810"/>
              <a:gd name="adj2" fmla="val -245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Discover Event Dependencies</a:t>
            </a:r>
            <a:r>
              <a:rPr lang="en-US" sz="1600" dirty="0" smtClean="0">
                <a:solidFill>
                  <a:schemeClr val="tx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rgbClr val="FF0000"/>
                </a:solidFill>
                <a:latin typeface="Arial" panose="020B0604020202020204" pitchFamily="34" charset="0"/>
                <a:cs typeface="Arial" panose="020B0604020202020204" pitchFamily="34" charset="0"/>
              </a:rPr>
              <a:t>Automatic Resolution Recommendation </a:t>
            </a:r>
            <a:endParaRPr lang="en-US" sz="1600" dirty="0" smtClean="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rgbClr val="FF0000"/>
                </a:solidFill>
                <a:latin typeface="Arial" panose="020B0604020202020204" pitchFamily="34" charset="0"/>
                <a:cs typeface="Arial" panose="020B0604020202020204" pitchFamily="34" charset="0"/>
              </a:rPr>
              <a:t>Locate Relevant Logs.</a:t>
            </a: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Convert Raw Textual Logs into System Events</a:t>
            </a:r>
          </a:p>
        </p:txBody>
      </p:sp>
    </p:spTree>
    <p:extLst>
      <p:ext uri="{BB962C8B-B14F-4D97-AF65-F5344CB8AC3E}">
        <p14:creationId xmlns:p14="http://schemas.microsoft.com/office/powerpoint/2010/main" val="3118111125"/>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Recommending Resolutions for Problems Identified by Monitoring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42136651"/>
              </p:ext>
            </p:extLst>
          </p:nvPr>
        </p:nvGraphicFramePr>
        <p:xfrm>
          <a:off x="228600" y="1426105"/>
          <a:ext cx="8763000" cy="3058991"/>
        </p:xfrm>
        <a:graphic>
          <a:graphicData uri="http://schemas.openxmlformats.org/drawingml/2006/table">
            <a:tbl>
              <a:tblPr firstRow="1" bandRow="1">
                <a:tableStyleId>{073A0DAA-6AF3-43AB-8588-CEC1D06C72B9}</a:tableStyleId>
              </a:tblPr>
              <a:tblGrid>
                <a:gridCol w="1054806"/>
                <a:gridCol w="1154994"/>
                <a:gridCol w="1524000"/>
                <a:gridCol w="2108200"/>
                <a:gridCol w="1460500"/>
                <a:gridCol w="1460500"/>
              </a:tblGrid>
              <a:tr h="585926">
                <a:tc>
                  <a:txBody>
                    <a:bodyPr/>
                    <a:lstStyle/>
                    <a:p>
                      <a:r>
                        <a:rPr lang="en-US" sz="1400" dirty="0" smtClean="0"/>
                        <a:t>Ticket ID</a:t>
                      </a:r>
                      <a:endParaRPr lang="en-US" sz="1400" dirty="0"/>
                    </a:p>
                  </a:txBody>
                  <a:tcPr/>
                </a:tc>
                <a:tc>
                  <a:txBody>
                    <a:bodyPr/>
                    <a:lstStyle/>
                    <a:p>
                      <a:r>
                        <a:rPr lang="en-US" sz="1400" dirty="0" smtClean="0"/>
                        <a:t>Resolver</a:t>
                      </a:r>
                      <a:r>
                        <a:rPr lang="en-US" sz="1400" baseline="0" dirty="0" smtClean="0"/>
                        <a:t> Name</a:t>
                      </a:r>
                      <a:endParaRPr lang="en-US" sz="1400" dirty="0"/>
                    </a:p>
                  </a:txBody>
                  <a:tcPr/>
                </a:tc>
                <a:tc>
                  <a:txBody>
                    <a:bodyPr/>
                    <a:lstStyle/>
                    <a:p>
                      <a:r>
                        <a:rPr lang="en-US" sz="1400" dirty="0" smtClean="0"/>
                        <a:t>Open Time</a:t>
                      </a:r>
                      <a:endParaRPr lang="en-US" sz="1400" dirty="0"/>
                    </a:p>
                  </a:txBody>
                  <a:tcPr/>
                </a:tc>
                <a:tc>
                  <a:txBody>
                    <a:bodyPr/>
                    <a:lstStyle/>
                    <a:p>
                      <a:r>
                        <a:rPr lang="en-US" sz="1400" dirty="0" smtClean="0"/>
                        <a:t>Problem</a:t>
                      </a:r>
                      <a:r>
                        <a:rPr lang="en-US" sz="1400" baseline="0" dirty="0" smtClean="0"/>
                        <a:t> Description</a:t>
                      </a:r>
                      <a:endParaRPr lang="en-US" sz="1400" dirty="0"/>
                    </a:p>
                  </a:txBody>
                  <a:tcPr/>
                </a:tc>
                <a:tc>
                  <a:txBody>
                    <a:bodyPr/>
                    <a:lstStyle/>
                    <a:p>
                      <a:r>
                        <a:rPr lang="en-US" sz="1400" dirty="0" smtClean="0"/>
                        <a:t>Solution Description</a:t>
                      </a:r>
                      <a:endParaRPr lang="en-US" sz="1400" dirty="0"/>
                    </a:p>
                  </a:txBody>
                  <a:tcPr/>
                </a:tc>
                <a:tc>
                  <a:txBody>
                    <a:bodyPr/>
                    <a:lstStyle/>
                    <a:p>
                      <a:r>
                        <a:rPr lang="en-US" sz="1400" dirty="0" smtClean="0"/>
                        <a:t>…</a:t>
                      </a:r>
                      <a:endParaRPr lang="en-US" sz="1400" dirty="0"/>
                    </a:p>
                  </a:txBody>
                  <a:tcPr/>
                </a:tc>
              </a:tr>
              <a:tr h="578769">
                <a:tc>
                  <a:txBody>
                    <a:bodyPr/>
                    <a:lstStyle/>
                    <a:p>
                      <a:r>
                        <a:rPr lang="en-US" sz="1600" dirty="0" smtClean="0"/>
                        <a:t>IBM-C102203</a:t>
                      </a:r>
                      <a:endParaRPr lang="en-US" sz="1600" dirty="0"/>
                    </a:p>
                  </a:txBody>
                  <a:tcPr/>
                </a:tc>
                <a:tc>
                  <a:txBody>
                    <a:bodyPr/>
                    <a:lstStyle/>
                    <a:p>
                      <a:r>
                        <a:rPr lang="en-US" sz="1600" dirty="0" smtClean="0"/>
                        <a:t>John</a:t>
                      </a:r>
                      <a:endParaRPr lang="en-US" sz="1600" dirty="0"/>
                    </a:p>
                  </a:txBody>
                  <a:tcPr/>
                </a:tc>
                <a:tc>
                  <a:txBody>
                    <a:bodyPr/>
                    <a:lstStyle/>
                    <a:p>
                      <a:r>
                        <a:rPr lang="en-US" sz="1600" dirty="0" smtClean="0"/>
                        <a:t>May 7, 2012 6:51:49 AM EDT</a:t>
                      </a:r>
                    </a:p>
                    <a:p>
                      <a:endParaRPr lang="en-US" sz="1600" dirty="0"/>
                    </a:p>
                  </a:txBody>
                  <a:tcPr/>
                </a:tc>
                <a:tc>
                  <a:txBody>
                    <a:bodyPr/>
                    <a:lstStyle/>
                    <a:p>
                      <a:r>
                        <a:rPr lang="en-US" sz="1600" dirty="0" smtClean="0"/>
                        <a:t>Summary: MS SQL issue: database AEFA_DB very little log free space in …</a:t>
                      </a:r>
                      <a:endParaRPr lang="en-US" sz="1600" dirty="0"/>
                    </a:p>
                  </a:txBody>
                  <a:tcPr/>
                </a:tc>
                <a:tc>
                  <a:txBody>
                    <a:bodyPr/>
                    <a:lstStyle/>
                    <a:p>
                      <a:r>
                        <a:rPr lang="en-US" sz="1600" dirty="0" smtClean="0"/>
                        <a:t>*** Clearing Event Received.  Event Follows ***</a:t>
                      </a:r>
                      <a:endParaRPr lang="en-US" sz="1600" dirty="0"/>
                    </a:p>
                  </a:txBody>
                  <a:tcPr/>
                </a:tc>
                <a:tc>
                  <a:txBody>
                    <a:bodyPr/>
                    <a:lstStyle/>
                    <a:p>
                      <a:r>
                        <a:rPr lang="en-US" sz="1600" dirty="0" smtClean="0"/>
                        <a:t>….</a:t>
                      </a:r>
                      <a:endParaRPr lang="en-US" sz="1600" dirty="0"/>
                    </a:p>
                  </a:txBody>
                  <a:tcPr/>
                </a:tc>
              </a:tr>
              <a:tr h="487329">
                <a:tc>
                  <a:txBody>
                    <a:bodyPr/>
                    <a:lstStyle/>
                    <a:p>
                      <a:r>
                        <a:rPr lang="en-US" sz="1600" dirty="0" smtClean="0"/>
                        <a:t>IBM-C422013</a:t>
                      </a:r>
                      <a:endParaRPr lang="en-US" sz="1600" dirty="0"/>
                    </a:p>
                  </a:txBody>
                  <a:tcPr/>
                </a:tc>
                <a:tc>
                  <a:txBody>
                    <a:bodyPr/>
                    <a:lstStyle/>
                    <a:p>
                      <a:r>
                        <a:rPr lang="en-US" sz="1600" dirty="0" smtClean="0"/>
                        <a:t>XC</a:t>
                      </a:r>
                      <a:endParaRPr lang="en-US" sz="1600" dirty="0"/>
                    </a:p>
                  </a:txBody>
                  <a:tcPr/>
                </a:tc>
                <a:tc>
                  <a:txBody>
                    <a:bodyPr/>
                    <a:lstStyle/>
                    <a:p>
                      <a:r>
                        <a:rPr lang="en-US" sz="1600" dirty="0" smtClean="0"/>
                        <a:t>May 6, 2012 9:06:40 AM EDT</a:t>
                      </a:r>
                    </a:p>
                    <a:p>
                      <a:endParaRPr lang="en-US" sz="1600" dirty="0"/>
                    </a:p>
                  </a:txBody>
                  <a:tcPr/>
                </a:tc>
                <a:tc>
                  <a:txBody>
                    <a:bodyPr/>
                    <a:lstStyle/>
                    <a:p>
                      <a:r>
                        <a:rPr lang="en-US" sz="1600" dirty="0" smtClean="0"/>
                        <a:t>MS SQL issue: bad server status:  on server TMPD0371….</a:t>
                      </a:r>
                      <a:endParaRPr lang="en-US" sz="1600" dirty="0"/>
                    </a:p>
                  </a:txBody>
                  <a:tcPr/>
                </a:tc>
                <a:tc>
                  <a:txBody>
                    <a:bodyPr/>
                    <a:lstStyle/>
                    <a:p>
                      <a:r>
                        <a:rPr lang="en-US" sz="1600" dirty="0" smtClean="0"/>
                        <a:t>Server reboots </a:t>
                      </a:r>
                      <a:r>
                        <a:rPr lang="en-US" sz="1600" dirty="0" err="1" smtClean="0"/>
                        <a:t>resolved_full</a:t>
                      </a:r>
                      <a:endParaRPr lang="en-US" sz="1600" dirty="0"/>
                    </a:p>
                  </a:txBody>
                  <a:tcPr/>
                </a:tc>
                <a:tc>
                  <a:txBody>
                    <a:bodyPr/>
                    <a:lstStyle/>
                    <a:p>
                      <a:r>
                        <a:rPr lang="en-US" sz="1600" dirty="0" smtClean="0"/>
                        <a:t>…</a:t>
                      </a:r>
                      <a:endParaRPr lang="en-US" sz="1600" dirty="0"/>
                    </a:p>
                  </a:txBody>
                  <a:tcPr/>
                </a:tc>
              </a:tr>
              <a:tr h="339465">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c>
                  <a:txBody>
                    <a:bodyPr/>
                    <a:lstStyle/>
                    <a:p>
                      <a:r>
                        <a:rPr lang="en-US" sz="1400" dirty="0" smtClean="0"/>
                        <a:t>…</a:t>
                      </a:r>
                      <a:endParaRPr lang="en-US" sz="1400" dirty="0"/>
                    </a:p>
                  </a:txBody>
                  <a:tcPr/>
                </a:tc>
              </a:tr>
            </a:tbl>
          </a:graphicData>
        </a:graphic>
      </p:graphicFrame>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10" name="TextBox 9"/>
          <p:cNvSpPr txBox="1"/>
          <p:nvPr/>
        </p:nvSpPr>
        <p:spPr>
          <a:xfrm>
            <a:off x="152400" y="4474706"/>
            <a:ext cx="8382000" cy="2246769"/>
          </a:xfrm>
          <a:prstGeom prst="rect">
            <a:avLst/>
          </a:prstGeom>
          <a:noFill/>
        </p:spPr>
        <p:txBody>
          <a:bodyPr wrap="square" rtlCol="0">
            <a:spAutoFit/>
          </a:bodyPr>
          <a:lstStyle/>
          <a:p>
            <a:r>
              <a:rPr lang="en-US" sz="2000" b="1" dirty="0" smtClean="0"/>
              <a:t>Observation</a:t>
            </a:r>
            <a:r>
              <a:rPr lang="en-US" sz="2000" dirty="0" smtClean="0"/>
              <a:t>: If the </a:t>
            </a:r>
            <a:r>
              <a:rPr lang="en-US" sz="2000" dirty="0" smtClean="0">
                <a:solidFill>
                  <a:srgbClr val="FF0000"/>
                </a:solidFill>
              </a:rPr>
              <a:t>problem descriptions </a:t>
            </a:r>
            <a:r>
              <a:rPr lang="en-US" sz="2000" dirty="0" smtClean="0"/>
              <a:t>are similar, the </a:t>
            </a:r>
            <a:r>
              <a:rPr lang="en-US" sz="2000" dirty="0" smtClean="0">
                <a:solidFill>
                  <a:srgbClr val="FF0000"/>
                </a:solidFill>
              </a:rPr>
              <a:t>solution descriptions</a:t>
            </a:r>
            <a:r>
              <a:rPr lang="en-US" sz="2000" dirty="0" smtClean="0"/>
              <a:t> are likely to be similar or identical.</a:t>
            </a:r>
          </a:p>
          <a:p>
            <a:r>
              <a:rPr lang="en-US" sz="2000" b="1" dirty="0" smtClean="0"/>
              <a:t>Our Algorithm</a:t>
            </a:r>
            <a:r>
              <a:rPr lang="en-US" sz="2000" dirty="0" smtClean="0"/>
              <a:t>: Incorporating the falsity prediction of tickets into the KNN recommendation algorithm.</a:t>
            </a:r>
          </a:p>
          <a:p>
            <a:r>
              <a:rPr lang="en-US" sz="2000" dirty="0" smtClean="0"/>
              <a:t>This work has been published in </a:t>
            </a:r>
            <a:r>
              <a:rPr lang="en-US" sz="2000" dirty="0"/>
              <a:t>the IFIP/IEEE International Symposium on Integrated Network Management(</a:t>
            </a:r>
            <a:r>
              <a:rPr lang="en-US" sz="2000" b="1" dirty="0"/>
              <a:t>IM'2013</a:t>
            </a:r>
            <a:r>
              <a:rPr lang="en-US" sz="2000" dirty="0" smtClean="0"/>
              <a:t>).</a:t>
            </a:r>
          </a:p>
          <a:p>
            <a:endParaRPr lang="en-US" sz="2000" dirty="0"/>
          </a:p>
        </p:txBody>
      </p:sp>
    </p:spTree>
    <p:extLst>
      <p:ext uri="{BB962C8B-B14F-4D97-AF65-F5344CB8AC3E}">
        <p14:creationId xmlns:p14="http://schemas.microsoft.com/office/powerpoint/2010/main" val="1215910304"/>
      </p:ext>
    </p:extLst>
  </p:cSld>
  <p:clrMapOvr>
    <a:masterClrMapping/>
  </p:clrMapOvr>
  <mc:AlternateContent xmlns:mc="http://schemas.openxmlformats.org/markup-compatibility/2006" xmlns:p14="http://schemas.microsoft.com/office/powerpoint/2010/main">
    <mc:Choice Requires="p14">
      <p:transition spd="slow" p14:dur="2000" advTm="797"/>
    </mc:Choice>
    <mc:Fallback xmlns="">
      <p:transition spd="slow" advTm="797"/>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Searching Similar Segments over Textual Event Sequence</a:t>
            </a:r>
            <a:endParaRPr lang="en-US" dirty="0"/>
          </a:p>
        </p:txBody>
      </p:sp>
      <p:sp>
        <p:nvSpPr>
          <p:cNvPr id="3" name="Content Placeholder 2"/>
          <p:cNvSpPr>
            <a:spLocks noGrp="1"/>
          </p:cNvSpPr>
          <p:nvPr>
            <p:ph idx="1"/>
          </p:nvPr>
        </p:nvSpPr>
        <p:spPr/>
        <p:txBody>
          <a:bodyPr/>
          <a:lstStyle/>
          <a:p>
            <a:pPr marL="0" indent="0">
              <a:buNone/>
            </a:pPr>
            <a:r>
              <a:rPr lang="en-US" sz="2400" dirty="0" smtClean="0"/>
              <a:t>A textual </a:t>
            </a:r>
            <a:r>
              <a:rPr lang="en-US" sz="2400" dirty="0"/>
              <a:t>e</a:t>
            </a:r>
            <a:r>
              <a:rPr lang="en-US" sz="2400" dirty="0" smtClean="0"/>
              <a:t>vent </a:t>
            </a:r>
            <a:r>
              <a:rPr lang="en-US" sz="2400" dirty="0"/>
              <a:t>s</a:t>
            </a:r>
            <a:r>
              <a:rPr lang="en-US" sz="2400" dirty="0" smtClean="0"/>
              <a:t>equence is a sequence of events, where each event is a text message(e.g., system logs)</a:t>
            </a:r>
            <a:endParaRPr lang="en-US" sz="2400" b="1" dirty="0" smtClean="0"/>
          </a:p>
          <a:p>
            <a:pPr lvl="1"/>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err="1" smtClean="0"/>
              <a:t>Ph.D</a:t>
            </a:r>
            <a:r>
              <a:rPr lang="en-US" dirty="0" smtClean="0"/>
              <a:t>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11" name="Content Placeholder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438400"/>
            <a:ext cx="3829824" cy="2285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aphicFrame>
        <p:nvGraphicFramePr>
          <p:cNvPr id="9" name="Object 8"/>
          <p:cNvGraphicFramePr>
            <a:graphicFrameLocks noChangeAspect="1"/>
          </p:cNvGraphicFramePr>
          <p:nvPr>
            <p:extLst>
              <p:ext uri="{D42A27DB-BD31-4B8C-83A1-F6EECF244321}">
                <p14:modId xmlns:p14="http://schemas.microsoft.com/office/powerpoint/2010/main" val="305233218"/>
              </p:ext>
            </p:extLst>
          </p:nvPr>
        </p:nvGraphicFramePr>
        <p:xfrm>
          <a:off x="4419600" y="3285662"/>
          <a:ext cx="3811587" cy="409575"/>
        </p:xfrm>
        <a:graphic>
          <a:graphicData uri="http://schemas.openxmlformats.org/presentationml/2006/ole">
            <mc:AlternateContent xmlns:mc="http://schemas.openxmlformats.org/markup-compatibility/2006">
              <mc:Choice xmlns:v="urn:schemas-microsoft-com:vml" Requires="v">
                <p:oleObj spid="_x0000_s12053" name="Visio" r:id="rId5" imgW="3811621" imgH="409643" progId="Visio.Drawing.11">
                  <p:embed/>
                </p:oleObj>
              </mc:Choice>
              <mc:Fallback>
                <p:oleObj name="Visio" r:id="rId5" imgW="3811621" imgH="409643" progId="Visio.Drawing.11">
                  <p:embed/>
                  <p:pic>
                    <p:nvPicPr>
                      <p:cNvPr id="0" name=""/>
                      <p:cNvPicPr/>
                      <p:nvPr/>
                    </p:nvPicPr>
                    <p:blipFill>
                      <a:blip r:embed="rId6"/>
                      <a:stretch>
                        <a:fillRect/>
                      </a:stretch>
                    </p:blipFill>
                    <p:spPr>
                      <a:xfrm>
                        <a:off x="4419600" y="3285662"/>
                        <a:ext cx="3811587" cy="409575"/>
                      </a:xfrm>
                      <a:prstGeom prst="rect">
                        <a:avLst/>
                      </a:prstGeom>
                    </p:spPr>
                  </p:pic>
                </p:oleObj>
              </mc:Fallback>
            </mc:AlternateContent>
          </a:graphicData>
        </a:graphic>
      </p:graphicFrame>
      <p:sp>
        <p:nvSpPr>
          <p:cNvPr id="12" name="TextBox 11"/>
          <p:cNvSpPr txBox="1"/>
          <p:nvPr/>
        </p:nvSpPr>
        <p:spPr>
          <a:xfrm>
            <a:off x="364066" y="4751956"/>
            <a:ext cx="8475133" cy="1785104"/>
          </a:xfrm>
          <a:prstGeom prst="rect">
            <a:avLst/>
          </a:prstGeom>
          <a:noFill/>
        </p:spPr>
        <p:txBody>
          <a:bodyPr wrap="square" rtlCol="0">
            <a:spAutoFit/>
          </a:bodyPr>
          <a:lstStyle/>
          <a:p>
            <a:r>
              <a:rPr lang="en-US" b="1" dirty="0"/>
              <a:t>Motivations: </a:t>
            </a:r>
            <a:r>
              <a:rPr lang="en-US" dirty="0" smtClean="0">
                <a:latin typeface="Arial" panose="020B0604020202020204" pitchFamily="34" charset="0"/>
                <a:cs typeface="Arial" panose="020B0604020202020204" pitchFamily="34" charset="0"/>
              </a:rPr>
              <a:t>Similar segments of logs describe similar system behaviors. </a:t>
            </a:r>
          </a:p>
          <a:p>
            <a:r>
              <a:rPr lang="en-US" b="1" dirty="0" smtClean="0"/>
              <a:t>Challenge</a:t>
            </a:r>
            <a:r>
              <a:rPr lang="en-US" b="1" dirty="0"/>
              <a:t>: </a:t>
            </a:r>
            <a:r>
              <a:rPr lang="en-US" b="1" dirty="0" smtClean="0"/>
              <a:t>     </a:t>
            </a:r>
            <a:r>
              <a:rPr lang="en-US" dirty="0" smtClean="0">
                <a:latin typeface="Arial" panose="020B0604020202020204" pitchFamily="34" charset="0"/>
                <a:cs typeface="Arial" panose="020B0604020202020204" pitchFamily="34" charset="0"/>
              </a:rPr>
              <a:t>Huge amount of log messages.</a:t>
            </a:r>
          </a:p>
          <a:p>
            <a:r>
              <a:rPr lang="en-US" b="1" dirty="0" smtClean="0"/>
              <a:t>Our </a:t>
            </a:r>
            <a:r>
              <a:rPr lang="en-US" b="1" dirty="0"/>
              <a:t>solution: </a:t>
            </a:r>
            <a:r>
              <a:rPr lang="en-US" dirty="0" smtClean="0">
                <a:latin typeface="Arial" panose="020B0604020202020204" pitchFamily="34" charset="0"/>
                <a:cs typeface="Arial" panose="020B0604020202020204" pitchFamily="34" charset="0"/>
              </a:rPr>
              <a:t>Suffix Matrix (Locality sensitive hashing + Suffix Arrays).</a:t>
            </a:r>
          </a:p>
          <a:p>
            <a:r>
              <a:rPr lang="en-US" dirty="0" smtClean="0"/>
              <a:t>This </a:t>
            </a:r>
            <a:r>
              <a:rPr lang="en-US" dirty="0"/>
              <a:t>work has been published </a:t>
            </a:r>
            <a:r>
              <a:rPr lang="en-US" dirty="0" smtClean="0"/>
              <a:t>in the </a:t>
            </a:r>
            <a:r>
              <a:rPr lang="en-US" dirty="0"/>
              <a:t>22th ACM Conference on Information and Knowledge Management (</a:t>
            </a:r>
            <a:r>
              <a:rPr lang="en-US" b="1" dirty="0"/>
              <a:t>CIKM 2013</a:t>
            </a:r>
            <a:r>
              <a:rPr lang="en-US" dirty="0" smtClean="0"/>
              <a:t>).</a:t>
            </a:r>
            <a:endParaRPr lang="en-US" dirty="0" smtClean="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16" name="Left Brace 15"/>
          <p:cNvSpPr/>
          <p:nvPr/>
        </p:nvSpPr>
        <p:spPr>
          <a:xfrm rot="16200000">
            <a:off x="5524500" y="3123737"/>
            <a:ext cx="457200" cy="16002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5029200" y="4152437"/>
            <a:ext cx="16002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A segment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466758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0810"/>
              <a:gd name="adj2" fmla="val -245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Discover Event Dependencies</a:t>
            </a:r>
            <a:r>
              <a:rPr lang="en-US" sz="1600" dirty="0" smtClean="0">
                <a:solidFill>
                  <a:schemeClr val="tx1"/>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Automatic Resolution Recommendation </a:t>
            </a:r>
            <a:endParaRPr lang="en-US" sz="1600"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Locate Relevant Logs.</a:t>
            </a: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Convert Raw Textual Logs into System Events</a:t>
            </a:r>
          </a:p>
        </p:txBody>
      </p:sp>
    </p:spTree>
    <p:extLst>
      <p:ext uri="{BB962C8B-B14F-4D97-AF65-F5344CB8AC3E}">
        <p14:creationId xmlns:p14="http://schemas.microsoft.com/office/powerpoint/2010/main" val="3117524182"/>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Future Work(1)</a:t>
            </a:r>
            <a:endParaRPr lang="en-US" dirty="0"/>
          </a:p>
        </p:txBody>
      </p:sp>
      <p:sp>
        <p:nvSpPr>
          <p:cNvPr id="3" name="Content Placeholder 2"/>
          <p:cNvSpPr>
            <a:spLocks noGrp="1"/>
          </p:cNvSpPr>
          <p:nvPr>
            <p:ph idx="1"/>
          </p:nvPr>
        </p:nvSpPr>
        <p:spPr/>
        <p:txBody>
          <a:bodyPr>
            <a:normAutofit/>
          </a:bodyPr>
          <a:lstStyle/>
          <a:p>
            <a:r>
              <a:rPr lang="en-US" sz="2800" dirty="0" smtClean="0"/>
              <a:t>Log Preprocessing</a:t>
            </a:r>
          </a:p>
          <a:p>
            <a:pPr lvl="1"/>
            <a:r>
              <a:rPr lang="en-US" sz="2400" dirty="0" smtClean="0"/>
              <a:t>Only categorize the log messages into events, no attribute values are extracted(IP, host, utilization).</a:t>
            </a:r>
          </a:p>
          <a:p>
            <a:pPr lvl="1"/>
            <a:endParaRPr lang="en-US" sz="2400" dirty="0"/>
          </a:p>
          <a:p>
            <a:r>
              <a:rPr lang="en-US" sz="2800" dirty="0" smtClean="0"/>
              <a:t>System Monitoring</a:t>
            </a:r>
            <a:r>
              <a:rPr lang="en-US" sz="2800" dirty="0"/>
              <a:t> </a:t>
            </a:r>
            <a:r>
              <a:rPr lang="en-US" sz="2800" dirty="0" smtClean="0"/>
              <a:t>and Ticket Recommendation</a:t>
            </a:r>
          </a:p>
          <a:p>
            <a:pPr lvl="1"/>
            <a:r>
              <a:rPr lang="en-US" sz="2400" dirty="0" smtClean="0"/>
              <a:t>Ticket resolutions are edited by humans, may not be consistent and accurate. Future work should consider the quality and noise of ticket resolutions.</a:t>
            </a:r>
          </a:p>
          <a:p>
            <a:pPr lvl="1"/>
            <a:endParaRPr lang="en-US" dirty="0" smtClean="0"/>
          </a:p>
          <a:p>
            <a:pPr lvl="1"/>
            <a:endParaRPr lang="en-US" dirty="0" smtClean="0"/>
          </a:p>
          <a:p>
            <a:pPr lvl="1"/>
            <a:endParaRPr lang="en-US" dirty="0"/>
          </a:p>
          <a:p>
            <a:pPr lvl="1"/>
            <a:endParaRPr lang="en-US" dirty="0" smtClean="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1150573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and Future Work(2)</a:t>
            </a:r>
            <a:endParaRPr lang="en-US" dirty="0"/>
          </a:p>
        </p:txBody>
      </p:sp>
      <p:sp>
        <p:nvSpPr>
          <p:cNvPr id="3" name="Content Placeholder 2"/>
          <p:cNvSpPr>
            <a:spLocks noGrp="1"/>
          </p:cNvSpPr>
          <p:nvPr>
            <p:ph idx="1"/>
          </p:nvPr>
        </p:nvSpPr>
        <p:spPr/>
        <p:txBody>
          <a:bodyPr>
            <a:normAutofit/>
          </a:bodyPr>
          <a:lstStyle/>
          <a:p>
            <a:r>
              <a:rPr lang="en-US" sz="2800" dirty="0" smtClean="0"/>
              <a:t>Temporal Dependency and Time lags</a:t>
            </a:r>
          </a:p>
          <a:p>
            <a:pPr lvl="1"/>
            <a:r>
              <a:rPr lang="en-US" sz="2400" dirty="0" smtClean="0"/>
              <a:t>Time complexity O(n</a:t>
            </a:r>
            <a:r>
              <a:rPr lang="en-US" sz="2400" baseline="30000" dirty="0" smtClean="0"/>
              <a:t>2</a:t>
            </a:r>
            <a:r>
              <a:rPr lang="en-US" sz="2400" dirty="0" smtClean="0"/>
              <a:t>) is too high for large data sets. The future work focuses on randomized algorithms.</a:t>
            </a:r>
          </a:p>
          <a:p>
            <a:pPr lvl="1"/>
            <a:endParaRPr lang="en-US" sz="2400" dirty="0"/>
          </a:p>
          <a:p>
            <a:r>
              <a:rPr lang="en-US" sz="2800" dirty="0" smtClean="0"/>
              <a:t>Similarity Search Over Textual Event Sequence</a:t>
            </a:r>
          </a:p>
          <a:p>
            <a:pPr lvl="1"/>
            <a:r>
              <a:rPr lang="en-US" sz="2400" dirty="0" smtClean="0"/>
              <a:t>Dynamic indexing data structure. Allow users to append new events and delete old ones without rebuilding the entire index.</a:t>
            </a:r>
          </a:p>
          <a:p>
            <a:pPr lvl="1"/>
            <a:endParaRPr lang="en-US" dirty="0" smtClean="0"/>
          </a:p>
          <a:p>
            <a:pPr lvl="1"/>
            <a:endParaRPr lang="en-US" dirty="0" smtClean="0"/>
          </a:p>
          <a:p>
            <a:pPr lvl="1"/>
            <a:endParaRPr lang="en-US" dirty="0"/>
          </a:p>
          <a:p>
            <a:pPr lvl="1"/>
            <a:endParaRPr lang="en-US" dirty="0" smtClean="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42906761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(1)</a:t>
            </a:r>
            <a:endParaRPr lang="en-US" dirty="0"/>
          </a:p>
        </p:txBody>
      </p:sp>
      <p:sp>
        <p:nvSpPr>
          <p:cNvPr id="3" name="Content Placeholder 2"/>
          <p:cNvSpPr>
            <a:spLocks noGrp="1"/>
          </p:cNvSpPr>
          <p:nvPr>
            <p:ph idx="1"/>
          </p:nvPr>
        </p:nvSpPr>
        <p:spPr>
          <a:xfrm>
            <a:off x="457200" y="1295400"/>
            <a:ext cx="8534400" cy="4830763"/>
          </a:xfrm>
        </p:spPr>
        <p:txBody>
          <a:bodyPr>
            <a:normAutofit fontScale="25000" lnSpcReduction="20000"/>
          </a:bodyPr>
          <a:lstStyle/>
          <a:p>
            <a:pPr>
              <a:lnSpc>
                <a:spcPct val="120000"/>
              </a:lnSpc>
            </a:pPr>
            <a:r>
              <a:rPr lang="en-US" sz="6400" dirty="0" smtClean="0"/>
              <a:t>A. </a:t>
            </a:r>
            <a:r>
              <a:rPr lang="en-US" sz="6400" dirty="0" err="1" smtClean="0"/>
              <a:t>Gajentaan</a:t>
            </a:r>
            <a:r>
              <a:rPr lang="en-US" sz="6400" dirty="0" smtClean="0"/>
              <a:t> and M. H. </a:t>
            </a:r>
            <a:r>
              <a:rPr lang="en-US" sz="6400" dirty="0" err="1" smtClean="0"/>
              <a:t>Overmars</a:t>
            </a:r>
            <a:r>
              <a:rPr lang="en-US" sz="6400" dirty="0" smtClean="0"/>
              <a:t>, “On a class of O(n</a:t>
            </a:r>
            <a:r>
              <a:rPr lang="en-US" sz="6400" baseline="30000" dirty="0" smtClean="0"/>
              <a:t>2</a:t>
            </a:r>
            <a:r>
              <a:rPr lang="en-US" sz="6400" dirty="0" smtClean="0"/>
              <a:t>) problems in computational geometry”, in Computational Geometry,  5:165-185, 1995.</a:t>
            </a:r>
          </a:p>
          <a:p>
            <a:pPr>
              <a:lnSpc>
                <a:spcPct val="120000"/>
              </a:lnSpc>
            </a:pPr>
            <a:r>
              <a:rPr lang="en-US" sz="6400" dirty="0" smtClean="0"/>
              <a:t>A. </a:t>
            </a:r>
            <a:r>
              <a:rPr lang="en-US" sz="6400" dirty="0" err="1" smtClean="0"/>
              <a:t>Gionis</a:t>
            </a:r>
            <a:r>
              <a:rPr lang="en-US" sz="6400" dirty="0" smtClean="0"/>
              <a:t>, P. </a:t>
            </a:r>
            <a:r>
              <a:rPr lang="en-US" sz="6400" dirty="0" err="1" smtClean="0"/>
              <a:t>Indyk</a:t>
            </a:r>
            <a:r>
              <a:rPr lang="en-US" sz="6400" dirty="0" smtClean="0"/>
              <a:t>, and R. </a:t>
            </a:r>
            <a:r>
              <a:rPr lang="en-US" sz="6400" dirty="0" err="1" smtClean="0"/>
              <a:t>Motwani</a:t>
            </a:r>
            <a:r>
              <a:rPr lang="en-US" sz="6400" dirty="0" smtClean="0"/>
              <a:t>, “Similarity search in high dimensions via hashing”, in VLDB 1999.</a:t>
            </a:r>
          </a:p>
          <a:p>
            <a:pPr>
              <a:lnSpc>
                <a:spcPct val="120000"/>
              </a:lnSpc>
            </a:pPr>
            <a:r>
              <a:rPr lang="en-US" sz="6400" dirty="0" smtClean="0"/>
              <a:t>A</a:t>
            </a:r>
            <a:r>
              <a:rPr lang="en-US" sz="6400" dirty="0"/>
              <a:t>. </a:t>
            </a:r>
            <a:r>
              <a:rPr lang="en-US" sz="6400" dirty="0" err="1"/>
              <a:t>Makanju</a:t>
            </a:r>
            <a:r>
              <a:rPr lang="en-US" sz="6400" dirty="0"/>
              <a:t>, A. N. </a:t>
            </a:r>
            <a:r>
              <a:rPr lang="en-US" sz="6400" dirty="0" err="1"/>
              <a:t>zincir</a:t>
            </a:r>
            <a:r>
              <a:rPr lang="en-US" sz="6400" dirty="0"/>
              <a:t>-Heywood, and E. E. </a:t>
            </a:r>
            <a:r>
              <a:rPr lang="en-US" sz="6400" dirty="0" err="1"/>
              <a:t>Milios</a:t>
            </a:r>
            <a:r>
              <a:rPr lang="en-US" sz="6400" dirty="0"/>
              <a:t>, “Clustering event logs using iterative partitioning”, in KDD 2009</a:t>
            </a:r>
            <a:r>
              <a:rPr lang="en-US" sz="6400" dirty="0" smtClean="0"/>
              <a:t>.</a:t>
            </a:r>
          </a:p>
          <a:p>
            <a:pPr>
              <a:lnSpc>
                <a:spcPct val="120000"/>
              </a:lnSpc>
            </a:pPr>
            <a:r>
              <a:rPr lang="en-US" sz="6400" dirty="0" smtClean="0"/>
              <a:t>A. Z. </a:t>
            </a:r>
            <a:r>
              <a:rPr lang="en-US" sz="6400" dirty="0" err="1" smtClean="0"/>
              <a:t>Broder</a:t>
            </a:r>
            <a:r>
              <a:rPr lang="en-US" sz="6400" dirty="0" smtClean="0"/>
              <a:t>, N. </a:t>
            </a:r>
            <a:r>
              <a:rPr lang="en-US" sz="6400" dirty="0" err="1" smtClean="0"/>
              <a:t>Charikar</a:t>
            </a:r>
            <a:r>
              <a:rPr lang="en-US" sz="6400" dirty="0" smtClean="0"/>
              <a:t>, A. M. Frieze, and M. </a:t>
            </a:r>
            <a:r>
              <a:rPr lang="en-US" sz="6400" dirty="0" err="1" smtClean="0"/>
              <a:t>Mitzenmacher</a:t>
            </a:r>
            <a:r>
              <a:rPr lang="en-US" sz="6400" dirty="0" smtClean="0"/>
              <a:t>, “Min-wise independent permutations” in STOC 1998.</a:t>
            </a:r>
          </a:p>
          <a:p>
            <a:pPr>
              <a:lnSpc>
                <a:spcPct val="120000"/>
              </a:lnSpc>
            </a:pPr>
            <a:r>
              <a:rPr lang="en-US" sz="6400" dirty="0" smtClean="0"/>
              <a:t>H. </a:t>
            </a:r>
            <a:r>
              <a:rPr lang="en-US" sz="6400" dirty="0" err="1" smtClean="0"/>
              <a:t>Mannila</a:t>
            </a:r>
            <a:r>
              <a:rPr lang="en-US" sz="6400" dirty="0" smtClean="0"/>
              <a:t>, H. </a:t>
            </a:r>
            <a:r>
              <a:rPr lang="en-US" sz="6400" dirty="0" err="1" smtClean="0"/>
              <a:t>Tovionen</a:t>
            </a:r>
            <a:r>
              <a:rPr lang="en-US" sz="6400" dirty="0" smtClean="0"/>
              <a:t>, and A. I. </a:t>
            </a:r>
            <a:r>
              <a:rPr lang="en-US" sz="6400" dirty="0" err="1" smtClean="0"/>
              <a:t>Verkamo</a:t>
            </a:r>
            <a:r>
              <a:rPr lang="en-US" sz="6400" dirty="0" smtClean="0"/>
              <a:t>, “Discovery of frequent episodes in event sequences”, in DMKD, 1(3):259-289, 1997.</a:t>
            </a:r>
          </a:p>
          <a:p>
            <a:pPr>
              <a:lnSpc>
                <a:spcPct val="120000"/>
              </a:lnSpc>
            </a:pPr>
            <a:r>
              <a:rPr lang="en-US" sz="6400" dirty="0" smtClean="0"/>
              <a:t>K. </a:t>
            </a:r>
            <a:r>
              <a:rPr lang="en-US" sz="6400" dirty="0" err="1" smtClean="0"/>
              <a:t>Bouandas</a:t>
            </a:r>
            <a:r>
              <a:rPr lang="en-US" sz="6400" dirty="0" smtClean="0"/>
              <a:t> and A. </a:t>
            </a:r>
            <a:r>
              <a:rPr lang="en-US" sz="6400" dirty="0" err="1" smtClean="0"/>
              <a:t>Osmani</a:t>
            </a:r>
            <a:r>
              <a:rPr lang="en-US" sz="6400" dirty="0" smtClean="0"/>
              <a:t>, “Mining association </a:t>
            </a:r>
            <a:r>
              <a:rPr lang="en-US" sz="6400" dirty="0" err="1" smtClean="0"/>
              <a:t>ruls</a:t>
            </a:r>
            <a:r>
              <a:rPr lang="en-US" sz="6400" dirty="0" smtClean="0"/>
              <a:t> in temporal sequences”, in CIDM 2007.</a:t>
            </a:r>
          </a:p>
          <a:p>
            <a:pPr>
              <a:lnSpc>
                <a:spcPct val="120000"/>
              </a:lnSpc>
            </a:pPr>
            <a:r>
              <a:rPr lang="en-US" sz="6400" dirty="0" smtClean="0"/>
              <a:t>M. </a:t>
            </a:r>
            <a:r>
              <a:rPr lang="en-US" sz="6400" dirty="0" err="1" smtClean="0"/>
              <a:t>Aharon</a:t>
            </a:r>
            <a:r>
              <a:rPr lang="en-US" sz="6400" dirty="0" smtClean="0"/>
              <a:t>, G. </a:t>
            </a:r>
            <a:r>
              <a:rPr lang="en-US" sz="6400" dirty="0" err="1" smtClean="0"/>
              <a:t>Barash</a:t>
            </a:r>
            <a:r>
              <a:rPr lang="en-US" sz="6400" dirty="0" smtClean="0"/>
              <a:t>, I. Cohen, and E. </a:t>
            </a:r>
            <a:r>
              <a:rPr lang="en-US" sz="6400" dirty="0" err="1" smtClean="0"/>
              <a:t>Mordechai</a:t>
            </a:r>
            <a:r>
              <a:rPr lang="en-US" sz="6400" dirty="0" smtClean="0"/>
              <a:t>, “One graph is worth a thousand logs: Uncovering hidden </a:t>
            </a:r>
            <a:r>
              <a:rPr lang="en-US" sz="6400" dirty="0" err="1" smtClean="0"/>
              <a:t>strutures</a:t>
            </a:r>
            <a:r>
              <a:rPr lang="en-US" sz="6400" dirty="0" smtClean="0"/>
              <a:t> in massive system event logs”, in ECML/PKDD, 2009.</a:t>
            </a:r>
          </a:p>
          <a:p>
            <a:pPr>
              <a:lnSpc>
                <a:spcPct val="120000"/>
              </a:lnSpc>
            </a:pPr>
            <a:r>
              <a:rPr lang="en-US" sz="6400" dirty="0" smtClean="0"/>
              <a:t>K. </a:t>
            </a:r>
            <a:r>
              <a:rPr lang="en-US" sz="6400" dirty="0" err="1" smtClean="0"/>
              <a:t>Xu</a:t>
            </a:r>
            <a:r>
              <a:rPr lang="en-US" sz="6400" dirty="0" smtClean="0"/>
              <a:t>, Z.-L. Zhang, and S. Bhattacharyya, “Profiling internet backbone traffic: behavior models and applications”, in SIGCOMM 2005.</a:t>
            </a:r>
          </a:p>
          <a:p>
            <a:pPr>
              <a:lnSpc>
                <a:spcPct val="120000"/>
              </a:lnSpc>
            </a:pPr>
            <a:r>
              <a:rPr lang="en-US" sz="6400" dirty="0" smtClean="0"/>
              <a:t>L. Tang, T. Li, F. </a:t>
            </a:r>
            <a:r>
              <a:rPr lang="en-US" sz="6400" dirty="0" err="1" smtClean="0"/>
              <a:t>Pinel</a:t>
            </a:r>
            <a:r>
              <a:rPr lang="en-US" sz="6400" dirty="0" smtClean="0"/>
              <a:t>, L. </a:t>
            </a:r>
            <a:r>
              <a:rPr lang="en-US" sz="6400" dirty="0" err="1" smtClean="0"/>
              <a:t>Shwartz</a:t>
            </a:r>
            <a:r>
              <a:rPr lang="en-US" sz="6400" dirty="0" smtClean="0"/>
              <a:t>, and G. </a:t>
            </a:r>
            <a:r>
              <a:rPr lang="en-US" sz="6400" dirty="0" err="1" smtClean="0"/>
              <a:t>Grabarnik</a:t>
            </a:r>
            <a:r>
              <a:rPr lang="en-US" sz="6400" dirty="0" smtClean="0"/>
              <a:t>, “Optimizing system monitoring configurations for non-actionable alerts”, in IEEE/IFIP NOMS, 2012.</a:t>
            </a:r>
          </a:p>
          <a:p>
            <a:endParaRPr lang="en-US" sz="5600" dirty="0" smtClean="0"/>
          </a:p>
          <a:p>
            <a:endParaRPr lang="en-US" dirty="0"/>
          </a:p>
        </p:txBody>
      </p:sp>
      <p:sp>
        <p:nvSpPr>
          <p:cNvPr id="4" name="Date Placeholder 3"/>
          <p:cNvSpPr>
            <a:spLocks noGrp="1"/>
          </p:cNvSpPr>
          <p:nvPr>
            <p:ph type="dt" sz="half" idx="10"/>
          </p:nvPr>
        </p:nvSpPr>
        <p:spPr/>
        <p:txBody>
          <a:bodyPr/>
          <a:lstStyle/>
          <a:p>
            <a:fld id="{BB251C14-4CC8-4860-B883-E676DEF957F5}"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Tree>
    <p:extLst>
      <p:ext uri="{BB962C8B-B14F-4D97-AF65-F5344CB8AC3E}">
        <p14:creationId xmlns:p14="http://schemas.microsoft.com/office/powerpoint/2010/main" val="291184792"/>
      </p:ext>
    </p:extLst>
  </p:cSld>
  <p:clrMapOvr>
    <a:masterClrMapping/>
  </p:clrMapOvr>
  <mc:AlternateContent xmlns:mc="http://schemas.openxmlformats.org/markup-compatibility/2006" xmlns:p14="http://schemas.microsoft.com/office/powerpoint/2010/main">
    <mc:Choice Requires="p14">
      <p:transition spd="slow" p14:dur="2000" advTm="589"/>
    </mc:Choice>
    <mc:Fallback xmlns="">
      <p:transition spd="slow" advTm="58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971" y="-33478"/>
            <a:ext cx="8229600" cy="1143000"/>
          </a:xfrm>
        </p:spPr>
        <p:txBody>
          <a:bodyPr/>
          <a:lstStyle/>
          <a:p>
            <a:r>
              <a:rPr lang="en-US" dirty="0" smtClean="0"/>
              <a:t>How IT Service Works?</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90800" y="1943719"/>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55929" y="1065716"/>
            <a:ext cx="4789309" cy="1446550"/>
          </a:xfrm>
          <a:prstGeom prst="rect">
            <a:avLst/>
          </a:prstGeom>
          <a:ln>
            <a:noFill/>
          </a:ln>
        </p:spPr>
        <p:txBody>
          <a:bodyPr wrap="square">
            <a:spAutoFit/>
          </a:bodyPr>
          <a:lstStyle/>
          <a:p>
            <a:r>
              <a:rPr lang="en-US" sz="1600" b="1" dirty="0" smtClean="0">
                <a:latin typeface="Arial" panose="020B0604020202020204" pitchFamily="34" charset="0"/>
                <a:cs typeface="Arial" panose="020B0604020202020204" pitchFamily="34" charset="0"/>
              </a:rPr>
              <a:t>Checking </a:t>
            </a:r>
            <a:r>
              <a:rPr lang="en-US" sz="1600" b="1" dirty="0">
                <a:latin typeface="Arial" panose="020B0604020202020204" pitchFamily="34" charset="0"/>
                <a:cs typeface="Arial" panose="020B0604020202020204" pitchFamily="34" charset="0"/>
              </a:rPr>
              <a:t>Monitoring S</a:t>
            </a:r>
            <a:r>
              <a:rPr lang="en-US" sz="1600" b="1" dirty="0" smtClean="0">
                <a:latin typeface="Arial" panose="020B0604020202020204" pitchFamily="34" charset="0"/>
                <a:cs typeface="Arial" panose="020B0604020202020204" pitchFamily="34" charset="0"/>
              </a:rPr>
              <a:t>ituations</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(periodically): </a:t>
            </a:r>
          </a:p>
          <a:p>
            <a:r>
              <a:rPr lang="en-US" sz="1400" i="1" dirty="0" smtClean="0">
                <a:latin typeface="Arial" panose="020B0604020202020204" pitchFamily="34" charset="0"/>
                <a:cs typeface="Arial" panose="020B0604020202020204" pitchFamily="34" charset="0"/>
              </a:rPr>
              <a:t>If </a:t>
            </a:r>
            <a:r>
              <a:rPr lang="en-US" sz="1400" i="1" dirty="0" err="1" smtClean="0">
                <a:latin typeface="Arial" panose="020B0604020202020204" pitchFamily="34" charset="0"/>
                <a:cs typeface="Arial" panose="020B0604020202020204" pitchFamily="34" charset="0"/>
              </a:rPr>
              <a:t>disk_name</a:t>
            </a:r>
            <a:r>
              <a:rPr lang="en-US" sz="1400" i="1" dirty="0" smtClean="0">
                <a:latin typeface="Arial" panose="020B0604020202020204" pitchFamily="34" charset="0"/>
                <a:cs typeface="Arial" panose="020B0604020202020204" pitchFamily="34" charset="0"/>
              </a:rPr>
              <a:t> == “C:” and  </a:t>
            </a:r>
            <a:r>
              <a:rPr lang="en-US" sz="1400" i="1" dirty="0" err="1" smtClean="0">
                <a:latin typeface="Arial" panose="020B0604020202020204" pitchFamily="34" charset="0"/>
                <a:cs typeface="Arial" panose="020B0604020202020204" pitchFamily="34" charset="0"/>
              </a:rPr>
              <a:t>disk_free</a:t>
            </a:r>
            <a:r>
              <a:rPr lang="en-US" sz="1400" i="1" dirty="0" smtClean="0">
                <a:latin typeface="Arial" panose="020B0604020202020204" pitchFamily="34" charset="0"/>
                <a:cs typeface="Arial" panose="020B0604020202020204" pitchFamily="34" charset="0"/>
              </a:rPr>
              <a:t> &lt; 5%, then create a </a:t>
            </a:r>
            <a:r>
              <a:rPr lang="en-US" sz="1400" i="1" dirty="0" err="1" smtClean="0">
                <a:latin typeface="Arial" panose="020B0604020202020204" pitchFamily="34" charset="0"/>
                <a:cs typeface="Arial" panose="020B0604020202020204" pitchFamily="34" charset="0"/>
              </a:rPr>
              <a:t>diskspace</a:t>
            </a:r>
            <a:r>
              <a:rPr lang="en-US" sz="1400" i="1" dirty="0" smtClean="0">
                <a:latin typeface="Arial" panose="020B0604020202020204" pitchFamily="34" charset="0"/>
                <a:cs typeface="Arial" panose="020B0604020202020204" pitchFamily="34" charset="0"/>
              </a:rPr>
              <a:t> alert.</a:t>
            </a:r>
          </a:p>
          <a:p>
            <a:r>
              <a:rPr lang="en-US" sz="1400" i="1" dirty="0" smtClean="0">
                <a:latin typeface="Arial" panose="020B0604020202020204" pitchFamily="34" charset="0"/>
                <a:cs typeface="Arial" panose="020B0604020202020204" pitchFamily="34" charset="0"/>
              </a:rPr>
              <a:t>If </a:t>
            </a:r>
            <a:r>
              <a:rPr lang="en-US" sz="1400" i="1" dirty="0" err="1">
                <a:latin typeface="Arial" panose="020B0604020202020204" pitchFamily="34" charset="0"/>
                <a:cs typeface="Arial" panose="020B0604020202020204" pitchFamily="34" charset="0"/>
              </a:rPr>
              <a:t>CPU_util</a:t>
            </a:r>
            <a:r>
              <a:rPr lang="en-US" sz="1400" i="1" dirty="0">
                <a:latin typeface="Arial" panose="020B0604020202020204" pitchFamily="34" charset="0"/>
                <a:cs typeface="Arial" panose="020B0604020202020204" pitchFamily="34" charset="0"/>
              </a:rPr>
              <a:t> &gt; 80% and duration &gt; 20 </a:t>
            </a:r>
            <a:r>
              <a:rPr lang="en-US" sz="1400" i="1" dirty="0" smtClean="0">
                <a:latin typeface="Arial" panose="020B0604020202020204" pitchFamily="34" charset="0"/>
                <a:cs typeface="Arial" panose="020B0604020202020204" pitchFamily="34" charset="0"/>
              </a:rPr>
              <a:t>minutes, then create a CPU alert</a:t>
            </a:r>
            <a:endParaRPr lang="en-US" sz="1400" i="1"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t>
            </a:r>
          </a:p>
        </p:txBody>
      </p:sp>
      <p:sp>
        <p:nvSpPr>
          <p:cNvPr id="14" name="Rectangle 13"/>
          <p:cNvSpPr/>
          <p:nvPr/>
        </p:nvSpPr>
        <p:spPr>
          <a:xfrm>
            <a:off x="5257800" y="1163230"/>
            <a:ext cx="3886200" cy="1077218"/>
          </a:xfrm>
          <a:prstGeom prst="rect">
            <a:avLst/>
          </a:prstGeom>
          <a:ln>
            <a:noFill/>
          </a:ln>
        </p:spPr>
        <p:txBody>
          <a:bodyPr wrap="square">
            <a:spAutoFit/>
          </a:bodyPr>
          <a:lstStyle/>
          <a:p>
            <a:r>
              <a:rPr lang="en-US" sz="1600" b="1" dirty="0" smtClean="0">
                <a:latin typeface="Arial" panose="020B0604020202020204" pitchFamily="34" charset="0"/>
                <a:cs typeface="Arial" panose="020B0604020202020204" pitchFamily="34" charset="0"/>
              </a:rPr>
              <a:t>Store</a:t>
            </a:r>
            <a:r>
              <a:rPr lang="en-US" sz="1600" b="1" dirty="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and Explore Events </a:t>
            </a:r>
            <a:r>
              <a:rPr lang="en-US" sz="1600" i="1" dirty="0" smtClean="0">
                <a:latin typeface="Arial" panose="020B0604020202020204" pitchFamily="34" charset="0"/>
                <a:cs typeface="Arial" panose="020B0604020202020204" pitchFamily="34" charset="0"/>
              </a:rPr>
              <a:t>(</a:t>
            </a:r>
            <a:r>
              <a:rPr lang="en-US" sz="1600" i="1" dirty="0" err="1" smtClean="0">
                <a:latin typeface="Arial" panose="020B0604020202020204" pitchFamily="34" charset="0"/>
                <a:cs typeface="Arial" panose="020B0604020202020204" pitchFamily="34" charset="0"/>
              </a:rPr>
              <a:t>diskspace</a:t>
            </a:r>
            <a:r>
              <a:rPr lang="en-US" sz="1600" i="1" dirty="0" smtClean="0">
                <a:latin typeface="Arial" panose="020B0604020202020204" pitchFamily="34" charset="0"/>
                <a:cs typeface="Arial" panose="020B0604020202020204" pitchFamily="34" charset="0"/>
              </a:rPr>
              <a:t>, CPU alerts)</a:t>
            </a:r>
            <a:endParaRPr lang="en-US" sz="1600" i="1" dirty="0">
              <a:latin typeface="Arial" panose="020B0604020202020204" pitchFamily="34" charset="0"/>
              <a:cs typeface="Arial" panose="020B0604020202020204" pitchFamily="34" charset="0"/>
            </a:endParaRPr>
          </a:p>
          <a:p>
            <a:r>
              <a:rPr lang="en-US" sz="1600" b="1" dirty="0" smtClean="0">
                <a:latin typeface="Arial" panose="020B0604020202020204" pitchFamily="34" charset="0"/>
                <a:cs typeface="Arial" panose="020B0604020202020204" pitchFamily="34" charset="0"/>
              </a:rPr>
              <a:t>Automatically Generate</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Incident Tickets.</a:t>
            </a:r>
            <a:endParaRPr lang="en-US" sz="1600" b="1" dirty="0">
              <a:latin typeface="Arial" panose="020B0604020202020204" pitchFamily="34" charset="0"/>
              <a:cs typeface="Arial" panose="020B0604020202020204" pitchFamily="34" charset="0"/>
            </a:endParaRPr>
          </a:p>
        </p:txBody>
      </p:sp>
      <p:sp>
        <p:nvSpPr>
          <p:cNvPr id="19" name="Rectangle 18"/>
          <p:cNvSpPr/>
          <p:nvPr/>
        </p:nvSpPr>
        <p:spPr>
          <a:xfrm>
            <a:off x="5105400" y="5593112"/>
            <a:ext cx="3708734" cy="769441"/>
          </a:xfrm>
          <a:prstGeom prst="rect">
            <a:avLst/>
          </a:prstGeom>
          <a:noFill/>
          <a:ln>
            <a:noFill/>
          </a:ln>
        </p:spPr>
        <p:txBody>
          <a:bodyPr wrap="square">
            <a:spAutoFit/>
          </a:bodyPr>
          <a:lstStyle/>
          <a:p>
            <a:r>
              <a:rPr lang="en-US" sz="1600" b="1" dirty="0" smtClean="0">
                <a:latin typeface="Arial" panose="020B0604020202020204" pitchFamily="34" charset="0"/>
                <a:cs typeface="Arial" panose="020B0604020202020204" pitchFamily="34" charset="0"/>
              </a:rPr>
              <a:t>Track Incident Tickets </a:t>
            </a:r>
            <a:r>
              <a:rPr lang="en-US" sz="1400" i="1" dirty="0" smtClean="0">
                <a:latin typeface="Arial" panose="020B0604020202020204" pitchFamily="34" charset="0"/>
                <a:cs typeface="Arial" panose="020B0604020202020204" pitchFamily="34" charset="0"/>
              </a:rPr>
              <a:t>:</a:t>
            </a:r>
          </a:p>
          <a:p>
            <a:r>
              <a:rPr lang="en-US" sz="1400" i="1" dirty="0" err="1" smtClean="0">
                <a:latin typeface="Arial" panose="020B0604020202020204" pitchFamily="34" charset="0"/>
                <a:cs typeface="Arial" panose="020B0604020202020204" pitchFamily="34" charset="0"/>
              </a:rPr>
              <a:t>OpenDate</a:t>
            </a:r>
            <a:r>
              <a:rPr lang="en-US" sz="1400" i="1" dirty="0" smtClean="0">
                <a:latin typeface="Arial" panose="020B0604020202020204" pitchFamily="34" charset="0"/>
                <a:cs typeface="Arial" panose="020B0604020202020204" pitchFamily="34" charset="0"/>
              </a:rPr>
              <a:t>, </a:t>
            </a:r>
            <a:r>
              <a:rPr lang="en-US" sz="1400" i="1" dirty="0" err="1" smtClean="0">
                <a:latin typeface="Arial" panose="020B0604020202020204" pitchFamily="34" charset="0"/>
                <a:cs typeface="Arial" panose="020B0604020202020204" pitchFamily="34" charset="0"/>
              </a:rPr>
              <a:t>CloseDate</a:t>
            </a:r>
            <a:r>
              <a:rPr lang="en-US" sz="1400" i="1" dirty="0" smtClean="0">
                <a:latin typeface="Arial" panose="020B0604020202020204" pitchFamily="34" charset="0"/>
                <a:cs typeface="Arial" panose="020B0604020202020204" pitchFamily="34" charset="0"/>
              </a:rPr>
              <a:t>, Resolver, Problem Description, Resolution.</a:t>
            </a:r>
            <a:endParaRPr lang="en-US" sz="1400" dirty="0">
              <a:latin typeface="Arial" panose="020B0604020202020204" pitchFamily="34" charset="0"/>
              <a:cs typeface="Arial" panose="020B0604020202020204" pitchFamily="34" charset="0"/>
            </a:endParaRPr>
          </a:p>
        </p:txBody>
      </p:sp>
      <p:sp>
        <p:nvSpPr>
          <p:cNvPr id="20" name="Rectangle 19"/>
          <p:cNvSpPr/>
          <p:nvPr/>
        </p:nvSpPr>
        <p:spPr>
          <a:xfrm>
            <a:off x="69985" y="5398778"/>
            <a:ext cx="3220671" cy="769441"/>
          </a:xfrm>
          <a:prstGeom prst="rect">
            <a:avLst/>
          </a:prstGeom>
          <a:ln>
            <a:noFill/>
          </a:ln>
        </p:spPr>
        <p:txBody>
          <a:bodyPr wrap="square">
            <a:spAutoFit/>
          </a:bodyPr>
          <a:lstStyle/>
          <a:p>
            <a:r>
              <a:rPr lang="en-US" sz="1600" b="1" dirty="0" smtClean="0">
                <a:latin typeface="Arial" panose="020B0604020202020204" pitchFamily="34" charset="0"/>
                <a:cs typeface="Arial" panose="020B0604020202020204" pitchFamily="34" charset="0"/>
              </a:rPr>
              <a:t>Resolving Incident Tickets:</a:t>
            </a:r>
          </a:p>
          <a:p>
            <a:r>
              <a:rPr lang="en-US" sz="1400" i="1" dirty="0" smtClean="0">
                <a:latin typeface="Arial" panose="020B0604020202020204" pitchFamily="34" charset="0"/>
                <a:cs typeface="Arial" panose="020B0604020202020204" pitchFamily="34" charset="0"/>
              </a:rPr>
              <a:t>See problem description, logon server, fix the problem.</a:t>
            </a:r>
            <a:endParaRPr lang="en-US" sz="14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4007411"/>
      </p:ext>
    </p:extLst>
  </p:cSld>
  <p:clrMapOvr>
    <a:masterClrMapping/>
  </p:clrMapOvr>
  <mc:AlternateContent xmlns:mc="http://schemas.openxmlformats.org/markup-compatibility/2006" xmlns:p14="http://schemas.microsoft.com/office/powerpoint/2010/main">
    <mc:Choice Requires="p14">
      <p:transition spd="slow" p14:dur="2000" advTm="1151"/>
    </mc:Choice>
    <mc:Fallback xmlns="">
      <p:transition spd="slow" advTm="1151"/>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(2)</a:t>
            </a:r>
            <a:endParaRPr lang="en-US" dirty="0"/>
          </a:p>
        </p:txBody>
      </p:sp>
      <p:sp>
        <p:nvSpPr>
          <p:cNvPr id="3" name="Content Placeholder 2"/>
          <p:cNvSpPr>
            <a:spLocks noGrp="1"/>
          </p:cNvSpPr>
          <p:nvPr>
            <p:ph idx="1"/>
          </p:nvPr>
        </p:nvSpPr>
        <p:spPr>
          <a:xfrm>
            <a:off x="457200" y="1600200"/>
            <a:ext cx="8534400" cy="4525963"/>
          </a:xfrm>
        </p:spPr>
        <p:txBody>
          <a:bodyPr>
            <a:normAutofit fontScale="32500" lnSpcReduction="20000"/>
          </a:bodyPr>
          <a:lstStyle/>
          <a:p>
            <a:pPr>
              <a:lnSpc>
                <a:spcPct val="120000"/>
              </a:lnSpc>
            </a:pPr>
            <a:r>
              <a:rPr lang="en-US" sz="5600" dirty="0" smtClean="0"/>
              <a:t>S. </a:t>
            </a:r>
            <a:r>
              <a:rPr lang="en-US" sz="5600" dirty="0" err="1" smtClean="0"/>
              <a:t>Agrawal</a:t>
            </a:r>
            <a:r>
              <a:rPr lang="en-US" sz="5600" dirty="0" smtClean="0"/>
              <a:t>, S. Deb, K.V.M. Naidu, and R. </a:t>
            </a:r>
            <a:r>
              <a:rPr lang="en-US" sz="5600" dirty="0" err="1" smtClean="0"/>
              <a:t>Rastogi</a:t>
            </a:r>
            <a:r>
              <a:rPr lang="en-US" sz="5600" dirty="0" smtClean="0"/>
              <a:t>, “Efficient detection of distributed constraint violations”, in ICDE 2007.</a:t>
            </a:r>
          </a:p>
          <a:p>
            <a:pPr>
              <a:lnSpc>
                <a:spcPct val="120000"/>
              </a:lnSpc>
            </a:pPr>
            <a:r>
              <a:rPr lang="en-US" sz="5600" dirty="0"/>
              <a:t>S. Ma and J. L. </a:t>
            </a:r>
            <a:r>
              <a:rPr lang="en-US" sz="5600" dirty="0" err="1" smtClean="0"/>
              <a:t>Hellerstein</a:t>
            </a:r>
            <a:r>
              <a:rPr lang="en-US" sz="5600" dirty="0" smtClean="0"/>
              <a:t>, ‘Mining </a:t>
            </a:r>
            <a:r>
              <a:rPr lang="en-US" sz="5600" dirty="0"/>
              <a:t>partially </a:t>
            </a:r>
            <a:r>
              <a:rPr lang="en-US" sz="5600" dirty="0" smtClean="0"/>
              <a:t>periodic event </a:t>
            </a:r>
            <a:r>
              <a:rPr lang="en-US" sz="5600" dirty="0"/>
              <a:t>patterns with unknown </a:t>
            </a:r>
            <a:r>
              <a:rPr lang="en-US" sz="5600" dirty="0" smtClean="0"/>
              <a:t>periods”, </a:t>
            </a:r>
            <a:r>
              <a:rPr lang="en-US" sz="5600" dirty="0"/>
              <a:t>In </a:t>
            </a:r>
            <a:r>
              <a:rPr lang="en-US" sz="5600" dirty="0" smtClean="0"/>
              <a:t>Proceedings of </a:t>
            </a:r>
            <a:r>
              <a:rPr lang="en-US" sz="5600" dirty="0"/>
              <a:t>ICDE, pages 205–214, 2001</a:t>
            </a:r>
            <a:r>
              <a:rPr lang="en-US" sz="5600" dirty="0" smtClean="0"/>
              <a:t>.</a:t>
            </a:r>
          </a:p>
          <a:p>
            <a:pPr>
              <a:lnSpc>
                <a:spcPct val="120000"/>
              </a:lnSpc>
            </a:pPr>
            <a:r>
              <a:rPr lang="en-US" sz="5600" dirty="0" smtClean="0"/>
              <a:t>S. R. </a:t>
            </a:r>
            <a:r>
              <a:rPr lang="en-US" sz="5600" dirty="0" err="1" smtClean="0"/>
              <a:t>Kashyap</a:t>
            </a:r>
            <a:r>
              <a:rPr lang="en-US" sz="5600" dirty="0" smtClean="0"/>
              <a:t>, J. </a:t>
            </a:r>
            <a:r>
              <a:rPr lang="en-US" sz="5600" dirty="0" err="1" smtClean="0"/>
              <a:t>Ramamirtham</a:t>
            </a:r>
            <a:r>
              <a:rPr lang="en-US" sz="5600" dirty="0" smtClean="0"/>
              <a:t>, R. </a:t>
            </a:r>
            <a:r>
              <a:rPr lang="en-US" sz="5600" dirty="0" err="1" smtClean="0"/>
              <a:t>Rastogi</a:t>
            </a:r>
            <a:r>
              <a:rPr lang="en-US" sz="5600" dirty="0" smtClean="0"/>
              <a:t>, and P. Shukla, “Efficient constraint monitoring using adaptive thresholds”, in ICDE 2008.</a:t>
            </a:r>
          </a:p>
          <a:p>
            <a:pPr>
              <a:lnSpc>
                <a:spcPct val="120000"/>
              </a:lnSpc>
            </a:pPr>
            <a:r>
              <a:rPr lang="en-US" sz="5600" dirty="0" smtClean="0"/>
              <a:t>T. Li and S. Ma, “Mining temporal patterns without predefined time windows”, in ICDM 2004.</a:t>
            </a:r>
          </a:p>
          <a:p>
            <a:pPr>
              <a:lnSpc>
                <a:spcPct val="120000"/>
              </a:lnSpc>
            </a:pPr>
            <a:r>
              <a:rPr lang="en-US" sz="5600" dirty="0" smtClean="0"/>
              <a:t>U. </a:t>
            </a:r>
            <a:r>
              <a:rPr lang="en-US" sz="5600" dirty="0" err="1" smtClean="0"/>
              <a:t>Manber</a:t>
            </a:r>
            <a:r>
              <a:rPr lang="en-US" sz="5600" dirty="0" smtClean="0"/>
              <a:t> and E. W. Myers, “Suffix </a:t>
            </a:r>
            <a:r>
              <a:rPr lang="en-US" sz="5600" dirty="0" err="1" smtClean="0"/>
              <a:t>arryas</a:t>
            </a:r>
            <a:r>
              <a:rPr lang="en-US" sz="5600" dirty="0" smtClean="0"/>
              <a:t>: A new method for on-line string searches”, in SIAM J. </a:t>
            </a:r>
            <a:r>
              <a:rPr lang="en-US" sz="5600" dirty="0" err="1" smtClean="0"/>
              <a:t>Comput</a:t>
            </a:r>
            <a:r>
              <a:rPr lang="en-US" sz="5600" dirty="0" smtClean="0"/>
              <a:t>., 22(5):935-948, 1993.</a:t>
            </a:r>
          </a:p>
          <a:p>
            <a:pPr>
              <a:lnSpc>
                <a:spcPct val="120000"/>
              </a:lnSpc>
            </a:pPr>
            <a:r>
              <a:rPr lang="en-US" sz="5600" dirty="0" smtClean="0"/>
              <a:t>W. Xu, L. Huang, A. Fox, D. A. Patterson, and M. I. Jordan, “Mining console logs for large-scale system problem detection”, in </a:t>
            </a:r>
            <a:r>
              <a:rPr lang="en-US" sz="5600" dirty="0" err="1" smtClean="0"/>
              <a:t>SysML</a:t>
            </a:r>
            <a:r>
              <a:rPr lang="en-US" sz="5600" dirty="0" smtClean="0"/>
              <a:t>, 2008.</a:t>
            </a:r>
          </a:p>
          <a:p>
            <a:endParaRPr lang="en-US" dirty="0"/>
          </a:p>
        </p:txBody>
      </p:sp>
      <p:sp>
        <p:nvSpPr>
          <p:cNvPr id="4" name="Date Placeholder 3"/>
          <p:cNvSpPr>
            <a:spLocks noGrp="1"/>
          </p:cNvSpPr>
          <p:nvPr>
            <p:ph type="dt" sz="half" idx="10"/>
          </p:nvPr>
        </p:nvSpPr>
        <p:spPr/>
        <p:txBody>
          <a:bodyPr/>
          <a:lstStyle/>
          <a:p>
            <a:fld id="{BB251C14-4CC8-4860-B883-E676DEF957F5}"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Tree>
    <p:extLst>
      <p:ext uri="{BB962C8B-B14F-4D97-AF65-F5344CB8AC3E}">
        <p14:creationId xmlns:p14="http://schemas.microsoft.com/office/powerpoint/2010/main" val="1530375360"/>
      </p:ext>
    </p:extLst>
  </p:cSld>
  <p:clrMapOvr>
    <a:masterClrMapping/>
  </p:clrMapOvr>
  <mc:AlternateContent xmlns:mc="http://schemas.openxmlformats.org/markup-compatibility/2006" xmlns:p14="http://schemas.microsoft.com/office/powerpoint/2010/main">
    <mc:Choice Requires="p14">
      <p:transition spd="slow" p14:dur="2000" advTm="589"/>
    </mc:Choice>
    <mc:Fallback xmlns="">
      <p:transition spd="slow" advTm="589"/>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600" dirty="0" smtClean="0"/>
              <a:t>Publications </a:t>
            </a:r>
            <a:r>
              <a:rPr lang="en-US" sz="2400" dirty="0" smtClean="0"/>
              <a:t>(12 conference papers, 2 journal papers)</a:t>
            </a:r>
            <a:endParaRPr lang="en-US" sz="2400" dirty="0"/>
          </a:p>
        </p:txBody>
      </p:sp>
      <p:sp>
        <p:nvSpPr>
          <p:cNvPr id="4" name="Date Placeholder 3"/>
          <p:cNvSpPr>
            <a:spLocks noGrp="1"/>
          </p:cNvSpPr>
          <p:nvPr>
            <p:ph type="dt" sz="half" idx="10"/>
          </p:nvPr>
        </p:nvSpPr>
        <p:spPr/>
        <p:txBody>
          <a:bodyPr/>
          <a:lstStyle/>
          <a:p>
            <a:fld id="{D0004D3E-60F1-4CEB-BE2D-3047E2355107}"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3" name="TextBox 2"/>
          <p:cNvSpPr txBox="1"/>
          <p:nvPr/>
        </p:nvSpPr>
        <p:spPr>
          <a:xfrm>
            <a:off x="304800" y="1276905"/>
            <a:ext cx="8534400" cy="5324535"/>
          </a:xfrm>
          <a:prstGeom prst="rect">
            <a:avLst/>
          </a:prstGeom>
          <a:noFill/>
        </p:spPr>
        <p:txBody>
          <a:bodyPr wrap="square" rtlCol="0">
            <a:spAutoFit/>
          </a:bodyPr>
          <a:lstStyle/>
          <a:p>
            <a:r>
              <a:rPr lang="en-US" b="1" dirty="0" smtClean="0">
                <a:latin typeface="Arial" panose="020B0604020202020204" pitchFamily="34" charset="0"/>
                <a:cs typeface="Arial" panose="020B0604020202020204" pitchFamily="34" charset="0"/>
              </a:rPr>
              <a:t>2013 </a:t>
            </a:r>
          </a:p>
          <a:p>
            <a:endParaRPr lang="en-US" sz="1400" b="1" dirty="0" smtClean="0">
              <a:latin typeface="Arial" panose="020B0604020202020204" pitchFamily="34" charset="0"/>
              <a:cs typeface="Arial" panose="020B0604020202020204" pitchFamily="34" charset="0"/>
            </a:endParaRPr>
          </a:p>
          <a:p>
            <a:pPr>
              <a:buFont typeface="Arial"/>
              <a:buChar char="•"/>
            </a:pPr>
            <a:r>
              <a:rPr lang="en-US" sz="1400" b="1" dirty="0" smtClean="0">
                <a:latin typeface="Arial" panose="020B0604020202020204" pitchFamily="34" charset="0"/>
                <a:cs typeface="Arial" panose="020B0604020202020204" pitchFamily="34" charset="0"/>
              </a:rPr>
              <a:t>  Liang </a:t>
            </a:r>
            <a:r>
              <a:rPr lang="en-US" sz="1400" b="1" dirty="0">
                <a:latin typeface="Arial" panose="020B0604020202020204" pitchFamily="34" charset="0"/>
                <a:cs typeface="Arial" panose="020B0604020202020204" pitchFamily="34" charset="0"/>
              </a:rPr>
              <a:t>Tang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Romer</a:t>
            </a:r>
            <a:r>
              <a:rPr lang="en-US" sz="1400" dirty="0">
                <a:latin typeface="Arial" panose="020B0604020202020204" pitchFamily="34" charset="0"/>
                <a:cs typeface="Arial" panose="020B0604020202020204" pitchFamily="34" charset="0"/>
              </a:rPr>
              <a:t> Rosales, </a:t>
            </a:r>
            <a:r>
              <a:rPr lang="en-US" sz="1400" dirty="0" err="1">
                <a:latin typeface="Arial" panose="020B0604020202020204" pitchFamily="34" charset="0"/>
                <a:cs typeface="Arial" panose="020B0604020202020204" pitchFamily="34" charset="0"/>
              </a:rPr>
              <a:t>Ajit</a:t>
            </a:r>
            <a:r>
              <a:rPr lang="en-US" sz="1400" dirty="0">
                <a:latin typeface="Arial" panose="020B0604020202020204" pitchFamily="34" charset="0"/>
                <a:cs typeface="Arial" panose="020B0604020202020204" pitchFamily="34" charset="0"/>
              </a:rPr>
              <a:t> Singh, Deepak Agarwal. "</a:t>
            </a:r>
            <a:r>
              <a:rPr lang="en-US" sz="1400" dirty="0">
                <a:latin typeface="Arial" panose="020B0604020202020204" pitchFamily="34" charset="0"/>
                <a:cs typeface="Arial" panose="020B0604020202020204" pitchFamily="34" charset="0"/>
                <a:hlinkClick r:id="rId3"/>
              </a:rPr>
              <a:t>Automatic Ad Format Selection via Contextual Bandits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22th ACM Conference on Information and Knowledge Management </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CIKM 2013</a:t>
            </a:r>
            <a:r>
              <a:rPr lang="en-US" sz="1400" dirty="0">
                <a:latin typeface="Arial" panose="020B0604020202020204" pitchFamily="34" charset="0"/>
                <a:cs typeface="Arial" panose="020B0604020202020204" pitchFamily="34" charset="0"/>
              </a:rPr>
              <a:t>), San Francisco, USA, Dec. 2013. (full paper, invited paper).</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b="1" dirty="0">
                <a:latin typeface="Arial" panose="020B0604020202020204" pitchFamily="34" charset="0"/>
                <a:cs typeface="Arial" panose="020B0604020202020204" pitchFamily="34" charset="0"/>
              </a:rPr>
              <a:t>  Liang Tang</a:t>
            </a:r>
            <a:r>
              <a:rPr lang="en-US" sz="1400" dirty="0">
                <a:latin typeface="Arial" panose="020B0604020202020204" pitchFamily="34" charset="0"/>
                <a:cs typeface="Arial" panose="020B0604020202020204" pitchFamily="34" charset="0"/>
              </a:rPr>
              <a:t>, Tao Li, Shu-</a:t>
            </a:r>
            <a:r>
              <a:rPr lang="en-US" sz="1400" dirty="0" err="1">
                <a:latin typeface="Arial" panose="020B0604020202020204" pitchFamily="34" charset="0"/>
                <a:cs typeface="Arial" panose="020B0604020202020204" pitchFamily="34" charset="0"/>
              </a:rPr>
              <a:t>Ching</a:t>
            </a:r>
            <a:r>
              <a:rPr lang="en-US" sz="1400" dirty="0">
                <a:latin typeface="Arial" panose="020B0604020202020204" pitchFamily="34" charset="0"/>
                <a:cs typeface="Arial" panose="020B0604020202020204" pitchFamily="34" charset="0"/>
              </a:rPr>
              <a:t> Chen, </a:t>
            </a:r>
            <a:r>
              <a:rPr lang="en-US" sz="1400" dirty="0" err="1">
                <a:latin typeface="Arial" panose="020B0604020202020204" pitchFamily="34" charset="0"/>
                <a:cs typeface="Arial" panose="020B0604020202020204" pitchFamily="34" charset="0"/>
              </a:rPr>
              <a:t>Shuzhi</a:t>
            </a:r>
            <a:r>
              <a:rPr lang="en-US" sz="1400" dirty="0">
                <a:latin typeface="Arial" panose="020B0604020202020204" pitchFamily="34" charset="0"/>
                <a:cs typeface="Arial" panose="020B0604020202020204" pitchFamily="34" charset="0"/>
              </a:rPr>
              <a:t> Zhu. "</a:t>
            </a:r>
            <a:r>
              <a:rPr lang="en-US" sz="1400" dirty="0">
                <a:latin typeface="Arial" panose="020B0604020202020204" pitchFamily="34" charset="0"/>
                <a:cs typeface="Arial" panose="020B0604020202020204" pitchFamily="34" charset="0"/>
                <a:hlinkClick r:id="rId4"/>
              </a:rPr>
              <a:t>Searching Similar Segments over Textual Event Sequences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22th ACM Conference on Information and Knowledge Management </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CIKM 2013</a:t>
            </a:r>
            <a:r>
              <a:rPr lang="en-US" sz="1400" dirty="0">
                <a:latin typeface="Arial" panose="020B0604020202020204" pitchFamily="34" charset="0"/>
                <a:cs typeface="Arial" panose="020B0604020202020204" pitchFamily="34" charset="0"/>
              </a:rPr>
              <a:t>), San Francisco, USA, Dec. 2013. (full paper, acceptance rate: 143/848=16.8%).</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dirty="0">
                <a:latin typeface="Arial" panose="020B0604020202020204" pitchFamily="34" charset="0"/>
                <a:cs typeface="Arial" panose="020B0604020202020204" pitchFamily="34" charset="0"/>
              </a:rPr>
              <a:t>  Li Zheng, Chao Shen, </a:t>
            </a:r>
            <a:r>
              <a:rPr lang="en-US" sz="1400" b="1" dirty="0">
                <a:latin typeface="Arial" panose="020B0604020202020204" pitchFamily="34" charset="0"/>
                <a:cs typeface="Arial" panose="020B0604020202020204" pitchFamily="34" charset="0"/>
              </a:rPr>
              <a:t>Liang Tang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Chunqiu</a:t>
            </a:r>
            <a:r>
              <a:rPr lang="en-US" sz="1400" dirty="0">
                <a:latin typeface="Arial" panose="020B0604020202020204" pitchFamily="34" charset="0"/>
                <a:cs typeface="Arial" panose="020B0604020202020204" pitchFamily="34" charset="0"/>
              </a:rPr>
              <a:t> Zeng, Tao Li, Steve Luis, Shu-</a:t>
            </a:r>
            <a:r>
              <a:rPr lang="en-US" sz="1400" dirty="0" err="1">
                <a:latin typeface="Arial" panose="020B0604020202020204" pitchFamily="34" charset="0"/>
                <a:cs typeface="Arial" panose="020B0604020202020204" pitchFamily="34" charset="0"/>
              </a:rPr>
              <a:t>Ching</a:t>
            </a:r>
            <a:r>
              <a:rPr lang="en-US" sz="1400" dirty="0">
                <a:latin typeface="Arial" panose="020B0604020202020204" pitchFamily="34" charset="0"/>
                <a:cs typeface="Arial" panose="020B0604020202020204" pitchFamily="34" charset="0"/>
              </a:rPr>
              <a:t> Chen. "</a:t>
            </a:r>
            <a:r>
              <a:rPr lang="en-US" sz="1400" dirty="0">
                <a:latin typeface="Arial" panose="020B0604020202020204" pitchFamily="34" charset="0"/>
                <a:cs typeface="Arial" panose="020B0604020202020204" pitchFamily="34" charset="0"/>
                <a:hlinkClick r:id="rId5"/>
              </a:rPr>
              <a:t>Data Mining Meets the Needs of Disaster Information Management</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IEEE Transactions on Human-</a:t>
            </a:r>
            <a:r>
              <a:rPr lang="en-US" sz="1400" i="1" dirty="0" err="1">
                <a:latin typeface="Arial" panose="020B0604020202020204" pitchFamily="34" charset="0"/>
                <a:cs typeface="Arial" panose="020B0604020202020204" pitchFamily="34" charset="0"/>
              </a:rPr>
              <a:t>Matchine</a:t>
            </a:r>
            <a:r>
              <a:rPr lang="en-US" sz="1400" i="1" dirty="0">
                <a:latin typeface="Arial" panose="020B0604020202020204" pitchFamily="34" charset="0"/>
                <a:cs typeface="Arial" panose="020B0604020202020204" pitchFamily="34" charset="0"/>
              </a:rPr>
              <a:t> Systems</a:t>
            </a:r>
            <a:r>
              <a:rPr lang="en-US" sz="1400" dirty="0">
                <a:latin typeface="Arial" panose="020B0604020202020204" pitchFamily="34" charset="0"/>
                <a:cs typeface="Arial" panose="020B0604020202020204" pitchFamily="34" charset="0"/>
              </a:rPr>
              <a:t>, 2013.</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b="1" dirty="0">
                <a:latin typeface="Arial" panose="020B0604020202020204" pitchFamily="34" charset="0"/>
                <a:cs typeface="Arial" panose="020B0604020202020204" pitchFamily="34" charset="0"/>
              </a:rPr>
              <a:t>  Liang Tang</a:t>
            </a:r>
            <a:r>
              <a:rPr lang="en-US" sz="1400" dirty="0">
                <a:latin typeface="Arial" panose="020B0604020202020204" pitchFamily="34" charset="0"/>
                <a:cs typeface="Arial" panose="020B0604020202020204" pitchFamily="34" charset="0"/>
              </a:rPr>
              <a:t>, Tao Li, Larisa </a:t>
            </a:r>
            <a:r>
              <a:rPr lang="en-US" sz="1400" dirty="0" err="1">
                <a:latin typeface="Arial" panose="020B0604020202020204" pitchFamily="34" charset="0"/>
                <a:cs typeface="Arial" panose="020B0604020202020204" pitchFamily="34" charset="0"/>
              </a:rPr>
              <a:t>Shwartz</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Genady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Grabarnik</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6"/>
              </a:rPr>
              <a:t>Identifying Missed Monitoring Alerts based on Unstructured Incident Tickets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9th International Conference on Network and Service Management </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CNSM 2013</a:t>
            </a:r>
            <a:r>
              <a:rPr lang="en-US" sz="1400" dirty="0">
                <a:latin typeface="Arial" panose="020B0604020202020204" pitchFamily="34" charset="0"/>
                <a:cs typeface="Arial" panose="020B0604020202020204" pitchFamily="34" charset="0"/>
              </a:rPr>
              <a:t>), Zurich, </a:t>
            </a:r>
            <a:r>
              <a:rPr lang="en-US" sz="1400" dirty="0" err="1">
                <a:latin typeface="Arial" panose="020B0604020202020204" pitchFamily="34" charset="0"/>
                <a:cs typeface="Arial" panose="020B0604020202020204" pitchFamily="34" charset="0"/>
              </a:rPr>
              <a:t>Swizerland</a:t>
            </a:r>
            <a:r>
              <a:rPr lang="en-US" sz="1400" dirty="0">
                <a:latin typeface="Arial" panose="020B0604020202020204" pitchFamily="34" charset="0"/>
                <a:cs typeface="Arial" panose="020B0604020202020204" pitchFamily="34" charset="0"/>
              </a:rPr>
              <a:t>, Oct. 2013. (short paper).</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b="1" dirty="0">
                <a:latin typeface="Arial" panose="020B0604020202020204" pitchFamily="34" charset="0"/>
                <a:cs typeface="Arial" panose="020B0604020202020204" pitchFamily="34" charset="0"/>
              </a:rPr>
              <a:t>  Liang Tang</a:t>
            </a:r>
            <a:r>
              <a:rPr lang="en-US" sz="1400" dirty="0">
                <a:latin typeface="Arial" panose="020B0604020202020204" pitchFamily="34" charset="0"/>
                <a:cs typeface="Arial" panose="020B0604020202020204" pitchFamily="34" charset="0"/>
              </a:rPr>
              <a:t>, Tao Li, Larisa </a:t>
            </a:r>
            <a:r>
              <a:rPr lang="en-US" sz="1400" dirty="0" err="1">
                <a:latin typeface="Arial" panose="020B0604020202020204" pitchFamily="34" charset="0"/>
                <a:cs typeface="Arial" panose="020B0604020202020204" pitchFamily="34" charset="0"/>
              </a:rPr>
              <a:t>Shwartz</a:t>
            </a:r>
            <a:r>
              <a:rPr lang="en-US" sz="1400" dirty="0">
                <a:latin typeface="Arial" panose="020B0604020202020204" pitchFamily="34" charset="0"/>
                <a:cs typeface="Arial" panose="020B0604020202020204" pitchFamily="34" charset="0"/>
              </a:rPr>
              <a:t>, Florian </a:t>
            </a:r>
            <a:r>
              <a:rPr lang="en-US" sz="1400" dirty="0" err="1">
                <a:latin typeface="Arial" panose="020B0604020202020204" pitchFamily="34" charset="0"/>
                <a:cs typeface="Arial" panose="020B0604020202020204" pitchFamily="34" charset="0"/>
              </a:rPr>
              <a:t>Pinel</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Genady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Grabarnik</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7"/>
              </a:rPr>
              <a:t>An Integrated Framework for Optimizing Automatic Monitoring Systems in Large IT Infrastructures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19th ACM SIGKDD Conference on Knowledge Discovery and Data Mining </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KDD'13</a:t>
            </a:r>
            <a:r>
              <a:rPr lang="en-US" sz="1400" dirty="0">
                <a:latin typeface="Arial" panose="020B0604020202020204" pitchFamily="34" charset="0"/>
                <a:cs typeface="Arial" panose="020B0604020202020204" pitchFamily="34" charset="0"/>
              </a:rPr>
              <a:t>), Chicago, USA, Aug. 2013. (Industrial/Government Track, full presentation).</a:t>
            </a:r>
          </a:p>
          <a:p>
            <a:endParaRPr lang="en-US" sz="1400" dirty="0"/>
          </a:p>
        </p:txBody>
      </p:sp>
    </p:spTree>
    <p:extLst>
      <p:ext uri="{BB962C8B-B14F-4D97-AF65-F5344CB8AC3E}">
        <p14:creationId xmlns:p14="http://schemas.microsoft.com/office/powerpoint/2010/main" val="1432441613"/>
      </p:ext>
    </p:extLst>
  </p:cSld>
  <p:clrMapOvr>
    <a:masterClrMapping/>
  </p:clrMapOvr>
  <mc:AlternateContent xmlns:mc="http://schemas.openxmlformats.org/markup-compatibility/2006" xmlns:p14="http://schemas.microsoft.com/office/powerpoint/2010/main">
    <mc:Choice Requires="p14">
      <p:transition spd="slow" p14:dur="2000" advTm="1108"/>
    </mc:Choice>
    <mc:Fallback xmlns="">
      <p:transition spd="slow" advTm="1108"/>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600" dirty="0" smtClean="0"/>
              <a:t>Publications </a:t>
            </a:r>
            <a:r>
              <a:rPr lang="en-US" sz="2400" dirty="0" smtClean="0"/>
              <a:t>(12 conference papers,  2 journal papers)</a:t>
            </a:r>
            <a:endParaRPr lang="en-US" sz="2400" dirty="0"/>
          </a:p>
        </p:txBody>
      </p:sp>
      <p:sp>
        <p:nvSpPr>
          <p:cNvPr id="4" name="Date Placeholder 3"/>
          <p:cNvSpPr>
            <a:spLocks noGrp="1"/>
          </p:cNvSpPr>
          <p:nvPr>
            <p:ph type="dt" sz="half" idx="10"/>
          </p:nvPr>
        </p:nvSpPr>
        <p:spPr/>
        <p:txBody>
          <a:bodyPr/>
          <a:lstStyle/>
          <a:p>
            <a:fld id="{D0004D3E-60F1-4CEB-BE2D-3047E2355107}"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3" name="TextBox 2"/>
          <p:cNvSpPr txBox="1"/>
          <p:nvPr/>
        </p:nvSpPr>
        <p:spPr>
          <a:xfrm>
            <a:off x="304800" y="1371600"/>
            <a:ext cx="8534400" cy="5139869"/>
          </a:xfrm>
          <a:prstGeom prst="rect">
            <a:avLst/>
          </a:prstGeom>
          <a:noFill/>
        </p:spPr>
        <p:txBody>
          <a:bodyPr wrap="square" rtlCol="0">
            <a:spAutoFit/>
          </a:bodyPr>
          <a:lstStyle/>
          <a:p>
            <a:pPr>
              <a:buFont typeface="Arial"/>
              <a:buChar char="•"/>
            </a:pPr>
            <a:r>
              <a:rPr lang="en-US" sz="1400" b="1" dirty="0" smtClean="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Liang Tang</a:t>
            </a:r>
            <a:r>
              <a:rPr lang="en-US" sz="1400" dirty="0">
                <a:latin typeface="Arial" panose="020B0604020202020204" pitchFamily="34" charset="0"/>
                <a:cs typeface="Arial" panose="020B0604020202020204" pitchFamily="34" charset="0"/>
              </a:rPr>
              <a:t>, Tao Li, </a:t>
            </a:r>
            <a:r>
              <a:rPr lang="en-US" sz="1400" dirty="0" err="1">
                <a:latin typeface="Arial" panose="020B0604020202020204" pitchFamily="34" charset="0"/>
                <a:cs typeface="Arial" panose="020B0604020202020204" pitchFamily="34" charset="0"/>
              </a:rPr>
              <a:t>Yexi</a:t>
            </a:r>
            <a:r>
              <a:rPr lang="en-US" sz="1400" dirty="0">
                <a:latin typeface="Arial" panose="020B0604020202020204" pitchFamily="34" charset="0"/>
                <a:cs typeface="Arial" panose="020B0604020202020204" pitchFamily="34" charset="0"/>
              </a:rPr>
              <a:t> Jiang, </a:t>
            </a:r>
            <a:r>
              <a:rPr lang="en-US" sz="1400" dirty="0" err="1">
                <a:latin typeface="Arial" panose="020B0604020202020204" pitchFamily="34" charset="0"/>
                <a:cs typeface="Arial" panose="020B0604020202020204" pitchFamily="34" charset="0"/>
              </a:rPr>
              <a:t>Zhiyuan</a:t>
            </a:r>
            <a:r>
              <a:rPr lang="en-US" sz="1400" dirty="0">
                <a:latin typeface="Arial" panose="020B0604020202020204" pitchFamily="34" charset="0"/>
                <a:cs typeface="Arial" panose="020B0604020202020204" pitchFamily="34" charset="0"/>
              </a:rPr>
              <a:t> Chen "</a:t>
            </a:r>
            <a:r>
              <a:rPr lang="en-US" sz="1400" dirty="0">
                <a:latin typeface="Arial" panose="020B0604020202020204" pitchFamily="34" charset="0"/>
                <a:cs typeface="Arial" panose="020B0604020202020204" pitchFamily="34" charset="0"/>
                <a:hlinkClick r:id="rId3"/>
              </a:rPr>
              <a:t>Dynamic Query Forms for Database Queries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IEEE Transactions on Knowledge and Data Engineering</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TKDE</a:t>
            </a:r>
            <a:r>
              <a:rPr lang="en-US" sz="1400" dirty="0">
                <a:latin typeface="Arial" panose="020B0604020202020204" pitchFamily="34" charset="0"/>
                <a:cs typeface="Arial" panose="020B0604020202020204" pitchFamily="34" charset="0"/>
              </a:rPr>
              <a:t>), 2013</a:t>
            </a:r>
            <a:r>
              <a:rPr lang="en-US" sz="1400" dirty="0" smtClean="0">
                <a:latin typeface="Arial" panose="020B0604020202020204" pitchFamily="34" charset="0"/>
                <a:cs typeface="Arial" panose="020B0604020202020204" pitchFamily="34" charset="0"/>
              </a:rPr>
              <a:t>.</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b="1" dirty="0">
                <a:latin typeface="Arial" panose="020B0604020202020204" pitchFamily="34" charset="0"/>
                <a:cs typeface="Arial" panose="020B0604020202020204" pitchFamily="34" charset="0"/>
              </a:rPr>
              <a:t>  Liang Tang</a:t>
            </a:r>
            <a:r>
              <a:rPr lang="en-US" sz="1400" dirty="0">
                <a:latin typeface="Arial" panose="020B0604020202020204" pitchFamily="34" charset="0"/>
                <a:cs typeface="Arial" panose="020B0604020202020204" pitchFamily="34" charset="0"/>
              </a:rPr>
              <a:t>, Tao Li, Larisa </a:t>
            </a:r>
            <a:r>
              <a:rPr lang="en-US" sz="1400" dirty="0" err="1">
                <a:latin typeface="Arial" panose="020B0604020202020204" pitchFamily="34" charset="0"/>
                <a:cs typeface="Arial" panose="020B0604020202020204" pitchFamily="34" charset="0"/>
              </a:rPr>
              <a:t>Shwartz</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Genady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Grabarnik</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4"/>
              </a:rPr>
              <a:t>Recommending Resolutions for Problems Identified by Monitoring</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IFIP/IEEE International Symposium on Integrated Network Management</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IM'2013</a:t>
            </a:r>
            <a:r>
              <a:rPr lang="en-US" sz="1400" dirty="0">
                <a:latin typeface="Arial" panose="020B0604020202020204" pitchFamily="34" charset="0"/>
                <a:cs typeface="Arial" panose="020B0604020202020204" pitchFamily="34" charset="0"/>
              </a:rPr>
              <a:t>), 2013 (regular technical track, acceptance rate: 27.0%) </a:t>
            </a:r>
            <a:r>
              <a:rPr lang="en-US" sz="1400" dirty="0" smtClean="0">
                <a:latin typeface="Arial" panose="020B0604020202020204" pitchFamily="34" charset="0"/>
                <a:cs typeface="Arial" panose="020B0604020202020204" pitchFamily="34" charset="0"/>
              </a:rPr>
              <a:t>.</a:t>
            </a:r>
          </a:p>
          <a:p>
            <a:pPr>
              <a:buFont typeface="Arial"/>
              <a:buChar char="•"/>
            </a:pPr>
            <a:endParaRPr lang="en-US" sz="1400"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2012</a:t>
            </a:r>
            <a:endParaRPr lang="en-US" sz="2000" b="1" dirty="0">
              <a:latin typeface="Arial" panose="020B0604020202020204" pitchFamily="34" charset="0"/>
              <a:cs typeface="Arial" panose="020B0604020202020204" pitchFamily="34" charset="0"/>
            </a:endParaRP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dirty="0">
                <a:latin typeface="Arial" panose="020B0604020202020204" pitchFamily="34" charset="0"/>
                <a:cs typeface="Arial" panose="020B0604020202020204" pitchFamily="34" charset="0"/>
              </a:rPr>
              <a:t>  Li Zheng, Chao Shen, </a:t>
            </a:r>
            <a:r>
              <a:rPr lang="en-US" sz="1400" b="1" dirty="0">
                <a:latin typeface="Arial" panose="020B0604020202020204" pitchFamily="34" charset="0"/>
                <a:cs typeface="Arial" panose="020B0604020202020204" pitchFamily="34" charset="0"/>
              </a:rPr>
              <a:t>Liang Tang</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Chunqiu</a:t>
            </a:r>
            <a:r>
              <a:rPr lang="en-US" sz="1400" dirty="0">
                <a:latin typeface="Arial" panose="020B0604020202020204" pitchFamily="34" charset="0"/>
                <a:cs typeface="Arial" panose="020B0604020202020204" pitchFamily="34" charset="0"/>
              </a:rPr>
              <a:t> Zeng, Tao Li, Steve Luis, Shu-</a:t>
            </a:r>
            <a:r>
              <a:rPr lang="en-US" sz="1400" dirty="0" err="1">
                <a:latin typeface="Arial" panose="020B0604020202020204" pitchFamily="34" charset="0"/>
                <a:cs typeface="Arial" panose="020B0604020202020204" pitchFamily="34" charset="0"/>
              </a:rPr>
              <a:t>Ching</a:t>
            </a:r>
            <a:r>
              <a:rPr lang="en-US" sz="1400" dirty="0">
                <a:latin typeface="Arial" panose="020B0604020202020204" pitchFamily="34" charset="0"/>
                <a:cs typeface="Arial" panose="020B0604020202020204" pitchFamily="34" charset="0"/>
              </a:rPr>
              <a:t> Chen and </a:t>
            </a:r>
            <a:r>
              <a:rPr lang="en-US" sz="1400" dirty="0" err="1">
                <a:latin typeface="Arial" panose="020B0604020202020204" pitchFamily="34" charset="0"/>
                <a:cs typeface="Arial" panose="020B0604020202020204" pitchFamily="34" charset="0"/>
              </a:rPr>
              <a:t>Jainendra</a:t>
            </a:r>
            <a:r>
              <a:rPr lang="en-US" sz="1400" dirty="0">
                <a:latin typeface="Arial" panose="020B0604020202020204" pitchFamily="34" charset="0"/>
                <a:cs typeface="Arial" panose="020B0604020202020204" pitchFamily="34" charset="0"/>
              </a:rPr>
              <a:t> K. </a:t>
            </a:r>
            <a:r>
              <a:rPr lang="en-US" sz="1400" dirty="0" err="1">
                <a:latin typeface="Arial" panose="020B0604020202020204" pitchFamily="34" charset="0"/>
                <a:cs typeface="Arial" panose="020B0604020202020204" pitchFamily="34" charset="0"/>
              </a:rPr>
              <a:t>Navlakha</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5"/>
              </a:rPr>
              <a:t>Disaster </a:t>
            </a:r>
            <a:r>
              <a:rPr lang="en-US" sz="1400" dirty="0" err="1">
                <a:latin typeface="Arial" panose="020B0604020202020204" pitchFamily="34" charset="0"/>
                <a:cs typeface="Arial" panose="020B0604020202020204" pitchFamily="34" charset="0"/>
                <a:hlinkClick r:id="rId5"/>
              </a:rPr>
              <a:t>SitRep</a:t>
            </a:r>
            <a:r>
              <a:rPr lang="en-US" sz="1400" dirty="0">
                <a:latin typeface="Arial" panose="020B0604020202020204" pitchFamily="34" charset="0"/>
                <a:cs typeface="Arial" panose="020B0604020202020204" pitchFamily="34" charset="0"/>
                <a:hlinkClick r:id="rId5"/>
              </a:rPr>
              <a:t> - A Vertical Search Engine and Information Analysis Tool in Disaster Management Domain</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13th IEEE International Conference on Information Integration and Reuse</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IRI'12</a:t>
            </a:r>
            <a:r>
              <a:rPr lang="en-US" sz="1400" dirty="0" smtClean="0">
                <a:latin typeface="Arial" panose="020B0604020202020204" pitchFamily="34" charset="0"/>
                <a:cs typeface="Arial" panose="020B0604020202020204" pitchFamily="34" charset="0"/>
              </a:rPr>
              <a:t>).</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b="1" dirty="0">
                <a:latin typeface="Arial" panose="020B0604020202020204" pitchFamily="34" charset="0"/>
                <a:cs typeface="Arial" panose="020B0604020202020204" pitchFamily="34" charset="0"/>
              </a:rPr>
              <a:t>  Liang Tang</a:t>
            </a:r>
            <a:r>
              <a:rPr lang="en-US" sz="1400" dirty="0">
                <a:latin typeface="Arial" panose="020B0604020202020204" pitchFamily="34" charset="0"/>
                <a:cs typeface="Arial" panose="020B0604020202020204" pitchFamily="34" charset="0"/>
              </a:rPr>
              <a:t>, Tao Li, Larisa </a:t>
            </a:r>
            <a:r>
              <a:rPr lang="en-US" sz="1400" dirty="0" err="1">
                <a:latin typeface="Arial" panose="020B0604020202020204" pitchFamily="34" charset="0"/>
                <a:cs typeface="Arial" panose="020B0604020202020204" pitchFamily="34" charset="0"/>
              </a:rPr>
              <a:t>Shwartz</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6"/>
              </a:rPr>
              <a:t>Discovering Lag Intervals for Temporal Dependencies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18th ACM SIGKDD Conference on Knowledge Discovery and Data Mining </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KDD'12</a:t>
            </a:r>
            <a:r>
              <a:rPr lang="en-US" sz="1400" dirty="0">
                <a:latin typeface="Arial" panose="020B0604020202020204" pitchFamily="34" charset="0"/>
                <a:cs typeface="Arial" panose="020B0604020202020204" pitchFamily="34" charset="0"/>
              </a:rPr>
              <a:t>), Beijing, China, Aug. 2012. (research track, full presentation, acceptance rate: 133/755=17.6</a:t>
            </a:r>
            <a:r>
              <a:rPr lang="en-US" sz="1400" dirty="0" smtClean="0">
                <a:latin typeface="Arial" panose="020B0604020202020204" pitchFamily="34" charset="0"/>
                <a:cs typeface="Arial" panose="020B0604020202020204" pitchFamily="34" charset="0"/>
              </a:rPr>
              <a:t>%)</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b="1" dirty="0">
                <a:latin typeface="Arial" panose="020B0604020202020204" pitchFamily="34" charset="0"/>
                <a:cs typeface="Arial" panose="020B0604020202020204" pitchFamily="34" charset="0"/>
              </a:rPr>
              <a:t>  Liang Tang</a:t>
            </a:r>
            <a:r>
              <a:rPr lang="en-US" sz="1400" dirty="0">
                <a:latin typeface="Arial" panose="020B0604020202020204" pitchFamily="34" charset="0"/>
                <a:cs typeface="Arial" panose="020B0604020202020204" pitchFamily="34" charset="0"/>
              </a:rPr>
              <a:t>, Tao Li, Florian </a:t>
            </a:r>
            <a:r>
              <a:rPr lang="en-US" sz="1400" dirty="0" err="1">
                <a:latin typeface="Arial" panose="020B0604020202020204" pitchFamily="34" charset="0"/>
                <a:cs typeface="Arial" panose="020B0604020202020204" pitchFamily="34" charset="0"/>
              </a:rPr>
              <a:t>Pinel</a:t>
            </a:r>
            <a:r>
              <a:rPr lang="en-US" sz="1400" dirty="0">
                <a:latin typeface="Arial" panose="020B0604020202020204" pitchFamily="34" charset="0"/>
                <a:cs typeface="Arial" panose="020B0604020202020204" pitchFamily="34" charset="0"/>
              </a:rPr>
              <a:t>, Larisa </a:t>
            </a:r>
            <a:r>
              <a:rPr lang="en-US" sz="1400" dirty="0" err="1">
                <a:latin typeface="Arial" panose="020B0604020202020204" pitchFamily="34" charset="0"/>
                <a:cs typeface="Arial" panose="020B0604020202020204" pitchFamily="34" charset="0"/>
              </a:rPr>
              <a:t>Shwartz</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Genady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Grabarnik</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7"/>
              </a:rPr>
              <a:t>Optimizing System Monitoring Configurations for Non-Actionable Alerts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IEEE/IFIP Network Operations and Management Symposium </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NOMS'2012</a:t>
            </a:r>
            <a:r>
              <a:rPr lang="en-US" sz="1400" dirty="0">
                <a:latin typeface="Arial" panose="020B0604020202020204" pitchFamily="34" charset="0"/>
                <a:cs typeface="Arial" panose="020B0604020202020204" pitchFamily="34" charset="0"/>
              </a:rPr>
              <a:t>), 2012 (main technical paper, acceptance rate: 26.2%) </a:t>
            </a:r>
            <a:endParaRPr lang="en-US" sz="1400"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p>
        </p:txBody>
      </p:sp>
    </p:spTree>
    <p:extLst>
      <p:ext uri="{BB962C8B-B14F-4D97-AF65-F5344CB8AC3E}">
        <p14:creationId xmlns:p14="http://schemas.microsoft.com/office/powerpoint/2010/main" val="1232156704"/>
      </p:ext>
    </p:extLst>
  </p:cSld>
  <p:clrMapOvr>
    <a:masterClrMapping/>
  </p:clrMapOvr>
  <mc:AlternateContent xmlns:mc="http://schemas.openxmlformats.org/markup-compatibility/2006" xmlns:p14="http://schemas.microsoft.com/office/powerpoint/2010/main">
    <mc:Choice Requires="p14">
      <p:transition spd="slow" p14:dur="2000" advTm="1108"/>
    </mc:Choice>
    <mc:Fallback xmlns="">
      <p:transition spd="slow" advTm="1108"/>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600" dirty="0" smtClean="0"/>
              <a:t>Publications </a:t>
            </a:r>
            <a:r>
              <a:rPr lang="en-US" sz="2400" dirty="0" smtClean="0"/>
              <a:t>(12 conference papers,  2 journal papers)</a:t>
            </a:r>
            <a:endParaRPr lang="en-US" sz="2400" dirty="0"/>
          </a:p>
        </p:txBody>
      </p:sp>
      <p:sp>
        <p:nvSpPr>
          <p:cNvPr id="4" name="Date Placeholder 3"/>
          <p:cNvSpPr>
            <a:spLocks noGrp="1"/>
          </p:cNvSpPr>
          <p:nvPr>
            <p:ph type="dt" sz="half" idx="10"/>
          </p:nvPr>
        </p:nvSpPr>
        <p:spPr/>
        <p:txBody>
          <a:bodyPr/>
          <a:lstStyle/>
          <a:p>
            <a:fld id="{D0004D3E-60F1-4CEB-BE2D-3047E2355107}"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3" name="TextBox 2"/>
          <p:cNvSpPr txBox="1"/>
          <p:nvPr/>
        </p:nvSpPr>
        <p:spPr>
          <a:xfrm>
            <a:off x="304800" y="1371600"/>
            <a:ext cx="8534400" cy="5016758"/>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2011</a:t>
            </a:r>
            <a:r>
              <a:rPr lang="en-US" sz="1400" b="1" dirty="0" smtClean="0">
                <a:latin typeface="Arial" panose="020B0604020202020204" pitchFamily="34" charset="0"/>
                <a:cs typeface="Arial" panose="020B0604020202020204" pitchFamily="34" charset="0"/>
              </a:rPr>
              <a:t> </a:t>
            </a:r>
          </a:p>
          <a:p>
            <a:pPr>
              <a:buFont typeface="Arial"/>
              <a:buChar char="•"/>
            </a:pPr>
            <a:endParaRPr lang="en-US" sz="1400" b="1" dirty="0" smtClean="0">
              <a:latin typeface="Arial" panose="020B0604020202020204" pitchFamily="34" charset="0"/>
              <a:cs typeface="Arial" panose="020B0604020202020204" pitchFamily="34" charset="0"/>
            </a:endParaRPr>
          </a:p>
          <a:p>
            <a:pPr>
              <a:buFont typeface="Arial"/>
              <a:buChar char="•"/>
            </a:pPr>
            <a:r>
              <a:rPr lang="en-US" sz="1400" b="1" dirty="0">
                <a:latin typeface="Arial" panose="020B0604020202020204" pitchFamily="34" charset="0"/>
                <a:cs typeface="Arial" panose="020B0604020202020204" pitchFamily="34" charset="0"/>
              </a:rPr>
              <a:t> </a:t>
            </a:r>
            <a:r>
              <a:rPr lang="en-US" sz="1400" b="1" dirty="0" smtClean="0">
                <a:latin typeface="Arial" panose="020B0604020202020204" pitchFamily="34" charset="0"/>
                <a:cs typeface="Arial" panose="020B0604020202020204" pitchFamily="34" charset="0"/>
              </a:rPr>
              <a:t> Liang Tang</a:t>
            </a:r>
            <a:r>
              <a:rPr lang="en-US" sz="1400" dirty="0" smtClean="0">
                <a:latin typeface="Arial" panose="020B0604020202020204" pitchFamily="34" charset="0"/>
                <a:cs typeface="Arial" panose="020B0604020202020204" pitchFamily="34" charset="0"/>
              </a:rPr>
              <a:t>, Tao Li, Chang-</a:t>
            </a:r>
            <a:r>
              <a:rPr lang="en-US" sz="1400" dirty="0" err="1" smtClean="0">
                <a:latin typeface="Arial" panose="020B0604020202020204" pitchFamily="34" charset="0"/>
                <a:cs typeface="Arial" panose="020B0604020202020204" pitchFamily="34" charset="0"/>
              </a:rPr>
              <a:t>Shing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Perng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hlinkClick r:id="rId3"/>
              </a:rPr>
              <a:t>LogSig</a:t>
            </a:r>
            <a:r>
              <a:rPr lang="en-US" sz="1400" dirty="0" smtClean="0">
                <a:latin typeface="Arial" panose="020B0604020202020204" pitchFamily="34" charset="0"/>
                <a:cs typeface="Arial" panose="020B0604020202020204" pitchFamily="34" charset="0"/>
                <a:hlinkClick r:id="rId3"/>
              </a:rPr>
              <a:t>: Generating System Events from Raw Textual Logs</a:t>
            </a:r>
            <a:r>
              <a:rPr lang="en-US" sz="1400" dirty="0" smtClean="0">
                <a:latin typeface="Arial" panose="020B0604020202020204" pitchFamily="34" charset="0"/>
                <a:cs typeface="Arial" panose="020B0604020202020204" pitchFamily="34" charset="0"/>
              </a:rPr>
              <a:t>", </a:t>
            </a:r>
            <a:r>
              <a:rPr lang="en-US" sz="1400" i="1" dirty="0" smtClean="0">
                <a:latin typeface="Arial" panose="020B0604020202020204" pitchFamily="34" charset="0"/>
                <a:cs typeface="Arial" panose="020B0604020202020204" pitchFamily="34" charset="0"/>
              </a:rPr>
              <a:t>in Proceedings of the 20th ACM Conference on Information and Knowledge Management </a:t>
            </a:r>
            <a:r>
              <a:rPr lang="en-US" sz="1400" dirty="0" smtClean="0">
                <a:latin typeface="Arial" panose="020B0604020202020204" pitchFamily="34" charset="0"/>
                <a:cs typeface="Arial" panose="020B0604020202020204" pitchFamily="34" charset="0"/>
              </a:rPr>
              <a:t>(</a:t>
            </a:r>
            <a:r>
              <a:rPr lang="en-US" sz="1400" b="1" dirty="0" smtClean="0">
                <a:latin typeface="Arial" panose="020B0604020202020204" pitchFamily="34" charset="0"/>
                <a:cs typeface="Arial" panose="020B0604020202020204" pitchFamily="34" charset="0"/>
              </a:rPr>
              <a:t>CIKM'11</a:t>
            </a:r>
            <a:r>
              <a:rPr lang="en-US" sz="1400" dirty="0" smtClean="0">
                <a:latin typeface="Arial" panose="020B0604020202020204" pitchFamily="34" charset="0"/>
                <a:cs typeface="Arial" panose="020B0604020202020204" pitchFamily="34" charset="0"/>
              </a:rPr>
              <a:t>), 2011 (Full paper, acceptance rate: 15%)</a:t>
            </a:r>
          </a:p>
          <a:p>
            <a:pPr>
              <a:buFont typeface="Arial"/>
              <a:buChar char="•"/>
            </a:pPr>
            <a:endParaRPr lang="en-US" sz="1400" dirty="0" smtClean="0">
              <a:latin typeface="Arial" panose="020B0604020202020204" pitchFamily="34" charset="0"/>
              <a:cs typeface="Arial" panose="020B0604020202020204" pitchFamily="34" charset="0"/>
            </a:endParaRPr>
          </a:p>
          <a:p>
            <a:pPr>
              <a:buFont typeface="Arial"/>
              <a:buChar char="•"/>
            </a:pPr>
            <a:r>
              <a:rPr lang="en-US" sz="1400" dirty="0" smtClean="0">
                <a:latin typeface="Arial" panose="020B0604020202020204" pitchFamily="34" charset="0"/>
                <a:cs typeface="Arial" panose="020B0604020202020204" pitchFamily="34" charset="0"/>
              </a:rPr>
              <a:t>  Li Zheng, Chao Shen, </a:t>
            </a:r>
            <a:r>
              <a:rPr lang="en-US" sz="1400" b="1" dirty="0" smtClean="0">
                <a:latin typeface="Arial" panose="020B0604020202020204" pitchFamily="34" charset="0"/>
                <a:cs typeface="Arial" panose="020B0604020202020204" pitchFamily="34" charset="0"/>
              </a:rPr>
              <a:t>Liang Tang</a:t>
            </a:r>
            <a:r>
              <a:rPr lang="en-US" sz="1400" dirty="0" smtClean="0">
                <a:latin typeface="Arial" panose="020B0604020202020204" pitchFamily="34" charset="0"/>
                <a:cs typeface="Arial" panose="020B0604020202020204" pitchFamily="34" charset="0"/>
              </a:rPr>
              <a:t>, Tao Li, Steve Luis, Shu-</a:t>
            </a:r>
            <a:r>
              <a:rPr lang="en-US" sz="1400" dirty="0" err="1" smtClean="0">
                <a:latin typeface="Arial" panose="020B0604020202020204" pitchFamily="34" charset="0"/>
                <a:cs typeface="Arial" panose="020B0604020202020204" pitchFamily="34" charset="0"/>
              </a:rPr>
              <a:t>Ching</a:t>
            </a:r>
            <a:r>
              <a:rPr lang="en-US" sz="1400" dirty="0" smtClean="0">
                <a:latin typeface="Arial" panose="020B0604020202020204" pitchFamily="34" charset="0"/>
                <a:cs typeface="Arial" panose="020B0604020202020204" pitchFamily="34" charset="0"/>
              </a:rPr>
              <a:t> Chen. "</a:t>
            </a:r>
            <a:r>
              <a:rPr lang="en-US" sz="1400" dirty="0" smtClean="0">
                <a:latin typeface="Arial" panose="020B0604020202020204" pitchFamily="34" charset="0"/>
                <a:cs typeface="Arial" panose="020B0604020202020204" pitchFamily="34" charset="0"/>
                <a:hlinkClick r:id="rId4"/>
              </a:rPr>
              <a:t>Applying Data Mining Techniques to Address Disaster Information Management Challenges on Mobile Devices</a:t>
            </a:r>
            <a:r>
              <a:rPr lang="en-US" sz="1400" dirty="0" smtClean="0">
                <a:latin typeface="Arial" panose="020B0604020202020204" pitchFamily="34" charset="0"/>
                <a:cs typeface="Arial" panose="020B0604020202020204" pitchFamily="34" charset="0"/>
              </a:rPr>
              <a:t>", </a:t>
            </a:r>
            <a:r>
              <a:rPr lang="en-US" sz="1400" i="1" dirty="0" smtClean="0">
                <a:latin typeface="Arial" panose="020B0604020202020204" pitchFamily="34" charset="0"/>
                <a:cs typeface="Arial" panose="020B0604020202020204" pitchFamily="34" charset="0"/>
              </a:rPr>
              <a:t>in Proceedings of the 17th ACM SIGKDD Conference on Knowledge Discovery and Data Mining </a:t>
            </a:r>
            <a:r>
              <a:rPr lang="en-US" sz="1400" dirty="0" smtClean="0">
                <a:latin typeface="Arial" panose="020B0604020202020204" pitchFamily="34" charset="0"/>
                <a:cs typeface="Arial" panose="020B0604020202020204" pitchFamily="34" charset="0"/>
              </a:rPr>
              <a:t>(</a:t>
            </a:r>
            <a:r>
              <a:rPr lang="en-US" sz="1400" b="1" dirty="0" smtClean="0">
                <a:latin typeface="Arial" panose="020B0604020202020204" pitchFamily="34" charset="0"/>
                <a:cs typeface="Arial" panose="020B0604020202020204" pitchFamily="34" charset="0"/>
              </a:rPr>
              <a:t>KDD'11</a:t>
            </a:r>
            <a:r>
              <a:rPr lang="en-US" sz="1400" dirty="0" smtClean="0">
                <a:latin typeface="Arial" panose="020B0604020202020204" pitchFamily="34" charset="0"/>
                <a:cs typeface="Arial" panose="020B0604020202020204" pitchFamily="34" charset="0"/>
              </a:rPr>
              <a:t>), 2011 (Industrial/Government Track, full presentation, acceptance rate: 8%)</a:t>
            </a:r>
          </a:p>
          <a:p>
            <a:pPr>
              <a:buFont typeface="Arial"/>
              <a:buChar char="•"/>
            </a:pPr>
            <a:endParaRPr lang="en-US" sz="1400" dirty="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2010 </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b="1" dirty="0" smtClean="0">
                <a:latin typeface="Arial" panose="020B0604020202020204" pitchFamily="34" charset="0"/>
                <a:cs typeface="Arial" panose="020B0604020202020204" pitchFamily="34" charset="0"/>
              </a:rPr>
              <a:t>  Liang </a:t>
            </a:r>
            <a:r>
              <a:rPr lang="en-US" sz="1400" b="1" dirty="0">
                <a:latin typeface="Arial" panose="020B0604020202020204" pitchFamily="34" charset="0"/>
                <a:cs typeface="Arial" panose="020B0604020202020204" pitchFamily="34" charset="0"/>
              </a:rPr>
              <a:t>Tang</a:t>
            </a:r>
            <a:r>
              <a:rPr lang="en-US" sz="1400" dirty="0">
                <a:latin typeface="Arial" panose="020B0604020202020204" pitchFamily="34" charset="0"/>
                <a:cs typeface="Arial" panose="020B0604020202020204" pitchFamily="34" charset="0"/>
              </a:rPr>
              <a:t>, Tao Li. "</a:t>
            </a:r>
            <a:r>
              <a:rPr lang="en-US" sz="1400" dirty="0">
                <a:latin typeface="Arial" panose="020B0604020202020204" pitchFamily="34" charset="0"/>
                <a:cs typeface="Arial" panose="020B0604020202020204" pitchFamily="34" charset="0"/>
                <a:hlinkClick r:id="rId5"/>
              </a:rPr>
              <a:t> </a:t>
            </a:r>
            <a:r>
              <a:rPr lang="en-US" sz="1400" dirty="0" err="1">
                <a:latin typeface="Arial" panose="020B0604020202020204" pitchFamily="34" charset="0"/>
                <a:cs typeface="Arial" panose="020B0604020202020204" pitchFamily="34" charset="0"/>
                <a:hlinkClick r:id="rId5"/>
              </a:rPr>
              <a:t>LogTree</a:t>
            </a:r>
            <a:r>
              <a:rPr lang="en-US" sz="1400" dirty="0">
                <a:latin typeface="Arial" panose="020B0604020202020204" pitchFamily="34" charset="0"/>
                <a:cs typeface="Arial" panose="020B0604020202020204" pitchFamily="34" charset="0"/>
                <a:hlinkClick r:id="rId5"/>
              </a:rPr>
              <a:t>: A Framework for Generating System Events from Raw Textual Logs</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a:t>
            </a:r>
            <a:r>
              <a:rPr lang="en-US" sz="1400" i="1" dirty="0" err="1">
                <a:latin typeface="Arial" panose="020B0604020202020204" pitchFamily="34" charset="0"/>
                <a:cs typeface="Arial" panose="020B0604020202020204" pitchFamily="34" charset="0"/>
              </a:rPr>
              <a:t>Processdings</a:t>
            </a:r>
            <a:r>
              <a:rPr lang="en-US" sz="1400" i="1" dirty="0">
                <a:latin typeface="Arial" panose="020B0604020202020204" pitchFamily="34" charset="0"/>
                <a:cs typeface="Arial" panose="020B0604020202020204" pitchFamily="34" charset="0"/>
              </a:rPr>
              <a:t> of the 10th IEEE International Conference on Data Mining </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ICDM'10</a:t>
            </a:r>
            <a:r>
              <a:rPr lang="en-US" sz="1400" dirty="0">
                <a:latin typeface="Arial" panose="020B0604020202020204" pitchFamily="34" charset="0"/>
                <a:cs typeface="Arial" panose="020B0604020202020204" pitchFamily="34" charset="0"/>
              </a:rPr>
              <a:t>), 2010 (Full paper, acceptance rate: 9</a:t>
            </a:r>
            <a:r>
              <a:rPr lang="en-US" sz="1400" dirty="0" smtClean="0">
                <a:latin typeface="Arial" panose="020B0604020202020204" pitchFamily="34" charset="0"/>
                <a:cs typeface="Arial" panose="020B0604020202020204" pitchFamily="34" charset="0"/>
              </a:rPr>
              <a:t>%)</a:t>
            </a:r>
          </a:p>
          <a:p>
            <a:pPr>
              <a:buFont typeface="Arial"/>
              <a:buChar char="•"/>
            </a:pPr>
            <a:endParaRPr lang="en-US" sz="1400" dirty="0">
              <a:latin typeface="Arial" panose="020B0604020202020204" pitchFamily="34" charset="0"/>
              <a:cs typeface="Arial" panose="020B0604020202020204" pitchFamily="34" charset="0"/>
            </a:endParaRPr>
          </a:p>
          <a:p>
            <a:pPr>
              <a:buFont typeface="Arial"/>
              <a:buChar char="•"/>
            </a:pPr>
            <a:r>
              <a:rPr lang="en-US" sz="1400" dirty="0">
                <a:latin typeface="Arial" panose="020B0604020202020204" pitchFamily="34" charset="0"/>
                <a:cs typeface="Arial" panose="020B0604020202020204" pitchFamily="34" charset="0"/>
              </a:rPr>
              <a:t>  Li Zheng, Chao Shen, </a:t>
            </a:r>
            <a:r>
              <a:rPr lang="en-US" sz="1400" b="1" dirty="0">
                <a:latin typeface="Arial" panose="020B0604020202020204" pitchFamily="34" charset="0"/>
                <a:cs typeface="Arial" panose="020B0604020202020204" pitchFamily="34" charset="0"/>
              </a:rPr>
              <a:t>Liang Tang</a:t>
            </a:r>
            <a:r>
              <a:rPr lang="en-US" sz="1400" dirty="0">
                <a:latin typeface="Arial" panose="020B0604020202020204" pitchFamily="34" charset="0"/>
                <a:cs typeface="Arial" panose="020B0604020202020204" pitchFamily="34" charset="0"/>
              </a:rPr>
              <a:t>, Tao Li, Steve Luis, Shu-</a:t>
            </a:r>
            <a:r>
              <a:rPr lang="en-US" sz="1400" dirty="0" err="1">
                <a:latin typeface="Arial" panose="020B0604020202020204" pitchFamily="34" charset="0"/>
                <a:cs typeface="Arial" panose="020B0604020202020204" pitchFamily="34" charset="0"/>
              </a:rPr>
              <a:t>Ching</a:t>
            </a:r>
            <a:r>
              <a:rPr lang="en-US" sz="1400" dirty="0">
                <a:latin typeface="Arial" panose="020B0604020202020204" pitchFamily="34" charset="0"/>
                <a:cs typeface="Arial" panose="020B0604020202020204" pitchFamily="34" charset="0"/>
              </a:rPr>
              <a:t> Chen, </a:t>
            </a:r>
            <a:r>
              <a:rPr lang="en-US" sz="1400" dirty="0" err="1">
                <a:latin typeface="Arial" panose="020B0604020202020204" pitchFamily="34" charset="0"/>
                <a:cs typeface="Arial" panose="020B0604020202020204" pitchFamily="34" charset="0"/>
              </a:rPr>
              <a:t>Vagelis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Hristidis</a:t>
            </a:r>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6"/>
              </a:rPr>
              <a:t> Using Data Mining Techniques to Address Critical Information Exchange Needs in Disaster Affected Public-Private Networks </a:t>
            </a:r>
            <a:r>
              <a:rPr lang="en-US" sz="1400" dirty="0">
                <a:latin typeface="Arial" panose="020B0604020202020204" pitchFamily="34" charset="0"/>
                <a:cs typeface="Arial" panose="020B0604020202020204" pitchFamily="34" charset="0"/>
              </a:rPr>
              <a:t>", </a:t>
            </a:r>
            <a:r>
              <a:rPr lang="en-US" sz="1400" i="1" dirty="0">
                <a:latin typeface="Arial" panose="020B0604020202020204" pitchFamily="34" charset="0"/>
                <a:cs typeface="Arial" panose="020B0604020202020204" pitchFamily="34" charset="0"/>
              </a:rPr>
              <a:t>in Proceedings of the 16th ACM SIGKDD Conference on Knowledge Discovery and Data Mining</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KDD'10</a:t>
            </a:r>
            <a:r>
              <a:rPr lang="en-US" sz="1400" dirty="0">
                <a:latin typeface="Arial" panose="020B0604020202020204" pitchFamily="34" charset="0"/>
                <a:cs typeface="Arial" panose="020B0604020202020204" pitchFamily="34" charset="0"/>
              </a:rPr>
              <a:t>), 2010 (Industrial/Government Track, Full presentation, acceptance rate: 11%)</a:t>
            </a:r>
          </a:p>
          <a:p>
            <a:endParaRPr lang="en-US" sz="1400" dirty="0"/>
          </a:p>
        </p:txBody>
      </p:sp>
    </p:spTree>
    <p:extLst>
      <p:ext uri="{BB962C8B-B14F-4D97-AF65-F5344CB8AC3E}">
        <p14:creationId xmlns:p14="http://schemas.microsoft.com/office/powerpoint/2010/main" val="2104406107"/>
      </p:ext>
    </p:extLst>
  </p:cSld>
  <p:clrMapOvr>
    <a:masterClrMapping/>
  </p:clrMapOvr>
  <mc:AlternateContent xmlns:mc="http://schemas.openxmlformats.org/markup-compatibility/2006" xmlns:p14="http://schemas.microsoft.com/office/powerpoint/2010/main">
    <mc:Choice Requires="p14">
      <p:transition spd="slow" p14:dur="2000" advTm="1108"/>
    </mc:Choice>
    <mc:Fallback xmlns="">
      <p:transition spd="slow" advTm="1108"/>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Thank my advisor, Dr. Tao Li, for guidance on my research and support all the work.</a:t>
            </a:r>
          </a:p>
          <a:p>
            <a:endParaRPr lang="en-US" dirty="0"/>
          </a:p>
          <a:p>
            <a:r>
              <a:rPr lang="en-US" dirty="0" smtClean="0"/>
              <a:t>Thank every committee member for attending my defense and giving the feedback and comments.</a:t>
            </a:r>
          </a:p>
          <a:p>
            <a:endParaRPr lang="en-US" dirty="0"/>
          </a:p>
          <a:p>
            <a:r>
              <a:rPr lang="en-US" dirty="0" smtClean="0"/>
              <a:t>Thank every </a:t>
            </a:r>
            <a:r>
              <a:rPr lang="en-US" dirty="0"/>
              <a:t>colleague </a:t>
            </a:r>
            <a:r>
              <a:rPr lang="en-US" dirty="0" smtClean="0"/>
              <a:t>in our research lab for working with me to accomplish those work.</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36060392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pPr marL="0" indent="0">
              <a:buNone/>
            </a:pPr>
            <a:r>
              <a:rPr lang="en-US" dirty="0" smtClean="0"/>
              <a:t>Thank you!</a:t>
            </a:r>
          </a:p>
          <a:p>
            <a:pPr lvl="1"/>
            <a:endParaRPr lang="en-US" dirty="0" smtClean="0"/>
          </a:p>
          <a:p>
            <a:pPr marL="0" indent="0">
              <a:buNone/>
            </a:pP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smtClean="0"/>
              <a:t>Ph.D. Defense,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406872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Problems</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0810"/>
              <a:gd name="adj2" fmla="val -245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Discover Event Dependencies.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Automatic Resolution Recommendation.</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Locate Relevant </a:t>
            </a:r>
            <a:r>
              <a:rPr lang="en-US" sz="1600" dirty="0" smtClean="0">
                <a:solidFill>
                  <a:schemeClr val="tx1"/>
                </a:solidFill>
                <a:latin typeface="Arial" panose="020B0604020202020204" pitchFamily="34" charset="0"/>
                <a:cs typeface="Arial" panose="020B0604020202020204" pitchFamily="34" charset="0"/>
              </a:rPr>
              <a:t>Logs.</a:t>
            </a:r>
            <a:endParaRPr lang="en-US" sz="1600" dirty="0">
              <a:solidFill>
                <a:schemeClr val="tx1"/>
              </a:solidFill>
              <a:latin typeface="Arial" panose="020B0604020202020204" pitchFamily="34" charset="0"/>
              <a:cs typeface="Arial" panose="020B0604020202020204" pitchFamily="34" charset="0"/>
            </a:endParaRP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Convert Raw Textual Logs into System Events</a:t>
            </a:r>
          </a:p>
        </p:txBody>
      </p:sp>
    </p:spTree>
    <p:extLst>
      <p:ext uri="{BB962C8B-B14F-4D97-AF65-F5344CB8AC3E}">
        <p14:creationId xmlns:p14="http://schemas.microsoft.com/office/powerpoint/2010/main" val="814506125"/>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2323491"/>
            <a:ext cx="4690454" cy="383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ular Callout 7"/>
          <p:cNvSpPr/>
          <p:nvPr/>
        </p:nvSpPr>
        <p:spPr>
          <a:xfrm>
            <a:off x="152400" y="1371600"/>
            <a:ext cx="3657600" cy="1371600"/>
          </a:xfrm>
          <a:prstGeom prst="wedgeRectCallout">
            <a:avLst>
              <a:gd name="adj1" fmla="val 54050"/>
              <a:gd name="adj2" fmla="val 2258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Monitoring Configuration Optimization:</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positive (false alerts)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Reduce False negative (missed alerts)</a:t>
            </a:r>
          </a:p>
        </p:txBody>
      </p:sp>
      <p:sp>
        <p:nvSpPr>
          <p:cNvPr id="9" name="Rectangular Callout 8"/>
          <p:cNvSpPr/>
          <p:nvPr/>
        </p:nvSpPr>
        <p:spPr>
          <a:xfrm>
            <a:off x="156713" y="4572603"/>
            <a:ext cx="3424687" cy="1477962"/>
          </a:xfrm>
          <a:prstGeom prst="wedgeRectCallout">
            <a:avLst>
              <a:gd name="adj1" fmla="val 70810"/>
              <a:gd name="adj2" fmla="val -2451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panose="020B0604020202020204" pitchFamily="34" charset="0"/>
                <a:cs typeface="Arial" panose="020B0604020202020204" pitchFamily="34" charset="0"/>
              </a:rPr>
              <a:t>System Incidents </a:t>
            </a:r>
            <a:r>
              <a:rPr lang="en-US" sz="1600" b="1" dirty="0">
                <a:solidFill>
                  <a:schemeClr val="tx1"/>
                </a:solidFill>
                <a:latin typeface="Arial" panose="020B0604020202020204" pitchFamily="34" charset="0"/>
                <a:cs typeface="Arial" panose="020B0604020202020204" pitchFamily="34" charset="0"/>
              </a:rPr>
              <a:t>Diagnosis :</a:t>
            </a:r>
            <a:endParaRPr lang="en-US" sz="1600" b="1" dirty="0" smtClean="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Discover Event Dependencies.</a:t>
            </a:r>
          </a:p>
          <a:p>
            <a:pPr marL="285750" indent="-285750">
              <a:buFont typeface="Arial" panose="020B0604020202020204" pitchFamily="34" charset="0"/>
              <a:buChar char="•"/>
            </a:pPr>
            <a:r>
              <a:rPr lang="en-US" sz="1600" dirty="0" smtClean="0">
                <a:solidFill>
                  <a:schemeClr val="tx1"/>
                </a:solidFill>
                <a:latin typeface="Arial" panose="020B0604020202020204" pitchFamily="34" charset="0"/>
                <a:cs typeface="Arial" panose="020B0604020202020204" pitchFamily="34" charset="0"/>
              </a:rPr>
              <a:t>Automatic Resolution Recommendation.</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Locate Relevant </a:t>
            </a:r>
            <a:r>
              <a:rPr lang="en-US" sz="1600" dirty="0" smtClean="0">
                <a:solidFill>
                  <a:schemeClr val="tx1"/>
                </a:solidFill>
                <a:latin typeface="Arial" panose="020B0604020202020204" pitchFamily="34" charset="0"/>
                <a:cs typeface="Arial" panose="020B0604020202020204" pitchFamily="34" charset="0"/>
              </a:rPr>
              <a:t>Logs.</a:t>
            </a:r>
            <a:endParaRPr lang="en-US" sz="1600" dirty="0">
              <a:solidFill>
                <a:schemeClr val="tx1"/>
              </a:solidFill>
              <a:latin typeface="Arial" panose="020B0604020202020204" pitchFamily="34" charset="0"/>
              <a:cs typeface="Arial" panose="020B0604020202020204" pitchFamily="34" charset="0"/>
            </a:endParaRPr>
          </a:p>
        </p:txBody>
      </p:sp>
      <p:sp>
        <p:nvSpPr>
          <p:cNvPr id="10" name="Rectangular Callout 9"/>
          <p:cNvSpPr/>
          <p:nvPr/>
        </p:nvSpPr>
        <p:spPr>
          <a:xfrm>
            <a:off x="5029200" y="1371600"/>
            <a:ext cx="3733800" cy="611570"/>
          </a:xfrm>
          <a:prstGeom prst="wedgeRectCallout">
            <a:avLst>
              <a:gd name="adj1" fmla="val -22233"/>
              <a:gd name="adj2" fmla="val 22713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rgbClr val="FF0000"/>
                </a:solidFill>
                <a:latin typeface="Arial" panose="020B0604020202020204" pitchFamily="34" charset="0"/>
                <a:cs typeface="Arial" panose="020B0604020202020204" pitchFamily="34" charset="0"/>
              </a:rPr>
              <a:t>Convert Raw Textual Logs into System Events</a:t>
            </a:r>
          </a:p>
        </p:txBody>
      </p:sp>
    </p:spTree>
    <p:extLst>
      <p:ext uri="{BB962C8B-B14F-4D97-AF65-F5344CB8AC3E}">
        <p14:creationId xmlns:p14="http://schemas.microsoft.com/office/powerpoint/2010/main" val="2688158159"/>
      </p:ext>
    </p:extLst>
  </p:cSld>
  <p:clrMapOvr>
    <a:masterClrMapping/>
  </p:clrMapOvr>
  <mc:AlternateContent xmlns:mc="http://schemas.openxmlformats.org/markup-compatibility/2006" xmlns:p14="http://schemas.microsoft.com/office/powerpoint/2010/main">
    <mc:Choice Requires="p14">
      <p:transition spd="slow" p14:dur="2000" advTm="567"/>
    </mc:Choice>
    <mc:Fallback xmlns="">
      <p:transition spd="slow" advTm="567"/>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3600" dirty="0" smtClean="0"/>
              <a:t>Why Convert Textual Logs to System Events?</a:t>
            </a:r>
            <a:endParaRPr lang="en-US" sz="3600" dirty="0"/>
          </a:p>
        </p:txBody>
      </p:sp>
      <p:sp>
        <p:nvSpPr>
          <p:cNvPr id="4" name="Date Placeholder 3"/>
          <p:cNvSpPr>
            <a:spLocks noGrp="1"/>
          </p:cNvSpPr>
          <p:nvPr>
            <p:ph type="dt" sz="half" idx="10"/>
          </p:nvPr>
        </p:nvSpPr>
        <p:spPr/>
        <p:txBody>
          <a:bodyPr/>
          <a:lstStyle/>
          <a:p>
            <a:fld id="{74770CC1-4E46-4FEB-8088-AFA31AD43221}" type="datetime1">
              <a:rPr lang="en-US" smtClean="0"/>
              <a:t>4/17/2014</a:t>
            </a:fld>
            <a:endParaRPr lang="en-US"/>
          </a:p>
        </p:txBody>
      </p:sp>
      <p:sp>
        <p:nvSpPr>
          <p:cNvPr id="5" name="Footer Placeholder 4"/>
          <p:cNvSpPr>
            <a:spLocks noGrp="1"/>
          </p:cNvSpPr>
          <p:nvPr>
            <p:ph type="ftr" sz="quarter" idx="11"/>
          </p:nvPr>
        </p:nvSpPr>
        <p:spPr/>
        <p:txBody>
          <a:bodyPr/>
          <a:lstStyle/>
          <a:p>
            <a:r>
              <a:rPr lang="en-US" dirty="0"/>
              <a:t>Ph.D. Defense</a:t>
            </a:r>
            <a:r>
              <a:rPr lang="en-US" dirty="0" smtClean="0"/>
              <a:t>, Liang Tang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pic>
        <p:nvPicPr>
          <p:cNvPr id="7" name="Content Placeholder 6"/>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4589060" cy="246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505200"/>
            <a:ext cx="4400550" cy="2809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Bent Arrow 8"/>
          <p:cNvSpPr/>
          <p:nvPr/>
        </p:nvSpPr>
        <p:spPr bwMode="auto">
          <a:xfrm rot="5400000">
            <a:off x="5229875" y="2463800"/>
            <a:ext cx="609600" cy="1320800"/>
          </a:xfrm>
          <a:prstGeom prst="bentArrow">
            <a:avLst>
              <a:gd name="adj1" fmla="val 32028"/>
              <a:gd name="adj2" fmla="val 27343"/>
              <a:gd name="adj3" fmla="val 25000"/>
              <a:gd name="adj4" fmla="val 43750"/>
            </a:avLst>
          </a:prstGeom>
          <a:solidFill>
            <a:srgbClr val="000099"/>
          </a:solidFill>
          <a:ln w="9525" cap="flat" cmpd="sng" algn="ctr">
            <a:solidFill>
              <a:srgbClr val="00008A"/>
            </a:solidFill>
            <a:prstDash val="solid"/>
            <a:round/>
            <a:headEnd type="none" w="med" len="med"/>
            <a:tailEnd type="none" w="med" len="med"/>
          </a:ln>
          <a:effectLst/>
        </p:spPr>
        <p:txBody>
          <a:bodyPr wrap="none" anchor="ctr"/>
          <a:lstStyle>
            <a:defPPr>
              <a:defRPr lang="en-US"/>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endParaRPr lang="en-US"/>
          </a:p>
        </p:txBody>
      </p:sp>
      <p:sp>
        <p:nvSpPr>
          <p:cNvPr id="11" name="TextBox 10"/>
          <p:cNvSpPr txBox="1"/>
          <p:nvPr/>
        </p:nvSpPr>
        <p:spPr>
          <a:xfrm>
            <a:off x="408000" y="4419600"/>
            <a:ext cx="33528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System events are </a:t>
            </a:r>
            <a:r>
              <a:rPr lang="en-US" sz="2000" dirty="0" smtClean="0">
                <a:solidFill>
                  <a:srgbClr val="FF0000"/>
                </a:solidFill>
                <a:latin typeface="Arial" panose="020B0604020202020204" pitchFamily="34" charset="0"/>
                <a:cs typeface="Arial" panose="020B0604020202020204" pitchFamily="34" charset="0"/>
              </a:rPr>
              <a:t>easier</a:t>
            </a:r>
            <a:r>
              <a:rPr lang="en-US" sz="2000" dirty="0" smtClean="0">
                <a:latin typeface="Arial" panose="020B0604020202020204" pitchFamily="34" charset="0"/>
                <a:cs typeface="Arial" panose="020B0604020202020204" pitchFamily="34" charset="0"/>
              </a:rPr>
              <a:t> to analyze other textual logs.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8707995"/>
      </p:ext>
    </p:extLst>
  </p:cSld>
  <p:clrMapOvr>
    <a:masterClrMapping/>
  </p:clrMapOvr>
  <mc:AlternateContent xmlns:mc="http://schemas.openxmlformats.org/markup-compatibility/2006" xmlns:p14="http://schemas.microsoft.com/office/powerpoint/2010/main">
    <mc:Choice Requires="p14">
      <p:transition spd="slow" p14:dur="2000" advTm="575"/>
    </mc:Choice>
    <mc:Fallback xmlns="">
      <p:transition spd="slow" advTm="575"/>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9497</TotalTime>
  <Words>4689</Words>
  <Application>Microsoft Office PowerPoint</Application>
  <PresentationFormat>On-screen Show (4:3)</PresentationFormat>
  <Paragraphs>873</Paragraphs>
  <Slides>65</Slides>
  <Notes>65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5" baseType="lpstr">
      <vt:lpstr>ＭＳ Ｐゴシック</vt:lpstr>
      <vt:lpstr>PMingLiU</vt:lpstr>
      <vt:lpstr>Arial</vt:lpstr>
      <vt:lpstr>Calibri</vt:lpstr>
      <vt:lpstr>Cambria Math</vt:lpstr>
      <vt:lpstr>Times New Roman</vt:lpstr>
      <vt:lpstr>Wingdings 2</vt:lpstr>
      <vt:lpstr>Office Theme</vt:lpstr>
      <vt:lpstr>Equation</vt:lpstr>
      <vt:lpstr>Visio</vt:lpstr>
      <vt:lpstr>Ph.D. Defense Presentation</vt:lpstr>
      <vt:lpstr>Overall Presentation Goal and Primary Purpose</vt:lpstr>
      <vt:lpstr>Speaker’s Qualifications</vt:lpstr>
      <vt:lpstr>IT Service in Overall IT Industry</vt:lpstr>
      <vt:lpstr>IT Service Background</vt:lpstr>
      <vt:lpstr>How IT Service Works?</vt:lpstr>
      <vt:lpstr>Research Problems</vt:lpstr>
      <vt:lpstr>Outline</vt:lpstr>
      <vt:lpstr>Why Convert Textual Logs to System Events?</vt:lpstr>
      <vt:lpstr>Preliminary Work</vt:lpstr>
      <vt:lpstr>Overview of Our Work</vt:lpstr>
      <vt:lpstr>Message Signature Based Clustering</vt:lpstr>
      <vt:lpstr>Message Signature based Clustering</vt:lpstr>
      <vt:lpstr>Problem Definition</vt:lpstr>
      <vt:lpstr>Approximation Problem 1</vt:lpstr>
      <vt:lpstr>Approximation Problem 2</vt:lpstr>
      <vt:lpstr>Local Search Algorithm</vt:lpstr>
      <vt:lpstr>Experimental Data</vt:lpstr>
      <vt:lpstr>Baseline Algorithms</vt:lpstr>
      <vt:lpstr>Accuracy (Avg F-Measure)</vt:lpstr>
      <vt:lpstr>Efficiency </vt:lpstr>
      <vt:lpstr>LogTree: Tree-Structure based Clustering</vt:lpstr>
      <vt:lpstr>Summary</vt:lpstr>
      <vt:lpstr>Outline</vt:lpstr>
      <vt:lpstr>What is False Positive (False Alarm)?</vt:lpstr>
      <vt:lpstr>Why We Have False Positives?</vt:lpstr>
      <vt:lpstr>Problem Statement &amp; Challenge</vt:lpstr>
      <vt:lpstr>Preliminary Work</vt:lpstr>
      <vt:lpstr>Observation from Real Data</vt:lpstr>
      <vt:lpstr>Our Method for Eliminating Transient Alerts</vt:lpstr>
      <vt:lpstr>Implementation and Deployment</vt:lpstr>
      <vt:lpstr>Offline Evaluation on Historical Data</vt:lpstr>
      <vt:lpstr>Online Evaluation </vt:lpstr>
      <vt:lpstr>What is False Negative (Missed Alert) ?</vt:lpstr>
      <vt:lpstr>About False Negative</vt:lpstr>
      <vt:lpstr>Summary</vt:lpstr>
      <vt:lpstr>Outline</vt:lpstr>
      <vt:lpstr>What are the temporal dependency and time lag?</vt:lpstr>
      <vt:lpstr>Why Temporal Dependencies? </vt:lpstr>
      <vt:lpstr>Preliminary Work</vt:lpstr>
      <vt:lpstr>Relation with Other Temporal Patterns</vt:lpstr>
      <vt:lpstr>Challenges for Finding Time Lag</vt:lpstr>
      <vt:lpstr>What is a Qualified Lag Interval</vt:lpstr>
      <vt:lpstr>What is a Qualified Lag Interval</vt:lpstr>
      <vt:lpstr>Time Complexity Lower Bound</vt:lpstr>
      <vt:lpstr>STScan Algorithm</vt:lpstr>
      <vt:lpstr>STScan Algorithm (Cont.)</vt:lpstr>
      <vt:lpstr>Experimental Data</vt:lpstr>
      <vt:lpstr>PowerPoint Presentation</vt:lpstr>
      <vt:lpstr>PowerPoint Presentation</vt:lpstr>
      <vt:lpstr>PowerPoint Presentation</vt:lpstr>
      <vt:lpstr>Summary</vt:lpstr>
      <vt:lpstr>Outline</vt:lpstr>
      <vt:lpstr>Recommending Resolutions for Problems Identified by Monitoring</vt:lpstr>
      <vt:lpstr>Searching Similar Segments over Textual Event Sequence</vt:lpstr>
      <vt:lpstr>Conclusion</vt:lpstr>
      <vt:lpstr>Limitations and Future Work(1)</vt:lpstr>
      <vt:lpstr>Limitations and Future Work(2)</vt:lpstr>
      <vt:lpstr>References (1)</vt:lpstr>
      <vt:lpstr>References (2)</vt:lpstr>
      <vt:lpstr>Publications (12 conference papers, 2 journal papers)</vt:lpstr>
      <vt:lpstr>Publications (12 conference papers,  2 journal papers)</vt:lpstr>
      <vt:lpstr>Publications (12 conference papers,  2 journal papers)</vt:lpstr>
      <vt:lpstr>Acknowledgement </vt:lpstr>
      <vt:lpstr>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Liang Tang</dc:creator>
  <cp:lastModifiedBy>Liang Tang</cp:lastModifiedBy>
  <cp:revision>1662</cp:revision>
  <cp:lastPrinted>2014-02-28T22:02:01Z</cp:lastPrinted>
  <dcterms:created xsi:type="dcterms:W3CDTF">2006-08-16T00:00:00Z</dcterms:created>
  <dcterms:modified xsi:type="dcterms:W3CDTF">2014-04-18T04:28:40Z</dcterms:modified>
</cp:coreProperties>
</file>