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7" r:id="rId3"/>
    <p:sldId id="257" r:id="rId4"/>
    <p:sldId id="258" r:id="rId5"/>
    <p:sldId id="259" r:id="rId6"/>
    <p:sldId id="273" r:id="rId7"/>
    <p:sldId id="275" r:id="rId8"/>
    <p:sldId id="260" r:id="rId9"/>
    <p:sldId id="261" r:id="rId10"/>
    <p:sldId id="262" r:id="rId11"/>
    <p:sldId id="263" r:id="rId12"/>
    <p:sldId id="265" r:id="rId13"/>
    <p:sldId id="266" r:id="rId14"/>
    <p:sldId id="268" r:id="rId15"/>
    <p:sldId id="267" r:id="rId16"/>
    <p:sldId id="271" r:id="rId17"/>
    <p:sldId id="269" r:id="rId18"/>
    <p:sldId id="274" r:id="rId19"/>
    <p:sldId id="270" r:id="rId20"/>
    <p:sldId id="276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32" y="-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494BF-6276-4774-A6EB-FFDC6BC29A9E}" type="datetimeFigureOut">
              <a:rPr lang="en-US" smtClean="0"/>
              <a:pPr/>
              <a:t>12/2/2010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BE510-8403-414F-9E0F-D9E4195EC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BE510-8403-414F-9E0F-D9E4195ECEB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11/29/2010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Title: Extracting System Events from Raw Textual Log Messages</a:t>
            </a:r>
            <a:endParaRPr lang="en-US" sz="32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67200"/>
            <a:ext cx="6781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Presenter: Liang Tang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1676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latin typeface="+mj-lt"/>
              </a:rPr>
              <a:t>Course Project Report for Class ‘Advanced Data Mining’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Model (2)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971800"/>
            <a:ext cx="68294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14400" y="1371600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X=x</a:t>
            </a:r>
            <a:r>
              <a:rPr lang="en-US" i="1" baseline="-25000" dirty="0" smtClean="0"/>
              <a:t>1</a:t>
            </a:r>
            <a:r>
              <a:rPr lang="en-US" i="1" dirty="0" smtClean="0"/>
              <a:t>x</a:t>
            </a:r>
            <a:r>
              <a:rPr lang="en-US" i="1" baseline="-25000" dirty="0" smtClean="0"/>
              <a:t>2</a:t>
            </a:r>
            <a:r>
              <a:rPr lang="en-US" i="1" dirty="0" smtClean="0"/>
              <a:t>…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 </a:t>
            </a:r>
            <a:r>
              <a:rPr lang="en-US" dirty="0" smtClean="0"/>
              <a:t> is a sequence of segmentations</a:t>
            </a:r>
          </a:p>
          <a:p>
            <a:r>
              <a:rPr lang="en-US" i="1" dirty="0" smtClean="0"/>
              <a:t>Y=y</a:t>
            </a:r>
            <a:r>
              <a:rPr lang="en-US" i="1" baseline="-25000" dirty="0" smtClean="0"/>
              <a:t>1</a:t>
            </a:r>
            <a:r>
              <a:rPr lang="en-US" i="1" dirty="0" smtClean="0"/>
              <a:t>y</a:t>
            </a:r>
            <a:r>
              <a:rPr lang="en-US" i="1" baseline="-25000" dirty="0" smtClean="0"/>
              <a:t>2</a:t>
            </a:r>
            <a:r>
              <a:rPr lang="en-US" i="1" dirty="0" smtClean="0"/>
              <a:t>…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 </a:t>
            </a:r>
            <a:r>
              <a:rPr lang="en-US" dirty="0" smtClean="0"/>
              <a:t>is a sequence of labels.</a:t>
            </a:r>
          </a:p>
          <a:p>
            <a:r>
              <a:rPr lang="en-US" i="1" dirty="0" smtClean="0"/>
              <a:t>t</a:t>
            </a:r>
            <a:r>
              <a:rPr lang="en-US" dirty="0" smtClean="0"/>
              <a:t> is the template.</a:t>
            </a:r>
          </a:p>
          <a:p>
            <a:endParaRPr lang="en-US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Model (3)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1371600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X=x</a:t>
            </a:r>
            <a:r>
              <a:rPr lang="en-US" i="1" baseline="-25000" dirty="0" smtClean="0"/>
              <a:t>1</a:t>
            </a:r>
            <a:r>
              <a:rPr lang="en-US" i="1" dirty="0" smtClean="0"/>
              <a:t>x</a:t>
            </a:r>
            <a:r>
              <a:rPr lang="en-US" i="1" baseline="-25000" dirty="0" smtClean="0"/>
              <a:t>2</a:t>
            </a:r>
            <a:r>
              <a:rPr lang="en-US" i="1" dirty="0" smtClean="0"/>
              <a:t>…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 </a:t>
            </a:r>
            <a:r>
              <a:rPr lang="en-US" dirty="0" smtClean="0"/>
              <a:t> is a sequence of segmentations</a:t>
            </a:r>
          </a:p>
          <a:p>
            <a:r>
              <a:rPr lang="en-US" i="1" dirty="0" smtClean="0"/>
              <a:t>Y=y</a:t>
            </a:r>
            <a:r>
              <a:rPr lang="en-US" i="1" baseline="-25000" dirty="0" smtClean="0"/>
              <a:t>1</a:t>
            </a:r>
            <a:r>
              <a:rPr lang="en-US" i="1" dirty="0" smtClean="0"/>
              <a:t>y</a:t>
            </a:r>
            <a:r>
              <a:rPr lang="en-US" i="1" baseline="-25000" dirty="0" smtClean="0"/>
              <a:t>2</a:t>
            </a:r>
            <a:r>
              <a:rPr lang="en-US" i="1" dirty="0" smtClean="0"/>
              <a:t>…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 </a:t>
            </a:r>
            <a:r>
              <a:rPr lang="en-US" dirty="0" smtClean="0"/>
              <a:t>is a sequence of labels.</a:t>
            </a:r>
          </a:p>
          <a:p>
            <a:r>
              <a:rPr lang="en-US" i="1" dirty="0" smtClean="0"/>
              <a:t>t</a:t>
            </a:r>
            <a:r>
              <a:rPr lang="en-US" dirty="0" smtClean="0"/>
              <a:t> is the template.</a:t>
            </a:r>
          </a:p>
          <a:p>
            <a:endParaRPr lang="en-US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667000"/>
            <a:ext cx="68580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Training (1)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3716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Step 1. Estimate parameters: </a:t>
            </a:r>
            <a:r>
              <a:rPr lang="el-GR" sz="2400" i="1" dirty="0" smtClean="0">
                <a:latin typeface="+mj-lt"/>
                <a:ea typeface="Cambria Math"/>
              </a:rPr>
              <a:t>β </a:t>
            </a:r>
            <a:r>
              <a:rPr lang="en-US" sz="2400" i="1" baseline="-25000" dirty="0" smtClean="0">
                <a:latin typeface="+mj-lt"/>
              </a:rPr>
              <a:t>k</a:t>
            </a:r>
            <a:r>
              <a:rPr lang="en-US" sz="2400" dirty="0" smtClean="0">
                <a:latin typeface="+mj-lt"/>
              </a:rPr>
              <a:t> </a:t>
            </a:r>
          </a:p>
          <a:p>
            <a:endParaRPr lang="en-US" sz="2400" b="1" dirty="0"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981200"/>
            <a:ext cx="47625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>
          <a:xfrm>
            <a:off x="5638800" y="1371600"/>
            <a:ext cx="1828800" cy="533400"/>
          </a:xfrm>
          <a:prstGeom prst="wedgeRoundRectCallout">
            <a:avLst>
              <a:gd name="adj1" fmla="val -103220"/>
              <a:gd name="adj2" fmla="val 11570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Labeled Data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876800"/>
            <a:ext cx="17526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4724400"/>
            <a:ext cx="54768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066800" y="39624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Like many log-linear models, we could use stochastic gradient decent, the first-order derivative is :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Training (2)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0" y="1981200"/>
            <a:ext cx="769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Step 2. Estimate label distribution for </a:t>
            </a:r>
            <a:r>
              <a:rPr lang="en-US" sz="2400" i="1" dirty="0" smtClean="0">
                <a:latin typeface="+mj-lt"/>
              </a:rPr>
              <a:t>t</a:t>
            </a:r>
            <a:r>
              <a:rPr lang="en-US" sz="2400" dirty="0" smtClean="0">
                <a:latin typeface="+mj-lt"/>
              </a:rPr>
              <a:t> : </a:t>
            </a:r>
            <a:r>
              <a:rPr lang="en-US" sz="2400" i="1" dirty="0" err="1" smtClean="0">
                <a:latin typeface="+mj-lt"/>
              </a:rPr>
              <a:t>g</a:t>
            </a:r>
            <a:r>
              <a:rPr lang="en-US" sz="2400" i="1" baseline="-25000" dirty="0" err="1" smtClean="0">
                <a:latin typeface="+mj-lt"/>
              </a:rPr>
              <a:t>t,i</a:t>
            </a:r>
            <a:r>
              <a:rPr lang="en-US" sz="2400" dirty="0" smtClean="0">
                <a:latin typeface="+mj-lt"/>
              </a:rPr>
              <a:t>(</a:t>
            </a:r>
            <a:r>
              <a:rPr lang="en-US" sz="2400" i="1" dirty="0" smtClean="0">
                <a:latin typeface="+mj-lt"/>
              </a:rPr>
              <a:t>y</a:t>
            </a:r>
            <a:r>
              <a:rPr lang="en-US" sz="2400" dirty="0" smtClean="0">
                <a:latin typeface="+mj-lt"/>
              </a:rPr>
              <a:t>) </a:t>
            </a:r>
          </a:p>
          <a:p>
            <a:r>
              <a:rPr lang="en-US" sz="2400" dirty="0" smtClean="0">
                <a:latin typeface="+mj-lt"/>
              </a:rPr>
              <a:t>         </a:t>
            </a:r>
          </a:p>
          <a:p>
            <a:r>
              <a:rPr lang="en-US" sz="2400" dirty="0" smtClean="0">
                <a:latin typeface="+mj-lt"/>
              </a:rPr>
              <a:t>       It can be observed directly from the training data set.</a:t>
            </a:r>
          </a:p>
          <a:p>
            <a:endParaRPr lang="en-US" sz="2400" b="1" dirty="0"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Template Estimation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219200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X=x</a:t>
            </a:r>
            <a:r>
              <a:rPr lang="en-US" i="1" baseline="-25000" dirty="0" smtClean="0"/>
              <a:t>1</a:t>
            </a:r>
            <a:r>
              <a:rPr lang="en-US" i="1" dirty="0" smtClean="0"/>
              <a:t>x</a:t>
            </a:r>
            <a:r>
              <a:rPr lang="en-US" i="1" baseline="-25000" dirty="0" smtClean="0"/>
              <a:t>2</a:t>
            </a:r>
            <a:r>
              <a:rPr lang="en-US" i="1" dirty="0" smtClean="0"/>
              <a:t>…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 </a:t>
            </a:r>
            <a:r>
              <a:rPr lang="en-US" dirty="0" smtClean="0"/>
              <a:t> is a sequence of segmentations</a:t>
            </a:r>
          </a:p>
          <a:p>
            <a:r>
              <a:rPr lang="en-US" i="1" dirty="0" smtClean="0"/>
              <a:t>Y=y</a:t>
            </a:r>
            <a:r>
              <a:rPr lang="en-US" i="1" baseline="-25000" dirty="0" smtClean="0"/>
              <a:t>1</a:t>
            </a:r>
            <a:r>
              <a:rPr lang="en-US" i="1" dirty="0" smtClean="0"/>
              <a:t>y</a:t>
            </a:r>
            <a:r>
              <a:rPr lang="en-US" i="1" baseline="-25000" dirty="0" smtClean="0"/>
              <a:t>2</a:t>
            </a:r>
            <a:r>
              <a:rPr lang="en-US" i="1" dirty="0" smtClean="0"/>
              <a:t>…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 </a:t>
            </a:r>
            <a:r>
              <a:rPr lang="en-US" dirty="0" smtClean="0"/>
              <a:t>is a sequence of labels.</a:t>
            </a:r>
          </a:p>
          <a:p>
            <a:r>
              <a:rPr lang="en-US" i="1" dirty="0" smtClean="0"/>
              <a:t>t</a:t>
            </a:r>
            <a:r>
              <a:rPr lang="en-US" dirty="0" smtClean="0"/>
              <a:t> is the template.</a:t>
            </a:r>
          </a:p>
          <a:p>
            <a:endParaRPr lang="en-US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68580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>
          <a:xfrm>
            <a:off x="6629400" y="3810000"/>
            <a:ext cx="2209800" cy="1066800"/>
          </a:xfrm>
          <a:prstGeom prst="wedgeRoundRectCallout">
            <a:avLst>
              <a:gd name="adj1" fmla="val -152178"/>
              <a:gd name="adj2" fmla="val -2179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The set of all label sequences with length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Log Message Segmentation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7526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First problem is:  How to </a:t>
            </a:r>
            <a:r>
              <a:rPr lang="en-US" sz="2400" dirty="0" smtClean="0"/>
              <a:t>cut a </a:t>
            </a:r>
            <a:r>
              <a:rPr lang="en-US" sz="2400" dirty="0" smtClean="0"/>
              <a:t>log message?</a:t>
            </a:r>
          </a:p>
          <a:p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24384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Given a template t,  the </a:t>
            </a:r>
            <a:r>
              <a:rPr lang="en-US" sz="2400" i="1" dirty="0" smtClean="0"/>
              <a:t>cut which </a:t>
            </a:r>
            <a:r>
              <a:rPr lang="en-US" sz="2400" i="1" dirty="0" smtClean="0"/>
              <a:t>leads to the </a:t>
            </a:r>
            <a:r>
              <a:rPr lang="en-US" sz="2400" i="1" dirty="0" smtClean="0">
                <a:solidFill>
                  <a:srgbClr val="FF0000"/>
                </a:solidFill>
              </a:rPr>
              <a:t>maximum</a:t>
            </a:r>
            <a:r>
              <a:rPr lang="en-US" sz="2400" i="1" dirty="0" smtClean="0"/>
              <a:t> p(</a:t>
            </a:r>
            <a:r>
              <a:rPr lang="en-US" sz="2400" i="1" dirty="0" err="1" smtClean="0"/>
              <a:t>t|X</a:t>
            </a:r>
            <a:r>
              <a:rPr lang="en-US" sz="2400" i="1" dirty="0" smtClean="0"/>
              <a:t>)  is the </a:t>
            </a:r>
            <a:r>
              <a:rPr lang="en-US" sz="2400" i="1" dirty="0" smtClean="0">
                <a:solidFill>
                  <a:srgbClr val="FF0000"/>
                </a:solidFill>
              </a:rPr>
              <a:t>best</a:t>
            </a:r>
            <a:r>
              <a:rPr lang="en-US" sz="2400" i="1" dirty="0" smtClean="0"/>
              <a:t> </a:t>
            </a:r>
            <a:r>
              <a:rPr lang="en-US" sz="2400" i="1" dirty="0" smtClean="0"/>
              <a:t>cut.</a:t>
            </a:r>
            <a:endParaRPr lang="en-US" sz="2400" i="1" dirty="0" smtClean="0"/>
          </a:p>
          <a:p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3733800"/>
            <a:ext cx="754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However, there are </a:t>
            </a:r>
            <a:r>
              <a:rPr lang="en-US" sz="2400" i="1" dirty="0" smtClean="0">
                <a:solidFill>
                  <a:srgbClr val="FF0000"/>
                </a:solidFill>
              </a:rPr>
              <a:t>m</a:t>
            </a:r>
            <a:r>
              <a:rPr lang="en-US" sz="2400" dirty="0" smtClean="0">
                <a:solidFill>
                  <a:srgbClr val="FF0000"/>
                </a:solidFill>
              </a:rPr>
              <a:t> choose </a:t>
            </a:r>
            <a:r>
              <a:rPr lang="en-US" sz="2400" i="1" dirty="0" smtClean="0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ways to cut a sequence with length </a:t>
            </a:r>
            <a:r>
              <a:rPr lang="en-US" sz="2400" i="1" dirty="0" smtClean="0"/>
              <a:t>m</a:t>
            </a:r>
            <a:r>
              <a:rPr lang="en-US" sz="2400" dirty="0" smtClean="0"/>
              <a:t> to </a:t>
            </a:r>
            <a:r>
              <a:rPr lang="en-US" sz="2400" i="1" dirty="0" smtClean="0"/>
              <a:t>n</a:t>
            </a:r>
            <a:r>
              <a:rPr lang="en-US" sz="2400" dirty="0" smtClean="0"/>
              <a:t> segmentations. </a:t>
            </a:r>
          </a:p>
          <a:p>
            <a:endParaRPr lang="en-US" sz="2400" dirty="0" smtClean="0"/>
          </a:p>
          <a:p>
            <a:r>
              <a:rPr lang="en-US" sz="2400" dirty="0" smtClean="0"/>
              <a:t>Dynamic Programming can find the best cut by compute </a:t>
            </a:r>
            <a:r>
              <a:rPr lang="en-US" sz="2400" i="1" dirty="0" smtClean="0"/>
              <a:t>O</a:t>
            </a:r>
            <a:r>
              <a:rPr lang="en-US" sz="2400" dirty="0" smtClean="0"/>
              <a:t>(</a:t>
            </a:r>
            <a:r>
              <a:rPr lang="en-US" sz="2400" i="1" dirty="0" err="1" smtClean="0"/>
              <a:t>mn</a:t>
            </a:r>
            <a:r>
              <a:rPr lang="en-US" sz="2400" dirty="0" smtClean="0"/>
              <a:t>) times </a:t>
            </a:r>
            <a:r>
              <a:rPr lang="en-US" sz="2400" i="1" dirty="0" smtClean="0"/>
              <a:t>p(</a:t>
            </a:r>
            <a:r>
              <a:rPr lang="en-US" sz="2400" i="1" dirty="0" err="1" smtClean="0"/>
              <a:t>t|X</a:t>
            </a:r>
            <a:r>
              <a:rPr lang="en-US" sz="2400" i="1" dirty="0" smtClean="0"/>
              <a:t>)</a:t>
            </a:r>
            <a:r>
              <a:rPr lang="en-US" sz="2400" dirty="0" smtClean="0"/>
              <a:t>.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smtClean="0"/>
              <a:t>Similarly to </a:t>
            </a:r>
            <a:r>
              <a:rPr lang="en-US" sz="2400" dirty="0" smtClean="0">
                <a:solidFill>
                  <a:srgbClr val="FF0000"/>
                </a:solidFill>
              </a:rPr>
              <a:t>Matrix Multiplication Problem </a:t>
            </a:r>
            <a:r>
              <a:rPr lang="en-US" sz="2400" dirty="0" smtClean="0"/>
              <a:t>in “Intro. to Algorithm”).</a:t>
            </a:r>
          </a:p>
          <a:p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Practical Problems I Want to Solve(1)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Argument: </a:t>
            </a:r>
          </a:p>
          <a:p>
            <a:pPr lvl="1"/>
            <a:r>
              <a:rPr lang="en-US" sz="2400" dirty="0" smtClean="0"/>
              <a:t>Labeling a large amount of log messages is </a:t>
            </a:r>
            <a:r>
              <a:rPr lang="en-US" sz="2400" dirty="0" smtClean="0">
                <a:solidFill>
                  <a:srgbClr val="FF0000"/>
                </a:solidFill>
              </a:rPr>
              <a:t>even harder </a:t>
            </a:r>
            <a:r>
              <a:rPr lang="en-US" sz="2400" dirty="0" smtClean="0"/>
              <a:t>than writing a simple log parser in Python !!!</a:t>
            </a:r>
          </a:p>
          <a:p>
            <a:endParaRPr lang="en-US" dirty="0" smtClean="0"/>
          </a:p>
          <a:p>
            <a:r>
              <a:rPr lang="en-US" dirty="0" smtClean="0"/>
              <a:t>Solution: </a:t>
            </a:r>
          </a:p>
          <a:p>
            <a:pPr lvl="1"/>
            <a:r>
              <a:rPr lang="en-US" i="1" dirty="0" smtClean="0"/>
              <a:t>Semi-supervised Learning.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Semi-supervised Learning(1)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Problem: </a:t>
            </a:r>
            <a:r>
              <a:rPr lang="en-US" sz="2800" i="1" dirty="0" smtClean="0"/>
              <a:t>Don’t have much labeled data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Consequence: </a:t>
            </a:r>
            <a:r>
              <a:rPr lang="en-US" sz="2800" i="1" dirty="0" smtClean="0">
                <a:solidFill>
                  <a:srgbClr val="FF0000"/>
                </a:solidFill>
              </a:rPr>
              <a:t>Precision</a:t>
            </a:r>
            <a:r>
              <a:rPr lang="en-US" sz="2800" i="1" dirty="0" smtClean="0"/>
              <a:t> Low.</a:t>
            </a:r>
          </a:p>
          <a:p>
            <a:endParaRPr lang="en-US" dirty="0" smtClean="0"/>
          </a:p>
          <a:p>
            <a:pPr lvl="1"/>
            <a:r>
              <a:rPr lang="en-US" i="1" dirty="0" smtClean="0">
                <a:latin typeface="+mj-lt"/>
              </a:rPr>
              <a:t>Compute</a:t>
            </a:r>
            <a:r>
              <a:rPr lang="en-US" dirty="0" smtClean="0">
                <a:latin typeface="+mj-lt"/>
              </a:rPr>
              <a:t> </a:t>
            </a:r>
            <a:r>
              <a:rPr lang="en-US" i="1" dirty="0" smtClean="0">
                <a:latin typeface="+mj-lt"/>
              </a:rPr>
              <a:t>p(</a:t>
            </a:r>
            <a:r>
              <a:rPr lang="en-US" i="1" dirty="0" err="1" smtClean="0">
                <a:latin typeface="+mj-lt"/>
              </a:rPr>
              <a:t>t|X</a:t>
            </a:r>
            <a:r>
              <a:rPr lang="en-US" i="1" dirty="0" smtClean="0">
                <a:latin typeface="+mj-lt"/>
              </a:rPr>
              <a:t>)</a:t>
            </a:r>
            <a:r>
              <a:rPr lang="en-US" dirty="0" smtClean="0">
                <a:latin typeface="+mj-lt"/>
              </a:rPr>
              <a:t> to guess </a:t>
            </a:r>
            <a:r>
              <a:rPr lang="en-US" i="1" dirty="0" smtClean="0">
                <a:latin typeface="+mj-lt"/>
              </a:rPr>
              <a:t>t</a:t>
            </a:r>
            <a:r>
              <a:rPr lang="en-US" dirty="0" smtClean="0">
                <a:latin typeface="+mj-lt"/>
              </a:rPr>
              <a:t>. </a:t>
            </a:r>
          </a:p>
          <a:p>
            <a:pPr lvl="1"/>
            <a:r>
              <a:rPr lang="en-US" dirty="0" smtClean="0">
                <a:latin typeface="+mj-lt"/>
              </a:rPr>
              <a:t>if </a:t>
            </a:r>
            <a:r>
              <a:rPr lang="en-US" i="1" dirty="0" smtClean="0">
                <a:latin typeface="+mj-lt"/>
              </a:rPr>
              <a:t>p(</a:t>
            </a:r>
            <a:r>
              <a:rPr lang="en-US" i="1" dirty="0" err="1" smtClean="0">
                <a:latin typeface="+mj-lt"/>
              </a:rPr>
              <a:t>t|X</a:t>
            </a:r>
            <a:r>
              <a:rPr lang="en-US" i="1" dirty="0" smtClean="0">
                <a:latin typeface="+mj-lt"/>
              </a:rPr>
              <a:t>)</a:t>
            </a:r>
            <a:r>
              <a:rPr lang="en-US" dirty="0" smtClean="0">
                <a:latin typeface="+mj-lt"/>
              </a:rPr>
              <a:t> is high, then    </a:t>
            </a:r>
          </a:p>
          <a:p>
            <a:pPr lvl="2"/>
            <a:r>
              <a:rPr lang="en-US" i="1" dirty="0" smtClean="0">
                <a:latin typeface="+mj-lt"/>
              </a:rPr>
              <a:t>Use p(</a:t>
            </a:r>
            <a:r>
              <a:rPr lang="en-US" i="1" dirty="0" err="1" smtClean="0">
                <a:latin typeface="+mj-lt"/>
              </a:rPr>
              <a:t>Y|X,t</a:t>
            </a:r>
            <a:r>
              <a:rPr lang="en-US" i="1" dirty="0" smtClean="0">
                <a:latin typeface="+mj-lt"/>
              </a:rPr>
              <a:t>) </a:t>
            </a:r>
            <a:r>
              <a:rPr lang="en-US" dirty="0" smtClean="0">
                <a:latin typeface="+mj-lt"/>
              </a:rPr>
              <a:t>to guess </a:t>
            </a:r>
            <a:r>
              <a:rPr lang="en-US" i="1" dirty="0" smtClean="0">
                <a:latin typeface="+mj-lt"/>
              </a:rPr>
              <a:t>Y</a:t>
            </a:r>
            <a:r>
              <a:rPr lang="en-US" dirty="0" smtClean="0">
                <a:latin typeface="+mj-lt"/>
              </a:rPr>
              <a:t>.</a:t>
            </a:r>
          </a:p>
          <a:p>
            <a:pPr lvl="2"/>
            <a:r>
              <a:rPr lang="en-US" i="1" dirty="0" smtClean="0">
                <a:latin typeface="+mj-lt"/>
              </a:rPr>
              <a:t>If p(</a:t>
            </a:r>
            <a:r>
              <a:rPr lang="en-US" i="1" dirty="0" err="1" smtClean="0">
                <a:latin typeface="+mj-lt"/>
              </a:rPr>
              <a:t>Y|X,t</a:t>
            </a:r>
            <a:r>
              <a:rPr lang="en-US" i="1" dirty="0" smtClean="0">
                <a:latin typeface="+mj-lt"/>
              </a:rPr>
              <a:t>) is high, then</a:t>
            </a:r>
          </a:p>
          <a:p>
            <a:pPr lvl="3"/>
            <a:r>
              <a:rPr lang="en-US" i="1" dirty="0" smtClean="0">
                <a:latin typeface="+mj-lt"/>
              </a:rPr>
              <a:t>Use t and Y</a:t>
            </a:r>
            <a:r>
              <a:rPr lang="en-US" dirty="0" smtClean="0">
                <a:latin typeface="+mj-lt"/>
              </a:rPr>
              <a:t> to update model.</a:t>
            </a:r>
            <a:endParaRPr lang="en-US" i="1" dirty="0" smtClean="0">
              <a:latin typeface="+mj-lt"/>
            </a:endParaRP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Practical Problems I Want to Solve(2)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Argument: </a:t>
            </a:r>
          </a:p>
          <a:p>
            <a:pPr lvl="1"/>
            <a:r>
              <a:rPr lang="en-US" sz="2400" dirty="0" smtClean="0"/>
              <a:t>Many log messages are </a:t>
            </a:r>
            <a:r>
              <a:rPr lang="en-US" sz="2400" dirty="0" smtClean="0">
                <a:solidFill>
                  <a:srgbClr val="FF0000"/>
                </a:solidFill>
              </a:rPr>
              <a:t>strange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hard</a:t>
            </a:r>
            <a:r>
              <a:rPr lang="en-US" sz="2400" dirty="0" smtClean="0"/>
              <a:t> to label. Only the developers understand those meanings.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Solution: </a:t>
            </a:r>
          </a:p>
          <a:p>
            <a:pPr lvl="1"/>
            <a:r>
              <a:rPr lang="en-US" i="1" dirty="0" smtClean="0"/>
              <a:t>Unsupervised Learning.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3200400"/>
            <a:ext cx="8001000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- 1131564691 </a:t>
            </a:r>
            <a:r>
              <a:rPr lang="en-US" dirty="0" smtClean="0">
                <a:solidFill>
                  <a:srgbClr val="FF0000"/>
                </a:solidFill>
              </a:rPr>
              <a:t>2005.11.09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eadmin1</a:t>
            </a:r>
            <a:r>
              <a:rPr lang="en-US" dirty="0" smtClean="0"/>
              <a:t> Nov 9 </a:t>
            </a:r>
            <a:r>
              <a:rPr lang="en-US" dirty="0" smtClean="0">
                <a:solidFill>
                  <a:srgbClr val="FF0000"/>
                </a:solidFill>
              </a:rPr>
              <a:t>11:31:31</a:t>
            </a:r>
            <a:r>
              <a:rPr lang="en-US" dirty="0" smtClean="0"/>
              <a:t> src@eadmin1 </a:t>
            </a:r>
            <a:r>
              <a:rPr lang="en-US" dirty="0" err="1" smtClean="0">
                <a:solidFill>
                  <a:srgbClr val="FF0000"/>
                </a:solidFill>
              </a:rPr>
              <a:t>sendmail</a:t>
            </a:r>
            <a:r>
              <a:rPr lang="en-US" dirty="0" smtClean="0">
                <a:solidFill>
                  <a:srgbClr val="FF0000"/>
                </a:solidFill>
              </a:rPr>
              <a:t>[27504</a:t>
            </a:r>
            <a:r>
              <a:rPr lang="en-US" dirty="0" smtClean="0"/>
              <a:t>]: jA9IVUvS027504: from=root, size=627554, class=0, </a:t>
            </a:r>
            <a:r>
              <a:rPr lang="en-US" dirty="0" err="1" smtClean="0"/>
              <a:t>nrcpts</a:t>
            </a:r>
            <a:r>
              <a:rPr lang="en-US" dirty="0" smtClean="0"/>
              <a:t>=1, </a:t>
            </a:r>
            <a:r>
              <a:rPr lang="en-US" dirty="0" err="1" smtClean="0"/>
              <a:t>msgid</a:t>
            </a:r>
            <a:r>
              <a:rPr lang="en-US" dirty="0" smtClean="0"/>
              <a:t>=&lt;200511091831.jA9IVUvS027504@eadmin1&gt;, relay=#7#@</a:t>
            </a:r>
            <a:r>
              <a:rPr lang="en-US" dirty="0" err="1" smtClean="0"/>
              <a:t>localhost</a:t>
            </a:r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5715000" y="4191000"/>
            <a:ext cx="2057400" cy="914400"/>
          </a:xfrm>
          <a:prstGeom prst="cloudCallout">
            <a:avLst>
              <a:gd name="adj1" fmla="val -107871"/>
              <a:gd name="adj2" fmla="val -4895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?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Semi-supervised Learning(2)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Problem: </a:t>
            </a:r>
            <a:r>
              <a:rPr lang="en-US" sz="2800" i="1" dirty="0" smtClean="0"/>
              <a:t>Don’t have enough segment labels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Consequence: </a:t>
            </a:r>
            <a:r>
              <a:rPr lang="en-US" sz="2800" i="1" dirty="0" smtClean="0"/>
              <a:t>Cannot </a:t>
            </a:r>
            <a:r>
              <a:rPr lang="en-US" sz="2800" i="1" dirty="0" smtClean="0">
                <a:solidFill>
                  <a:srgbClr val="FF0000"/>
                </a:solidFill>
              </a:rPr>
              <a:t>differentiate</a:t>
            </a:r>
            <a:r>
              <a:rPr lang="en-US" sz="2800" i="1" dirty="0" smtClean="0"/>
              <a:t> some templates.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For example, T1, T2, and T3 templates are both expressed by: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sz="2400" dirty="0" smtClean="0">
                <a:latin typeface="+mj-lt"/>
              </a:rPr>
              <a:t>[TIME] [HOST] [USER] [PROC] [UNKNOWN]</a:t>
            </a:r>
            <a:endParaRPr lang="en-US" dirty="0" smtClean="0">
              <a:latin typeface="+mj-lt"/>
            </a:endParaRP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How to differentiate T1,T2 and T3?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 Statement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Our Approach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Practical Problems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Semi-supervised Learning (2)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sz="2400" dirty="0" smtClean="0"/>
              <a:t>T1, T2, and T3 templates are both expressed by:</a:t>
            </a:r>
          </a:p>
          <a:p>
            <a:pPr lvl="1">
              <a:buNone/>
            </a:pPr>
            <a:r>
              <a:rPr lang="en-US" sz="2400" dirty="0" smtClean="0"/>
              <a:t>	</a:t>
            </a:r>
            <a:r>
              <a:rPr lang="en-US" sz="2000" dirty="0" smtClean="0">
                <a:latin typeface="+mj-lt"/>
              </a:rPr>
              <a:t>[TIME] [HOST] [USER] [PROC] [UNKNOWN]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r>
              <a:rPr lang="en-US" sz="2000" dirty="0" smtClean="0"/>
              <a:t>-Solution:</a:t>
            </a:r>
          </a:p>
          <a:p>
            <a:pPr marL="914400" lvl="1" indent="-457200">
              <a:buAutoNum type="arabicPeriod"/>
            </a:pPr>
            <a:r>
              <a:rPr lang="en-US" sz="2000" dirty="0" smtClean="0"/>
              <a:t>Create new segment labels : </a:t>
            </a:r>
            <a:r>
              <a:rPr lang="en-US" sz="2000" dirty="0" smtClean="0">
                <a:latin typeface="+mj-lt"/>
              </a:rPr>
              <a:t>UK_T1, UK_T2, UK_T3</a:t>
            </a:r>
            <a:r>
              <a:rPr lang="en-US" sz="2000" dirty="0" smtClean="0"/>
              <a:t>.</a:t>
            </a:r>
          </a:p>
          <a:p>
            <a:pPr marL="914400" lvl="1" indent="-457200">
              <a:buFont typeface="Arial" pitchFamily="34" charset="0"/>
              <a:buAutoNum type="arabicPeriod" startAt="2"/>
            </a:pPr>
            <a:r>
              <a:rPr lang="en-US" sz="2000" dirty="0" smtClean="0"/>
              <a:t>Create word distribution vectorsV_T1, V_T2, V_T3 for segments at T1,T2,T3.</a:t>
            </a:r>
          </a:p>
          <a:p>
            <a:pPr marL="914400" lvl="1" indent="-457200">
              <a:buAutoNum type="arabicPeriod" startAt="2"/>
            </a:pPr>
            <a:r>
              <a:rPr lang="en-US" sz="2000" dirty="0" smtClean="0"/>
              <a:t>Create new feature functions: f_T1, f_T2, f_T3 as follows:</a:t>
            </a:r>
          </a:p>
          <a:p>
            <a:pPr marL="1314450" lvl="2" indent="-457200">
              <a:buNone/>
            </a:pPr>
            <a:r>
              <a:rPr lang="en-US" sz="1800" dirty="0" smtClean="0"/>
              <a:t>If  </a:t>
            </a:r>
            <a:r>
              <a:rPr lang="en-US" sz="1800" dirty="0" err="1" smtClean="0"/>
              <a:t>y_i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Cambria Math"/>
                <a:ea typeface="Cambria Math"/>
              </a:rPr>
              <a:t>==</a:t>
            </a:r>
            <a:r>
              <a:rPr lang="en-US" sz="1800" dirty="0" smtClean="0"/>
              <a:t>UK_T1 then</a:t>
            </a:r>
            <a:endParaRPr lang="en-US" sz="1800" dirty="0" smtClean="0"/>
          </a:p>
          <a:p>
            <a:pPr marL="1314450" lvl="2" indent="-457200">
              <a:buNone/>
            </a:pPr>
            <a:r>
              <a:rPr lang="en-US" sz="1800" dirty="0" smtClean="0"/>
              <a:t>	return  Cosine similarity between </a:t>
            </a:r>
            <a:r>
              <a:rPr lang="en-US" sz="1800" dirty="0" err="1" smtClean="0"/>
              <a:t>X_i</a:t>
            </a:r>
            <a:r>
              <a:rPr lang="en-US" sz="1800" dirty="0" smtClean="0"/>
              <a:t> </a:t>
            </a:r>
            <a:r>
              <a:rPr lang="en-US" sz="1800" smtClean="0"/>
              <a:t>and </a:t>
            </a:r>
            <a:r>
              <a:rPr lang="en-US" sz="1800" smtClean="0"/>
              <a:t>V_T1</a:t>
            </a:r>
            <a:endParaRPr lang="en-US" sz="1800" dirty="0" smtClean="0"/>
          </a:p>
          <a:p>
            <a:pPr marL="1314450" lvl="2" indent="-457200">
              <a:buNone/>
            </a:pPr>
            <a:r>
              <a:rPr lang="en-US" sz="1800" dirty="0" smtClean="0"/>
              <a:t>Else</a:t>
            </a:r>
          </a:p>
          <a:p>
            <a:pPr marL="1314450" lvl="2" indent="-457200">
              <a:buNone/>
            </a:pPr>
            <a:r>
              <a:rPr lang="en-US" sz="1800" dirty="0" smtClean="0"/>
              <a:t>	return 0</a:t>
            </a:r>
          </a:p>
          <a:p>
            <a:pPr marL="1314450" lvl="2" indent="-457200">
              <a:buNone/>
            </a:pPr>
            <a:r>
              <a:rPr lang="en-US" sz="1800" dirty="0" smtClean="0"/>
              <a:t>	</a:t>
            </a:r>
          </a:p>
          <a:p>
            <a:pPr lvl="1">
              <a:buNone/>
            </a:pP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onvert the </a:t>
            </a:r>
            <a:r>
              <a:rPr lang="en-US" dirty="0" smtClean="0">
                <a:solidFill>
                  <a:srgbClr val="FF0000"/>
                </a:solidFill>
              </a:rPr>
              <a:t>raw textual </a:t>
            </a:r>
            <a:r>
              <a:rPr lang="en-US" dirty="0" smtClean="0"/>
              <a:t>log messages to </a:t>
            </a:r>
            <a:r>
              <a:rPr lang="en-US" dirty="0" smtClean="0">
                <a:solidFill>
                  <a:srgbClr val="FF0000"/>
                </a:solidFill>
              </a:rPr>
              <a:t>structural</a:t>
            </a:r>
            <a:r>
              <a:rPr lang="en-US" dirty="0" smtClean="0"/>
              <a:t> system events.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4267200"/>
          <a:ext cx="7580631" cy="210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4557"/>
                <a:gridCol w="1298643"/>
                <a:gridCol w="1219200"/>
                <a:gridCol w="990600"/>
                <a:gridCol w="1256030"/>
                <a:gridCol w="1371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msgtype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msg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sng" dirty="0" smtClean="0"/>
                        <a:t>2005.11.09</a:t>
                      </a:r>
                      <a:r>
                        <a:rPr lang="en-US" sz="1800" dirty="0" smtClean="0"/>
                        <a:t> Nov 10 00:14:31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local@tbird-admin1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postfix/</a:t>
                      </a:r>
                      <a:r>
                        <a:rPr lang="en-US" dirty="0" err="1" smtClean="0"/>
                        <a:t>postdrop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warning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unable to look up public/pickup: No such file or directory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warning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2743200"/>
            <a:ext cx="7239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- 1131524071 </a:t>
            </a:r>
            <a:r>
              <a:rPr lang="en-US" sz="2000" u="sng" dirty="0" smtClean="0"/>
              <a:t>2005.11.09</a:t>
            </a:r>
            <a:r>
              <a:rPr lang="en-US" sz="2000" dirty="0" smtClean="0"/>
              <a:t> Nov 10 00:14:31 local@tbird-admin1 </a:t>
            </a:r>
            <a:r>
              <a:rPr lang="en-US" sz="2000" u="sng" dirty="0" smtClean="0"/>
              <a:t>postfix/</a:t>
            </a:r>
            <a:r>
              <a:rPr lang="en-US" sz="2000" u="sng" dirty="0" err="1" smtClean="0"/>
              <a:t>postdrop</a:t>
            </a:r>
            <a:r>
              <a:rPr lang="en-US" sz="2000" dirty="0" smtClean="0"/>
              <a:t>[10896]: </a:t>
            </a:r>
            <a:r>
              <a:rPr lang="en-US" sz="2000" u="sng" dirty="0" smtClean="0"/>
              <a:t>warning</a:t>
            </a:r>
            <a:r>
              <a:rPr lang="en-US" sz="2000" dirty="0" smtClean="0"/>
              <a:t>: unable to look up public/pickup: No such file or directory</a:t>
            </a:r>
          </a:p>
          <a:p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4038600" y="3657600"/>
            <a:ext cx="457200" cy="5334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problem is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analysis helps to </a:t>
            </a:r>
            <a:r>
              <a:rPr lang="en-US" dirty="0" smtClean="0">
                <a:solidFill>
                  <a:srgbClr val="FF0000"/>
                </a:solidFill>
              </a:rPr>
              <a:t>detect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prevent</a:t>
            </a:r>
            <a:r>
              <a:rPr lang="en-US" dirty="0" smtClean="0"/>
              <a:t>  abnormal events for software and systems.</a:t>
            </a:r>
          </a:p>
          <a:p>
            <a:endParaRPr lang="en-US" dirty="0" smtClean="0"/>
          </a:p>
          <a:p>
            <a:r>
              <a:rPr lang="en-US" dirty="0" smtClean="0"/>
              <a:t>Raw textual log message is </a:t>
            </a:r>
            <a:r>
              <a:rPr lang="en-US" dirty="0" smtClean="0">
                <a:solidFill>
                  <a:srgbClr val="FF0000"/>
                </a:solidFill>
              </a:rPr>
              <a:t>difficult</a:t>
            </a:r>
            <a:r>
              <a:rPr lang="en-US" dirty="0" smtClean="0"/>
              <a:t> to analyze.</a:t>
            </a:r>
          </a:p>
          <a:p>
            <a:endParaRPr lang="en-US" dirty="0"/>
          </a:p>
          <a:p>
            <a:r>
              <a:rPr lang="en-US" dirty="0" smtClean="0"/>
              <a:t>Writing a log parser needs a lot of efforts and time.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data mining techniques to </a:t>
            </a:r>
            <a:r>
              <a:rPr lang="en-US" dirty="0" smtClean="0">
                <a:solidFill>
                  <a:srgbClr val="FF0000"/>
                </a:solidFill>
              </a:rPr>
              <a:t>train</a:t>
            </a:r>
            <a:r>
              <a:rPr lang="en-US" dirty="0" smtClean="0"/>
              <a:t> a log parser.</a:t>
            </a:r>
          </a:p>
          <a:p>
            <a:endParaRPr lang="en-US" dirty="0" smtClean="0"/>
          </a:p>
          <a:p>
            <a:r>
              <a:rPr lang="en-US" dirty="0" smtClean="0"/>
              <a:t>IT experts manually label some log messages, then we </a:t>
            </a:r>
            <a:r>
              <a:rPr lang="en-US" dirty="0" smtClean="0">
                <a:solidFill>
                  <a:srgbClr val="FF0000"/>
                </a:solidFill>
              </a:rPr>
              <a:t>customize</a:t>
            </a:r>
            <a:r>
              <a:rPr lang="en-US" dirty="0" smtClean="0"/>
              <a:t> a log parser for them.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just use CRF?</a:t>
            </a:r>
          </a:p>
          <a:p>
            <a:pPr lvl="1"/>
            <a:r>
              <a:rPr lang="en-US" dirty="0" smtClean="0"/>
              <a:t>Markov chain property does NOT hold? It has no grammar (</a:t>
            </a:r>
            <a:r>
              <a:rPr lang="en-US" i="1" dirty="0" smtClean="0"/>
              <a:t>adjective</a:t>
            </a:r>
            <a:r>
              <a:rPr lang="en-US" dirty="0" smtClean="0"/>
              <a:t> follows by </a:t>
            </a:r>
            <a:r>
              <a:rPr lang="en-US" i="1" dirty="0" smtClean="0"/>
              <a:t>noun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3581400"/>
          <a:ext cx="7580631" cy="210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4557"/>
                <a:gridCol w="1298643"/>
                <a:gridCol w="1219200"/>
                <a:gridCol w="990600"/>
                <a:gridCol w="1256030"/>
                <a:gridCol w="1371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msgtype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msg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sng" dirty="0" smtClean="0"/>
                        <a:t>2005.11.09</a:t>
                      </a:r>
                      <a:r>
                        <a:rPr lang="en-US" sz="1800" dirty="0" smtClean="0"/>
                        <a:t> Nov 10 00:14:31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local@tbird-admin1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postfix/</a:t>
                      </a:r>
                      <a:r>
                        <a:rPr lang="en-US" dirty="0" err="1" smtClean="0"/>
                        <a:t>postdrop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warning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unable to look up public/pickup: No such file or directory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warning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just use CRF?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Markov chain property </a:t>
            </a:r>
            <a:r>
              <a:rPr lang="en-US" dirty="0" smtClean="0"/>
              <a:t>does NOT hold? It has no grammar (</a:t>
            </a:r>
            <a:r>
              <a:rPr lang="en-US" i="1" dirty="0" smtClean="0"/>
              <a:t>adjective</a:t>
            </a:r>
            <a:r>
              <a:rPr lang="en-US" dirty="0" smtClean="0"/>
              <a:t> follows by </a:t>
            </a:r>
            <a:r>
              <a:rPr lang="en-US" i="1" dirty="0" smtClean="0"/>
              <a:t>noun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0600" y="3505200"/>
            <a:ext cx="9144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90600" y="4953000"/>
            <a:ext cx="9144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7" idx="4"/>
            <a:endCxn id="10" idx="0"/>
          </p:cNvCxnSpPr>
          <p:nvPr/>
        </p:nvCxnSpPr>
        <p:spPr>
          <a:xfrm rot="5400000">
            <a:off x="1104900" y="4610100"/>
            <a:ext cx="685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24200" y="3505200"/>
            <a:ext cx="9144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124200" y="4953000"/>
            <a:ext cx="9144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18" idx="4"/>
            <a:endCxn id="19" idx="0"/>
          </p:cNvCxnSpPr>
          <p:nvPr/>
        </p:nvCxnSpPr>
        <p:spPr>
          <a:xfrm rot="5400000">
            <a:off x="3238500" y="4610100"/>
            <a:ext cx="685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181600" y="3505200"/>
            <a:ext cx="9144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181600" y="4953000"/>
            <a:ext cx="9144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>
            <a:stCxn id="21" idx="4"/>
            <a:endCxn id="22" idx="0"/>
          </p:cNvCxnSpPr>
          <p:nvPr/>
        </p:nvCxnSpPr>
        <p:spPr>
          <a:xfrm rot="5400000">
            <a:off x="5295900" y="4610100"/>
            <a:ext cx="685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2"/>
            <a:endCxn id="10" idx="6"/>
          </p:cNvCxnSpPr>
          <p:nvPr/>
        </p:nvCxnSpPr>
        <p:spPr>
          <a:xfrm rot="10800000">
            <a:off x="1905000" y="5334000"/>
            <a:ext cx="1219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2"/>
          </p:cNvCxnSpPr>
          <p:nvPr/>
        </p:nvCxnSpPr>
        <p:spPr>
          <a:xfrm rot="10800000">
            <a:off x="4038600" y="5334000"/>
            <a:ext cx="114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Cloud Callout 32"/>
          <p:cNvSpPr/>
          <p:nvPr/>
        </p:nvSpPr>
        <p:spPr>
          <a:xfrm>
            <a:off x="2286000" y="3810000"/>
            <a:ext cx="762000" cy="838200"/>
          </a:xfrm>
          <a:prstGeom prst="cloudCallout">
            <a:avLst>
              <a:gd name="adj1" fmla="val -39352"/>
              <a:gd name="adj2" fmla="val 1114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?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4" name="Cloud Callout 33"/>
          <p:cNvSpPr/>
          <p:nvPr/>
        </p:nvSpPr>
        <p:spPr>
          <a:xfrm>
            <a:off x="4343400" y="3886200"/>
            <a:ext cx="762000" cy="762000"/>
          </a:xfrm>
          <a:prstGeom prst="cloudCallout">
            <a:avLst>
              <a:gd name="adj1" fmla="val -39352"/>
              <a:gd name="adj2" fmla="val 1114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?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of Log Message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600200"/>
            <a:ext cx="60388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895600"/>
            <a:ext cx="60674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4572000"/>
            <a:ext cx="52292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1600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Message: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048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 source code: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5257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Segmentation: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11/29/2010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Model (1)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95401"/>
            <a:ext cx="3862361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5257800" y="1295400"/>
            <a:ext cx="1600200" cy="609600"/>
          </a:xfrm>
          <a:prstGeom prst="wedgeRoundRectCallout">
            <a:avLst>
              <a:gd name="adj1" fmla="val -76868"/>
              <a:gd name="adj2" fmla="val 1422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Segmentation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334000" y="2590800"/>
            <a:ext cx="1600200" cy="609600"/>
          </a:xfrm>
          <a:prstGeom prst="wedgeRoundRectCallout">
            <a:avLst>
              <a:gd name="adj1" fmla="val -76868"/>
              <a:gd name="adj2" fmla="val 1422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Labels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886200" y="3733800"/>
            <a:ext cx="1600200" cy="609600"/>
          </a:xfrm>
          <a:prstGeom prst="wedgeRoundRectCallout">
            <a:avLst>
              <a:gd name="adj1" fmla="val -76868"/>
              <a:gd name="adj2" fmla="val 1422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Template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11/29/2010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4648200"/>
            <a:ext cx="43053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ular Callout 9"/>
          <p:cNvSpPr/>
          <p:nvPr/>
        </p:nvSpPr>
        <p:spPr>
          <a:xfrm>
            <a:off x="6553200" y="4191000"/>
            <a:ext cx="1600200" cy="609600"/>
          </a:xfrm>
          <a:prstGeom prst="wedgeRoundRectCallout">
            <a:avLst>
              <a:gd name="adj1" fmla="val -111392"/>
              <a:gd name="adj2" fmla="val 7359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Feature functions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6781800" y="5791200"/>
            <a:ext cx="1600200" cy="609600"/>
          </a:xfrm>
          <a:prstGeom prst="wedgeRoundRectCallout">
            <a:avLst>
              <a:gd name="adj1" fmla="val -141154"/>
              <a:gd name="adj2" fmla="val -3577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Label distribution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</TotalTime>
  <Words>729</Words>
  <Application>Microsoft Office PowerPoint</Application>
  <PresentationFormat>On-screen Show (4:3)</PresentationFormat>
  <Paragraphs>193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Title: Extracting System Events from Raw Textual Log Messages</vt:lpstr>
      <vt:lpstr>Outline</vt:lpstr>
      <vt:lpstr>Problem Statement</vt:lpstr>
      <vt:lpstr>Why this problem is important?</vt:lpstr>
      <vt:lpstr>Our approach(1)</vt:lpstr>
      <vt:lpstr>Our approach(2)</vt:lpstr>
      <vt:lpstr>Our approach(3)</vt:lpstr>
      <vt:lpstr>Template of Log Message</vt:lpstr>
      <vt:lpstr>Graphical Model (1)</vt:lpstr>
      <vt:lpstr>Graphical Model (2)</vt:lpstr>
      <vt:lpstr>Graphical Model (3)</vt:lpstr>
      <vt:lpstr>Model Training (1)</vt:lpstr>
      <vt:lpstr>Model Training (2)</vt:lpstr>
      <vt:lpstr>Template Estimation</vt:lpstr>
      <vt:lpstr>Log Message Segmentation</vt:lpstr>
      <vt:lpstr>Practical Problems I Want to Solve(1) </vt:lpstr>
      <vt:lpstr>Semi-supervised Learning(1)</vt:lpstr>
      <vt:lpstr>Practical Problems I Want to Solve(2) </vt:lpstr>
      <vt:lpstr>Semi-supervised Learning(2)</vt:lpstr>
      <vt:lpstr>Semi-supervised Learning (2) (Cont.)</vt:lpstr>
      <vt:lpstr>End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FIU-SCS</cp:lastModifiedBy>
  <cp:revision>231</cp:revision>
  <dcterms:created xsi:type="dcterms:W3CDTF">2006-08-16T00:00:00Z</dcterms:created>
  <dcterms:modified xsi:type="dcterms:W3CDTF">2010-12-02T16:57:07Z</dcterms:modified>
</cp:coreProperties>
</file>