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4" r:id="rId10"/>
    <p:sldId id="265" r:id="rId11"/>
    <p:sldId id="267" r:id="rId12"/>
    <p:sldId id="275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7" r:id="rId21"/>
    <p:sldId id="27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93BAC-9A79-415D-9022-0452746C0563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9C42-AD36-45D5-ACA7-78B1E93EE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49C42-AD36-45D5-ACA7-78B1E93EE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9742E-373E-41E4-8ABA-EEF0B613F724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92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1000-EF88-4C41-AD69-7C2E859F3E77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5F14-EDDA-4522-9335-2751D84B56FA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8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6DD9-2EB8-4938-AF4C-D7C409BE8E04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6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19DD-94EF-4ADB-A938-1AB173B20554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2D22-F526-4B4D-BB82-0FCDFB7A2B3F}" type="datetime1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DAB9-3070-4DB2-B975-F4F6D539A147}" type="datetime1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5EFE-A730-486B-B226-A8C577AA079D}" type="datetime1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6D4E-2428-480F-952A-36DE1D66A2A8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2925-35FA-4079-8E3D-958085366D6C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233812E-FD93-404C-9D2C-08692AF193DC}" type="datetime1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831CC5-889E-49E3-8428-1CE544CA9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2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Searching Similar Segments over Textual Event 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69905"/>
            <a:ext cx="9144000" cy="1655762"/>
          </a:xfrm>
        </p:spPr>
        <p:txBody>
          <a:bodyPr/>
          <a:lstStyle/>
          <a:p>
            <a:r>
              <a:rPr lang="en-US" dirty="0" smtClean="0"/>
              <a:t>Liang Tang*, Tao Li*,  </a:t>
            </a:r>
            <a:r>
              <a:rPr lang="en-US" dirty="0" err="1" smtClean="0"/>
              <a:t>Shu-Ching</a:t>
            </a:r>
            <a:r>
              <a:rPr lang="en-US" dirty="0" smtClean="0"/>
              <a:t> Chen* and </a:t>
            </a:r>
            <a:r>
              <a:rPr lang="en-US" dirty="0" err="1" smtClean="0"/>
              <a:t>Shunzhi</a:t>
            </a:r>
            <a:r>
              <a:rPr lang="en-US" dirty="0" smtClean="0"/>
              <a:t> Zhu</a:t>
            </a:r>
            <a:r>
              <a:rPr lang="en-US" baseline="30000" dirty="0" smtClean="0"/>
              <a:t>+</a:t>
            </a:r>
          </a:p>
          <a:p>
            <a:r>
              <a:rPr lang="en-US" dirty="0" smtClean="0"/>
              <a:t>*Florida International University</a:t>
            </a:r>
          </a:p>
          <a:p>
            <a:r>
              <a:rPr lang="en-US" baseline="30000" dirty="0" smtClean="0"/>
              <a:t>+</a:t>
            </a:r>
            <a:r>
              <a:rPr lang="en-US" dirty="0" smtClean="0"/>
              <a:t>Xiamen University of Technology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DC9-987D-46C8-A77C-7BD5415C44F9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Dissimilar Events In Suffix Search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1" y="3003615"/>
            <a:ext cx="5419677" cy="175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253487" y="295968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not equal to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in the same partition in suffix array. Binary search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2036" y="2570672"/>
            <a:ext cx="1756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dissimilar event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770505" y="2878449"/>
            <a:ext cx="236519" cy="6848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091" y="1559065"/>
            <a:ext cx="973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 dissimilar event is at the middle of the segments, the binary search for suffixes will fail.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253487" y="3896398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“1933” are in the interval [“1133”, “1134”]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992" y="5063887"/>
            <a:ext cx="9504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solve it?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second position of the segments.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we do not know which positions are placed dissimilar events.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Mask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3546"/>
            <a:ext cx="4762957" cy="308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40937" y="376205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Random Mask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5533451" y="3728315"/>
            <a:ext cx="807486" cy="2184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5578937" y="3946717"/>
            <a:ext cx="762000" cy="6756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95451" y="4374338"/>
            <a:ext cx="34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Masked Hash Value Sequence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5482808" y="4210894"/>
            <a:ext cx="812643" cy="3481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1" idx="1"/>
          </p:cNvCxnSpPr>
          <p:nvPr/>
        </p:nvCxnSpPr>
        <p:spPr>
          <a:xfrm flipV="1">
            <a:off x="5505551" y="4559004"/>
            <a:ext cx="789900" cy="565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68837" y="2979542"/>
            <a:ext cx="34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Hash Value Sequence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33451" y="3186655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849" y="5584468"/>
            <a:ext cx="850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)) will NOT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hurt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the binary searches for suffixes.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40540" y="3314936"/>
            <a:ext cx="301991" cy="126313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27464" y="3314936"/>
            <a:ext cx="301404" cy="12726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0341" y="1549571"/>
            <a:ext cx="1031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Idea</a:t>
            </a:r>
            <a:r>
              <a:rPr lang="en-US" sz="2400" dirty="0" smtClean="0"/>
              <a:t>: create hash-value sequences and </a:t>
            </a:r>
            <a:r>
              <a:rPr lang="en-US" sz="2400" dirty="0" smtClean="0">
                <a:solidFill>
                  <a:srgbClr val="FF0000"/>
                </a:solidFill>
              </a:rPr>
              <a:t>randomly</a:t>
            </a:r>
            <a:r>
              <a:rPr lang="en-US" sz="2400" dirty="0" smtClean="0"/>
              <a:t> ignore some positions.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391509" y="1897811"/>
            <a:ext cx="3916393" cy="17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35970" y="1906438"/>
            <a:ext cx="2173856" cy="301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96552" y="1915064"/>
            <a:ext cx="2199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Done by </a:t>
            </a:r>
            <a:r>
              <a:rPr lang="en-US" altLang="zh-CN" sz="2400" dirty="0" smtClean="0"/>
              <a:t>R</a:t>
            </a:r>
            <a:r>
              <a:rPr lang="en-US" sz="2400" dirty="0" smtClean="0"/>
              <a:t>andom Mask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7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</a:t>
            </a:r>
            <a:r>
              <a:rPr lang="en-US" dirty="0" smtClean="0"/>
              <a:t>Probability for </a:t>
            </a:r>
            <a:r>
              <a:rPr lang="en-US" i="1" dirty="0" smtClean="0"/>
              <a:t>k</a:t>
            </a:r>
            <a:r>
              <a:rPr lang="en-US" dirty="0" smtClean="0"/>
              <a:t>-dissimilar segments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6827"/>
            <a:ext cx="7658819" cy="1544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87" y="3443426"/>
            <a:ext cx="8110268" cy="2165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97019" y="2436961"/>
            <a:ext cx="329529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Lower bound for reaching probability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687" y="5798127"/>
            <a:ext cx="106809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The upper bound for the collision probability can be obtained in the analogue way</a:t>
            </a:r>
          </a:p>
        </p:txBody>
      </p:sp>
    </p:spTree>
    <p:extLst>
      <p:ext uri="{BB962C8B-B14F-4D97-AF65-F5344CB8AC3E}">
        <p14:creationId xmlns:p14="http://schemas.microsoft.com/office/powerpoint/2010/main" val="22440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368"/>
            <a:ext cx="10515600" cy="1325563"/>
          </a:xfrm>
        </p:spPr>
        <p:txBody>
          <a:bodyPr/>
          <a:lstStyle/>
          <a:p>
            <a:r>
              <a:rPr lang="en-US" dirty="0" smtClean="0"/>
              <a:t>Experiments for online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Compare with LSH-DOC and LSH-SEP</a:t>
            </a:r>
          </a:p>
          <a:p>
            <a:pPr lvl="1"/>
            <a:r>
              <a:rPr lang="en-US" sz="2000" dirty="0" smtClean="0"/>
              <a:t>Indexed segment length = |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dirty="0" smtClean="0"/>
              <a:t>|/(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 smtClean="0"/>
              <a:t>+1)= 3</a:t>
            </a:r>
          </a:p>
          <a:p>
            <a:r>
              <a:rPr lang="en-US" sz="2400" dirty="0" smtClean="0"/>
              <a:t>Datasets</a:t>
            </a:r>
            <a:endParaRPr lang="en-US" sz="2400" dirty="0"/>
          </a:p>
          <a:p>
            <a:pPr lvl="1"/>
            <a:r>
              <a:rPr lang="en-US" sz="2000" dirty="0" smtClean="0"/>
              <a:t>Apache logs (236,055), </a:t>
            </a:r>
            <a:r>
              <a:rPr lang="en-US" sz="2000" dirty="0" err="1" smtClean="0"/>
              <a:t>ThunderBid</a:t>
            </a:r>
            <a:r>
              <a:rPr lang="en-US" sz="2000" dirty="0" smtClean="0"/>
              <a:t> Logs(350,000).</a:t>
            </a:r>
            <a:endParaRPr lang="en-US" sz="2000" dirty="0" smtClean="0"/>
          </a:p>
          <a:p>
            <a:r>
              <a:rPr lang="en-US" sz="2400" dirty="0" smtClean="0"/>
              <a:t>Measure</a:t>
            </a:r>
            <a:endParaRPr lang="en-US" sz="2400" dirty="0"/>
          </a:p>
          <a:p>
            <a:pPr lvl="1"/>
            <a:r>
              <a:rPr lang="en-US" sz="2000" dirty="0" smtClean="0"/>
              <a:t>All methods can achieve 100% precision. </a:t>
            </a:r>
            <a:r>
              <a:rPr lang="en-US" sz="2000" dirty="0"/>
              <a:t>T</a:t>
            </a:r>
            <a:r>
              <a:rPr lang="en-US" sz="2000" dirty="0" smtClean="0"/>
              <a:t>hey all have a validation step to validate all candidates by computing actual dissimilarity score</a:t>
            </a:r>
          </a:p>
          <a:p>
            <a:pPr lvl="1"/>
            <a:r>
              <a:rPr lang="en-US" sz="2000" dirty="0" smtClean="0"/>
              <a:t>focuses on recall and time cost.</a:t>
            </a:r>
          </a:p>
          <a:p>
            <a:pPr lvl="1"/>
            <a:r>
              <a:rPr lang="en-US" sz="2000" dirty="0" smtClean="0"/>
              <a:t>Ground truth is obtained by the </a:t>
            </a:r>
            <a:r>
              <a:rPr lang="en-US" sz="2000" i="1" dirty="0" smtClean="0"/>
              <a:t>brute-force </a:t>
            </a:r>
            <a:r>
              <a:rPr lang="en-US" sz="2000" dirty="0" smtClean="0"/>
              <a:t>algorithm.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55" y="5148562"/>
            <a:ext cx="6965830" cy="9771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8094452" y="5515790"/>
            <a:ext cx="543465" cy="289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88878" y="5756381"/>
            <a:ext cx="94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73" y="1169849"/>
            <a:ext cx="5161627" cy="20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Recall/Search Time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264" y="1978779"/>
            <a:ext cx="4710922" cy="36755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448" y="1979617"/>
            <a:ext cx="5022409" cy="3673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6057" y="1536883"/>
            <a:ext cx="57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score is higher, the performance is better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427" y="5653496"/>
            <a:ext cx="1054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query sequence is short, LSH-DOC, LSH-SEP can beat </a:t>
            </a:r>
            <a:r>
              <a:rPr lang="en-US" dirty="0" err="1" smtClean="0"/>
              <a:t>SuffixMatrix</a:t>
            </a:r>
            <a:r>
              <a:rPr lang="en-US" dirty="0" smtClean="0"/>
              <a:t>. But when query sequence is long, their performance is bad.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Probed Segment Candidates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7" y="2145527"/>
            <a:ext cx="4293348" cy="31121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65" y="2145527"/>
            <a:ext cx="4468270" cy="32270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6057" y="1536883"/>
            <a:ext cx="57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number is smaller, the performance is better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“stricter” hash function)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409" y="2268747"/>
            <a:ext cx="5024168" cy="385735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7053" y="3639402"/>
            <a:ext cx="5814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SuffixMatrix</a:t>
            </a:r>
            <a:r>
              <a:rPr lang="en-US" sz="2400" dirty="0" smtClean="0"/>
              <a:t>(Strict): use more hash functions and make the search condition “</a:t>
            </a:r>
            <a:r>
              <a:rPr lang="en-US" sz="2400" b="1" dirty="0" smtClean="0"/>
              <a:t>stricter</a:t>
            </a:r>
            <a:r>
              <a:rPr lang="en-US" sz="2400" dirty="0" smtClean="0"/>
              <a:t>” (</a:t>
            </a:r>
            <a:r>
              <a:rPr lang="en-US" sz="2400" i="1" dirty="0" smtClean="0"/>
              <a:t>from locality sensitive </a:t>
            </a:r>
            <a:r>
              <a:rPr lang="en-US" sz="2400" i="1" dirty="0" smtClean="0"/>
              <a:t>hashing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he collusion probability becomes smaller.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53" y="2206365"/>
            <a:ext cx="5619750" cy="1228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86607" y="1566991"/>
            <a:ext cx="6795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 </a:t>
            </a:r>
            <a:r>
              <a:rPr lang="en-US" sz="2000" i="1" dirty="0" smtClean="0"/>
              <a:t>n</a:t>
            </a:r>
            <a:r>
              <a:rPr lang="en-US" sz="2000" dirty="0" smtClean="0"/>
              <a:t> independent hash function to construct a “stricter” hash function.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69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building index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6" y="2211224"/>
            <a:ext cx="4815785" cy="34041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3" y="2211224"/>
            <a:ext cx="4522758" cy="31690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958" y="1535502"/>
            <a:ext cx="896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Indexed segments in LSH-DOC and LSH-SEP are </a:t>
            </a:r>
            <a:r>
              <a:rPr lang="en-US" dirty="0" smtClean="0">
                <a:solidFill>
                  <a:srgbClr val="FF0000"/>
                </a:solidFill>
              </a:rPr>
              <a:t>overlapped</a:t>
            </a:r>
            <a:r>
              <a:rPr lang="en-US" dirty="0" smtClean="0"/>
              <a:t>. One event is indexed in multiple overlapped segments.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1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-dissimilar segment search problem for textual event sequences</a:t>
            </a:r>
          </a:p>
          <a:p>
            <a:endParaRPr lang="en-US" dirty="0" smtClean="0"/>
          </a:p>
          <a:p>
            <a:r>
              <a:rPr lang="en-US" dirty="0" smtClean="0"/>
              <a:t>Suffix Matrix = LSH + Suffix Arrays</a:t>
            </a:r>
          </a:p>
          <a:p>
            <a:endParaRPr lang="en-US" dirty="0" smtClean="0"/>
          </a:p>
          <a:p>
            <a:r>
              <a:rPr lang="en-US" dirty="0" smtClean="0"/>
              <a:t>Random Mask for Suffix Matrix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&amp;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Textual Event Sequence?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event sequence, where each event is textual.</a:t>
            </a:r>
          </a:p>
          <a:p>
            <a:pPr lvl="1"/>
            <a:r>
              <a:rPr lang="en-US" dirty="0" smtClean="0"/>
              <a:t>For instances, log sequence.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ACM CIKM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0" y="3032942"/>
            <a:ext cx="5252863" cy="301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130" y="3734414"/>
            <a:ext cx="4871452" cy="185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40458" y="4251223"/>
            <a:ext cx="4871452" cy="429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0"/>
            <a:endCxn id="13" idx="2"/>
          </p:cNvCxnSpPr>
          <p:nvPr/>
        </p:nvCxnSpPr>
        <p:spPr>
          <a:xfrm flipV="1">
            <a:off x="8576184" y="3217608"/>
            <a:ext cx="1521728" cy="1033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95208" y="2848276"/>
            <a:ext cx="260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textual log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3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20</a:t>
            </a:fld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581399" y="3281259"/>
            <a:ext cx="2034397" cy="21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2911927"/>
            <a:ext cx="64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7916169" y="4454201"/>
            <a:ext cx="629728" cy="23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3079" y="1506022"/>
            <a:ext cx="3036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sequence </a:t>
            </a:r>
            <a:r>
              <a:rPr lang="en-US" sz="2000" i="1" dirty="0" smtClean="0"/>
              <a:t>S</a:t>
            </a:r>
            <a:r>
              <a:rPr lang="en-US" sz="2000" dirty="0" smtClean="0"/>
              <a:t> = 3200113$</a:t>
            </a:r>
            <a:endParaRPr lang="en-US" sz="2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23654"/>
              </p:ext>
            </p:extLst>
          </p:nvPr>
        </p:nvGraphicFramePr>
        <p:xfrm>
          <a:off x="483079" y="2085524"/>
          <a:ext cx="2925158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2579"/>
                <a:gridCol w="14625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3200113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676419"/>
              </p:ext>
            </p:extLst>
          </p:nvPr>
        </p:nvGraphicFramePr>
        <p:xfrm>
          <a:off x="5755790" y="2051019"/>
          <a:ext cx="2925158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2579"/>
                <a:gridCol w="14625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3200113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6918379" y="1871627"/>
            <a:ext cx="1578634" cy="38133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03847" y="1394573"/>
            <a:ext cx="14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Suffix Array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85581" y="5611809"/>
            <a:ext cx="583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suffix array and the sequence S, we can retrieve all suffixes without additional space cost.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38496" y="2024308"/>
            <a:ext cx="3034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Substring match is done by a binary search on the suffix array.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85789" y="3523610"/>
            <a:ext cx="2130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using “string compare”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Sensitive Hashing (LSH)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LSH family is a family of hash functions, such that those hash functions have relationships with the similarity score.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 &gt; c, then h(p)=h(q) with probability at least P1.</a:t>
            </a:r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(</a:t>
            </a:r>
            <a:r>
              <a:rPr lang="en-US" dirty="0" err="1" smtClean="0"/>
              <a:t>p,q</a:t>
            </a:r>
            <a:r>
              <a:rPr lang="en-US" dirty="0" smtClean="0"/>
              <a:t>) &lt; c/k, then h(p)=h(q) with probability at most P2.</a:t>
            </a:r>
          </a:p>
          <a:p>
            <a:pPr lvl="1"/>
            <a:r>
              <a:rPr lang="en-US" dirty="0" smtClean="0"/>
              <a:t>P1 &gt; P2.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kind of hash functions is an approximate representation of similarities.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Problem: Gap in Similar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Word methods </a:t>
            </a:r>
            <a:r>
              <a:rPr lang="en-US" sz="1800" dirty="0" smtClean="0"/>
              <a:t>(FASTA, BLAST)</a:t>
            </a:r>
            <a:endParaRPr lang="en-US" dirty="0" smtClean="0"/>
          </a:p>
          <a:p>
            <a:pPr lvl="1"/>
            <a:r>
              <a:rPr lang="en-US" dirty="0" smtClean="0"/>
              <a:t>Split the query sequence into a series of short, </a:t>
            </a:r>
            <a:r>
              <a:rPr lang="en-US" dirty="0" err="1" smtClean="0"/>
              <a:t>nonoverlapping</a:t>
            </a:r>
            <a:r>
              <a:rPr lang="en-US" dirty="0" smtClean="0"/>
              <a:t> subsequences(“words”)  that are then matched to candidate database sequences.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Our problem is a sub-problem for handling gap=0.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30" y="1847654"/>
            <a:ext cx="4382844" cy="7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949831" y="2273842"/>
            <a:ext cx="216816" cy="3060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66647" y="2271731"/>
            <a:ext cx="216816" cy="3060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95740" y="2260814"/>
            <a:ext cx="216816" cy="3060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92944" y="2273842"/>
            <a:ext cx="216816" cy="3060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09760" y="2260814"/>
            <a:ext cx="216816" cy="30604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4"/>
            <a:endCxn id="20" idx="0"/>
          </p:cNvCxnSpPr>
          <p:nvPr/>
        </p:nvCxnSpPr>
        <p:spPr>
          <a:xfrm>
            <a:off x="4058239" y="2579883"/>
            <a:ext cx="1354317" cy="343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20" idx="0"/>
          </p:cNvCxnSpPr>
          <p:nvPr/>
        </p:nvCxnSpPr>
        <p:spPr>
          <a:xfrm>
            <a:off x="4275055" y="2577772"/>
            <a:ext cx="1137501" cy="3456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4"/>
            <a:endCxn id="20" idx="0"/>
          </p:cNvCxnSpPr>
          <p:nvPr/>
        </p:nvCxnSpPr>
        <p:spPr>
          <a:xfrm>
            <a:off x="5304148" y="2566855"/>
            <a:ext cx="108408" cy="356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93063" y="2923458"/>
            <a:ext cx="83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Gap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0" idx="0"/>
          </p:cNvCxnSpPr>
          <p:nvPr/>
        </p:nvCxnSpPr>
        <p:spPr>
          <a:xfrm flipH="1">
            <a:off x="5412556" y="2426862"/>
            <a:ext cx="419492" cy="4965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4"/>
            <a:endCxn id="20" idx="0"/>
          </p:cNvCxnSpPr>
          <p:nvPr/>
        </p:nvCxnSpPr>
        <p:spPr>
          <a:xfrm flipH="1">
            <a:off x="5412556" y="2566855"/>
            <a:ext cx="1305612" cy="356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Searching Similar Segments?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system diagnosis, analyzing logs is a common approach. But the log files are usually huge.</a:t>
            </a:r>
          </a:p>
          <a:p>
            <a:pPr lvl="1"/>
            <a:r>
              <a:rPr lang="en-US" dirty="0" smtClean="0"/>
              <a:t>Compare similar segments to identify the abnormal (or “error”) operation.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66880" y="6356350"/>
            <a:ext cx="4114800" cy="365125"/>
          </a:xfrm>
        </p:spPr>
        <p:txBody>
          <a:bodyPr/>
          <a:lstStyle/>
          <a:p>
            <a:r>
              <a:rPr lang="en-US" dirty="0" smtClean="0"/>
              <a:t>ACM CIKM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3951" y="3587742"/>
            <a:ext cx="54392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2013-10-11 23:10:00 server process X starts with </a:t>
            </a:r>
            <a:r>
              <a:rPr lang="en-US" sz="1600" dirty="0" err="1" smtClean="0"/>
              <a:t>aa</a:t>
            </a:r>
            <a:r>
              <a:rPr lang="en-US" sz="1600" dirty="0" smtClean="0"/>
              <a:t> ….</a:t>
            </a:r>
          </a:p>
          <a:p>
            <a:endParaRPr lang="en-US" sz="1600" dirty="0" smtClean="0"/>
          </a:p>
          <a:p>
            <a:r>
              <a:rPr lang="en-US" sz="1600" dirty="0" smtClean="0"/>
              <a:t>2013-10-11 23:10:01 client process Y1 starts…</a:t>
            </a:r>
          </a:p>
          <a:p>
            <a:endParaRPr lang="en-US" sz="1600" dirty="0" smtClean="0"/>
          </a:p>
          <a:p>
            <a:r>
              <a:rPr lang="en-US" sz="1600" dirty="0" smtClean="0"/>
              <a:t>2013-10-11 </a:t>
            </a:r>
            <a:r>
              <a:rPr lang="en-US" sz="1600" dirty="0"/>
              <a:t>23:10:20 client process </a:t>
            </a:r>
            <a:r>
              <a:rPr lang="en-US" sz="1600" dirty="0" smtClean="0"/>
              <a:t>Y1 started successfully…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2013-10-11 23:10:20 client process Y2 starts…</a:t>
            </a:r>
          </a:p>
          <a:p>
            <a:endParaRPr lang="en-US" sz="1600" dirty="0"/>
          </a:p>
          <a:p>
            <a:r>
              <a:rPr lang="en-US" b="1" dirty="0" smtClean="0"/>
              <a:t>...</a:t>
            </a:r>
            <a:endParaRPr lang="en-US" sz="1600" b="1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962454" y="3607718"/>
            <a:ext cx="592474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2013-10-23 05:59:00 server process X starts with bb ….</a:t>
            </a:r>
          </a:p>
          <a:p>
            <a:endParaRPr lang="en-US" sz="1600" dirty="0" smtClean="0"/>
          </a:p>
          <a:p>
            <a:r>
              <a:rPr lang="en-US" sz="1600" dirty="0" smtClean="0"/>
              <a:t>2013-10-11 05:59:01 client process Y1 starts…</a:t>
            </a:r>
          </a:p>
          <a:p>
            <a:endParaRPr lang="en-US" sz="1600" dirty="0" smtClean="0"/>
          </a:p>
          <a:p>
            <a:r>
              <a:rPr lang="en-US" sz="1600" dirty="0" smtClean="0"/>
              <a:t>2013-10-11 </a:t>
            </a:r>
            <a:r>
              <a:rPr lang="en-US" sz="1600" dirty="0"/>
              <a:t>0</a:t>
            </a:r>
            <a:r>
              <a:rPr lang="en-US" sz="1600" dirty="0" smtClean="0"/>
              <a:t>5:59:20 process Y1 is stopped by unknown exceptions…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2013-10-11 06:01:05 client process Y2 starts…</a:t>
            </a:r>
          </a:p>
          <a:p>
            <a:endParaRPr lang="en-US" sz="1600" dirty="0"/>
          </a:p>
          <a:p>
            <a:r>
              <a:rPr lang="en-US" b="1" dirty="0" smtClean="0"/>
              <a:t>…</a:t>
            </a:r>
            <a:endParaRPr lang="en-US" sz="1600" b="1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7482" y="3822417"/>
            <a:ext cx="744717" cy="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57482" y="4285901"/>
            <a:ext cx="744717" cy="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0857" y="4755822"/>
            <a:ext cx="631597" cy="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1744" y="5239581"/>
            <a:ext cx="155071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62454" y="4553146"/>
            <a:ext cx="5839905" cy="405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882406" y="4958499"/>
            <a:ext cx="1430518" cy="281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312924" y="5239580"/>
            <a:ext cx="1282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“error” operation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11744" y="5797333"/>
            <a:ext cx="155071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textual event sequence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and a query sequence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/>
              <a:t>, find all segments with length |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/>
              <a:t>|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/>
              <a:t> that are similar 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Definition of Dissimilarity: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Definition of Similar segments: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6313" y="5787330"/>
            <a:ext cx="9662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Arial" panose="020B0604020202020204" pitchFamily="34" charset="0"/>
              </a:rPr>
              <a:t>In other words,  similar segments have </a:t>
            </a:r>
            <a:r>
              <a:rPr 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at most </a:t>
            </a:r>
            <a:r>
              <a:rPr lang="en-US" i="1" dirty="0" smtClean="0">
                <a:cs typeface="Arial" panose="020B0604020202020204" pitchFamily="34" charset="0"/>
              </a:rPr>
              <a:t>k</a:t>
            </a:r>
            <a:r>
              <a:rPr lang="en-US" dirty="0" smtClean="0">
                <a:cs typeface="Arial" panose="020B0604020202020204" pitchFamily="34" charset="0"/>
              </a:rPr>
              <a:t> dissimilar events, </a:t>
            </a:r>
            <a:r>
              <a:rPr lang="en-US" dirty="0"/>
              <a:t>also called </a:t>
            </a:r>
            <a:r>
              <a:rPr lang="en-US" b="1" i="1" dirty="0" smtClean="0"/>
              <a:t>k</a:t>
            </a:r>
            <a:r>
              <a:rPr lang="en-US" b="1" dirty="0" smtClean="0"/>
              <a:t>-dissimilar</a:t>
            </a:r>
            <a:r>
              <a:rPr lang="en-US" dirty="0" smtClean="0"/>
              <a:t>.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3400" y="3896247"/>
            <a:ext cx="2691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</a:t>
            </a:r>
            <a:r>
              <a:rPr lang="en-US" i="1" dirty="0" smtClean="0"/>
              <a:t> e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i</a:t>
            </a:r>
            <a:r>
              <a:rPr lang="en-US" dirty="0" smtClean="0"/>
              <a:t> are their </a:t>
            </a:r>
            <a:r>
              <a:rPr lang="en-US" i="1" dirty="0" err="1" smtClean="0"/>
              <a:t>i</a:t>
            </a:r>
            <a:r>
              <a:rPr lang="en-US" dirty="0" err="1" smtClean="0"/>
              <a:t>-th</a:t>
            </a:r>
            <a:r>
              <a:rPr lang="en-US" dirty="0" smtClean="0"/>
              <a:t> events.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34575"/>
            <a:ext cx="2952871" cy="955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816235"/>
            <a:ext cx="3009216" cy="7728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44790" y="3027773"/>
            <a:ext cx="269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en-US" dirty="0" smtClean="0"/>
              <a:t> = |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/>
              <a:t>|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458" y="4659960"/>
            <a:ext cx="3200416" cy="76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Similarity Search</a:t>
            </a:r>
          </a:p>
          <a:p>
            <a:pPr lvl="1"/>
            <a:r>
              <a:rPr lang="en-US" dirty="0" smtClean="0"/>
              <a:t>Locality Sensitive </a:t>
            </a:r>
            <a:r>
              <a:rPr lang="en-US" dirty="0"/>
              <a:t>Hash </a:t>
            </a:r>
            <a:r>
              <a:rPr lang="en-US" sz="1600" dirty="0"/>
              <a:t>(A. </a:t>
            </a:r>
            <a:r>
              <a:rPr lang="en-US" sz="1600" dirty="0" err="1"/>
              <a:t>Gionis</a:t>
            </a:r>
            <a:r>
              <a:rPr lang="en-US" sz="1600" dirty="0"/>
              <a:t> et al., 1999)</a:t>
            </a:r>
            <a:endParaRPr lang="en-US" sz="1600" dirty="0" smtClean="0"/>
          </a:p>
          <a:p>
            <a:pPr lvl="1"/>
            <a:r>
              <a:rPr lang="en-US" dirty="0"/>
              <a:t>Min-Hash</a:t>
            </a:r>
            <a:r>
              <a:rPr lang="en-US" sz="1600" dirty="0"/>
              <a:t>(A. Z. </a:t>
            </a:r>
            <a:r>
              <a:rPr lang="en-US" sz="1600" dirty="0" err="1"/>
              <a:t>Broder</a:t>
            </a:r>
            <a:r>
              <a:rPr lang="en-US" sz="1600" dirty="0"/>
              <a:t> et al., 1998)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Substring Match </a:t>
            </a:r>
          </a:p>
          <a:p>
            <a:pPr lvl="1"/>
            <a:r>
              <a:rPr lang="en-US" dirty="0" smtClean="0"/>
              <a:t>Suffix Tree</a:t>
            </a:r>
          </a:p>
          <a:p>
            <a:pPr lvl="1"/>
            <a:r>
              <a:rPr lang="en-US" dirty="0" smtClean="0"/>
              <a:t>Suffix </a:t>
            </a:r>
            <a:r>
              <a:rPr lang="en-US" dirty="0"/>
              <a:t>Arrays</a:t>
            </a:r>
            <a:r>
              <a:rPr lang="en-US" sz="1800" dirty="0"/>
              <a:t>(U. </a:t>
            </a:r>
            <a:r>
              <a:rPr lang="en-US" sz="1800" dirty="0" err="1"/>
              <a:t>Manber</a:t>
            </a:r>
            <a:r>
              <a:rPr lang="en-US" sz="1800" dirty="0"/>
              <a:t>, 1993)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15060" y="1834358"/>
            <a:ext cx="394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unordered</a:t>
            </a:r>
            <a:r>
              <a:rPr lang="en-US" sz="2400" dirty="0" smtClean="0"/>
              <a:t> data sets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60450" y="3570462"/>
            <a:ext cx="646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code </a:t>
            </a:r>
            <a:r>
              <a:rPr lang="en-US" sz="2400" dirty="0" smtClean="0"/>
              <a:t>sequences or </a:t>
            </a:r>
            <a:r>
              <a:rPr lang="en-US" sz="2400" dirty="0" smtClean="0">
                <a:solidFill>
                  <a:srgbClr val="FF0000"/>
                </a:solidFill>
              </a:rPr>
              <a:t>numeric</a:t>
            </a:r>
            <a:r>
              <a:rPr lang="en-US" sz="2400" dirty="0" smtClean="0"/>
              <a:t> sequences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86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Solutions based on LSH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067889"/>
              </p:ext>
            </p:extLst>
          </p:nvPr>
        </p:nvGraphicFramePr>
        <p:xfrm>
          <a:off x="565608" y="2324302"/>
          <a:ext cx="5059363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1" name="Visio" r:id="rId3" imgW="5060004" imgH="1957151" progId="Visio.Drawing.11">
                  <p:embed/>
                </p:oleObj>
              </mc:Choice>
              <mc:Fallback>
                <p:oleObj name="Visio" r:id="rId3" imgW="5060004" imgH="195715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608" y="2324302"/>
                        <a:ext cx="5059363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5608" y="1677971"/>
            <a:ext cx="48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LSH-DOC</a:t>
            </a:r>
            <a:r>
              <a:rPr lang="en-US" dirty="0" smtClean="0"/>
              <a:t>: each segment is a small document, ignore the </a:t>
            </a:r>
            <a:r>
              <a:rPr lang="en-US" dirty="0" smtClean="0">
                <a:solidFill>
                  <a:srgbClr val="FF0000"/>
                </a:solidFill>
              </a:rPr>
              <a:t>order information </a:t>
            </a:r>
            <a:r>
              <a:rPr lang="en-US" dirty="0" smtClean="0"/>
              <a:t>of events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2882" y="1745529"/>
            <a:ext cx="517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LSH-SEP</a:t>
            </a:r>
            <a:r>
              <a:rPr lang="en-US" dirty="0" smtClean="0"/>
              <a:t>: each segment is a small document, but using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hash functions for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regions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169427"/>
              </p:ext>
            </p:extLst>
          </p:nvPr>
        </p:nvGraphicFramePr>
        <p:xfrm>
          <a:off x="6402895" y="2391860"/>
          <a:ext cx="5078413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" name="Visio" r:id="rId5" imgW="5078109" imgH="1993089" progId="Visio.Drawing.11">
                  <p:embed/>
                </p:oleObj>
              </mc:Choice>
              <mc:Fallback>
                <p:oleObj name="Visio" r:id="rId5" imgW="5078109" imgH="199308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2895" y="2391860"/>
                        <a:ext cx="5078413" cy="199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94078"/>
              </p:ext>
            </p:extLst>
          </p:nvPr>
        </p:nvGraphicFramePr>
        <p:xfrm>
          <a:off x="6052010" y="4767415"/>
          <a:ext cx="4768867" cy="155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7" imgW="6187602" imgH="2021191" progId="Visio.Drawing.11">
                  <p:embed/>
                </p:oleObj>
              </mc:Choice>
              <mc:Fallback>
                <p:oleObj name="Visio" r:id="rId7" imgW="6187602" imgH="20211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2010" y="4767415"/>
                        <a:ext cx="4768867" cy="155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33630" y="4683541"/>
            <a:ext cx="5637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Indexed segment length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/>
              <a:t>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/>
              <a:t> is given by users.</a:t>
            </a:r>
          </a:p>
          <a:p>
            <a:r>
              <a:rPr lang="en-US" dirty="0" smtClean="0"/>
              <a:t>If |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/>
              <a:t>| &gt;= |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/>
              <a:t>|, split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smtClean="0"/>
              <a:t> into multiple segments of length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/>
              <a:t>| </a:t>
            </a:r>
            <a:r>
              <a:rPr lang="en-US" dirty="0" smtClean="0"/>
              <a:t>&lt; </a:t>
            </a:r>
            <a:r>
              <a:rPr lang="en-US" dirty="0"/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|,  </a:t>
            </a:r>
            <a:r>
              <a:rPr lang="en-US" dirty="0" smtClean="0"/>
              <a:t>does not work.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Matrix = LSH + Suffix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Suffix Tree/Arrays </a:t>
            </a:r>
          </a:p>
          <a:p>
            <a:pPr lvl="1"/>
            <a:r>
              <a:rPr lang="en-US" dirty="0" smtClean="0"/>
              <a:t>hand </a:t>
            </a:r>
            <a:r>
              <a:rPr lang="en-US" i="1" dirty="0" smtClean="0"/>
              <a:t>variable-length</a:t>
            </a:r>
            <a:r>
              <a:rPr lang="en-US" dirty="0" smtClean="0"/>
              <a:t> queries for code sequences, such as DNA sequences, substring search.</a:t>
            </a:r>
          </a:p>
          <a:p>
            <a:endParaRPr lang="en-US" dirty="0" smtClean="0"/>
          </a:p>
          <a:p>
            <a:r>
              <a:rPr lang="en-US" dirty="0" smtClean="0"/>
              <a:t>Our idea</a:t>
            </a:r>
          </a:p>
          <a:p>
            <a:pPr lvl="1"/>
            <a:r>
              <a:rPr lang="en-US" dirty="0" smtClean="0"/>
              <a:t>Combine LSH with suffix arrays (Suffix arrays are better than suffix tree because of smaller memory consumption).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Suffix Matrix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381" y="16019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/>
              <a:t>, is a textual event sequence.</a:t>
            </a:r>
            <a:endParaRPr lang="en-US" dirty="0"/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/>
              <a:t>are 3 independent hash functions.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5" y="4639979"/>
            <a:ext cx="5775585" cy="161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99641" y="3789990"/>
            <a:ext cx="340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/>
              <a:t>-th</a:t>
            </a:r>
            <a:r>
              <a:rPr lang="en-US" dirty="0" smtClean="0"/>
              <a:t> row of is the suffix array of the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/>
              <a:t>-th</a:t>
            </a:r>
            <a:r>
              <a:rPr lang="en-US" dirty="0" smtClean="0"/>
              <a:t> hashed sequence. 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1702058" y="3874276"/>
            <a:ext cx="377072" cy="87245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81" y="2515105"/>
            <a:ext cx="3213498" cy="123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48069" y="1335119"/>
            <a:ext cx="48131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cs typeface="Arial" panose="020B0604020202020204" pitchFamily="34" charset="0"/>
              </a:rPr>
              <a:t>Offline Indexing:</a:t>
            </a:r>
          </a:p>
          <a:p>
            <a:r>
              <a:rPr lang="en-US" sz="1600" dirty="0" smtClean="0">
                <a:cs typeface="Arial" panose="020B0604020202020204" pitchFamily="34" charset="0"/>
              </a:rPr>
              <a:t>Step 1. Construct </a:t>
            </a:r>
            <a:r>
              <a:rPr lang="en-US" sz="1600" i="1" dirty="0" smtClean="0">
                <a:cs typeface="Arial" panose="020B0604020202020204" pitchFamily="34" charset="0"/>
              </a:rPr>
              <a:t>m</a:t>
            </a:r>
            <a:r>
              <a:rPr lang="en-US" sz="1600" dirty="0" smtClean="0">
                <a:cs typeface="Arial" panose="020B0604020202020204" pitchFamily="34" charset="0"/>
              </a:rPr>
              <a:t> random hash functions</a:t>
            </a:r>
          </a:p>
          <a:p>
            <a:endParaRPr lang="en-US" sz="1600" dirty="0" smtClean="0">
              <a:cs typeface="Arial" panose="020B0604020202020204" pitchFamily="34" charset="0"/>
            </a:endParaRPr>
          </a:p>
          <a:p>
            <a:r>
              <a:rPr lang="en-US" sz="1600" dirty="0" smtClean="0">
                <a:cs typeface="Arial" panose="020B0604020202020204" pitchFamily="34" charset="0"/>
              </a:rPr>
              <a:t>Step 2. For each hash function, compute the hash value of each event.</a:t>
            </a:r>
          </a:p>
          <a:p>
            <a:endParaRPr lang="en-US" sz="1600" dirty="0" smtClean="0">
              <a:cs typeface="Arial" panose="020B0604020202020204" pitchFamily="34" charset="0"/>
            </a:endParaRPr>
          </a:p>
          <a:p>
            <a:r>
              <a:rPr lang="en-US" sz="1600" dirty="0" smtClean="0">
                <a:cs typeface="Arial" panose="020B0604020202020204" pitchFamily="34" charset="0"/>
              </a:rPr>
              <a:t>Step 3. For each hash value sequence, build the suffix array as a row of the suffix matrix.</a:t>
            </a:r>
          </a:p>
          <a:p>
            <a:r>
              <a:rPr lang="en-US" sz="1600" dirty="0" smtClean="0">
                <a:cs typeface="Arial" panose="020B0604020202020204" pitchFamily="34" charset="0"/>
              </a:rPr>
              <a:t> </a:t>
            </a:r>
          </a:p>
          <a:p>
            <a:r>
              <a:rPr lang="en-US" b="1" dirty="0" smtClean="0">
                <a:cs typeface="Arial" panose="020B0604020202020204" pitchFamily="34" charset="0"/>
              </a:rPr>
              <a:t>Online Search:</a:t>
            </a:r>
          </a:p>
          <a:p>
            <a:r>
              <a:rPr lang="en-US" sz="1600" dirty="0" smtClean="0">
                <a:cs typeface="Arial" panose="020B0604020202020204" pitchFamily="34" charset="0"/>
              </a:rPr>
              <a:t>Step 1</a:t>
            </a:r>
            <a:r>
              <a:rPr lang="en-US" sz="1600" b="1" dirty="0" smtClean="0">
                <a:cs typeface="Arial" panose="020B0604020202020204" pitchFamily="34" charset="0"/>
              </a:rPr>
              <a:t>. </a:t>
            </a:r>
            <a:r>
              <a:rPr lang="en-US" sz="1600" dirty="0" smtClean="0">
                <a:cs typeface="Arial" panose="020B0604020202020204" pitchFamily="34" charset="0"/>
              </a:rPr>
              <a:t>Use the </a:t>
            </a:r>
            <a:r>
              <a:rPr lang="en-US" sz="1600" i="1" dirty="0" smtClean="0">
                <a:cs typeface="Arial" panose="020B0604020202020204" pitchFamily="34" charset="0"/>
              </a:rPr>
              <a:t>m</a:t>
            </a:r>
            <a:r>
              <a:rPr lang="en-US" sz="1600" dirty="0" smtClean="0">
                <a:cs typeface="Arial" panose="020B0604020202020204" pitchFamily="34" charset="0"/>
              </a:rPr>
              <a:t> hash functions to hash query </a:t>
            </a:r>
            <a:r>
              <a:rPr lang="en-US" sz="1600" i="1" dirty="0" smtClean="0">
                <a:cs typeface="Arial" panose="020B0604020202020204" pitchFamily="34" charset="0"/>
              </a:rPr>
              <a:t>Q </a:t>
            </a:r>
            <a:r>
              <a:rPr lang="en-US" sz="1600" dirty="0" smtClean="0">
                <a:cs typeface="Arial" panose="020B0604020202020204" pitchFamily="34" charset="0"/>
              </a:rPr>
              <a:t>and get </a:t>
            </a:r>
            <a:r>
              <a:rPr lang="en-US" sz="1600" i="1" dirty="0" smtClean="0">
                <a:cs typeface="Arial" panose="020B0604020202020204" pitchFamily="34" charset="0"/>
              </a:rPr>
              <a:t>m</a:t>
            </a:r>
            <a:r>
              <a:rPr lang="en-US" sz="1600" dirty="0" smtClean="0">
                <a:cs typeface="Arial" panose="020B0604020202020204" pitchFamily="34" charset="0"/>
              </a:rPr>
              <a:t> hash value query sequences.</a:t>
            </a:r>
          </a:p>
          <a:p>
            <a:endParaRPr lang="en-US" sz="1600" dirty="0" smtClean="0">
              <a:cs typeface="Arial" panose="020B0604020202020204" pitchFamily="34" charset="0"/>
            </a:endParaRPr>
          </a:p>
          <a:p>
            <a:r>
              <a:rPr lang="en-US" sz="1600" dirty="0" smtClean="0">
                <a:cs typeface="Arial" panose="020B0604020202020204" pitchFamily="34" charset="0"/>
              </a:rPr>
              <a:t>Step 2.  Use every hashed query sequence to do </a:t>
            </a:r>
            <a:r>
              <a:rPr lang="en-US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binary search</a:t>
            </a:r>
            <a:r>
              <a:rPr lang="en-US" sz="1600" i="1" dirty="0" smtClean="0">
                <a:cs typeface="Arial" panose="020B0604020202020204" pitchFamily="34" charset="0"/>
              </a:rPr>
              <a:t> </a:t>
            </a:r>
            <a:r>
              <a:rPr lang="en-US" sz="1600" dirty="0" smtClean="0">
                <a:cs typeface="Arial" panose="020B0604020202020204" pitchFamily="34" charset="0"/>
              </a:rPr>
              <a:t>over suffix arrays and get candidate segment positions.</a:t>
            </a:r>
          </a:p>
          <a:p>
            <a:endParaRPr lang="en-US" sz="1600" dirty="0" smtClean="0">
              <a:cs typeface="Arial" panose="020B0604020202020204" pitchFamily="34" charset="0"/>
            </a:endParaRPr>
          </a:p>
          <a:p>
            <a:r>
              <a:rPr lang="en-US" sz="1600" dirty="0" smtClean="0">
                <a:cs typeface="Arial" panose="020B0604020202020204" pitchFamily="34" charset="0"/>
              </a:rPr>
              <a:t>Step 3.  If one segment  appears in </a:t>
            </a:r>
            <a:r>
              <a:rPr lang="en-US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many</a:t>
            </a:r>
            <a:r>
              <a:rPr lang="en-US" sz="1600" dirty="0" smtClean="0">
                <a:cs typeface="Arial" panose="020B0604020202020204" pitchFamily="34" charset="0"/>
              </a:rPr>
              <a:t> candidate sets,  pick it as the final candidate.</a:t>
            </a:r>
            <a:endParaRPr lang="en-US" sz="1600" b="1" dirty="0" smtClean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Reaching Probability &amp; Collusion Probability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41" y="1820173"/>
            <a:ext cx="7714559" cy="38528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B8B9-A250-48C4-A254-30EA7233D45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CIKM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1CC5-889E-49E3-8428-1CE544CA97E5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53400" y="2829464"/>
            <a:ext cx="357133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Lower bound for reaching probability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53400" y="3746574"/>
            <a:ext cx="357133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Upper bound for collusion probability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3567" y="1549394"/>
            <a:ext cx="344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Cumulative probability of Binomial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5624423" y="1872560"/>
            <a:ext cx="2779144" cy="13882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1268</Words>
  <Application>Microsoft Office PowerPoint</Application>
  <PresentationFormat>Widescreen</PresentationFormat>
  <Paragraphs>260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Times New Roman</vt:lpstr>
      <vt:lpstr>Office Theme</vt:lpstr>
      <vt:lpstr>Visio</vt:lpstr>
      <vt:lpstr>Searching Similar Segments over Textual Event Sequences</vt:lpstr>
      <vt:lpstr>What is a Textual Event Sequence?</vt:lpstr>
      <vt:lpstr>Why Searching Similar Segments?</vt:lpstr>
      <vt:lpstr>Problem Statement</vt:lpstr>
      <vt:lpstr>Related Solutions</vt:lpstr>
      <vt:lpstr>Potential Solutions based on LSH</vt:lpstr>
      <vt:lpstr>Suffix Matrix = LSH + Suffix Arrays</vt:lpstr>
      <vt:lpstr>Example of Suffix Matrix</vt:lpstr>
      <vt:lpstr>Reaching Probability &amp; Collusion Probability</vt:lpstr>
      <vt:lpstr>Problem of Dissimilar Events In Suffix Search </vt:lpstr>
      <vt:lpstr>Random Mask </vt:lpstr>
      <vt:lpstr>Reaching Probability for k-dissimilar segments</vt:lpstr>
      <vt:lpstr>Experiments for online search</vt:lpstr>
      <vt:lpstr>Recall/Search Time</vt:lpstr>
      <vt:lpstr>Number of Probed Segment Candidates</vt:lpstr>
      <vt:lpstr>Using “stricter” hash function)</vt:lpstr>
      <vt:lpstr>Time for building index</vt:lpstr>
      <vt:lpstr>Summary</vt:lpstr>
      <vt:lpstr>End &amp; Question</vt:lpstr>
      <vt:lpstr>Suffix Array</vt:lpstr>
      <vt:lpstr>Locality Sensitive Hashing (LSH)</vt:lpstr>
      <vt:lpstr>Alignment Problem: Gap in Similar Events</vt:lpstr>
    </vt:vector>
  </TitlesOfParts>
  <Company>FIU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Similar Segments over Textual Event Sequences</dc:title>
  <dc:creator>Liang Tang</dc:creator>
  <cp:lastModifiedBy>Liang Tang</cp:lastModifiedBy>
  <cp:revision>306</cp:revision>
  <dcterms:created xsi:type="dcterms:W3CDTF">2013-10-23T14:16:16Z</dcterms:created>
  <dcterms:modified xsi:type="dcterms:W3CDTF">2013-10-29T21:48:28Z</dcterms:modified>
</cp:coreProperties>
</file>