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0" d="100"/>
          <a:sy n="20" d="100"/>
        </p:scale>
        <p:origin x="-2220" y="-270"/>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Home\Dropbox\CNSM2013-situation-disovery-tickets\sta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Home\Dropbox\CNSM2013-situation-disovery-tickets\sta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Home\Dropbox\CNSM2013-situation-disovery-tickets\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File System Space Issue</a:t>
            </a:r>
          </a:p>
        </c:rich>
      </c:tx>
      <c:layout/>
      <c:overlay val="0"/>
    </c:title>
    <c:autoTitleDeleted val="0"/>
    <c:plotArea>
      <c:layout>
        <c:manualLayout>
          <c:layoutTarget val="inner"/>
          <c:xMode val="edge"/>
          <c:yMode val="edge"/>
          <c:x val="0.15590339745682208"/>
          <c:y val="0.16509105397435128"/>
          <c:w val="0.79133009155465173"/>
          <c:h val="0.53782390181143103"/>
        </c:manualLayout>
      </c:layout>
      <c:lineChart>
        <c:grouping val="standard"/>
        <c:varyColors val="0"/>
        <c:ser>
          <c:idx val="0"/>
          <c:order val="0"/>
          <c:tx>
            <c:v>Selective</c:v>
          </c:tx>
          <c:spPr>
            <a:ln>
              <a:solidFill>
                <a:schemeClr val="tx2"/>
              </a:solidFill>
            </a:ln>
          </c:spPr>
          <c:marker>
            <c:spPr>
              <a:solidFill>
                <a:schemeClr val="tx2"/>
              </a:solidFill>
            </c:spPr>
          </c:marker>
          <c:cat>
            <c:numRef>
              <c:f>'testing on 4 situations'!$C$3:$C$13</c:f>
              <c:numCache>
                <c:formatCode>General</c:formatCode>
                <c:ptCount val="11"/>
                <c:pt idx="0">
                  <c:v>5</c:v>
                </c:pt>
                <c:pt idx="1">
                  <c:v>10</c:v>
                </c:pt>
                <c:pt idx="2">
                  <c:v>20</c:v>
                </c:pt>
                <c:pt idx="3">
                  <c:v>50</c:v>
                </c:pt>
                <c:pt idx="4">
                  <c:v>100</c:v>
                </c:pt>
                <c:pt idx="5">
                  <c:v>500</c:v>
                </c:pt>
                <c:pt idx="6">
                  <c:v>1000</c:v>
                </c:pt>
                <c:pt idx="7">
                  <c:v>2000</c:v>
                </c:pt>
                <c:pt idx="8">
                  <c:v>4000</c:v>
                </c:pt>
                <c:pt idx="9">
                  <c:v>7000</c:v>
                </c:pt>
                <c:pt idx="10">
                  <c:v>10109</c:v>
                </c:pt>
              </c:numCache>
            </c:numRef>
          </c:cat>
          <c:val>
            <c:numRef>
              <c:f>'testing on 4 situations'!$H$3:$H$13</c:f>
              <c:numCache>
                <c:formatCode>General</c:formatCode>
                <c:ptCount val="11"/>
                <c:pt idx="0">
                  <c:v>9.5238095238095205E-2</c:v>
                </c:pt>
                <c:pt idx="1">
                  <c:v>0.35714285714285698</c:v>
                </c:pt>
                <c:pt idx="2">
                  <c:v>0.27027027027027001</c:v>
                </c:pt>
                <c:pt idx="3">
                  <c:v>0.3</c:v>
                </c:pt>
                <c:pt idx="4">
                  <c:v>0.29411764705882298</c:v>
                </c:pt>
                <c:pt idx="5">
                  <c:v>0.29411764705882298</c:v>
                </c:pt>
                <c:pt idx="6">
                  <c:v>0.29411764705882298</c:v>
                </c:pt>
                <c:pt idx="7">
                  <c:v>0.30769230769230699</c:v>
                </c:pt>
                <c:pt idx="8">
                  <c:v>0.36923076923076897</c:v>
                </c:pt>
                <c:pt idx="9">
                  <c:v>0.36923076923076897</c:v>
                </c:pt>
                <c:pt idx="10">
                  <c:v>0.36619718309859101</c:v>
                </c:pt>
              </c:numCache>
            </c:numRef>
          </c:val>
          <c:smooth val="0"/>
        </c:ser>
        <c:ser>
          <c:idx val="1"/>
          <c:order val="1"/>
          <c:tx>
            <c:v>Random</c:v>
          </c:tx>
          <c:spPr>
            <a:ln>
              <a:solidFill>
                <a:srgbClr val="FFC000"/>
              </a:solidFill>
              <a:prstDash val="dash"/>
            </a:ln>
          </c:spPr>
          <c:marker>
            <c:spPr>
              <a:solidFill>
                <a:srgbClr val="FFFF00"/>
              </a:solidFill>
            </c:spPr>
          </c:marker>
          <c:cat>
            <c:numRef>
              <c:f>'testing on 4 situations'!$C$3:$C$13</c:f>
              <c:numCache>
                <c:formatCode>General</c:formatCode>
                <c:ptCount val="11"/>
                <c:pt idx="0">
                  <c:v>5</c:v>
                </c:pt>
                <c:pt idx="1">
                  <c:v>10</c:v>
                </c:pt>
                <c:pt idx="2">
                  <c:v>20</c:v>
                </c:pt>
                <c:pt idx="3">
                  <c:v>50</c:v>
                </c:pt>
                <c:pt idx="4">
                  <c:v>100</c:v>
                </c:pt>
                <c:pt idx="5">
                  <c:v>500</c:v>
                </c:pt>
                <c:pt idx="6">
                  <c:v>1000</c:v>
                </c:pt>
                <c:pt idx="7">
                  <c:v>2000</c:v>
                </c:pt>
                <c:pt idx="8">
                  <c:v>4000</c:v>
                </c:pt>
                <c:pt idx="9">
                  <c:v>7000</c:v>
                </c:pt>
                <c:pt idx="10">
                  <c:v>10109</c:v>
                </c:pt>
              </c:numCache>
            </c:numRef>
          </c:cat>
          <c:val>
            <c:numRef>
              <c:f>'testing on 4 situations'!$H$14:$H$24</c:f>
              <c:numCache>
                <c:formatCode>General</c:formatCode>
                <c:ptCount val="11"/>
                <c:pt idx="0">
                  <c:v>0</c:v>
                </c:pt>
                <c:pt idx="1">
                  <c:v>0</c:v>
                </c:pt>
                <c:pt idx="2">
                  <c:v>0</c:v>
                </c:pt>
                <c:pt idx="3">
                  <c:v>0</c:v>
                </c:pt>
                <c:pt idx="4">
                  <c:v>0</c:v>
                </c:pt>
                <c:pt idx="5">
                  <c:v>0</c:v>
                </c:pt>
                <c:pt idx="6">
                  <c:v>0</c:v>
                </c:pt>
                <c:pt idx="7">
                  <c:v>0</c:v>
                </c:pt>
                <c:pt idx="8">
                  <c:v>0</c:v>
                </c:pt>
                <c:pt idx="9">
                  <c:v>0.34482758620689602</c:v>
                </c:pt>
                <c:pt idx="10">
                  <c:v>0.36619718309859101</c:v>
                </c:pt>
              </c:numCache>
            </c:numRef>
          </c:val>
          <c:smooth val="0"/>
        </c:ser>
        <c:dLbls>
          <c:showLegendKey val="0"/>
          <c:showVal val="0"/>
          <c:showCatName val="0"/>
          <c:showSerName val="0"/>
          <c:showPercent val="0"/>
          <c:showBubbleSize val="0"/>
        </c:dLbls>
        <c:marker val="1"/>
        <c:smooth val="0"/>
        <c:axId val="57582720"/>
        <c:axId val="57585024"/>
      </c:lineChart>
      <c:catAx>
        <c:axId val="57582720"/>
        <c:scaling>
          <c:orientation val="minMax"/>
        </c:scaling>
        <c:delete val="0"/>
        <c:axPos val="b"/>
        <c:title>
          <c:tx>
            <c:rich>
              <a:bodyPr/>
              <a:lstStyle/>
              <a:p>
                <a:pPr>
                  <a:defRPr/>
                </a:pPr>
                <a:r>
                  <a:rPr lang="en-US"/>
                  <a:t>Number of Training Tickets</a:t>
                </a:r>
              </a:p>
            </c:rich>
          </c:tx>
          <c:layout/>
          <c:overlay val="0"/>
        </c:title>
        <c:numFmt formatCode="General" sourceLinked="1"/>
        <c:majorTickMark val="none"/>
        <c:minorTickMark val="none"/>
        <c:tickLblPos val="nextTo"/>
        <c:crossAx val="57585024"/>
        <c:crosses val="autoZero"/>
        <c:auto val="1"/>
        <c:lblAlgn val="ctr"/>
        <c:lblOffset val="100"/>
        <c:noMultiLvlLbl val="0"/>
      </c:catAx>
      <c:valAx>
        <c:axId val="57585024"/>
        <c:scaling>
          <c:orientation val="minMax"/>
        </c:scaling>
        <c:delete val="0"/>
        <c:axPos val="l"/>
        <c:majorGridlines/>
        <c:title>
          <c:tx>
            <c:rich>
              <a:bodyPr/>
              <a:lstStyle/>
              <a:p>
                <a:pPr>
                  <a:defRPr/>
                </a:pPr>
                <a:r>
                  <a:rPr lang="en-US"/>
                  <a:t>F1 Score</a:t>
                </a:r>
              </a:p>
            </c:rich>
          </c:tx>
          <c:layout/>
          <c:overlay val="0"/>
        </c:title>
        <c:numFmt formatCode="General" sourceLinked="1"/>
        <c:majorTickMark val="out"/>
        <c:minorTickMark val="none"/>
        <c:tickLblPos val="nextTo"/>
        <c:crossAx val="57582720"/>
        <c:crosses val="autoZero"/>
        <c:crossBetween val="between"/>
      </c:valAx>
    </c:plotArea>
    <c:legend>
      <c:legendPos val="r"/>
      <c:layout>
        <c:manualLayout>
          <c:xMode val="edge"/>
          <c:yMode val="edge"/>
          <c:x val="0.3912505212549367"/>
          <c:y val="0.46306527614320281"/>
          <c:w val="0.32208183089263387"/>
          <c:h val="0.16887786922142786"/>
        </c:manualLayout>
      </c:layout>
      <c:overlay val="0"/>
    </c:legend>
    <c:plotVisOnly val="1"/>
    <c:dispBlanksAs val="gap"/>
    <c:showDLblsOverMax val="0"/>
  </c:chart>
  <c:spPr>
    <a:solidFill>
      <a:schemeClr val="bg1"/>
    </a:solidFill>
    <a:ln>
      <a:noFill/>
    </a:ln>
  </c:spPr>
  <c:txPr>
    <a:bodyPr/>
    <a:lstStyle/>
    <a:p>
      <a:pPr>
        <a:defRPr sz="2800">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Disk Space Issue</a:t>
            </a:r>
          </a:p>
        </c:rich>
      </c:tx>
      <c:layout/>
      <c:overlay val="0"/>
    </c:title>
    <c:autoTitleDeleted val="0"/>
    <c:plotArea>
      <c:layout>
        <c:manualLayout>
          <c:layoutTarget val="inner"/>
          <c:xMode val="edge"/>
          <c:yMode val="edge"/>
          <c:x val="0.14236570428696416"/>
          <c:y val="0.16436351706036745"/>
          <c:w val="0.79984251968503939"/>
          <c:h val="0.54366870807815693"/>
        </c:manualLayout>
      </c:layout>
      <c:lineChart>
        <c:grouping val="standard"/>
        <c:varyColors val="0"/>
        <c:ser>
          <c:idx val="0"/>
          <c:order val="0"/>
          <c:tx>
            <c:v>Selective</c:v>
          </c:tx>
          <c:spPr>
            <a:ln>
              <a:solidFill>
                <a:schemeClr val="tx2"/>
              </a:solidFill>
            </a:ln>
          </c:spPr>
          <c:marker>
            <c:spPr>
              <a:solidFill>
                <a:schemeClr val="tx2"/>
              </a:solidFill>
            </c:spPr>
          </c:marker>
          <c:cat>
            <c:numRef>
              <c:f>'testing on 4 situations'!$C$26:$C$36</c:f>
              <c:numCache>
                <c:formatCode>General</c:formatCode>
                <c:ptCount val="11"/>
                <c:pt idx="0">
                  <c:v>5</c:v>
                </c:pt>
                <c:pt idx="1">
                  <c:v>10</c:v>
                </c:pt>
                <c:pt idx="2">
                  <c:v>20</c:v>
                </c:pt>
                <c:pt idx="3">
                  <c:v>50</c:v>
                </c:pt>
                <c:pt idx="4">
                  <c:v>100</c:v>
                </c:pt>
                <c:pt idx="5">
                  <c:v>500</c:v>
                </c:pt>
                <c:pt idx="6">
                  <c:v>1000</c:v>
                </c:pt>
                <c:pt idx="7">
                  <c:v>2000</c:v>
                </c:pt>
                <c:pt idx="8">
                  <c:v>4000</c:v>
                </c:pt>
                <c:pt idx="9">
                  <c:v>7000</c:v>
                </c:pt>
                <c:pt idx="10">
                  <c:v>10109</c:v>
                </c:pt>
              </c:numCache>
            </c:numRef>
          </c:cat>
          <c:val>
            <c:numRef>
              <c:f>'testing on 4 situations'!$H$26:$H$36</c:f>
              <c:numCache>
                <c:formatCode>General</c:formatCode>
                <c:ptCount val="11"/>
                <c:pt idx="0">
                  <c:v>0.4</c:v>
                </c:pt>
                <c:pt idx="1">
                  <c:v>0.63414634146341398</c:v>
                </c:pt>
                <c:pt idx="2">
                  <c:v>0.72941176470588198</c:v>
                </c:pt>
                <c:pt idx="3">
                  <c:v>0.72941176470588198</c:v>
                </c:pt>
                <c:pt idx="4">
                  <c:v>0.72941176470588198</c:v>
                </c:pt>
                <c:pt idx="5">
                  <c:v>0.72941176470588198</c:v>
                </c:pt>
                <c:pt idx="6">
                  <c:v>0.72941176470588198</c:v>
                </c:pt>
                <c:pt idx="7">
                  <c:v>0.72941176470588198</c:v>
                </c:pt>
                <c:pt idx="8">
                  <c:v>0.72941176470588198</c:v>
                </c:pt>
                <c:pt idx="9">
                  <c:v>0.72941176470588198</c:v>
                </c:pt>
                <c:pt idx="10">
                  <c:v>0.72941176470588198</c:v>
                </c:pt>
              </c:numCache>
            </c:numRef>
          </c:val>
          <c:smooth val="0"/>
        </c:ser>
        <c:ser>
          <c:idx val="1"/>
          <c:order val="1"/>
          <c:tx>
            <c:v>Random</c:v>
          </c:tx>
          <c:spPr>
            <a:ln>
              <a:solidFill>
                <a:srgbClr val="FFC000"/>
              </a:solidFill>
              <a:prstDash val="dash"/>
            </a:ln>
          </c:spPr>
          <c:marker>
            <c:spPr>
              <a:solidFill>
                <a:srgbClr val="FFFF00"/>
              </a:solidFill>
            </c:spPr>
          </c:marker>
          <c:val>
            <c:numRef>
              <c:f>'testing on 4 situations'!$H$37:$H$47</c:f>
              <c:numCache>
                <c:formatCode>General</c:formatCode>
                <c:ptCount val="11"/>
                <c:pt idx="0">
                  <c:v>0</c:v>
                </c:pt>
                <c:pt idx="1">
                  <c:v>0</c:v>
                </c:pt>
                <c:pt idx="2">
                  <c:v>0</c:v>
                </c:pt>
                <c:pt idx="3">
                  <c:v>0</c:v>
                </c:pt>
                <c:pt idx="4">
                  <c:v>0</c:v>
                </c:pt>
                <c:pt idx="5">
                  <c:v>8.3333333333333301E-2</c:v>
                </c:pt>
                <c:pt idx="6">
                  <c:v>0.19230769230769201</c:v>
                </c:pt>
                <c:pt idx="7">
                  <c:v>0.492307692307692</c:v>
                </c:pt>
                <c:pt idx="8">
                  <c:v>0.37931034482758602</c:v>
                </c:pt>
                <c:pt idx="9">
                  <c:v>0.74418604651162701</c:v>
                </c:pt>
                <c:pt idx="10">
                  <c:v>0.72941176470588198</c:v>
                </c:pt>
              </c:numCache>
            </c:numRef>
          </c:val>
          <c:smooth val="0"/>
        </c:ser>
        <c:dLbls>
          <c:showLegendKey val="0"/>
          <c:showVal val="0"/>
          <c:showCatName val="0"/>
          <c:showSerName val="0"/>
          <c:showPercent val="0"/>
          <c:showBubbleSize val="0"/>
        </c:dLbls>
        <c:marker val="1"/>
        <c:smooth val="0"/>
        <c:axId val="60614528"/>
        <c:axId val="60617088"/>
      </c:lineChart>
      <c:catAx>
        <c:axId val="60614528"/>
        <c:scaling>
          <c:orientation val="minMax"/>
        </c:scaling>
        <c:delete val="0"/>
        <c:axPos val="b"/>
        <c:title>
          <c:tx>
            <c:rich>
              <a:bodyPr/>
              <a:lstStyle/>
              <a:p>
                <a:pPr>
                  <a:defRPr/>
                </a:pPr>
                <a:r>
                  <a:rPr lang="en-US"/>
                  <a:t>Number of Training Tickets</a:t>
                </a:r>
              </a:p>
            </c:rich>
          </c:tx>
          <c:layout/>
          <c:overlay val="0"/>
        </c:title>
        <c:numFmt formatCode="General" sourceLinked="1"/>
        <c:majorTickMark val="none"/>
        <c:minorTickMark val="none"/>
        <c:tickLblPos val="nextTo"/>
        <c:crossAx val="60617088"/>
        <c:crosses val="autoZero"/>
        <c:auto val="1"/>
        <c:lblAlgn val="ctr"/>
        <c:lblOffset val="100"/>
        <c:noMultiLvlLbl val="0"/>
      </c:catAx>
      <c:valAx>
        <c:axId val="60617088"/>
        <c:scaling>
          <c:orientation val="minMax"/>
        </c:scaling>
        <c:delete val="0"/>
        <c:axPos val="l"/>
        <c:majorGridlines/>
        <c:title>
          <c:tx>
            <c:rich>
              <a:bodyPr/>
              <a:lstStyle/>
              <a:p>
                <a:pPr>
                  <a:defRPr/>
                </a:pPr>
                <a:r>
                  <a:rPr lang="en-US"/>
                  <a:t>F1 Score</a:t>
                </a:r>
              </a:p>
            </c:rich>
          </c:tx>
          <c:layout/>
          <c:overlay val="0"/>
        </c:title>
        <c:numFmt formatCode="General" sourceLinked="1"/>
        <c:majorTickMark val="out"/>
        <c:minorTickMark val="none"/>
        <c:tickLblPos val="nextTo"/>
        <c:crossAx val="60614528"/>
        <c:crosses val="autoZero"/>
        <c:crossBetween val="between"/>
      </c:valAx>
    </c:plotArea>
    <c:legend>
      <c:legendPos val="r"/>
      <c:layout>
        <c:manualLayout>
          <c:xMode val="edge"/>
          <c:yMode val="edge"/>
          <c:x val="0.15887489063867011"/>
          <c:y val="0.49088837853601641"/>
          <c:w val="0.29269603380341058"/>
          <c:h val="0.16720472440944881"/>
        </c:manualLayout>
      </c:layout>
      <c:overlay val="0"/>
    </c:legend>
    <c:plotVisOnly val="1"/>
    <c:dispBlanksAs val="gap"/>
    <c:showDLblsOverMax val="0"/>
  </c:chart>
  <c:spPr>
    <a:solidFill>
      <a:schemeClr val="bg1"/>
    </a:solidFill>
    <a:ln>
      <a:noFill/>
    </a:ln>
  </c:spPr>
  <c:txPr>
    <a:bodyPr/>
    <a:lstStyle/>
    <a:p>
      <a:pPr>
        <a:defRPr sz="2800">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Service Not Available Issue</a:t>
            </a:r>
          </a:p>
        </c:rich>
      </c:tx>
      <c:layout/>
      <c:overlay val="0"/>
    </c:title>
    <c:autoTitleDeleted val="0"/>
    <c:plotArea>
      <c:layout>
        <c:manualLayout>
          <c:layoutTarget val="inner"/>
          <c:xMode val="edge"/>
          <c:yMode val="edge"/>
          <c:x val="0.14236570428696416"/>
          <c:y val="0.16436351706036745"/>
          <c:w val="0.79150918635170597"/>
          <c:h val="0.54366870807815693"/>
        </c:manualLayout>
      </c:layout>
      <c:lineChart>
        <c:grouping val="standard"/>
        <c:varyColors val="0"/>
        <c:ser>
          <c:idx val="0"/>
          <c:order val="0"/>
          <c:tx>
            <c:v>Selective</c:v>
          </c:tx>
          <c:spPr>
            <a:ln>
              <a:solidFill>
                <a:schemeClr val="tx2"/>
              </a:solidFill>
            </a:ln>
          </c:spPr>
          <c:marker>
            <c:spPr>
              <a:solidFill>
                <a:schemeClr val="tx2"/>
              </a:solidFill>
            </c:spPr>
          </c:marker>
          <c:cat>
            <c:numRef>
              <c:f>'testing on 4 situations'!$C$49:$C$59</c:f>
              <c:numCache>
                <c:formatCode>General</c:formatCode>
                <c:ptCount val="11"/>
                <c:pt idx="0">
                  <c:v>5</c:v>
                </c:pt>
                <c:pt idx="1">
                  <c:v>10</c:v>
                </c:pt>
                <c:pt idx="2">
                  <c:v>20</c:v>
                </c:pt>
                <c:pt idx="3">
                  <c:v>50</c:v>
                </c:pt>
                <c:pt idx="4">
                  <c:v>100</c:v>
                </c:pt>
                <c:pt idx="5">
                  <c:v>500</c:v>
                </c:pt>
                <c:pt idx="6">
                  <c:v>1000</c:v>
                </c:pt>
                <c:pt idx="7">
                  <c:v>2000</c:v>
                </c:pt>
                <c:pt idx="8">
                  <c:v>4000</c:v>
                </c:pt>
                <c:pt idx="9">
                  <c:v>7000</c:v>
                </c:pt>
                <c:pt idx="10">
                  <c:v>10109</c:v>
                </c:pt>
              </c:numCache>
            </c:numRef>
          </c:cat>
          <c:val>
            <c:numRef>
              <c:f>'testing on 4 situations'!$H$49:$H$59</c:f>
              <c:numCache>
                <c:formatCode>General</c:formatCode>
                <c:ptCount val="11"/>
                <c:pt idx="0">
                  <c:v>0.41935483870967699</c:v>
                </c:pt>
                <c:pt idx="1">
                  <c:v>0.41935483870967699</c:v>
                </c:pt>
                <c:pt idx="2">
                  <c:v>0.41935483870967699</c:v>
                </c:pt>
                <c:pt idx="3">
                  <c:v>0.53488372093023195</c:v>
                </c:pt>
                <c:pt idx="4">
                  <c:v>0.45714285714285702</c:v>
                </c:pt>
                <c:pt idx="5">
                  <c:v>0.46938775510204001</c:v>
                </c:pt>
                <c:pt idx="6">
                  <c:v>0.46938775510204001</c:v>
                </c:pt>
                <c:pt idx="7">
                  <c:v>0.46938775510204001</c:v>
                </c:pt>
                <c:pt idx="8">
                  <c:v>0.46938775510204001</c:v>
                </c:pt>
                <c:pt idx="9">
                  <c:v>0.49180327868852403</c:v>
                </c:pt>
                <c:pt idx="10">
                  <c:v>0.49557522123893799</c:v>
                </c:pt>
              </c:numCache>
            </c:numRef>
          </c:val>
          <c:smooth val="0"/>
        </c:ser>
        <c:ser>
          <c:idx val="1"/>
          <c:order val="1"/>
          <c:tx>
            <c:v>Random</c:v>
          </c:tx>
          <c:spPr>
            <a:ln>
              <a:solidFill>
                <a:srgbClr val="FFC000"/>
              </a:solidFill>
              <a:prstDash val="dash"/>
            </a:ln>
          </c:spPr>
          <c:marker>
            <c:spPr>
              <a:solidFill>
                <a:srgbClr val="FFFF00"/>
              </a:solidFill>
            </c:spPr>
          </c:marker>
          <c:cat>
            <c:numRef>
              <c:f>'testing on 4 situations'!$C$49:$C$59</c:f>
              <c:numCache>
                <c:formatCode>General</c:formatCode>
                <c:ptCount val="11"/>
                <c:pt idx="0">
                  <c:v>5</c:v>
                </c:pt>
                <c:pt idx="1">
                  <c:v>10</c:v>
                </c:pt>
                <c:pt idx="2">
                  <c:v>20</c:v>
                </c:pt>
                <c:pt idx="3">
                  <c:v>50</c:v>
                </c:pt>
                <c:pt idx="4">
                  <c:v>100</c:v>
                </c:pt>
                <c:pt idx="5">
                  <c:v>500</c:v>
                </c:pt>
                <c:pt idx="6">
                  <c:v>1000</c:v>
                </c:pt>
                <c:pt idx="7">
                  <c:v>2000</c:v>
                </c:pt>
                <c:pt idx="8">
                  <c:v>4000</c:v>
                </c:pt>
                <c:pt idx="9">
                  <c:v>7000</c:v>
                </c:pt>
                <c:pt idx="10">
                  <c:v>10109</c:v>
                </c:pt>
              </c:numCache>
            </c:numRef>
          </c:cat>
          <c:val>
            <c:numRef>
              <c:f>'testing on 4 situations'!$H$60:$H$70</c:f>
              <c:numCache>
                <c:formatCode>General</c:formatCode>
                <c:ptCount val="11"/>
                <c:pt idx="0">
                  <c:v>0</c:v>
                </c:pt>
                <c:pt idx="1">
                  <c:v>0</c:v>
                </c:pt>
                <c:pt idx="2">
                  <c:v>0</c:v>
                </c:pt>
                <c:pt idx="3">
                  <c:v>0</c:v>
                </c:pt>
                <c:pt idx="4">
                  <c:v>0</c:v>
                </c:pt>
                <c:pt idx="5">
                  <c:v>4.4444444444444398E-2</c:v>
                </c:pt>
                <c:pt idx="6">
                  <c:v>0</c:v>
                </c:pt>
                <c:pt idx="7">
                  <c:v>0.44067796610169402</c:v>
                </c:pt>
                <c:pt idx="8">
                  <c:v>0.54761904761904701</c:v>
                </c:pt>
                <c:pt idx="9">
                  <c:v>0.49572649572649502</c:v>
                </c:pt>
                <c:pt idx="10">
                  <c:v>0.49557522123893799</c:v>
                </c:pt>
              </c:numCache>
            </c:numRef>
          </c:val>
          <c:smooth val="0"/>
        </c:ser>
        <c:dLbls>
          <c:showLegendKey val="0"/>
          <c:showVal val="0"/>
          <c:showCatName val="0"/>
          <c:showSerName val="0"/>
          <c:showPercent val="0"/>
          <c:showBubbleSize val="0"/>
        </c:dLbls>
        <c:marker val="1"/>
        <c:smooth val="0"/>
        <c:axId val="61039744"/>
        <c:axId val="61042048"/>
      </c:lineChart>
      <c:catAx>
        <c:axId val="61039744"/>
        <c:scaling>
          <c:orientation val="minMax"/>
        </c:scaling>
        <c:delete val="0"/>
        <c:axPos val="b"/>
        <c:title>
          <c:tx>
            <c:rich>
              <a:bodyPr/>
              <a:lstStyle/>
              <a:p>
                <a:pPr>
                  <a:defRPr/>
                </a:pPr>
                <a:r>
                  <a:rPr lang="en-US"/>
                  <a:t>Number of Training Tickets</a:t>
                </a:r>
              </a:p>
            </c:rich>
          </c:tx>
          <c:layout/>
          <c:overlay val="0"/>
        </c:title>
        <c:numFmt formatCode="General" sourceLinked="1"/>
        <c:majorTickMark val="none"/>
        <c:minorTickMark val="none"/>
        <c:tickLblPos val="nextTo"/>
        <c:crossAx val="61042048"/>
        <c:crosses val="autoZero"/>
        <c:auto val="1"/>
        <c:lblAlgn val="ctr"/>
        <c:lblOffset val="100"/>
        <c:noMultiLvlLbl val="0"/>
      </c:catAx>
      <c:valAx>
        <c:axId val="61042048"/>
        <c:scaling>
          <c:orientation val="minMax"/>
        </c:scaling>
        <c:delete val="0"/>
        <c:axPos val="l"/>
        <c:majorGridlines/>
        <c:title>
          <c:tx>
            <c:rich>
              <a:bodyPr/>
              <a:lstStyle/>
              <a:p>
                <a:pPr>
                  <a:defRPr/>
                </a:pPr>
                <a:r>
                  <a:rPr lang="en-US"/>
                  <a:t>F1 Score</a:t>
                </a:r>
              </a:p>
            </c:rich>
          </c:tx>
          <c:layout/>
          <c:overlay val="0"/>
        </c:title>
        <c:numFmt formatCode="General" sourceLinked="1"/>
        <c:majorTickMark val="out"/>
        <c:minorTickMark val="none"/>
        <c:tickLblPos val="nextTo"/>
        <c:crossAx val="61039744"/>
        <c:crosses val="autoZero"/>
        <c:crossBetween val="between"/>
      </c:valAx>
    </c:plotArea>
    <c:legend>
      <c:legendPos val="r"/>
      <c:layout>
        <c:manualLayout>
          <c:xMode val="edge"/>
          <c:yMode val="edge"/>
          <c:x val="0.14776377952755901"/>
          <c:y val="0.44459208223972002"/>
          <c:w val="0.32373341227427499"/>
          <c:h val="0.16720472440944881"/>
        </c:manualLayout>
      </c:layout>
      <c:overlay val="0"/>
    </c:legend>
    <c:plotVisOnly val="1"/>
    <c:dispBlanksAs val="gap"/>
    <c:showDLblsOverMax val="0"/>
  </c:chart>
  <c:spPr>
    <a:solidFill>
      <a:schemeClr val="bg1"/>
    </a:solidFill>
    <a:ln>
      <a:noFill/>
    </a:ln>
  </c:spPr>
  <c:txPr>
    <a:bodyPr/>
    <a:lstStyle/>
    <a:p>
      <a:pPr>
        <a:defRPr sz="2800">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10/9/2013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10/9/2013</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09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09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10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10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12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12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12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12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1.emf"/><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23691" y="7585962"/>
            <a:ext cx="14299153" cy="2778917"/>
          </a:xfrm>
        </p:spPr>
        <p:txBody>
          <a:bodyPr/>
          <a:lstStyle/>
          <a:p>
            <a:pPr lvl="0"/>
            <a:r>
              <a:rPr lang="en-US" b="1" dirty="0"/>
              <a:t>Monitoring System:</a:t>
            </a:r>
            <a:r>
              <a:rPr lang="en-US" dirty="0"/>
              <a:t> monitor those servers, notify the system administrator only when a problem happens</a:t>
            </a:r>
            <a:r>
              <a:rPr lang="en-US" dirty="0" smtClean="0"/>
              <a:t>.</a:t>
            </a:r>
          </a:p>
          <a:p>
            <a:pPr lvl="0"/>
            <a:r>
              <a:rPr lang="en-US" b="1" dirty="0" smtClean="0"/>
              <a:t>Monitoring Alerts:</a:t>
            </a:r>
            <a:r>
              <a:rPr lang="en-US" dirty="0" smtClean="0"/>
              <a:t> alerts created by monitoring systems</a:t>
            </a:r>
            <a:r>
              <a:rPr lang="en-US" dirty="0" smtClean="0"/>
              <a:t>. A perfect monitoring system should capture all system alerts.</a:t>
            </a:r>
            <a:endParaRPr lang="en-US" dirty="0"/>
          </a:p>
          <a:p>
            <a:endParaRPr lang="en-US" dirty="0"/>
          </a:p>
        </p:txBody>
      </p:sp>
      <p:sp>
        <p:nvSpPr>
          <p:cNvPr id="335" name="Text Placeholder 334"/>
          <p:cNvSpPr>
            <a:spLocks noGrp="1"/>
          </p:cNvSpPr>
          <p:nvPr>
            <p:ph type="body" sz="quarter" idx="11"/>
          </p:nvPr>
        </p:nvSpPr>
        <p:spPr>
          <a:xfrm>
            <a:off x="636213" y="6848966"/>
            <a:ext cx="14287866" cy="796404"/>
          </a:xfrm>
        </p:spPr>
        <p:txBody>
          <a:bodyPr/>
          <a:lstStyle/>
          <a:p>
            <a:pPr lvl="0"/>
            <a:r>
              <a:rPr lang="en-US" sz="4000" dirty="0" smtClean="0"/>
              <a:t>Introduction</a:t>
            </a:r>
            <a:endParaRPr lang="en-US" sz="4000" dirty="0"/>
          </a:p>
        </p:txBody>
      </p:sp>
      <p:sp>
        <p:nvSpPr>
          <p:cNvPr id="338" name="Text Placeholder 337"/>
          <p:cNvSpPr>
            <a:spLocks noGrp="1"/>
          </p:cNvSpPr>
          <p:nvPr>
            <p:ph type="body" sz="quarter" idx="20"/>
          </p:nvPr>
        </p:nvSpPr>
        <p:spPr/>
        <p:txBody>
          <a:bodyPr/>
          <a:lstStyle/>
          <a:p>
            <a:r>
              <a:rPr lang="en-US" dirty="0" smtClean="0"/>
              <a:t>Why Some Monitoring Alerts are Missed?</a:t>
            </a:r>
            <a:endParaRPr lang="en-US" dirty="0"/>
          </a:p>
        </p:txBody>
      </p:sp>
      <p:sp>
        <p:nvSpPr>
          <p:cNvPr id="339" name="Text Placeholder 338"/>
          <p:cNvSpPr>
            <a:spLocks noGrp="1"/>
          </p:cNvSpPr>
          <p:nvPr>
            <p:ph type="body" sz="quarter" idx="25"/>
          </p:nvPr>
        </p:nvSpPr>
        <p:spPr/>
        <p:txBody>
          <a:bodyPr/>
          <a:lstStyle/>
          <a:p>
            <a:r>
              <a:rPr lang="en-US" dirty="0" smtClean="0"/>
              <a:t>Finding Missed Alerts in Unstructured Incident Tickets</a:t>
            </a:r>
            <a:endParaRPr lang="en-US" dirty="0"/>
          </a:p>
        </p:txBody>
      </p:sp>
      <p:sp>
        <p:nvSpPr>
          <p:cNvPr id="340" name="Text Placeholder 339"/>
          <p:cNvSpPr>
            <a:spLocks noGrp="1"/>
          </p:cNvSpPr>
          <p:nvPr>
            <p:ph type="body" sz="quarter" idx="26"/>
          </p:nvPr>
        </p:nvSpPr>
        <p:spPr>
          <a:xfrm>
            <a:off x="15353328" y="7585962"/>
            <a:ext cx="14287682" cy="3656081"/>
          </a:xfrm>
        </p:spPr>
        <p:txBody>
          <a:bodyPr/>
          <a:lstStyle/>
          <a:p>
            <a:pPr marL="457200" indent="-457200">
              <a:buFont typeface="Arial" panose="020B0604020202020204" pitchFamily="34" charset="0"/>
              <a:buChar char="•"/>
            </a:pPr>
            <a:r>
              <a:rPr lang="en-US" b="1" dirty="0" smtClean="0"/>
              <a:t>Data Source:</a:t>
            </a:r>
            <a:r>
              <a:rPr lang="en-US" dirty="0" smtClean="0"/>
              <a:t> Missed monitoring alerts will be captured by system admins in </a:t>
            </a:r>
            <a:r>
              <a:rPr lang="en-US" dirty="0" smtClean="0">
                <a:solidFill>
                  <a:srgbClr val="FF0000"/>
                </a:solidFill>
              </a:rPr>
              <a:t>manual tickets</a:t>
            </a:r>
            <a:r>
              <a:rPr lang="en-US" dirty="0" smtClean="0"/>
              <a:t>, where are textual descriptions. </a:t>
            </a:r>
          </a:p>
          <a:p>
            <a:pPr marL="457200" indent="-457200">
              <a:buFont typeface="Arial" panose="020B0604020202020204" pitchFamily="34" charset="0"/>
              <a:buChar char="•"/>
            </a:pPr>
            <a:r>
              <a:rPr lang="en-US" b="1" dirty="0" smtClean="0"/>
              <a:t>Solution</a:t>
            </a:r>
            <a:r>
              <a:rPr lang="en-US" dirty="0" smtClean="0"/>
              <a:t>: finding missed alerts in the tickets. Build a binary text classifier. </a:t>
            </a:r>
            <a:endParaRPr lang="en-US" dirty="0"/>
          </a:p>
          <a:p>
            <a:pPr marL="457200" indent="-457200">
              <a:buFont typeface="Arial" panose="020B0604020202020204" pitchFamily="34" charset="0"/>
              <a:buChar char="•"/>
            </a:pPr>
            <a:r>
              <a:rPr lang="en-US" b="1" dirty="0" smtClean="0"/>
              <a:t>Challenges</a:t>
            </a:r>
            <a:r>
              <a:rPr lang="en-US" dirty="0" smtClean="0"/>
              <a:t>: </a:t>
            </a:r>
          </a:p>
          <a:p>
            <a:pPr marL="1912391" lvl="1" indent="-457200">
              <a:buFont typeface="Arial" panose="020B0604020202020204" pitchFamily="34" charset="0"/>
              <a:buChar char="•"/>
            </a:pPr>
            <a:r>
              <a:rPr lang="en-US" dirty="0" smtClean="0"/>
              <a:t>Highly imbalanced data (very few manual tickets are related system alerts)</a:t>
            </a:r>
          </a:p>
          <a:p>
            <a:pPr marL="1912391" lvl="1" indent="-457200">
              <a:buFont typeface="Arial" panose="020B0604020202020204" pitchFamily="34" charset="0"/>
              <a:buChar char="•"/>
            </a:pPr>
            <a:r>
              <a:rPr lang="en-US" dirty="0" smtClean="0"/>
              <a:t>Not enough labeled tickets (Too many manual tickets for labelling, labeling cost is huge)</a:t>
            </a:r>
          </a:p>
        </p:txBody>
      </p:sp>
      <p:sp>
        <p:nvSpPr>
          <p:cNvPr id="341" name="Text Placeholder 340"/>
          <p:cNvSpPr>
            <a:spLocks noGrp="1"/>
          </p:cNvSpPr>
          <p:nvPr>
            <p:ph type="body" sz="quarter" idx="27"/>
          </p:nvPr>
        </p:nvSpPr>
        <p:spPr>
          <a:xfrm>
            <a:off x="15379121" y="20145855"/>
            <a:ext cx="14283756" cy="800265"/>
          </a:xfrm>
        </p:spPr>
        <p:txBody>
          <a:bodyPr/>
          <a:lstStyle/>
          <a:p>
            <a:r>
              <a:rPr lang="en-US" dirty="0" smtClean="0"/>
              <a:t>Evaluation</a:t>
            </a:r>
            <a:endParaRPr lang="en-US" dirty="0"/>
          </a:p>
        </p:txBody>
      </p:sp>
      <p:sp>
        <p:nvSpPr>
          <p:cNvPr id="342" name="Text Placeholder 341"/>
          <p:cNvSpPr>
            <a:spLocks noGrp="1"/>
          </p:cNvSpPr>
          <p:nvPr>
            <p:ph type="body" sz="quarter" idx="28"/>
          </p:nvPr>
        </p:nvSpPr>
        <p:spPr>
          <a:xfrm>
            <a:off x="15364404" y="21036847"/>
            <a:ext cx="14289232" cy="2348030"/>
          </a:xfrm>
        </p:spPr>
        <p:txBody>
          <a:bodyPr/>
          <a:lstStyle/>
          <a:p>
            <a:pPr marL="457200" indent="-457200">
              <a:buFont typeface="Arial" panose="020B0604020202020204" pitchFamily="34" charset="0"/>
              <a:buChar char="•"/>
            </a:pPr>
            <a:r>
              <a:rPr lang="en-US" b="1" dirty="0" smtClean="0"/>
              <a:t>Baseline:</a:t>
            </a:r>
            <a:r>
              <a:rPr lang="en-US" dirty="0" smtClean="0"/>
              <a:t> randomly select a subset of tickets for labelling and training.</a:t>
            </a:r>
          </a:p>
          <a:p>
            <a:pPr marL="457200" indent="-457200">
              <a:buFont typeface="Arial" panose="020B0604020202020204" pitchFamily="34" charset="0"/>
              <a:buChar char="•"/>
            </a:pPr>
            <a:r>
              <a:rPr lang="en-US" b="1" dirty="0" smtClean="0"/>
              <a:t>Dataset</a:t>
            </a:r>
            <a:r>
              <a:rPr lang="en-US" b="1" dirty="0"/>
              <a:t>: </a:t>
            </a:r>
            <a:r>
              <a:rPr lang="en-US" dirty="0" smtClean="0"/>
              <a:t>collected </a:t>
            </a:r>
            <a:r>
              <a:rPr lang="en-US" dirty="0"/>
              <a:t>from a large </a:t>
            </a:r>
            <a:r>
              <a:rPr lang="en-US" dirty="0" smtClean="0"/>
              <a:t>customer account </a:t>
            </a:r>
            <a:r>
              <a:rPr lang="en-US" dirty="0"/>
              <a:t>in IBM IT service center. This account consists </a:t>
            </a:r>
            <a:r>
              <a:rPr lang="en-US" dirty="0" smtClean="0"/>
              <a:t>of over </a:t>
            </a:r>
            <a:r>
              <a:rPr lang="en-US" dirty="0"/>
              <a:t>1,000 monitored servers and network devices. </a:t>
            </a:r>
            <a:endParaRPr lang="en-US" dirty="0" smtClean="0"/>
          </a:p>
          <a:p>
            <a:endParaRPr lang="en-US" dirty="0" smtClean="0"/>
          </a:p>
        </p:txBody>
      </p:sp>
      <p:sp>
        <p:nvSpPr>
          <p:cNvPr id="346" name="Text Placeholder 345"/>
          <p:cNvSpPr>
            <a:spLocks noGrp="1"/>
          </p:cNvSpPr>
          <p:nvPr>
            <p:ph type="body" sz="quarter" idx="96"/>
          </p:nvPr>
        </p:nvSpPr>
        <p:spPr>
          <a:xfrm>
            <a:off x="636213" y="29811592"/>
            <a:ext cx="14300387" cy="3579309"/>
          </a:xfrm>
        </p:spPr>
        <p:txBody>
          <a:bodyPr/>
          <a:lstStyle/>
          <a:p>
            <a:r>
              <a:rPr lang="en-US" b="1" dirty="0" smtClean="0"/>
              <a:t>Misconfiguration sometimes happens:</a:t>
            </a:r>
          </a:p>
          <a:p>
            <a:endParaRPr lang="en-US" dirty="0" smtClean="0"/>
          </a:p>
          <a:p>
            <a:r>
              <a:rPr lang="en-US" dirty="0" smtClean="0"/>
              <a:t>Example:</a:t>
            </a:r>
          </a:p>
          <a:p>
            <a:r>
              <a:rPr lang="en-US" dirty="0" smtClean="0"/>
              <a:t>Installed </a:t>
            </a:r>
            <a:r>
              <a:rPr lang="en-US" dirty="0"/>
              <a:t>a new web server, but forget to add it into the monitoring situation. If this web server has a problem, it would not be captured by the monitoring </a:t>
            </a:r>
            <a:r>
              <a:rPr lang="en-US" dirty="0" smtClean="0"/>
              <a:t>system.</a:t>
            </a:r>
          </a:p>
          <a:p>
            <a:endParaRPr lang="en-US" dirty="0"/>
          </a:p>
          <a:p>
            <a:endParaRPr lang="en-US" dirty="0"/>
          </a:p>
        </p:txBody>
      </p:sp>
      <p:sp>
        <p:nvSpPr>
          <p:cNvPr id="383" name="Text Placeholder 382"/>
          <p:cNvSpPr>
            <a:spLocks noGrp="1"/>
          </p:cNvSpPr>
          <p:nvPr>
            <p:ph type="body" sz="quarter" idx="150"/>
          </p:nvPr>
        </p:nvSpPr>
        <p:spPr>
          <a:xfrm>
            <a:off x="409291" y="3839525"/>
            <a:ext cx="11554109" cy="1087559"/>
          </a:xfrm>
        </p:spPr>
        <p:txBody>
          <a:bodyPr>
            <a:normAutofit fontScale="62500" lnSpcReduction="20000"/>
          </a:bodyPr>
          <a:lstStyle/>
          <a:p>
            <a:r>
              <a:rPr lang="en-US" dirty="0" smtClean="0"/>
              <a:t>School of Computing and Information Sciences</a:t>
            </a:r>
          </a:p>
          <a:p>
            <a:r>
              <a:rPr lang="en-US" dirty="0" smtClean="0"/>
              <a:t>Florida International University, Miami, FL, USA</a:t>
            </a:r>
            <a:endParaRPr lang="en-US" dirty="0"/>
          </a:p>
        </p:txBody>
      </p:sp>
      <p:sp>
        <p:nvSpPr>
          <p:cNvPr id="384" name="Text Placeholder 383"/>
          <p:cNvSpPr>
            <a:spLocks noGrp="1"/>
          </p:cNvSpPr>
          <p:nvPr>
            <p:ph type="body" sz="quarter" idx="151"/>
          </p:nvPr>
        </p:nvSpPr>
        <p:spPr>
          <a:xfrm>
            <a:off x="636213" y="2485156"/>
            <a:ext cx="10977651" cy="1262156"/>
          </a:xfrm>
        </p:spPr>
        <p:txBody>
          <a:bodyPr>
            <a:normAutofit/>
          </a:bodyPr>
          <a:lstStyle/>
          <a:p>
            <a:r>
              <a:rPr lang="en-US" dirty="0" smtClean="0"/>
              <a:t>Liang Tang, Tao Li</a:t>
            </a:r>
            <a:endParaRPr lang="en-US" dirty="0"/>
          </a:p>
        </p:txBody>
      </p:sp>
      <p:sp>
        <p:nvSpPr>
          <p:cNvPr id="385" name="Text Placeholder 384"/>
          <p:cNvSpPr>
            <a:spLocks noGrp="1"/>
          </p:cNvSpPr>
          <p:nvPr>
            <p:ph type="body" sz="quarter" idx="153"/>
          </p:nvPr>
        </p:nvSpPr>
        <p:spPr>
          <a:xfrm>
            <a:off x="914400" y="492940"/>
            <a:ext cx="28168600" cy="1775267"/>
          </a:xfrm>
        </p:spPr>
        <p:txBody>
          <a:bodyPr>
            <a:normAutofit fontScale="70000" lnSpcReduction="20000"/>
          </a:bodyPr>
          <a:lstStyle/>
          <a:p>
            <a:r>
              <a:rPr lang="en-US" dirty="0"/>
              <a:t>Identifying Missed Monitoring Alerts based on Unstructured Incident Tickets</a:t>
            </a:r>
          </a:p>
        </p:txBody>
      </p:sp>
      <p:sp>
        <p:nvSpPr>
          <p:cNvPr id="17" name="Text Placeholder 382"/>
          <p:cNvSpPr txBox="1">
            <a:spLocks/>
          </p:cNvSpPr>
          <p:nvPr/>
        </p:nvSpPr>
        <p:spPr>
          <a:xfrm>
            <a:off x="10162891" y="3886381"/>
            <a:ext cx="11554109" cy="1087559"/>
          </a:xfrm>
          <a:prstGeom prst="rect">
            <a:avLst/>
          </a:prstGeom>
        </p:spPr>
        <p:txBody>
          <a:bodyPr lIns="77349" tIns="38675" rIns="77349" bIns="38675">
            <a:normAutofit fontScale="62500" lnSpcReduction="20000"/>
          </a:bodyPr>
          <a:lstStyle>
            <a:lvl1pPr marL="0" indent="0" algn="ctr" defTabSz="4298410" rtl="0" eaLnBrk="1" latinLnBrk="0" hangingPunct="1">
              <a:spcBef>
                <a:spcPct val="20000"/>
              </a:spcBef>
              <a:buFontTx/>
              <a:buNone/>
              <a:defRPr sz="5400" kern="1200">
                <a:solidFill>
                  <a:schemeClr val="bg1"/>
                </a:solidFill>
                <a:latin typeface="+mj-lt"/>
                <a:ea typeface="+mn-ea"/>
                <a:cs typeface="+mn-cs"/>
              </a:defRPr>
            </a:lvl1pPr>
            <a:lvl2pPr marL="3492457" indent="-1343252" algn="l" defTabSz="4298410" rtl="0" eaLnBrk="1" latinLnBrk="0" hangingPunct="1">
              <a:spcBef>
                <a:spcPct val="20000"/>
              </a:spcBef>
              <a:buFontTx/>
              <a:buNone/>
              <a:defRPr sz="6100" kern="1200">
                <a:solidFill>
                  <a:schemeClr val="tx1"/>
                </a:solidFill>
                <a:latin typeface="+mn-lt"/>
                <a:ea typeface="+mn-ea"/>
                <a:cs typeface="+mn-cs"/>
              </a:defRPr>
            </a:lvl2pPr>
            <a:lvl3pPr marL="5373012" indent="-1074603" algn="l" defTabSz="4298410" rtl="0" eaLnBrk="1" latinLnBrk="0" hangingPunct="1">
              <a:spcBef>
                <a:spcPct val="20000"/>
              </a:spcBef>
              <a:buFontTx/>
              <a:buNone/>
              <a:defRPr sz="6100" kern="1200">
                <a:solidFill>
                  <a:schemeClr val="tx1"/>
                </a:solidFill>
                <a:latin typeface="+mn-lt"/>
                <a:ea typeface="+mn-ea"/>
                <a:cs typeface="+mn-cs"/>
              </a:defRPr>
            </a:lvl3pPr>
            <a:lvl4pPr marL="7522217" indent="-1074603" algn="l" defTabSz="4298410" rtl="0" eaLnBrk="1" latinLnBrk="0" hangingPunct="1">
              <a:spcBef>
                <a:spcPct val="20000"/>
              </a:spcBef>
              <a:buFontTx/>
              <a:buNone/>
              <a:defRPr sz="6100" kern="1200">
                <a:solidFill>
                  <a:schemeClr val="tx1"/>
                </a:solidFill>
                <a:latin typeface="+mn-lt"/>
                <a:ea typeface="+mn-ea"/>
                <a:cs typeface="+mn-cs"/>
              </a:defRPr>
            </a:lvl4pPr>
            <a:lvl5pPr marL="9671420" indent="-1074603" algn="l" defTabSz="4298410" rtl="0" eaLnBrk="1" latinLnBrk="0" hangingPunct="1">
              <a:spcBef>
                <a:spcPct val="20000"/>
              </a:spcBef>
              <a:buFontTx/>
              <a:buNone/>
              <a:defRPr sz="61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IBM T.J. Watson Research Center</a:t>
            </a:r>
          </a:p>
          <a:p>
            <a:r>
              <a:rPr lang="en-US" dirty="0" smtClean="0"/>
              <a:t>Yorktown,  Heights, NY, USA</a:t>
            </a:r>
            <a:endParaRPr lang="en-US" dirty="0"/>
          </a:p>
        </p:txBody>
      </p:sp>
      <p:sp>
        <p:nvSpPr>
          <p:cNvPr id="18" name="Text Placeholder 383"/>
          <p:cNvSpPr txBox="1">
            <a:spLocks/>
          </p:cNvSpPr>
          <p:nvPr/>
        </p:nvSpPr>
        <p:spPr>
          <a:xfrm>
            <a:off x="10288213" y="2455812"/>
            <a:ext cx="10977651" cy="1262156"/>
          </a:xfrm>
          <a:prstGeom prst="rect">
            <a:avLst/>
          </a:prstGeom>
        </p:spPr>
        <p:txBody>
          <a:bodyPr lIns="77349" tIns="38675" rIns="77349" bIns="38675" anchor="t" anchorCtr="1">
            <a:normAutofit/>
          </a:bodyPr>
          <a:lstStyle>
            <a:lvl1pPr marL="0" indent="0" algn="ctr" defTabSz="4298410" rtl="0" eaLnBrk="1" latinLnBrk="0" hangingPunct="1">
              <a:spcBef>
                <a:spcPct val="20000"/>
              </a:spcBef>
              <a:buFontTx/>
              <a:buNone/>
              <a:defRPr sz="7200" kern="1200">
                <a:solidFill>
                  <a:schemeClr val="bg1"/>
                </a:solidFill>
                <a:latin typeface="+mj-lt"/>
                <a:ea typeface="+mn-ea"/>
                <a:cs typeface="+mn-cs"/>
              </a:defRPr>
            </a:lvl1pPr>
            <a:lvl2pPr marL="3492457" indent="-1343252" algn="l" defTabSz="4298410" rtl="0" eaLnBrk="1" latinLnBrk="0" hangingPunct="1">
              <a:spcBef>
                <a:spcPct val="20000"/>
              </a:spcBef>
              <a:buFontTx/>
              <a:buNone/>
              <a:defRPr sz="6100" kern="1200">
                <a:solidFill>
                  <a:schemeClr val="tx1"/>
                </a:solidFill>
                <a:latin typeface="+mn-lt"/>
                <a:ea typeface="+mn-ea"/>
                <a:cs typeface="+mn-cs"/>
              </a:defRPr>
            </a:lvl2pPr>
            <a:lvl3pPr marL="5373012" indent="-1074603" algn="l" defTabSz="4298410" rtl="0" eaLnBrk="1" latinLnBrk="0" hangingPunct="1">
              <a:spcBef>
                <a:spcPct val="20000"/>
              </a:spcBef>
              <a:buFontTx/>
              <a:buNone/>
              <a:defRPr sz="6100" kern="1200">
                <a:solidFill>
                  <a:schemeClr val="tx1"/>
                </a:solidFill>
                <a:latin typeface="+mn-lt"/>
                <a:ea typeface="+mn-ea"/>
                <a:cs typeface="+mn-cs"/>
              </a:defRPr>
            </a:lvl3pPr>
            <a:lvl4pPr marL="7522217" indent="-1074603" algn="l" defTabSz="4298410" rtl="0" eaLnBrk="1" latinLnBrk="0" hangingPunct="1">
              <a:spcBef>
                <a:spcPct val="20000"/>
              </a:spcBef>
              <a:buFontTx/>
              <a:buNone/>
              <a:defRPr sz="6100" kern="1200">
                <a:solidFill>
                  <a:schemeClr val="tx1"/>
                </a:solidFill>
                <a:latin typeface="+mn-lt"/>
                <a:ea typeface="+mn-ea"/>
                <a:cs typeface="+mn-cs"/>
              </a:defRPr>
            </a:lvl4pPr>
            <a:lvl5pPr marL="9671420" indent="-1074603" algn="l" defTabSz="4298410" rtl="0" eaLnBrk="1" latinLnBrk="0" hangingPunct="1">
              <a:spcBef>
                <a:spcPct val="20000"/>
              </a:spcBef>
              <a:buFontTx/>
              <a:buNone/>
              <a:defRPr sz="61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Larisa </a:t>
            </a:r>
            <a:r>
              <a:rPr lang="en-US" dirty="0" err="1" smtClean="0"/>
              <a:t>Shwartz</a:t>
            </a:r>
            <a:endParaRPr lang="en-US" dirty="0"/>
          </a:p>
        </p:txBody>
      </p:sp>
      <p:sp>
        <p:nvSpPr>
          <p:cNvPr id="19" name="Text Placeholder 382"/>
          <p:cNvSpPr txBox="1">
            <a:spLocks/>
          </p:cNvSpPr>
          <p:nvPr/>
        </p:nvSpPr>
        <p:spPr>
          <a:xfrm>
            <a:off x="19497391" y="3839525"/>
            <a:ext cx="11554109" cy="1087559"/>
          </a:xfrm>
          <a:prstGeom prst="rect">
            <a:avLst/>
          </a:prstGeom>
        </p:spPr>
        <p:txBody>
          <a:bodyPr lIns="77349" tIns="38675" rIns="77349" bIns="38675">
            <a:normAutofit fontScale="62500" lnSpcReduction="20000"/>
          </a:bodyPr>
          <a:lstStyle>
            <a:lvl1pPr marL="0" indent="0" algn="ctr" defTabSz="4298410" rtl="0" eaLnBrk="1" latinLnBrk="0" hangingPunct="1">
              <a:spcBef>
                <a:spcPct val="20000"/>
              </a:spcBef>
              <a:buFontTx/>
              <a:buNone/>
              <a:defRPr sz="5400" kern="1200">
                <a:solidFill>
                  <a:schemeClr val="bg1"/>
                </a:solidFill>
                <a:latin typeface="+mj-lt"/>
                <a:ea typeface="+mn-ea"/>
                <a:cs typeface="+mn-cs"/>
              </a:defRPr>
            </a:lvl1pPr>
            <a:lvl2pPr marL="3492457" indent="-1343252" algn="l" defTabSz="4298410" rtl="0" eaLnBrk="1" latinLnBrk="0" hangingPunct="1">
              <a:spcBef>
                <a:spcPct val="20000"/>
              </a:spcBef>
              <a:buFontTx/>
              <a:buNone/>
              <a:defRPr sz="6100" kern="1200">
                <a:solidFill>
                  <a:schemeClr val="tx1"/>
                </a:solidFill>
                <a:latin typeface="+mn-lt"/>
                <a:ea typeface="+mn-ea"/>
                <a:cs typeface="+mn-cs"/>
              </a:defRPr>
            </a:lvl2pPr>
            <a:lvl3pPr marL="5373012" indent="-1074603" algn="l" defTabSz="4298410" rtl="0" eaLnBrk="1" latinLnBrk="0" hangingPunct="1">
              <a:spcBef>
                <a:spcPct val="20000"/>
              </a:spcBef>
              <a:buFontTx/>
              <a:buNone/>
              <a:defRPr sz="6100" kern="1200">
                <a:solidFill>
                  <a:schemeClr val="tx1"/>
                </a:solidFill>
                <a:latin typeface="+mn-lt"/>
                <a:ea typeface="+mn-ea"/>
                <a:cs typeface="+mn-cs"/>
              </a:defRPr>
            </a:lvl3pPr>
            <a:lvl4pPr marL="7522217" indent="-1074603" algn="l" defTabSz="4298410" rtl="0" eaLnBrk="1" latinLnBrk="0" hangingPunct="1">
              <a:spcBef>
                <a:spcPct val="20000"/>
              </a:spcBef>
              <a:buFontTx/>
              <a:buNone/>
              <a:defRPr sz="6100" kern="1200">
                <a:solidFill>
                  <a:schemeClr val="tx1"/>
                </a:solidFill>
                <a:latin typeface="+mn-lt"/>
                <a:ea typeface="+mn-ea"/>
                <a:cs typeface="+mn-cs"/>
              </a:defRPr>
            </a:lvl4pPr>
            <a:lvl5pPr marL="9671420" indent="-1074603" algn="l" defTabSz="4298410" rtl="0" eaLnBrk="1" latinLnBrk="0" hangingPunct="1">
              <a:spcBef>
                <a:spcPct val="20000"/>
              </a:spcBef>
              <a:buFontTx/>
              <a:buNone/>
              <a:defRPr sz="61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Dept. Math &amp; Computer Science</a:t>
            </a:r>
          </a:p>
          <a:p>
            <a:r>
              <a:rPr lang="en-US" dirty="0" smtClean="0"/>
              <a:t>St. John’s University, Queens, NY, USA</a:t>
            </a:r>
            <a:endParaRPr lang="en-US" dirty="0"/>
          </a:p>
        </p:txBody>
      </p:sp>
      <p:sp>
        <p:nvSpPr>
          <p:cNvPr id="20" name="Text Placeholder 383"/>
          <p:cNvSpPr txBox="1">
            <a:spLocks/>
          </p:cNvSpPr>
          <p:nvPr/>
        </p:nvSpPr>
        <p:spPr>
          <a:xfrm>
            <a:off x="19552359" y="2485156"/>
            <a:ext cx="10977651" cy="1262156"/>
          </a:xfrm>
          <a:prstGeom prst="rect">
            <a:avLst/>
          </a:prstGeom>
        </p:spPr>
        <p:txBody>
          <a:bodyPr lIns="77349" tIns="38675" rIns="77349" bIns="38675" anchor="t" anchorCtr="1">
            <a:normAutofit/>
          </a:bodyPr>
          <a:lstStyle>
            <a:lvl1pPr marL="0" indent="0" algn="ctr" defTabSz="4298410" rtl="0" eaLnBrk="1" latinLnBrk="0" hangingPunct="1">
              <a:spcBef>
                <a:spcPct val="20000"/>
              </a:spcBef>
              <a:buFontTx/>
              <a:buNone/>
              <a:defRPr sz="7200" kern="1200">
                <a:solidFill>
                  <a:schemeClr val="bg1"/>
                </a:solidFill>
                <a:latin typeface="+mj-lt"/>
                <a:ea typeface="+mn-ea"/>
                <a:cs typeface="+mn-cs"/>
              </a:defRPr>
            </a:lvl1pPr>
            <a:lvl2pPr marL="3492457" indent="-1343252" algn="l" defTabSz="4298410" rtl="0" eaLnBrk="1" latinLnBrk="0" hangingPunct="1">
              <a:spcBef>
                <a:spcPct val="20000"/>
              </a:spcBef>
              <a:buFontTx/>
              <a:buNone/>
              <a:defRPr sz="6100" kern="1200">
                <a:solidFill>
                  <a:schemeClr val="tx1"/>
                </a:solidFill>
                <a:latin typeface="+mn-lt"/>
                <a:ea typeface="+mn-ea"/>
                <a:cs typeface="+mn-cs"/>
              </a:defRPr>
            </a:lvl2pPr>
            <a:lvl3pPr marL="5373012" indent="-1074603" algn="l" defTabSz="4298410" rtl="0" eaLnBrk="1" latinLnBrk="0" hangingPunct="1">
              <a:spcBef>
                <a:spcPct val="20000"/>
              </a:spcBef>
              <a:buFontTx/>
              <a:buNone/>
              <a:defRPr sz="6100" kern="1200">
                <a:solidFill>
                  <a:schemeClr val="tx1"/>
                </a:solidFill>
                <a:latin typeface="+mn-lt"/>
                <a:ea typeface="+mn-ea"/>
                <a:cs typeface="+mn-cs"/>
              </a:defRPr>
            </a:lvl3pPr>
            <a:lvl4pPr marL="7522217" indent="-1074603" algn="l" defTabSz="4298410" rtl="0" eaLnBrk="1" latinLnBrk="0" hangingPunct="1">
              <a:spcBef>
                <a:spcPct val="20000"/>
              </a:spcBef>
              <a:buFontTx/>
              <a:buNone/>
              <a:defRPr sz="6100" kern="1200">
                <a:solidFill>
                  <a:schemeClr val="tx1"/>
                </a:solidFill>
                <a:latin typeface="+mn-lt"/>
                <a:ea typeface="+mn-ea"/>
                <a:cs typeface="+mn-cs"/>
              </a:defRPr>
            </a:lvl4pPr>
            <a:lvl5pPr marL="9671420" indent="-1074603" algn="l" defTabSz="4298410" rtl="0" eaLnBrk="1" latinLnBrk="0" hangingPunct="1">
              <a:spcBef>
                <a:spcPct val="20000"/>
              </a:spcBef>
              <a:buFontTx/>
              <a:buNone/>
              <a:defRPr sz="61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err="1"/>
              <a:t>Genady</a:t>
            </a:r>
            <a:r>
              <a:rPr lang="en-US" dirty="0"/>
              <a:t> </a:t>
            </a:r>
            <a:r>
              <a:rPr lang="en-US" dirty="0" err="1"/>
              <a:t>Ya</a:t>
            </a:r>
            <a:r>
              <a:rPr lang="en-US" dirty="0"/>
              <a:t>. </a:t>
            </a:r>
            <a:r>
              <a:rPr lang="en-US" dirty="0" err="1"/>
              <a:t>Grabarnik</a:t>
            </a:r>
            <a:endParaRPr lang="en-US" dirty="0"/>
          </a:p>
        </p:txBody>
      </p:sp>
      <p:pic>
        <p:nvPicPr>
          <p:cNvPr id="21" name="Picture 20"/>
          <p:cNvPicPr/>
          <p:nvPr/>
        </p:nvPicPr>
        <p:blipFill>
          <a:blip r:embed="rId3"/>
          <a:stretch>
            <a:fillRect/>
          </a:stretch>
        </p:blipFill>
        <p:spPr>
          <a:xfrm>
            <a:off x="1778000" y="9209377"/>
            <a:ext cx="11799639" cy="9048212"/>
          </a:xfrm>
          <a:prstGeom prst="rect">
            <a:avLst/>
          </a:prstGeom>
        </p:spPr>
      </p:pic>
      <p:sp>
        <p:nvSpPr>
          <p:cNvPr id="22" name="Text Placeholder 345"/>
          <p:cNvSpPr txBox="1">
            <a:spLocks/>
          </p:cNvSpPr>
          <p:nvPr/>
        </p:nvSpPr>
        <p:spPr>
          <a:xfrm>
            <a:off x="776091" y="19428062"/>
            <a:ext cx="14300387"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b="1" dirty="0" smtClean="0"/>
              <a:t>The configuration of Monitoring Systems is complicated</a:t>
            </a:r>
            <a:endParaRPr lang="en-US" b="1" dirty="0"/>
          </a:p>
        </p:txBody>
      </p:sp>
      <p:pic>
        <p:nvPicPr>
          <p:cNvPr id="2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091" y="20193983"/>
            <a:ext cx="14146753" cy="930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Placeholder 337"/>
          <p:cNvSpPr txBox="1">
            <a:spLocks/>
          </p:cNvSpPr>
          <p:nvPr/>
        </p:nvSpPr>
        <p:spPr>
          <a:xfrm>
            <a:off x="665609" y="32899494"/>
            <a:ext cx="14291358"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What are the Unstructured Incident Tickets?</a:t>
            </a:r>
            <a:endParaRPr lang="en-US" dirty="0"/>
          </a:p>
        </p:txBody>
      </p:sp>
      <p:sp>
        <p:nvSpPr>
          <p:cNvPr id="25" name="Text Placeholder 345"/>
          <p:cNvSpPr txBox="1">
            <a:spLocks/>
          </p:cNvSpPr>
          <p:nvPr/>
        </p:nvSpPr>
        <p:spPr>
          <a:xfrm>
            <a:off x="699273" y="33791033"/>
            <a:ext cx="14300387" cy="682925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b="1" dirty="0" smtClean="0"/>
              <a:t>Ticket1 (disk space alert):</a:t>
            </a:r>
          </a:p>
          <a:p>
            <a:r>
              <a:rPr lang="en-US" i="1" dirty="0">
                <a:solidFill>
                  <a:schemeClr val="tx1"/>
                </a:solidFill>
              </a:rPr>
              <a:t>Please clear space from E drive </a:t>
            </a:r>
            <a:r>
              <a:rPr lang="en-US" i="1" dirty="0" err="1">
                <a:solidFill>
                  <a:schemeClr val="tx1"/>
                </a:solidFill>
              </a:rPr>
              <a:t>xxxx-fa-ntfwwfdb</a:t>
            </a:r>
            <a:r>
              <a:rPr lang="en-US" i="1" dirty="0">
                <a:solidFill>
                  <a:schemeClr val="tx1"/>
                </a:solidFill>
              </a:rPr>
              <a:t> Please clear space from E drive xxxx-fa-ntfwwfdb.it is having 2 MB free...</a:t>
            </a:r>
            <a:endParaRPr lang="en-US" i="1" dirty="0" smtClean="0">
              <a:solidFill>
                <a:schemeClr val="tx1"/>
              </a:solidFill>
            </a:endParaRPr>
          </a:p>
          <a:p>
            <a:endParaRPr lang="en-US" dirty="0"/>
          </a:p>
          <a:p>
            <a:r>
              <a:rPr lang="en-US" b="1" dirty="0" smtClean="0"/>
              <a:t>Ticket2 (service status alert):</a:t>
            </a:r>
          </a:p>
          <a:p>
            <a:r>
              <a:rPr lang="en-US" i="1" dirty="0">
                <a:solidFill>
                  <a:schemeClr val="tx1"/>
                </a:solidFill>
              </a:rPr>
              <a:t>RFS101681 E2 Frontier all </a:t>
            </a:r>
            <a:r>
              <a:rPr lang="en-US" i="1" dirty="0" err="1">
                <a:solidFill>
                  <a:schemeClr val="tx1"/>
                </a:solidFill>
              </a:rPr>
              <a:t>RecAdmin</a:t>
            </a:r>
            <a:r>
              <a:rPr lang="en-US" i="1" dirty="0">
                <a:solidFill>
                  <a:schemeClr val="tx1"/>
                </a:solidFill>
              </a:rPr>
              <a:t> services are down Frontier </a:t>
            </a:r>
            <a:r>
              <a:rPr lang="en-US" i="1" dirty="0" err="1">
                <a:solidFill>
                  <a:schemeClr val="tx1"/>
                </a:solidFill>
              </a:rPr>
              <a:t>RecAdmin</a:t>
            </a:r>
            <a:r>
              <a:rPr lang="en-US" i="1" dirty="0">
                <a:solidFill>
                  <a:schemeClr val="tx1"/>
                </a:solidFill>
              </a:rPr>
              <a:t> services are not running on the batch server Kindly</a:t>
            </a:r>
          </a:p>
          <a:p>
            <a:r>
              <a:rPr lang="en-US" i="1" dirty="0">
                <a:solidFill>
                  <a:schemeClr val="tx1"/>
                </a:solidFill>
              </a:rPr>
              <a:t>logon to the server : xxx.xxx.155.183/xxx </a:t>
            </a:r>
            <a:r>
              <a:rPr lang="en-US" i="1" dirty="0" smtClean="0">
                <a:solidFill>
                  <a:schemeClr val="tx1"/>
                </a:solidFill>
              </a:rPr>
              <a:t>...</a:t>
            </a:r>
          </a:p>
          <a:p>
            <a:endParaRPr lang="en-US" dirty="0"/>
          </a:p>
          <a:p>
            <a:r>
              <a:rPr lang="en-US" b="1" dirty="0" smtClean="0"/>
              <a:t>Ticket3 (database alert):</a:t>
            </a:r>
          </a:p>
          <a:p>
            <a:r>
              <a:rPr lang="en-US" i="1" dirty="0">
                <a:solidFill>
                  <a:schemeClr val="tx1"/>
                </a:solidFill>
              </a:rPr>
              <a:t>DB2 is not connectable from </a:t>
            </a:r>
            <a:r>
              <a:rPr lang="en-US" i="1" dirty="0" err="1">
                <a:solidFill>
                  <a:schemeClr val="tx1"/>
                </a:solidFill>
              </a:rPr>
              <a:t>xxxxx</a:t>
            </a:r>
            <a:r>
              <a:rPr lang="en-US" i="1" dirty="0">
                <a:solidFill>
                  <a:schemeClr val="tx1"/>
                </a:solidFill>
              </a:rPr>
              <a:t> Hi </a:t>
            </a:r>
            <a:r>
              <a:rPr lang="en-US" i="1" dirty="0" err="1">
                <a:solidFill>
                  <a:schemeClr val="tx1"/>
                </a:solidFill>
              </a:rPr>
              <a:t>Team@Can</a:t>
            </a:r>
            <a:r>
              <a:rPr lang="en-US" i="1" dirty="0">
                <a:solidFill>
                  <a:schemeClr val="tx1"/>
                </a:solidFill>
              </a:rPr>
              <a:t> you please look into why we are unable to connect to </a:t>
            </a:r>
            <a:r>
              <a:rPr lang="en-US" i="1" dirty="0" err="1">
                <a:solidFill>
                  <a:schemeClr val="tx1"/>
                </a:solidFill>
              </a:rPr>
              <a:t>Porfolio</a:t>
            </a:r>
            <a:r>
              <a:rPr lang="en-US" i="1" dirty="0">
                <a:solidFill>
                  <a:schemeClr val="tx1"/>
                </a:solidFill>
              </a:rPr>
              <a:t> </a:t>
            </a:r>
            <a:r>
              <a:rPr lang="en-US" i="1" dirty="0" err="1">
                <a:solidFill>
                  <a:schemeClr val="tx1"/>
                </a:solidFill>
              </a:rPr>
              <a:t>XRef</a:t>
            </a:r>
            <a:endParaRPr lang="en-US" i="1" dirty="0">
              <a:solidFill>
                <a:schemeClr val="tx1"/>
              </a:solidFill>
            </a:endParaRPr>
          </a:p>
          <a:p>
            <a:r>
              <a:rPr lang="en-US" i="1" dirty="0" err="1">
                <a:solidFill>
                  <a:schemeClr val="tx1"/>
                </a:solidFill>
              </a:rPr>
              <a:t>DB.Server</a:t>
            </a:r>
            <a:r>
              <a:rPr lang="en-US" i="1" dirty="0">
                <a:solidFill>
                  <a:schemeClr val="tx1"/>
                </a:solidFill>
              </a:rPr>
              <a:t> : xxxx12DB Instance : sec </a:t>
            </a:r>
            <a:r>
              <a:rPr lang="en-US" i="1" dirty="0" err="1">
                <a:solidFill>
                  <a:schemeClr val="tx1"/>
                </a:solidFill>
              </a:rPr>
              <a:t>mastId</a:t>
            </a:r>
            <a:r>
              <a:rPr lang="en-US" i="1" dirty="0">
                <a:solidFill>
                  <a:schemeClr val="tx1"/>
                </a:solidFill>
              </a:rPr>
              <a:t> : </a:t>
            </a:r>
            <a:r>
              <a:rPr lang="en-US" i="1" dirty="0" err="1">
                <a:solidFill>
                  <a:schemeClr val="tx1"/>
                </a:solidFill>
              </a:rPr>
              <a:t>ipxrbtchWhile</a:t>
            </a:r>
            <a:r>
              <a:rPr lang="en-US" i="1" dirty="0">
                <a:solidFill>
                  <a:schemeClr val="tx1"/>
                </a:solidFill>
              </a:rPr>
              <a:t>...</a:t>
            </a:r>
          </a:p>
        </p:txBody>
      </p:sp>
      <p:sp>
        <p:nvSpPr>
          <p:cNvPr id="28" name="Text Placeholder 338"/>
          <p:cNvSpPr txBox="1">
            <a:spLocks/>
          </p:cNvSpPr>
          <p:nvPr/>
        </p:nvSpPr>
        <p:spPr>
          <a:xfrm>
            <a:off x="15364404" y="11711598"/>
            <a:ext cx="14287682"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Proposed Method</a:t>
            </a:r>
            <a:endParaRPr lang="en-US" dirty="0"/>
          </a:p>
        </p:txBody>
      </p:sp>
      <p:sp>
        <p:nvSpPr>
          <p:cNvPr id="29" name="Text Placeholder 339"/>
          <p:cNvSpPr txBox="1">
            <a:spLocks/>
          </p:cNvSpPr>
          <p:nvPr/>
        </p:nvSpPr>
        <p:spPr>
          <a:xfrm>
            <a:off x="15505728" y="12248039"/>
            <a:ext cx="14287682" cy="682925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smtClean="0"/>
              <a:t>Use domain words to select a subset of tickets for </a:t>
            </a:r>
            <a:r>
              <a:rPr lang="en-US" b="1" dirty="0" smtClean="0"/>
              <a:t>labeling.</a:t>
            </a:r>
            <a:r>
              <a:rPr lang="en-US" b="1" dirty="0" smtClean="0"/>
              <a:t> </a:t>
            </a:r>
            <a:r>
              <a:rPr lang="en-US" dirty="0" smtClean="0"/>
              <a:t>Each ticket is scored by the number of contained domain words. High score ticket has a high probability to select. (</a:t>
            </a:r>
            <a:r>
              <a:rPr lang="en-US" dirty="0" smtClean="0"/>
              <a:t>A randomly selected ticket subset might only contain customer request tickets and it is bad for the classifier training)</a:t>
            </a:r>
            <a:endParaRPr lang="en-US" dirty="0" smtClean="0"/>
          </a:p>
          <a:p>
            <a:pPr marL="457200" indent="-457200">
              <a:buFont typeface="Arial" panose="020B0604020202020204" pitchFamily="34" charset="0"/>
              <a:buChar char="•"/>
            </a:pPr>
            <a:endParaRPr lang="en-US" b="1" dirty="0" smtClean="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b="1" dirty="0" smtClean="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b="1" dirty="0" smtClean="0"/>
          </a:p>
          <a:p>
            <a:endParaRPr lang="en-US" b="1" dirty="0"/>
          </a:p>
          <a:p>
            <a:endParaRPr lang="en-US" b="1" dirty="0" smtClean="0"/>
          </a:p>
          <a:p>
            <a:pPr marL="457200" indent="-457200">
              <a:buFont typeface="Arial" panose="020B0604020202020204" pitchFamily="34" charset="0"/>
              <a:buChar char="•"/>
            </a:pPr>
            <a:r>
              <a:rPr lang="en-US" b="1" dirty="0" smtClean="0"/>
              <a:t>Use SMOTE to do over-sampling on </a:t>
            </a:r>
            <a:r>
              <a:rPr lang="en-US" b="1" dirty="0" smtClean="0"/>
              <a:t>the false negative tickets.</a:t>
            </a:r>
            <a:endParaRPr lang="en-US" b="1" dirty="0" smtClean="0"/>
          </a:p>
          <a:p>
            <a:pPr marL="457200" indent="-457200">
              <a:buFont typeface="Arial" panose="020B0604020202020204" pitchFamily="34" charset="0"/>
              <a:buChar char="•"/>
            </a:pPr>
            <a:r>
              <a:rPr lang="en-US" b="1" dirty="0" smtClean="0"/>
              <a:t>Apply the SVM algorithm to train the classifier.</a:t>
            </a:r>
            <a:endParaRPr lang="en-US" dirty="0" smtClean="0"/>
          </a:p>
        </p:txBody>
      </p:sp>
      <p:pic>
        <p:nvPicPr>
          <p:cNvPr id="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23951" y="14510352"/>
            <a:ext cx="8851231" cy="2893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3" name="Chart 32"/>
          <p:cNvGraphicFramePr>
            <a:graphicFrameLocks/>
          </p:cNvGraphicFramePr>
          <p:nvPr>
            <p:extLst>
              <p:ext uri="{D42A27DB-BD31-4B8C-83A1-F6EECF244321}">
                <p14:modId xmlns:p14="http://schemas.microsoft.com/office/powerpoint/2010/main" val="3750699350"/>
              </p:ext>
            </p:extLst>
          </p:nvPr>
        </p:nvGraphicFramePr>
        <p:xfrm>
          <a:off x="16359044" y="24107582"/>
          <a:ext cx="12330256" cy="492604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Chart 33"/>
          <p:cNvGraphicFramePr>
            <a:graphicFrameLocks/>
          </p:cNvGraphicFramePr>
          <p:nvPr>
            <p:extLst>
              <p:ext uri="{D42A27DB-BD31-4B8C-83A1-F6EECF244321}">
                <p14:modId xmlns:p14="http://schemas.microsoft.com/office/powerpoint/2010/main" val="3121770680"/>
              </p:ext>
            </p:extLst>
          </p:nvPr>
        </p:nvGraphicFramePr>
        <p:xfrm>
          <a:off x="16359045" y="29471104"/>
          <a:ext cx="12330256" cy="558330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5" name="Chart 34"/>
          <p:cNvGraphicFramePr>
            <a:graphicFrameLocks/>
          </p:cNvGraphicFramePr>
          <p:nvPr>
            <p:extLst>
              <p:ext uri="{D42A27DB-BD31-4B8C-83A1-F6EECF244321}">
                <p14:modId xmlns:p14="http://schemas.microsoft.com/office/powerpoint/2010/main" val="2340404699"/>
              </p:ext>
            </p:extLst>
          </p:nvPr>
        </p:nvGraphicFramePr>
        <p:xfrm>
          <a:off x="16359044" y="35407541"/>
          <a:ext cx="12330255" cy="56955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129</TotalTime>
  <Words>478</Words>
  <Application>Microsoft Office PowerPoint</Application>
  <PresentationFormat>Custom</PresentationFormat>
  <Paragraphs>60</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Liang Tang</cp:lastModifiedBy>
  <cp:revision>37</cp:revision>
  <dcterms:created xsi:type="dcterms:W3CDTF">2012-02-10T00:21:22Z</dcterms:created>
  <dcterms:modified xsi:type="dcterms:W3CDTF">2013-10-09T13:43:18Z</dcterms:modified>
</cp:coreProperties>
</file>