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4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60" r:id="rId5"/>
    <p:sldId id="274" r:id="rId6"/>
    <p:sldId id="259" r:id="rId7"/>
    <p:sldId id="261" r:id="rId8"/>
    <p:sldId id="275" r:id="rId9"/>
    <p:sldId id="262" r:id="rId10"/>
    <p:sldId id="276" r:id="rId11"/>
    <p:sldId id="265" r:id="rId12"/>
    <p:sldId id="277" r:id="rId13"/>
    <p:sldId id="267" r:id="rId14"/>
    <p:sldId id="280" r:id="rId15"/>
    <p:sldId id="282" r:id="rId16"/>
    <p:sldId id="281" r:id="rId17"/>
    <p:sldId id="268" r:id="rId18"/>
    <p:sldId id="278" r:id="rId19"/>
    <p:sldId id="269" r:id="rId20"/>
    <p:sldId id="270" r:id="rId21"/>
    <p:sldId id="271" r:id="rId22"/>
    <p:sldId id="279" r:id="rId23"/>
    <p:sldId id="272" r:id="rId24"/>
    <p:sldId id="273" r:id="rId2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1" charset="0"/>
        <a:ea typeface="ＭＳ Ｐゴシック" pitchFamily="-111" charset="-128"/>
        <a:cs typeface="ＭＳ Ｐゴシック" pitchFamily="-111" charset="-128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D"/>
    <a:srgbClr val="AC8800"/>
    <a:srgbClr val="B27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130" d="100"/>
          <a:sy n="130" d="100"/>
        </p:scale>
        <p:origin x="-84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73" d="100"/>
          <a:sy n="73" d="100"/>
        </p:scale>
        <p:origin x="-2568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2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673A1D-CA7C-2142-B4A7-2120819DBEF7}" type="datetime1">
              <a:rPr lang="en-US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D08C02FD-B2C9-1B48-B99A-ACCF9BB57D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312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53DAEA-D8BF-4A64-AE48-FCEC19BFF33C}" type="datetimeFigureOut">
              <a:rPr lang="en-US" smtClean="0"/>
              <a:pPr/>
              <a:t>10/16/2013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EF274-D1D2-4A5A-95D5-94ED33CDD5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79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TitleSlid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492375"/>
            <a:ext cx="6762749" cy="1470025"/>
          </a:xfrm>
        </p:spPr>
        <p:txBody>
          <a:bodyPr/>
          <a:lstStyle>
            <a:lvl1pPr algn="r">
              <a:defRPr sz="4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1" y="3966882"/>
            <a:ext cx="6762749" cy="1752600"/>
          </a:xfrm>
        </p:spPr>
        <p:txBody>
          <a:bodyPr>
            <a:normAutofit/>
          </a:bodyPr>
          <a:lstStyle>
            <a:lvl1pPr marL="0" indent="0" algn="r">
              <a:spcBef>
                <a:spcPts val="6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9FB9F-28FD-C54B-89E9-21FBB42F551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1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9ED3D-8087-4F66-B1BA-984E5DD03B3C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E8148-CE9D-4039-B81F-1D18EFB08855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7DBF5B-D03B-9046-9E71-7B459BD8E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Captio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4" y="590550"/>
            <a:ext cx="3657600" cy="1162050"/>
          </a:xfrm>
        </p:spPr>
        <p:txBody>
          <a:bodyPr/>
          <a:lstStyle>
            <a:lvl1pPr algn="ctr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3023" y="739588"/>
            <a:ext cx="3657600" cy="53087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464" y="1816100"/>
            <a:ext cx="3657600" cy="38227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FC7E6-6FFA-49A2-B1B3-EF79852CBA17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A7352B-D6C1-CD49-9831-BF03A78647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9263" y="187325"/>
            <a:ext cx="8535987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533400"/>
            <a:ext cx="447675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86124" y="1828800"/>
            <a:ext cx="4474539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188253" y="179292"/>
            <a:ext cx="3281087" cy="6483096"/>
          </a:xfrm>
          <a:prstGeom prst="round1Rect">
            <a:avLst>
              <a:gd name="adj" fmla="val 17325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862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85A616-A60A-4850-BD69-B41784FB2E92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67400" y="6288088"/>
            <a:ext cx="26765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D0E09-9344-3E4E-907A-976AEC5903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953" y="533400"/>
            <a:ext cx="3657600" cy="125253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596153" y="1600199"/>
            <a:ext cx="3657600" cy="3657601"/>
          </a:xfrm>
          <a:prstGeom prst="ellipse">
            <a:avLst/>
          </a:prstGeom>
          <a:blipFill dpi="0" rotWithShape="0">
            <a:blip r:embed="rId3" cstate="print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0412" y="1828800"/>
            <a:ext cx="3657600" cy="38100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02AB9-AFBC-49F3-9761-1C146C19D1A9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9A6FF-89D4-634C-BD0C-1881429EAB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PictureCaption-Extra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8750" y="187325"/>
            <a:ext cx="88265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038" y="3778624"/>
            <a:ext cx="7560515" cy="1102658"/>
          </a:xfrm>
        </p:spPr>
        <p:txBody>
          <a:bodyPr/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871584" y="762000"/>
            <a:ext cx="7427726" cy="2989730"/>
          </a:xfrm>
          <a:prstGeom prst="roundRect">
            <a:avLst>
              <a:gd name="adj" fmla="val 7476"/>
            </a:avLst>
          </a:prstGeom>
          <a:blipFill dpi="0" rotWithShape="0">
            <a:blip r:embed="rId3"/>
            <a:srcRect/>
            <a:stretch>
              <a:fillRect/>
            </a:stretch>
          </a:blipFill>
          <a:ln w="28575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8034" y="4827493"/>
            <a:ext cx="7559977" cy="122088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6531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B0505-9D2A-452C-B2CF-1993C1D7DE08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25813" y="6288088"/>
            <a:ext cx="521811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47CBD-F3DC-7B45-A519-A8C79D2623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1FFF03-0AFE-4783-95D0-46FD2D2AA969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30A12-BC23-DD42-89EC-A28ADBB8D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46" y="779463"/>
            <a:ext cx="1358153" cy="5268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779464"/>
            <a:ext cx="6170613" cy="526891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FC7288-249D-4AAA-AE55-0465E6D0CB8D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ACCF3-044C-354C-8D74-11BC2453A5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pic>
        <p:nvPicPr>
          <p:cNvPr id="4" name="Picture 9" descr="Overlay-ContentSlides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78117-5E80-4974-9636-DFF801B985C4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99FE31-B82E-334C-8B46-8388F4EF89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Overlay-SectionHeader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0"/>
            <a:ext cx="8826500" cy="648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591360"/>
            <a:ext cx="7583487" cy="1362075"/>
          </a:xfrm>
        </p:spPr>
        <p:txBody>
          <a:bodyPr>
            <a:noAutofit/>
          </a:bodyPr>
          <a:lstStyle>
            <a:lvl1pPr algn="l">
              <a:defRPr sz="4400" b="1" cap="none" baseline="0">
                <a:solidFill>
                  <a:srgbClr val="001D4D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3950354"/>
            <a:ext cx="7583487" cy="1500187"/>
          </a:xfrm>
        </p:spPr>
        <p:txBody>
          <a:bodyPr/>
          <a:lstStyle>
            <a:lvl1pPr marL="0" indent="0" algn="l">
              <a:spcBef>
                <a:spcPts val="600"/>
              </a:spcBef>
              <a:buNone/>
              <a:defRPr sz="2000" cap="none" baseline="0">
                <a:solidFill>
                  <a:srgbClr val="001D4D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5DDACB-3DF1-481C-AF99-02F2EA6D6F86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FD1757-AC29-A842-8F0E-0D985AFC1C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8541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3F86B-5C71-4819-9840-23B7AA1C8C7E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BE71C-AE32-F643-92B9-C4780105E2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74713" y="2286000"/>
            <a:ext cx="3562350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816475" y="2286000"/>
            <a:ext cx="3565525" cy="158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583487" cy="1044388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0" y="1438835"/>
            <a:ext cx="3657600" cy="789828"/>
          </a:xfrm>
        </p:spPr>
        <p:txBody>
          <a:bodyPr anchor="b">
            <a:noAutofit/>
          </a:bodyPr>
          <a:lstStyle>
            <a:lvl1pPr marL="0" indent="0" algn="ctr">
              <a:lnSpc>
                <a:spcPts val="3000"/>
              </a:lnSpc>
              <a:spcBef>
                <a:spcPts val="0"/>
              </a:spcBef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0" y="2362199"/>
            <a:ext cx="3657600" cy="36861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2" name="Date Placeholder 6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9A3448-298F-467A-83EB-791CAB10CBB5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1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AF5CC-7936-5D4F-93D9-D94361D26F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2" y="1828801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779462" y="3991816"/>
            <a:ext cx="7585076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41B21-DD74-405F-AD83-38D536AB8671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 dirty="0"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D6D2A-D09F-BC45-A621-C91F9AAA00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779462" y="1828800"/>
            <a:ext cx="3657600" cy="42195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73B861-0D76-43E9-B91E-3F05F4B7D05D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4B4CCC-0190-4A4F-AE09-46AC928D21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4"/>
          </p:nvPr>
        </p:nvSpPr>
        <p:spPr>
          <a:xfrm>
            <a:off x="77946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5"/>
          </p:nvPr>
        </p:nvSpPr>
        <p:spPr>
          <a:xfrm>
            <a:off x="77946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4710953" y="1828801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3"/>
          </p:nvPr>
        </p:nvSpPr>
        <p:spPr>
          <a:xfrm>
            <a:off x="4710953" y="3991816"/>
            <a:ext cx="3657600" cy="2057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6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48E33-7A5B-4F05-BFF8-E05E3B31D81E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D42E-8BCF-6F48-8546-8F00B628D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9" descr="Overlay-ContentSlides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813" y="187325"/>
            <a:ext cx="8828087" cy="648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>
          <a:xfrm>
            <a:off x="381000" y="6288088"/>
            <a:ext cx="1887538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5BFBBF-1C99-40EA-8D08-7831ED0040CF}" type="datetime1">
              <a:rPr lang="en-US" smtClean="0"/>
              <a:pPr>
                <a:defRPr/>
              </a:pPr>
              <a:t>10/16/2013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171C42-353D-1C4E-9BB3-17692C4029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9144000" cy="365125"/>
          </a:xfrm>
          <a:prstGeom prst="rect">
            <a:avLst/>
          </a:prstGeom>
          <a:solidFill>
            <a:srgbClr val="001D4D"/>
          </a:soli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it-IT" dirty="0" smtClean="0"/>
              <a:t>Liang Tang, Tao Li, Larisa Shwartz</a:t>
            </a:r>
            <a:endParaRPr lang="en-US" dirty="0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779463" y="152400"/>
            <a:ext cx="7583487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79463" y="1600200"/>
            <a:ext cx="7583487" cy="420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1032" name="Picture 8" descr="FIULogo_H_CMYK_fx.png"/>
          <p:cNvPicPr>
            <a:picLocks noChangeAspect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6713538" y="-84138"/>
            <a:ext cx="2430462" cy="69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6"/>
          <p:cNvPicPr>
            <a:picLocks noChangeAspect="1" noChangeArrowheads="1"/>
          </p:cNvPicPr>
          <p:nvPr userDrawn="1"/>
        </p:nvPicPr>
        <p:blipFill>
          <a:blip r:embed="rId19"/>
          <a:srcRect/>
          <a:stretch>
            <a:fillRect/>
          </a:stretch>
        </p:blipFill>
        <p:spPr bwMode="auto">
          <a:xfrm>
            <a:off x="8362950" y="511175"/>
            <a:ext cx="649288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937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448F72AA-8B8A-1B4D-8973-1512C587C4D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7" r:id="rId1"/>
    <p:sldLayoutId id="2147483948" r:id="rId2"/>
    <p:sldLayoutId id="2147483949" r:id="rId3"/>
    <p:sldLayoutId id="2147483950" r:id="rId4"/>
    <p:sldLayoutId id="2147483951" r:id="rId5"/>
    <p:sldLayoutId id="2147483952" r:id="rId6"/>
    <p:sldLayoutId id="2147483953" r:id="rId7"/>
    <p:sldLayoutId id="2147483954" r:id="rId8"/>
    <p:sldLayoutId id="214748395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kern="1200">
          <a:solidFill>
            <a:schemeClr val="tx1"/>
          </a:solidFill>
          <a:latin typeface="+mj-lt"/>
          <a:ea typeface="ＭＳ Ｐゴシック" pitchFamily="-111" charset="-128"/>
          <a:cs typeface="ＭＳ Ｐゴシック" pitchFamily="-111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rgbClr val="001D4D"/>
          </a:solidFill>
          <a:latin typeface="Trebuchet MS" pitchFamily="-111" charset="0"/>
          <a:ea typeface="ＭＳ Ｐゴシック" pitchFamily="-111" charset="-128"/>
          <a:cs typeface="ＭＳ Ｐゴシック" pitchFamily="-111" charset="-128"/>
        </a:defRPr>
      </a:lvl9pPr>
    </p:titleStyle>
    <p:bodyStyle>
      <a:lvl1pPr marL="282575" indent="-282575" algn="l" rtl="0" eaLnBrk="1" fontAlgn="base" hangingPunct="1">
        <a:spcBef>
          <a:spcPts val="2000"/>
        </a:spcBef>
        <a:spcAft>
          <a:spcPct val="0"/>
        </a:spcAft>
        <a:buFont typeface="Wingdings 2" pitchFamily="-111" charset="2"/>
        <a:buChar char=""/>
        <a:defRPr sz="2200" kern="1200">
          <a:solidFill>
            <a:schemeClr val="tx1"/>
          </a:solidFill>
          <a:latin typeface="+mn-lt"/>
          <a:ea typeface="ＭＳ Ｐゴシック" pitchFamily="-111" charset="-128"/>
          <a:cs typeface="ＭＳ Ｐゴシック" pitchFamily="-111" charset="-128"/>
        </a:defRPr>
      </a:lvl1pPr>
      <a:lvl2pPr marL="577850" indent="-295275" algn="l" rtl="0" eaLnBrk="1" fontAlgn="base" hangingPunct="1">
        <a:spcBef>
          <a:spcPts val="600"/>
        </a:spcBef>
        <a:spcAft>
          <a:spcPct val="0"/>
        </a:spcAft>
        <a:buFont typeface="Wingdings 2" pitchFamily="-111" charset="2"/>
        <a:buChar char=""/>
        <a:defRPr sz="2000"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2pPr>
      <a:lvl3pPr marL="860425" indent="-282575" algn="l" rtl="0" eaLnBrk="1" fontAlgn="base" hangingPunct="1">
        <a:spcBef>
          <a:spcPts val="600"/>
        </a:spcBef>
        <a:spcAft>
          <a:spcPct val="0"/>
        </a:spcAft>
        <a:buFont typeface="Wingdings 2" pitchFamily="-111" charset="2"/>
        <a:buChar char="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3pPr>
      <a:lvl4pPr marL="1143000" indent="-282575" algn="l" rtl="0" eaLnBrk="1" fontAlgn="base" hangingPunct="1">
        <a:spcBef>
          <a:spcPts val="600"/>
        </a:spcBef>
        <a:spcAft>
          <a:spcPct val="0"/>
        </a:spcAft>
        <a:buFont typeface="Wingdings 2" pitchFamily="-111" charset="2"/>
        <a:buChar char="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4pPr>
      <a:lvl5pPr marL="1425575" indent="-282575" algn="l" rtl="0" eaLnBrk="1" fontAlgn="base" hangingPunct="1">
        <a:spcBef>
          <a:spcPts val="600"/>
        </a:spcBef>
        <a:spcAft>
          <a:spcPct val="0"/>
        </a:spcAft>
        <a:buFont typeface="Wingdings 2" pitchFamily="-111" charset="2"/>
        <a:buChar char=""/>
        <a:defRPr kern="1200">
          <a:solidFill>
            <a:schemeClr val="tx1"/>
          </a:solidFill>
          <a:latin typeface="+mn-lt"/>
          <a:ea typeface="ＭＳ Ｐゴシック" pitchFamily="-111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ctrTitle"/>
          </p:nvPr>
        </p:nvSpPr>
        <p:spPr>
          <a:xfrm>
            <a:off x="838200" y="2133601"/>
            <a:ext cx="7524750" cy="1828800"/>
          </a:xfrm>
        </p:spPr>
        <p:txBody>
          <a:bodyPr/>
          <a:lstStyle/>
          <a:p>
            <a:r>
              <a:rPr lang="en-US" dirty="0" smtClean="0"/>
              <a:t>Discovering Lag Interval For Temporal Dependencies</a:t>
            </a:r>
            <a:endParaRPr lang="en-US" dirty="0"/>
          </a:p>
        </p:txBody>
      </p:sp>
      <p:sp>
        <p:nvSpPr>
          <p:cNvPr id="19459" name="Subtitle 2"/>
          <p:cNvSpPr>
            <a:spLocks noGrp="1"/>
          </p:cNvSpPr>
          <p:nvPr>
            <p:ph type="subTitle" idx="1"/>
          </p:nvPr>
        </p:nvSpPr>
        <p:spPr>
          <a:xfrm>
            <a:off x="4648200" y="3967163"/>
            <a:ext cx="3333750" cy="17526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Larisa Shwartz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lshwart@us.ibm.com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B9FB9F-28FD-C54B-89E9-21FBB42F551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371600" y="3967163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Liang Tang, Tao Li </a:t>
            </a:r>
            <a:endParaRPr lang="en-US" dirty="0" smtClean="0"/>
          </a:p>
          <a:p>
            <a:r>
              <a:rPr lang="en-US" dirty="0" smtClean="0">
                <a:solidFill>
                  <a:srgbClr val="002060"/>
                </a:solidFill>
              </a:rPr>
              <a:t>{ltang002,taoli}@</a:t>
            </a:r>
            <a:r>
              <a:rPr lang="en-US" dirty="0" err="1" smtClean="0">
                <a:solidFill>
                  <a:srgbClr val="002060"/>
                </a:solidFill>
              </a:rPr>
              <a:t>cs.fiu.edu</a:t>
            </a:r>
            <a:endParaRPr lang="en-US" dirty="0" smtClean="0">
              <a:solidFill>
                <a:srgbClr val="00206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779463" y="555625"/>
            <a:ext cx="7583487" cy="1044575"/>
          </a:xfrm>
        </p:spPr>
        <p:txBody>
          <a:bodyPr/>
          <a:lstStyle/>
          <a:p>
            <a:r>
              <a:rPr lang="en-US" dirty="0" smtClean="0"/>
              <a:t>Maximum Length of Qualified Lag Interval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810000" y="3657600"/>
            <a:ext cx="876300" cy="381000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4"/>
          </p:cNvCxnSpPr>
          <p:nvPr/>
        </p:nvCxnSpPr>
        <p:spPr>
          <a:xfrm flipH="1">
            <a:off x="3810000" y="4038600"/>
            <a:ext cx="43815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93713" y="46482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Event Sample Rate(</a:t>
            </a:r>
            <a:r>
              <a:rPr lang="en-US" dirty="0" smtClean="0">
                <a:solidFill>
                  <a:srgbClr val="FF0000"/>
                </a:solidFill>
              </a:rPr>
              <a:t>polling interval </a:t>
            </a:r>
            <a:r>
              <a:rPr lang="en-US" dirty="0" smtClean="0"/>
              <a:t>in system monitoring, a small constant).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en-US" sz="2000" dirty="0" smtClean="0"/>
              <a:t>The length of a qualified lag interval cannot be very long.</a:t>
            </a:r>
          </a:p>
          <a:p>
            <a:pPr marL="739775" lvl="1" indent="-282575">
              <a:spcBef>
                <a:spcPts val="2000"/>
              </a:spcBef>
            </a:pPr>
            <a:r>
              <a:rPr lang="en-US" dirty="0" smtClean="0"/>
              <a:t>When you increase the length of lag interval, the minimum threshold for the number of occurrences also increases.</a:t>
            </a:r>
          </a:p>
          <a:p>
            <a:pPr marL="739775" lvl="1" indent="-282575" algn="ctr">
              <a:spcBef>
                <a:spcPts val="2000"/>
              </a:spcBef>
            </a:pPr>
            <a:r>
              <a:rPr lang="en-US" dirty="0" smtClean="0"/>
              <a:t>Lemma 2: Any qualified lag interval’s length is less than </a:t>
            </a:r>
            <a:r>
              <a:rPr lang="en-US" i="1" dirty="0" smtClean="0"/>
              <a:t>T</a:t>
            </a:r>
            <a:r>
              <a:rPr lang="en-US" dirty="0" smtClean="0"/>
              <a:t>/</a:t>
            </a:r>
            <a:r>
              <a:rPr lang="en-US" i="1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∙ </a:t>
            </a:r>
            <a:r>
              <a:rPr lang="en-US" dirty="0" smtClean="0"/>
              <a:t>1/</a:t>
            </a:r>
            <a:r>
              <a:rPr lang="en-US" i="1" dirty="0" err="1" smtClean="0"/>
              <a:t>minsup</a:t>
            </a:r>
            <a:r>
              <a:rPr lang="en-US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994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STScan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462" y="1196975"/>
            <a:ext cx="8212137" cy="914399"/>
          </a:xfrm>
        </p:spPr>
        <p:txBody>
          <a:bodyPr/>
          <a:lstStyle/>
          <a:p>
            <a:r>
              <a:rPr lang="en-US" dirty="0" smtClean="0"/>
              <a:t>Idea:</a:t>
            </a:r>
          </a:p>
          <a:p>
            <a:pPr lvl="1"/>
            <a:r>
              <a:rPr lang="en-US" dirty="0" smtClean="0"/>
              <a:t>Avoid redundant scanning, store all time lags into a sorted table.</a:t>
            </a:r>
          </a:p>
          <a:p>
            <a:pPr marL="282575" lvl="1" indent="0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90325"/>
              </p:ext>
            </p:extLst>
          </p:nvPr>
        </p:nvGraphicFramePr>
        <p:xfrm>
          <a:off x="4038600" y="2497851"/>
          <a:ext cx="4768333" cy="384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7" name="Visio" r:id="rId3" imgW="5303377" imgH="4275106" progId="Visio.Drawing.11">
                  <p:embed/>
                </p:oleObj>
              </mc:Choice>
              <mc:Fallback>
                <p:oleObj name="Visio" r:id="rId3" imgW="5303377" imgH="4275106" progId="Visio.Drawing.11">
                  <p:embed/>
                  <p:pic>
                    <p:nvPicPr>
                      <p:cNvPr id="0" name="Picture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497851"/>
                        <a:ext cx="4768333" cy="38434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323056" y="3819435"/>
            <a:ext cx="31638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t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/>
              <a:t>5</a:t>
            </a:r>
            <a:r>
              <a:rPr lang="en-US" dirty="0" smtClean="0"/>
              <a:t>)-t(</a:t>
            </a:r>
            <a:r>
              <a:rPr lang="en-US" i="1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)=3030-3010=20.</a:t>
            </a:r>
          </a:p>
          <a:p>
            <a:r>
              <a:rPr lang="en-US" i="1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is 20, so</a:t>
            </a:r>
          </a:p>
          <a:p>
            <a:r>
              <a:rPr lang="en-US" dirty="0" smtClean="0"/>
              <a:t>insert  3 into </a:t>
            </a:r>
            <a:r>
              <a:rPr lang="en-US" i="1" dirty="0" smtClean="0"/>
              <a:t>IA</a:t>
            </a:r>
            <a:r>
              <a:rPr lang="en-US" baseline="-25000" dirty="0" smtClean="0"/>
              <a:t>2</a:t>
            </a:r>
            <a:r>
              <a:rPr lang="en-US" dirty="0" smtClean="0"/>
              <a:t>,</a:t>
            </a:r>
            <a:endParaRPr lang="en-US" baseline="-25000" dirty="0" smtClean="0"/>
          </a:p>
          <a:p>
            <a:r>
              <a:rPr lang="en-US" dirty="0" smtClean="0"/>
              <a:t>insert  5 into </a:t>
            </a:r>
            <a:r>
              <a:rPr lang="en-US" i="1" dirty="0" smtClean="0"/>
              <a:t>IB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514600" y="2970926"/>
            <a:ext cx="304800" cy="848509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1752600" y="3031825"/>
            <a:ext cx="2286000" cy="787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0922" name="Object 202"/>
          <p:cNvGraphicFramePr>
            <a:graphicFrameLocks noChangeAspect="1"/>
          </p:cNvGraphicFramePr>
          <p:nvPr/>
        </p:nvGraphicFramePr>
        <p:xfrm>
          <a:off x="304800" y="2009775"/>
          <a:ext cx="4681537" cy="102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8" name="Visio" r:id="rId5" imgW="4333500" imgH="945940" progId="Visio.Drawing.11">
                  <p:embed/>
                </p:oleObj>
              </mc:Choice>
              <mc:Fallback>
                <p:oleObj name="Visio" r:id="rId5" imgW="4333500" imgH="945940" progId="Visio.Drawing.11">
                  <p:embed/>
                  <p:pic>
                    <p:nvPicPr>
                      <p:cNvPr id="0" name="Picture 2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009775"/>
                        <a:ext cx="4681537" cy="102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50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STScan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463" y="1196974"/>
            <a:ext cx="7583487" cy="1622425"/>
          </a:xfrm>
        </p:spPr>
        <p:txBody>
          <a:bodyPr/>
          <a:lstStyle/>
          <a:p>
            <a:r>
              <a:rPr lang="en-US" sz="2000" dirty="0" smtClean="0"/>
              <a:t>Every lag interval is represented as a </a:t>
            </a:r>
            <a:r>
              <a:rPr lang="en-US" sz="2000" dirty="0" smtClean="0">
                <a:solidFill>
                  <a:srgbClr val="FF0000"/>
                </a:solidFill>
              </a:rPr>
              <a:t>sub-segment</a:t>
            </a:r>
            <a:r>
              <a:rPr lang="en-US" sz="2000" dirty="0" smtClean="0"/>
              <a:t> of the linked list. </a:t>
            </a:r>
          </a:p>
          <a:p>
            <a:r>
              <a:rPr lang="en-US" sz="2000" dirty="0" smtClean="0"/>
              <a:t>For example: [20,120] is </a:t>
            </a:r>
            <a:r>
              <a:rPr lang="en-US" sz="2000" i="1" dirty="0" smtClean="0"/>
              <a:t>E</a:t>
            </a:r>
            <a:r>
              <a:rPr lang="en-US" sz="2000" baseline="-25000" dirty="0" smtClean="0"/>
              <a:t>2</a:t>
            </a:r>
            <a:r>
              <a:rPr lang="en-US" sz="2000" i="1" dirty="0" smtClean="0"/>
              <a:t>E</a:t>
            </a:r>
            <a:r>
              <a:rPr lang="en-US" sz="2000" baseline="-25000" dirty="0" smtClean="0"/>
              <a:t>3</a:t>
            </a:r>
            <a:r>
              <a:rPr lang="en-US" sz="2000" i="1" dirty="0" smtClean="0"/>
              <a:t>E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, the number of occurrences is|</a:t>
            </a:r>
            <a:r>
              <a:rPr lang="en-US" sz="2000" i="1" dirty="0" smtClean="0"/>
              <a:t>IA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</a:t>
            </a:r>
            <a:r>
              <a:rPr lang="en-US" sz="2000" dirty="0" smtClean="0">
                <a:latin typeface="Cambria Math"/>
                <a:ea typeface="Cambria Math"/>
              </a:rPr>
              <a:t>∪ </a:t>
            </a:r>
            <a:r>
              <a:rPr lang="en-US" sz="2000" i="1" dirty="0" smtClean="0"/>
              <a:t>IA</a:t>
            </a:r>
            <a:r>
              <a:rPr lang="en-US" sz="2000" baseline="-25000" dirty="0" smtClean="0"/>
              <a:t>3</a:t>
            </a:r>
            <a:r>
              <a:rPr lang="en-US" sz="2000" i="1" dirty="0" smtClean="0"/>
              <a:t> </a:t>
            </a:r>
            <a:r>
              <a:rPr lang="en-US" sz="2000" dirty="0" smtClean="0">
                <a:latin typeface="Cambria Math"/>
                <a:ea typeface="Cambria Math"/>
              </a:rPr>
              <a:t>∪ </a:t>
            </a:r>
            <a:r>
              <a:rPr lang="en-US" sz="2000" i="1" dirty="0" smtClean="0"/>
              <a:t>IA</a:t>
            </a:r>
            <a:r>
              <a:rPr lang="en-US" sz="2000" baseline="-25000" dirty="0" smtClean="0"/>
              <a:t>4</a:t>
            </a:r>
            <a:r>
              <a:rPr lang="en-US" sz="2000" dirty="0" smtClean="0"/>
              <a:t> |</a:t>
            </a:r>
            <a:endParaRPr lang="en-US" sz="2000" baseline="-25000" dirty="0" smtClean="0"/>
          </a:p>
          <a:p>
            <a:endParaRPr lang="en-US" sz="2000" dirty="0" smtClean="0"/>
          </a:p>
          <a:p>
            <a:pPr marL="282575" lvl="1" indent="0">
              <a:buNone/>
            </a:pPr>
            <a:endParaRPr lang="en-US" sz="1800" dirty="0" smtClean="0"/>
          </a:p>
          <a:p>
            <a:pPr lvl="1"/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6590325"/>
              </p:ext>
            </p:extLst>
          </p:nvPr>
        </p:nvGraphicFramePr>
        <p:xfrm>
          <a:off x="3594617" y="2497851"/>
          <a:ext cx="4768333" cy="3843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7" name="Visio" r:id="rId3" imgW="5303377" imgH="4275106" progId="Visio.Drawing.11">
                  <p:embed/>
                </p:oleObj>
              </mc:Choice>
              <mc:Fallback>
                <p:oleObj name="Visio" r:id="rId3" imgW="5303377" imgH="4275106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617" y="2497851"/>
                        <a:ext cx="4768333" cy="38434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Connector 11"/>
          <p:cNvCxnSpPr/>
          <p:nvPr/>
        </p:nvCxnSpPr>
        <p:spPr>
          <a:xfrm>
            <a:off x="5257800" y="4419600"/>
            <a:ext cx="1447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81000" y="2819400"/>
            <a:ext cx="297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cost for creating this table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The number of elements is </a:t>
            </a:r>
            <a:r>
              <a:rPr lang="en-US" i="1" dirty="0" smtClean="0"/>
              <a:t>O</a:t>
            </a:r>
            <a:r>
              <a:rPr lang="en-US" dirty="0" smtClean="0"/>
              <a:t>(3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)=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Time cost for scanning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02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STScan</a:t>
            </a:r>
            <a:r>
              <a:rPr lang="en-US" dirty="0" smtClean="0"/>
              <a:t>*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463" y="1371600"/>
            <a:ext cx="7583487" cy="4208463"/>
          </a:xfrm>
        </p:spPr>
        <p:txBody>
          <a:bodyPr/>
          <a:lstStyle/>
          <a:p>
            <a:r>
              <a:rPr lang="en-US" b="1" dirty="0" smtClean="0"/>
              <a:t>Problem of </a:t>
            </a:r>
            <a:r>
              <a:rPr lang="en-US" b="1" dirty="0" err="1" smtClean="0"/>
              <a:t>STScan</a:t>
            </a:r>
            <a:r>
              <a:rPr lang="en-US" dirty="0" smtClean="0"/>
              <a:t>: Space cost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</a:t>
            </a:r>
            <a:r>
              <a:rPr lang="en-US" dirty="0" smtClean="0"/>
              <a:t>is too big to run out of memory.</a:t>
            </a:r>
          </a:p>
          <a:p>
            <a:endParaRPr lang="en-US" b="1" dirty="0" smtClean="0"/>
          </a:p>
          <a:p>
            <a:r>
              <a:rPr lang="en-US" b="1" dirty="0" smtClean="0"/>
              <a:t>Observation:</a:t>
            </a:r>
            <a:r>
              <a:rPr lang="en-US" dirty="0" smtClean="0"/>
              <a:t> </a:t>
            </a:r>
            <a:r>
              <a:rPr lang="en-US" dirty="0" err="1" smtClean="0"/>
              <a:t>STScan</a:t>
            </a:r>
            <a:r>
              <a:rPr lang="en-US" dirty="0" smtClean="0"/>
              <a:t> only scans one sub-segment at one time and never goes back. </a:t>
            </a:r>
            <a:endParaRPr lang="en-US" b="1" dirty="0" smtClean="0"/>
          </a:p>
          <a:p>
            <a:endParaRPr lang="en-US" b="1" dirty="0" smtClean="0"/>
          </a:p>
          <a:p>
            <a:r>
              <a:rPr lang="en-US" b="1" dirty="0" smtClean="0"/>
              <a:t>Solution</a:t>
            </a:r>
            <a:r>
              <a:rPr lang="en-US" dirty="0" smtClean="0"/>
              <a:t>: Incrementally create the sort table and scan.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9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6" name="Object 6"/>
          <p:cNvGraphicFramePr>
            <a:graphicFrameLocks noChangeAspect="1"/>
          </p:cNvGraphicFramePr>
          <p:nvPr/>
        </p:nvGraphicFramePr>
        <p:xfrm>
          <a:off x="3048000" y="2462213"/>
          <a:ext cx="5802312" cy="348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1" name="Visio" r:id="rId3" imgW="3984120" imgH="2391404" progId="Visio.Drawing.11">
                  <p:embed/>
                </p:oleObj>
              </mc:Choice>
              <mc:Fallback>
                <p:oleObj name="Visio" r:id="rId3" imgW="3984120" imgH="2391404" progId="Visio.Drawing.11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462213"/>
                        <a:ext cx="5802312" cy="348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STScan</a:t>
            </a:r>
            <a:r>
              <a:rPr lang="en-US" dirty="0" smtClean="0"/>
              <a:t>*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522557"/>
            <a:ext cx="27432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Sort events by time stamps.</a:t>
            </a:r>
          </a:p>
          <a:p>
            <a:endParaRPr lang="en-US" dirty="0"/>
          </a:p>
          <a:p>
            <a:r>
              <a:rPr lang="en-US" dirty="0" smtClean="0"/>
              <a:t>We visited the lag interval of sub-segment: </a:t>
            </a:r>
            <a:r>
              <a:rPr lang="en-US" i="1" dirty="0" smtClean="0"/>
              <a:t>E</a:t>
            </a:r>
            <a:r>
              <a:rPr lang="en-US" baseline="-25000" dirty="0" smtClean="0"/>
              <a:t>4</a:t>
            </a:r>
            <a:r>
              <a:rPr lang="en-US" i="1" dirty="0" smtClean="0"/>
              <a:t>E</a:t>
            </a:r>
            <a:r>
              <a:rPr lang="en-US" baseline="-25000" dirty="0" smtClean="0"/>
              <a:t>5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next lag interval is sub-segment:</a:t>
            </a:r>
            <a:r>
              <a:rPr lang="en-US" i="1" dirty="0" smtClean="0"/>
              <a:t>E</a:t>
            </a:r>
            <a:r>
              <a:rPr lang="en-US" baseline="-25000" dirty="0" smtClean="0"/>
              <a:t>5</a:t>
            </a:r>
            <a:r>
              <a:rPr lang="en-US" i="1" dirty="0" smtClean="0"/>
              <a:t>E</a:t>
            </a:r>
            <a:r>
              <a:rPr lang="en-US" baseline="-25000" dirty="0" smtClean="0"/>
              <a:t>6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need to first create </a:t>
            </a:r>
            <a:r>
              <a:rPr lang="en-US" i="1" dirty="0" smtClean="0"/>
              <a:t>E</a:t>
            </a:r>
            <a:r>
              <a:rPr lang="en-US" baseline="-25000" dirty="0" smtClean="0"/>
              <a:t>6</a:t>
            </a:r>
            <a:endParaRPr lang="en-US" baseline="-25000" dirty="0"/>
          </a:p>
          <a:p>
            <a:endParaRPr lang="en-US" dirty="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28600" y="1141956"/>
          <a:ext cx="5240337" cy="114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Visio" r:id="rId5" imgW="4333500" imgH="945940" progId="Visio.Drawing.11">
                  <p:embed/>
                </p:oleObj>
              </mc:Choice>
              <mc:Fallback>
                <p:oleObj name="Visio" r:id="rId5" imgW="4333500" imgH="94594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1956"/>
                        <a:ext cx="5240337" cy="1144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08712" y="1196975"/>
            <a:ext cx="21542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:the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B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:the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i="1" dirty="0" smtClean="0"/>
              <a:t>B.</a:t>
            </a:r>
            <a:endParaRPr lang="en-US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57600" y="2286000"/>
            <a:ext cx="2362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62200" y="2286000"/>
            <a:ext cx="3657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29000" y="33528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2" name="Object 4"/>
          <p:cNvGraphicFramePr>
            <a:graphicFrameLocks noChangeAspect="1"/>
          </p:cNvGraphicFramePr>
          <p:nvPr/>
        </p:nvGraphicFramePr>
        <p:xfrm>
          <a:off x="3049225" y="2515336"/>
          <a:ext cx="5705903" cy="3423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7" name="Visio" r:id="rId3" imgW="3984120" imgH="2391404" progId="Visio.Drawing.11">
                  <p:embed/>
                </p:oleObj>
              </mc:Choice>
              <mc:Fallback>
                <p:oleObj name="Visio" r:id="rId3" imgW="3984120" imgH="2391404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225" y="2515336"/>
                        <a:ext cx="5705903" cy="34235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STScan</a:t>
            </a:r>
            <a:r>
              <a:rPr lang="en-US" dirty="0" smtClean="0"/>
              <a:t>*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2522557"/>
            <a:ext cx="274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’ pointed time lags have the smallest  value, 24, so </a:t>
            </a:r>
            <a:r>
              <a:rPr lang="en-US" i="1" dirty="0" smtClean="0"/>
              <a:t>E</a:t>
            </a:r>
            <a:r>
              <a:rPr lang="en-US" baseline="-25000" dirty="0" smtClean="0"/>
              <a:t>6</a:t>
            </a:r>
            <a:r>
              <a:rPr lang="en-US" dirty="0" smtClean="0"/>
              <a:t>=24.</a:t>
            </a:r>
          </a:p>
          <a:p>
            <a:endParaRPr lang="en-US" dirty="0" smtClean="0"/>
          </a:p>
          <a:p>
            <a:r>
              <a:rPr lang="en-US" dirty="0" smtClean="0"/>
              <a:t>Move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, </a:t>
            </a:r>
            <a:r>
              <a:rPr lang="en-US" i="1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’ pointers to the next position.</a:t>
            </a:r>
          </a:p>
          <a:p>
            <a:endParaRPr lang="en-US" dirty="0" smtClean="0"/>
          </a:p>
          <a:p>
            <a:r>
              <a:rPr lang="en-US" dirty="0" smtClean="0"/>
              <a:t>Create links from </a:t>
            </a:r>
            <a:r>
              <a:rPr lang="en-US" i="1" dirty="0" smtClean="0"/>
              <a:t>E</a:t>
            </a:r>
            <a:r>
              <a:rPr lang="en-US" baseline="-25000" dirty="0" smtClean="0"/>
              <a:t>6</a:t>
            </a:r>
            <a:r>
              <a:rPr lang="en-US" dirty="0" smtClean="0"/>
              <a:t> to </a:t>
            </a:r>
            <a:r>
              <a:rPr lang="en-US" i="1" dirty="0" smtClean="0"/>
              <a:t>A</a:t>
            </a:r>
            <a:r>
              <a:rPr lang="en-US" baseline="-25000" dirty="0" smtClean="0"/>
              <a:t>2</a:t>
            </a:r>
            <a:r>
              <a:rPr lang="en-US" dirty="0" smtClean="0"/>
              <a:t> and </a:t>
            </a:r>
            <a:r>
              <a:rPr lang="en-US" i="1" dirty="0" smtClean="0"/>
              <a:t>A</a:t>
            </a:r>
            <a:r>
              <a:rPr lang="en-US" baseline="-25000" dirty="0" smtClean="0"/>
              <a:t>4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28600" y="1141956"/>
          <a:ext cx="5240337" cy="114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Visio" r:id="rId5" imgW="4333500" imgH="945940" progId="Visio.Drawing.11">
                  <p:embed/>
                </p:oleObj>
              </mc:Choice>
              <mc:Fallback>
                <p:oleObj name="Visio" r:id="rId5" imgW="4333500" imgH="9459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1956"/>
                        <a:ext cx="5240337" cy="1144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08712" y="1196975"/>
            <a:ext cx="21542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:the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B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:the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i="1" dirty="0" smtClean="0"/>
              <a:t>B.</a:t>
            </a:r>
            <a:endParaRPr lang="en-US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57600" y="2286000"/>
            <a:ext cx="2362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62200" y="2286000"/>
            <a:ext cx="3657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429000" y="3733800"/>
            <a:ext cx="0" cy="533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STScan</a:t>
            </a:r>
            <a:r>
              <a:rPr lang="en-US" dirty="0" smtClean="0"/>
              <a:t>* Algorithm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988158"/>
              </p:ext>
            </p:extLst>
          </p:nvPr>
        </p:nvGraphicFramePr>
        <p:xfrm>
          <a:off x="3657600" y="2590800"/>
          <a:ext cx="5084762" cy="3197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2" name="Visio" r:id="rId3" imgW="3883342" imgH="2441019" progId="Visio.Drawing.11">
                  <p:embed/>
                </p:oleObj>
              </mc:Choice>
              <mc:Fallback>
                <p:oleObj name="Visio" r:id="rId3" imgW="3883342" imgH="2441019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590800"/>
                        <a:ext cx="5084762" cy="3197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600" y="2522557"/>
            <a:ext cx="3276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For every </a:t>
            </a:r>
            <a:r>
              <a:rPr lang="en-US" i="1" dirty="0" smtClean="0"/>
              <a:t>A</a:t>
            </a:r>
            <a:r>
              <a:rPr lang="en-US" dirty="0" smtClean="0"/>
              <a:t>, only keep the pointer for the next index of </a:t>
            </a:r>
            <a:r>
              <a:rPr lang="en-US" i="1" dirty="0" smtClean="0"/>
              <a:t>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Merge time lag lists of each </a:t>
            </a:r>
            <a:r>
              <a:rPr lang="en-US" i="1" dirty="0" smtClean="0"/>
              <a:t>A </a:t>
            </a:r>
            <a:r>
              <a:rPr lang="en-US" dirty="0" smtClean="0"/>
              <a:t>(like </a:t>
            </a:r>
            <a:r>
              <a:rPr lang="en-US" dirty="0" smtClean="0">
                <a:solidFill>
                  <a:srgbClr val="FF0000"/>
                </a:solidFill>
              </a:rPr>
              <a:t>merge-sort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Only keep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i="1" dirty="0" smtClean="0">
                <a:latin typeface="Cambria Math"/>
                <a:ea typeface="Cambria Math"/>
              </a:rPr>
              <a:t>·</a:t>
            </a:r>
            <a:r>
              <a:rPr lang="en-US" dirty="0" smtClean="0"/>
              <a:t>|</a:t>
            </a:r>
            <a:r>
              <a:rPr lang="en-US" i="1" dirty="0" err="1" smtClean="0"/>
              <a:t>r</a:t>
            </a:r>
            <a:r>
              <a:rPr lang="en-US" dirty="0" err="1" smtClean="0"/>
              <a:t>|</a:t>
            </a:r>
            <a:r>
              <a:rPr lang="en-US" baseline="-25000" dirty="0" err="1" smtClean="0"/>
              <a:t>max</a:t>
            </a:r>
            <a:r>
              <a:rPr lang="en-US" dirty="0" smtClean="0"/>
              <a:t>) links, the space cost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/>
              <a:t>), </a:t>
            </a:r>
            <a:r>
              <a:rPr lang="en-US" dirty="0" smtClean="0"/>
              <a:t>where |</a:t>
            </a:r>
            <a:r>
              <a:rPr lang="en-US" i="1" dirty="0" err="1" smtClean="0"/>
              <a:t>r</a:t>
            </a:r>
            <a:r>
              <a:rPr lang="en-US" dirty="0" err="1" smtClean="0"/>
              <a:t>|</a:t>
            </a:r>
            <a:r>
              <a:rPr lang="en-US" baseline="-25000" dirty="0" err="1" smtClean="0"/>
              <a:t>max</a:t>
            </a:r>
            <a:r>
              <a:rPr lang="en-US" baseline="-25000" dirty="0" smtClean="0"/>
              <a:t> </a:t>
            </a:r>
            <a:r>
              <a:rPr lang="en-US" dirty="0" smtClean="0"/>
              <a:t>is maximum length of qualified interval.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228600" y="1141956"/>
          <a:ext cx="5240337" cy="1144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3" name="Visio" r:id="rId5" imgW="4333500" imgH="945940" progId="Visio.Drawing.11">
                  <p:embed/>
                </p:oleObj>
              </mc:Choice>
              <mc:Fallback>
                <p:oleObj name="Visio" r:id="rId5" imgW="4333500" imgH="945940" progId="Visio.Drawing.11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1956"/>
                        <a:ext cx="5240337" cy="11440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208712" y="1196975"/>
            <a:ext cx="215423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dirty="0" smtClean="0"/>
              <a:t> :the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i="1" dirty="0" smtClean="0"/>
              <a:t>A</a:t>
            </a:r>
            <a:r>
              <a:rPr lang="en-US" dirty="0" smtClean="0"/>
              <a:t> </a:t>
            </a:r>
          </a:p>
          <a:p>
            <a:r>
              <a:rPr lang="en-US" i="1" dirty="0" err="1" smtClean="0"/>
              <a:t>B</a:t>
            </a:r>
            <a:r>
              <a:rPr lang="en-US" i="1" baseline="-25000" dirty="0" err="1" smtClean="0"/>
              <a:t>k</a:t>
            </a:r>
            <a:r>
              <a:rPr lang="en-US" i="1" baseline="-25000" dirty="0" smtClean="0"/>
              <a:t> </a:t>
            </a:r>
            <a:r>
              <a:rPr lang="en-US" dirty="0" smtClean="0"/>
              <a:t>:the </a:t>
            </a:r>
            <a:r>
              <a:rPr lang="en-US" i="1" dirty="0" smtClean="0"/>
              <a:t>k</a:t>
            </a:r>
            <a:r>
              <a:rPr lang="en-US" dirty="0" smtClean="0"/>
              <a:t>-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i="1" dirty="0" smtClean="0"/>
              <a:t>B.</a:t>
            </a:r>
            <a:endParaRPr lang="en-US" i="1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657600" y="2286000"/>
            <a:ext cx="23622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362200" y="2286000"/>
            <a:ext cx="36576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17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Complexity Lower Bound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problem of finding all qualified time intervals is 3SUM-Hard, so the there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 algorithm in the worst case.</a:t>
            </a:r>
          </a:p>
          <a:p>
            <a:endParaRPr lang="en-US" dirty="0"/>
          </a:p>
          <a:p>
            <a:r>
              <a:rPr lang="en-US" b="1" dirty="0" smtClean="0"/>
              <a:t>3SUM problem</a:t>
            </a:r>
            <a:r>
              <a:rPr lang="en-US" dirty="0" smtClean="0"/>
              <a:t>: Given a set of </a:t>
            </a:r>
            <a:r>
              <a:rPr lang="en-US" i="1" dirty="0" smtClean="0"/>
              <a:t>n</a:t>
            </a:r>
            <a:r>
              <a:rPr lang="en-US" dirty="0" smtClean="0"/>
              <a:t> integers, is there three integers </a:t>
            </a:r>
            <a:r>
              <a:rPr lang="en-US" i="1" dirty="0" err="1" smtClean="0"/>
              <a:t>a</a:t>
            </a:r>
            <a:r>
              <a:rPr lang="en-US" dirty="0" err="1" smtClean="0"/>
              <a:t>,</a:t>
            </a:r>
            <a:r>
              <a:rPr lang="en-US" i="1" u="sng" dirty="0" err="1" smtClean="0"/>
              <a:t>b</a:t>
            </a:r>
            <a:r>
              <a:rPr lang="en-US" dirty="0" err="1" smtClean="0"/>
              <a:t>,</a:t>
            </a:r>
            <a:r>
              <a:rPr lang="en-US" i="1" dirty="0" err="1" smtClean="0"/>
              <a:t>c</a:t>
            </a:r>
            <a:r>
              <a:rPr lang="en-US" dirty="0" smtClean="0"/>
              <a:t> in the set such that </a:t>
            </a:r>
            <a:r>
              <a:rPr lang="en-US" i="1" dirty="0" err="1" smtClean="0"/>
              <a:t>a</a:t>
            </a:r>
            <a:r>
              <a:rPr lang="en-US" dirty="0" err="1" smtClean="0"/>
              <a:t>+</a:t>
            </a:r>
            <a:r>
              <a:rPr lang="en-US" i="1" dirty="0" err="1" smtClean="0"/>
              <a:t>b</a:t>
            </a:r>
            <a:r>
              <a:rPr lang="en-US" dirty="0" smtClean="0"/>
              <a:t>=</a:t>
            </a:r>
            <a:r>
              <a:rPr lang="en-US" i="1" dirty="0" smtClean="0"/>
              <a:t>c</a:t>
            </a:r>
            <a:r>
              <a:rPr lang="en-US" dirty="0" smtClean="0"/>
              <a:t>?</a:t>
            </a:r>
          </a:p>
          <a:p>
            <a:endParaRPr lang="en-US" dirty="0"/>
          </a:p>
          <a:p>
            <a:r>
              <a:rPr lang="en-US" dirty="0" smtClean="0"/>
              <a:t>No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baseline="30000" dirty="0"/>
              <a:t>2</a:t>
            </a:r>
            <a:r>
              <a:rPr lang="en-US" dirty="0"/>
              <a:t>) algorithm </a:t>
            </a:r>
            <a:r>
              <a:rPr lang="en-US" dirty="0" smtClean="0"/>
              <a:t>can solve this problem in </a:t>
            </a:r>
            <a:r>
              <a:rPr lang="en-US" dirty="0"/>
              <a:t>the worst </a:t>
            </a:r>
            <a:r>
              <a:rPr lang="en-US" dirty="0" smtClean="0"/>
              <a:t>case.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19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463" y="1143000"/>
            <a:ext cx="7583487" cy="5029200"/>
          </a:xfrm>
        </p:spPr>
        <p:txBody>
          <a:bodyPr/>
          <a:lstStyle/>
          <a:p>
            <a:r>
              <a:rPr lang="en-US" sz="2000" dirty="0" smtClean="0"/>
              <a:t>Evaluation Objectives:</a:t>
            </a:r>
          </a:p>
          <a:p>
            <a:pPr lvl="1"/>
            <a:r>
              <a:rPr lang="en-US" sz="1800" dirty="0" smtClean="0"/>
              <a:t>Effectiveness: </a:t>
            </a:r>
          </a:p>
          <a:p>
            <a:pPr lvl="2"/>
            <a:r>
              <a:rPr lang="en-US" sz="1600" dirty="0" smtClean="0"/>
              <a:t>Is able to find the interleaved temporal dependencies?</a:t>
            </a:r>
          </a:p>
          <a:p>
            <a:pPr lvl="2"/>
            <a:r>
              <a:rPr lang="en-US" sz="1600" dirty="0" smtClean="0"/>
              <a:t>The lag interval is correct?</a:t>
            </a:r>
          </a:p>
          <a:p>
            <a:pPr lvl="1"/>
            <a:r>
              <a:rPr lang="en-US" sz="1800" dirty="0" smtClean="0"/>
              <a:t>Efficiency:</a:t>
            </a:r>
          </a:p>
          <a:p>
            <a:pPr lvl="2"/>
            <a:r>
              <a:rPr lang="en-US" sz="1600" dirty="0" smtClean="0"/>
              <a:t>Run time cost</a:t>
            </a:r>
          </a:p>
          <a:p>
            <a:pPr lvl="2"/>
            <a:r>
              <a:rPr lang="en-US" sz="1600" dirty="0" smtClean="0"/>
              <a:t>Memory space cost</a:t>
            </a:r>
            <a:endParaRPr lang="en-US" sz="2000" dirty="0" smtClean="0"/>
          </a:p>
          <a:p>
            <a:r>
              <a:rPr lang="en-US" sz="2000" dirty="0" smtClean="0"/>
              <a:t>Comparative Methods:</a:t>
            </a:r>
          </a:p>
          <a:p>
            <a:pPr lvl="1"/>
            <a:r>
              <a:rPr lang="en-US" sz="1800" i="1" dirty="0" smtClean="0"/>
              <a:t>Inter-arrival</a:t>
            </a:r>
            <a:r>
              <a:rPr lang="en-US" sz="1800" dirty="0" smtClean="0"/>
              <a:t>: do clustering on time lags of </a:t>
            </a:r>
            <a:r>
              <a:rPr lang="en-US" sz="1800" i="1" dirty="0" smtClean="0"/>
              <a:t>A</a:t>
            </a:r>
            <a:r>
              <a:rPr lang="en-US" sz="1800" dirty="0" smtClean="0"/>
              <a:t> and its following </a:t>
            </a:r>
            <a:r>
              <a:rPr lang="en-US" sz="1800" i="1" dirty="0" smtClean="0"/>
              <a:t>B</a:t>
            </a:r>
            <a:r>
              <a:rPr lang="en-US" sz="1800" dirty="0" smtClean="0"/>
              <a:t>.</a:t>
            </a:r>
          </a:p>
          <a:p>
            <a:pPr lvl="1"/>
            <a:r>
              <a:rPr lang="en-US" sz="1800" i="1" dirty="0"/>
              <a:t>b</a:t>
            </a:r>
            <a:r>
              <a:rPr lang="en-US" sz="1800" i="1" dirty="0" smtClean="0"/>
              <a:t>rute-force</a:t>
            </a:r>
            <a:r>
              <a:rPr lang="en-US" sz="1800" dirty="0" smtClean="0"/>
              <a:t>: try every possible </a:t>
            </a:r>
            <a:r>
              <a:rPr lang="en-US" sz="1800" i="1" dirty="0" smtClean="0"/>
              <a:t>t</a:t>
            </a:r>
            <a:r>
              <a:rPr lang="en-US" sz="1800" dirty="0" smtClean="0"/>
              <a:t>1,</a:t>
            </a:r>
            <a:r>
              <a:rPr lang="en-US" sz="1800" i="1" dirty="0" smtClean="0"/>
              <a:t>t</a:t>
            </a:r>
            <a:r>
              <a:rPr lang="en-US" sz="1800" dirty="0" smtClean="0"/>
              <a:t>2 for lag interval [</a:t>
            </a:r>
            <a:r>
              <a:rPr lang="en-US" sz="1800" i="1" dirty="0" smtClean="0"/>
              <a:t>t</a:t>
            </a:r>
            <a:r>
              <a:rPr lang="en-US" sz="1800" dirty="0" smtClean="0"/>
              <a:t>1,</a:t>
            </a:r>
            <a:r>
              <a:rPr lang="en-US" sz="1800" i="1" dirty="0" smtClean="0"/>
              <a:t>t</a:t>
            </a:r>
            <a:r>
              <a:rPr lang="en-US" sz="1800" dirty="0" smtClean="0"/>
              <a:t>2].</a:t>
            </a:r>
          </a:p>
          <a:p>
            <a:pPr lvl="1"/>
            <a:r>
              <a:rPr lang="en-US" sz="1800" i="1" dirty="0" smtClean="0"/>
              <a:t>brute-force</a:t>
            </a:r>
            <a:r>
              <a:rPr lang="en-US" sz="1800" b="1" i="1" dirty="0" smtClean="0"/>
              <a:t>*</a:t>
            </a:r>
            <a:r>
              <a:rPr lang="en-US" sz="1800" dirty="0" smtClean="0"/>
              <a:t>: </a:t>
            </a:r>
            <a:r>
              <a:rPr lang="en-US" sz="1800" i="1" dirty="0" smtClean="0"/>
              <a:t>brute-force</a:t>
            </a:r>
            <a:r>
              <a:rPr lang="en-US" sz="1800" dirty="0" smtClean="0"/>
              <a:t> with pruning by </a:t>
            </a:r>
            <a:r>
              <a:rPr lang="en-US" sz="1800" dirty="0"/>
              <a:t>|</a:t>
            </a:r>
            <a:r>
              <a:rPr lang="en-US" sz="1800" i="1" dirty="0" err="1"/>
              <a:t>r</a:t>
            </a:r>
            <a:r>
              <a:rPr lang="en-US" sz="1800" dirty="0" err="1"/>
              <a:t>|</a:t>
            </a:r>
            <a:r>
              <a:rPr lang="en-US" sz="1800" baseline="-25000" dirty="0" err="1"/>
              <a:t>max</a:t>
            </a:r>
            <a:r>
              <a:rPr lang="en-US" sz="1800" baseline="-25000" dirty="0"/>
              <a:t> </a:t>
            </a:r>
            <a:r>
              <a:rPr lang="en-US" sz="1600" dirty="0" smtClean="0"/>
              <a:t>.</a:t>
            </a:r>
          </a:p>
          <a:p>
            <a:r>
              <a:rPr lang="en-US" sz="1800" dirty="0" smtClean="0"/>
              <a:t> Testing Environment:</a:t>
            </a:r>
          </a:p>
          <a:p>
            <a:pPr lvl="1"/>
            <a:r>
              <a:rPr lang="en-US" sz="1600" dirty="0" smtClean="0"/>
              <a:t>Linux 2.6, Intel Xeon 2.5G (8 core), Java VM Memory Heap: 12Gbytes 	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6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463" y="1143000"/>
            <a:ext cx="7583487" cy="838200"/>
          </a:xfrm>
        </p:spPr>
        <p:txBody>
          <a:bodyPr/>
          <a:lstStyle/>
          <a:p>
            <a:pPr>
              <a:buNone/>
            </a:pPr>
            <a:r>
              <a:rPr lang="en-US" sz="1800" b="1" dirty="0" smtClean="0"/>
              <a:t>Synthetic data</a:t>
            </a:r>
            <a:r>
              <a:rPr lang="en-US" sz="1800" dirty="0" smtClean="0"/>
              <a:t>: 7 data sequences. 8 event types. Average sample period is 100. Random generated with 3 embedded dependencies.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>
              <a:buNone/>
            </a:pPr>
            <a:endParaRPr lang="en-US" sz="1800" b="1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992631"/>
              </p:ext>
            </p:extLst>
          </p:nvPr>
        </p:nvGraphicFramePr>
        <p:xfrm>
          <a:off x="1143000" y="1947148"/>
          <a:ext cx="685800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29000"/>
                <a:gridCol w="3429000"/>
              </a:tblGrid>
              <a:tr h="33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/>
                        <a:t>Embedded Dependency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support</a:t>
                      </a:r>
                      <a:endParaRPr lang="en-US" sz="1600" b="1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I</a:t>
                      </a:r>
                      <a:r>
                        <a:rPr lang="en-US" sz="1600" i="0" baseline="-25000" dirty="0" smtClean="0"/>
                        <a:t>1</a:t>
                      </a:r>
                      <a:r>
                        <a:rPr lang="en-US" sz="1600" dirty="0" smtClean="0"/>
                        <a:t>⟶</a:t>
                      </a:r>
                      <a:r>
                        <a:rPr lang="en-US" sz="1600" baseline="-25000" dirty="0" smtClean="0"/>
                        <a:t>[</a:t>
                      </a:r>
                      <a:r>
                        <a:rPr lang="en-US" sz="1600" i="0" baseline="-25000" dirty="0" smtClean="0"/>
                        <a:t>400,500</a:t>
                      </a:r>
                      <a:r>
                        <a:rPr lang="en-US" sz="1600" baseline="-25000" dirty="0" smtClean="0"/>
                        <a:t>]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baseline="-25000" dirty="0" smtClean="0"/>
                        <a:t>2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</a:t>
                      </a:r>
                      <a:endParaRPr lang="en-US" sz="1600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I</a:t>
                      </a:r>
                      <a:r>
                        <a:rPr lang="en-US" sz="1600" i="0" baseline="-25000" dirty="0" smtClean="0"/>
                        <a:t>2</a:t>
                      </a:r>
                      <a:r>
                        <a:rPr lang="en-US" sz="1600" dirty="0" smtClean="0"/>
                        <a:t>⟶</a:t>
                      </a:r>
                      <a:r>
                        <a:rPr lang="en-US" sz="1600" baseline="-25000" dirty="0" smtClean="0"/>
                        <a:t>[</a:t>
                      </a:r>
                      <a:r>
                        <a:rPr lang="en-US" sz="1600" i="0" baseline="-25000" dirty="0" smtClean="0"/>
                        <a:t>1000,1100</a:t>
                      </a:r>
                      <a:r>
                        <a:rPr lang="en-US" sz="1600" baseline="-25000" dirty="0" smtClean="0"/>
                        <a:t>]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baseline="-25000" dirty="0" smtClean="0"/>
                        <a:t>3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0.12</a:t>
                      </a:r>
                      <a:endParaRPr lang="en-US" sz="1600" dirty="0"/>
                    </a:p>
                  </a:txBody>
                  <a:tcPr/>
                </a:tc>
              </a:tr>
              <a:tr h="3327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i="1" dirty="0" smtClean="0"/>
                        <a:t>I</a:t>
                      </a:r>
                      <a:r>
                        <a:rPr lang="en-US" sz="1600" i="0" baseline="-25000" dirty="0" smtClean="0"/>
                        <a:t>4</a:t>
                      </a:r>
                      <a:r>
                        <a:rPr lang="en-US" sz="1600" dirty="0" smtClean="0"/>
                        <a:t>⟶</a:t>
                      </a:r>
                      <a:r>
                        <a:rPr lang="en-US" sz="1600" baseline="-25000" dirty="0" smtClean="0"/>
                        <a:t>[</a:t>
                      </a:r>
                      <a:r>
                        <a:rPr lang="en-US" sz="1600" i="0" baseline="-25000" dirty="0" smtClean="0"/>
                        <a:t>5500,5800</a:t>
                      </a:r>
                      <a:r>
                        <a:rPr lang="en-US" sz="1600" baseline="-25000" dirty="0" smtClean="0"/>
                        <a:t>]</a:t>
                      </a:r>
                      <a:r>
                        <a:rPr lang="en-US" sz="1600" i="1" dirty="0" smtClean="0"/>
                        <a:t>I</a:t>
                      </a:r>
                      <a:r>
                        <a:rPr lang="en-US" sz="1600" i="0" baseline="-25000" dirty="0" smtClean="0"/>
                        <a:t>5</a:t>
                      </a:r>
                      <a:endParaRPr 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0.15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5976173"/>
              </p:ext>
            </p:extLst>
          </p:nvPr>
        </p:nvGraphicFramePr>
        <p:xfrm>
          <a:off x="838201" y="4684930"/>
          <a:ext cx="7524750" cy="1258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2181"/>
                <a:gridCol w="1504950"/>
                <a:gridCol w="2090208"/>
                <a:gridCol w="2527411"/>
              </a:tblGrid>
              <a:tr h="4216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Dataset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Time Frame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#Events</a:t>
                      </a:r>
                      <a:endParaRPr lang="en-US" sz="14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#Event Types</a:t>
                      </a:r>
                      <a:endParaRPr lang="en-US" sz="14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492">
                <a:tc>
                  <a:txBody>
                    <a:bodyPr/>
                    <a:lstStyle/>
                    <a:p>
                      <a:r>
                        <a:rPr lang="en-US" sz="1400" b="0" i="0" dirty="0" smtClean="0"/>
                        <a:t>Account1</a:t>
                      </a:r>
                      <a:endParaRPr lang="en-US" sz="1400" b="0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54 days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1,124,834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95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418492">
                <a:tc>
                  <a:txBody>
                    <a:bodyPr/>
                    <a:lstStyle/>
                    <a:p>
                      <a:r>
                        <a:rPr lang="en-US" sz="1400" b="0" i="0" dirty="0" smtClean="0"/>
                        <a:t>Account2</a:t>
                      </a:r>
                      <a:endParaRPr lang="en-US" sz="1400" b="0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32 days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2,076,408</a:t>
                      </a:r>
                      <a:endParaRPr lang="en-US" sz="1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104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38201" y="3288268"/>
            <a:ext cx="7524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lags are large. Dependent items are very likely to be </a:t>
            </a:r>
            <a:r>
              <a:rPr lang="en-US" dirty="0" smtClean="0">
                <a:solidFill>
                  <a:srgbClr val="FF0000"/>
                </a:solidFill>
              </a:rPr>
              <a:t>interleaved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85799" y="4038600"/>
            <a:ext cx="8245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Real data</a:t>
            </a:r>
            <a:r>
              <a:rPr lang="en-US" dirty="0" smtClean="0"/>
              <a:t>: Tivoli Monitoring system events from two large accounts in IBM service center. </a:t>
            </a:r>
          </a:p>
        </p:txBody>
      </p:sp>
    </p:spTree>
    <p:extLst>
      <p:ext uri="{BB962C8B-B14F-4D97-AF65-F5344CB8AC3E}">
        <p14:creationId xmlns:p14="http://schemas.microsoft.com/office/powerpoint/2010/main" val="42716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381000"/>
            <a:ext cx="7907337" cy="1044575"/>
          </a:xfrm>
        </p:spPr>
        <p:txBody>
          <a:bodyPr/>
          <a:lstStyle/>
          <a:p>
            <a:r>
              <a:rPr lang="en-US" dirty="0" smtClean="0"/>
              <a:t>An Example for Time Lag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66800" y="388620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dirty="0" err="1" smtClean="0"/>
              <a:t>Disk_Capacity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⟶ </a:t>
            </a:r>
            <a:r>
              <a:rPr lang="en-US" baseline="-25000" dirty="0" smtClean="0">
                <a:latin typeface="Cambria Math"/>
                <a:ea typeface="Cambria Math"/>
              </a:rPr>
              <a:t>[5min,6min]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Database, [5min, 6min] is the lag interval.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6523917"/>
              </p:ext>
            </p:extLst>
          </p:nvPr>
        </p:nvGraphicFramePr>
        <p:xfrm>
          <a:off x="493713" y="1425575"/>
          <a:ext cx="7989451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6" name="Visio" r:id="rId3" imgW="6172200" imgH="1822942" progId="Visio.Drawing.11">
                  <p:embed/>
                </p:oleObj>
              </mc:Choice>
              <mc:Fallback>
                <p:oleObj name="Visio" r:id="rId3" imgW="6172200" imgH="1822942" progId="Visio.Drawing.11">
                  <p:embed/>
                  <p:pic>
                    <p:nvPicPr>
                      <p:cNvPr id="0" name="Picture 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3" y="1425575"/>
                        <a:ext cx="7989451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93713" y="4696599"/>
            <a:ext cx="8178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Why time lag is important?	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3713" y="5065931"/>
            <a:ext cx="7989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dirty="0" smtClean="0"/>
              <a:t> If the time lag is close to 0,  database is writing a huge log. </a:t>
            </a:r>
          </a:p>
          <a:p>
            <a:pPr marL="0" lvl="1">
              <a:buFont typeface="Arial" pitchFamily="34" charset="0"/>
              <a:buChar char="•"/>
            </a:pPr>
            <a:r>
              <a:rPr lang="en-US" dirty="0" smtClean="0"/>
              <a:t> If the time lag is larger than 0, disk is really full.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Data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463" y="1196975"/>
            <a:ext cx="7583487" cy="4208463"/>
          </a:xfrm>
        </p:spPr>
        <p:txBody>
          <a:bodyPr/>
          <a:lstStyle/>
          <a:p>
            <a:r>
              <a:rPr lang="en-US" sz="2400" dirty="0" smtClean="0"/>
              <a:t>Effectiveness:</a:t>
            </a:r>
            <a:endParaRPr lang="en-US" sz="2000" dirty="0" smtClean="0"/>
          </a:p>
          <a:p>
            <a:pPr lvl="1"/>
            <a:r>
              <a:rPr lang="en-US" sz="1800" i="1" dirty="0" smtClean="0"/>
              <a:t>brute-force, brute-force</a:t>
            </a:r>
            <a:r>
              <a:rPr lang="en-US" sz="1800" b="1" i="1" dirty="0" smtClean="0"/>
              <a:t>*</a:t>
            </a:r>
            <a:r>
              <a:rPr lang="en-US" sz="1800" i="1" dirty="0" smtClean="0"/>
              <a:t>,</a:t>
            </a:r>
            <a:r>
              <a:rPr lang="en-US" sz="1800" i="1" dirty="0" err="1" smtClean="0"/>
              <a:t>STScan</a:t>
            </a:r>
            <a:r>
              <a:rPr lang="en-US" sz="1800" i="1" dirty="0" smtClean="0"/>
              <a:t>, </a:t>
            </a:r>
            <a:r>
              <a:rPr lang="en-US" sz="1800" i="1" dirty="0" err="1" smtClean="0"/>
              <a:t>STScan</a:t>
            </a:r>
            <a:r>
              <a:rPr lang="en-US" sz="1800" b="1" i="1" dirty="0" smtClean="0"/>
              <a:t>*</a:t>
            </a:r>
            <a:r>
              <a:rPr lang="en-US" sz="1800" i="1" dirty="0" smtClean="0"/>
              <a:t> </a:t>
            </a:r>
            <a:r>
              <a:rPr lang="en-US" sz="1800" dirty="0" smtClean="0"/>
              <a:t>can find all embedded temporal dependencies if they can finish the running. </a:t>
            </a:r>
          </a:p>
          <a:p>
            <a:pPr lvl="1"/>
            <a:r>
              <a:rPr lang="en-US" sz="1800" i="1" dirty="0" smtClean="0"/>
              <a:t>inter-arrivals</a:t>
            </a:r>
            <a:r>
              <a:rPr lang="en-US" sz="1800" dirty="0" smtClean="0"/>
              <a:t> fails.</a:t>
            </a:r>
          </a:p>
          <a:p>
            <a:r>
              <a:rPr lang="en-US" sz="2400" dirty="0" smtClean="0"/>
              <a:t>Efficiency: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216205"/>
            <a:ext cx="4191000" cy="2879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419600" y="3352800"/>
          <a:ext cx="4572000" cy="21699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19200"/>
                <a:gridCol w="680852"/>
                <a:gridCol w="633351"/>
                <a:gridCol w="743197"/>
                <a:gridCol w="1295400"/>
              </a:tblGrid>
              <a:tr h="25539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Data size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10</a:t>
                      </a:r>
                      <a:r>
                        <a:rPr lang="en-US" sz="1400" b="1" baseline="30000" dirty="0" smtClean="0"/>
                        <a:t>3</a:t>
                      </a:r>
                      <a:endParaRPr lang="en-US" sz="14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10</a:t>
                      </a:r>
                      <a:r>
                        <a:rPr lang="en-US" sz="1400" b="1" baseline="30000" dirty="0" smtClean="0"/>
                        <a:t>4</a:t>
                      </a:r>
                      <a:endParaRPr lang="en-US" sz="1400" b="1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5</a:t>
                      </a:r>
                      <a:r>
                        <a:rPr lang="en-US" sz="1400" b="1" dirty="0" smtClean="0">
                          <a:latin typeface="Cambria Math"/>
                          <a:ea typeface="Cambria Math"/>
                        </a:rPr>
                        <a:t>∙</a:t>
                      </a:r>
                      <a:r>
                        <a:rPr lang="en-US" sz="1400" b="1" dirty="0" smtClean="0"/>
                        <a:t>10</a:t>
                      </a:r>
                      <a:r>
                        <a:rPr lang="en-US" sz="1400" b="1" baseline="30000" dirty="0" smtClean="0"/>
                        <a:t>4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10</a:t>
                      </a:r>
                      <a:r>
                        <a:rPr lang="en-US" sz="1400" b="1" baseline="30000" dirty="0" smtClean="0"/>
                        <a:t>5</a:t>
                      </a:r>
                      <a:endParaRPr lang="en-US" sz="1400" b="1" dirty="0"/>
                    </a:p>
                  </a:txBody>
                  <a:tcPr/>
                </a:tc>
              </a:tr>
              <a:tr h="368685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STScan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+mn-ea"/>
                        </a:rPr>
                        <a:t>3</a:t>
                      </a:r>
                      <a:r>
                        <a:rPr lang="en-US" sz="1400" dirty="0" smtClean="0">
                          <a:latin typeface="Cambria Math"/>
                          <a:ea typeface="Cambria Math"/>
                        </a:rPr>
                        <a:t>∙</a:t>
                      </a: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+mn-ea"/>
                        </a:rPr>
                        <a:t>3</a:t>
                      </a:r>
                      <a:r>
                        <a:rPr lang="en-US" sz="1400" dirty="0" smtClean="0">
                          <a:latin typeface="Cambria Math"/>
                          <a:ea typeface="Cambria Math"/>
                        </a:rPr>
                        <a:t>∙</a:t>
                      </a: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+mn-ea"/>
                        </a:rPr>
                        <a:t>8</a:t>
                      </a:r>
                      <a:r>
                        <a:rPr lang="en-US" sz="1400" dirty="0" smtClean="0">
                          <a:latin typeface="Cambria Math"/>
                          <a:ea typeface="Cambria Math"/>
                        </a:rPr>
                        <a:t>∙</a:t>
                      </a: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rgbClr val="FF0000"/>
                          </a:solidFill>
                        </a:rPr>
                        <a:t>OutOfMemory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55391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STScan</a:t>
                      </a:r>
                      <a:r>
                        <a:rPr lang="en-US" sz="1400" dirty="0" smtClean="0"/>
                        <a:t>*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mbria Math"/>
                          <a:ea typeface="Cambria Math"/>
                        </a:rPr>
                        <a:t>∙</a:t>
                      </a: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</a:tr>
              <a:tr h="25539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Brute-Force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+mn-lt"/>
                          <a:ea typeface="+mn-ea"/>
                        </a:rPr>
                        <a:t>9</a:t>
                      </a:r>
                      <a:r>
                        <a:rPr lang="en-US" sz="1400" dirty="0" smtClean="0">
                          <a:latin typeface="Cambria Math"/>
                          <a:ea typeface="Cambria Math"/>
                        </a:rPr>
                        <a:t>∙</a:t>
                      </a: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4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mbria Math"/>
                          <a:ea typeface="Cambria Math"/>
                        </a:rPr>
                        <a:t>∙</a:t>
                      </a: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4</a:t>
                      </a:r>
                      <a:endParaRPr 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+mn-ea"/>
                        </a:rPr>
                        <a:t>9</a:t>
                      </a:r>
                      <a:r>
                        <a:rPr lang="en-US" sz="1400" dirty="0" smtClean="0">
                          <a:latin typeface="Cambria Math"/>
                          <a:ea typeface="Cambria Math"/>
                        </a:rPr>
                        <a:t>∙</a:t>
                      </a: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4</a:t>
                      </a:r>
                      <a:endParaRPr lang="en-US" sz="1400" dirty="0" smtClean="0"/>
                    </a:p>
                  </a:txBody>
                  <a:tcPr/>
                </a:tc>
              </a:tr>
              <a:tr h="3686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Brute-Force*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+mn-ea"/>
                        </a:rPr>
                        <a:t>9</a:t>
                      </a:r>
                      <a:r>
                        <a:rPr lang="en-US" sz="1400" dirty="0" smtClean="0">
                          <a:latin typeface="Cambria Math"/>
                          <a:ea typeface="Cambria Math"/>
                        </a:rPr>
                        <a:t>∙</a:t>
                      </a: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2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4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5</a:t>
                      </a:r>
                      <a:r>
                        <a:rPr lang="en-US" sz="1400" dirty="0" smtClean="0">
                          <a:latin typeface="Cambria Math"/>
                          <a:ea typeface="Cambria Math"/>
                        </a:rPr>
                        <a:t>∙</a:t>
                      </a: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4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+mn-lt"/>
                          <a:ea typeface="+mn-ea"/>
                        </a:rPr>
                        <a:t>9</a:t>
                      </a:r>
                      <a:r>
                        <a:rPr lang="en-US" sz="1400" dirty="0" smtClean="0">
                          <a:latin typeface="Cambria Math"/>
                          <a:ea typeface="Cambria Math"/>
                        </a:rPr>
                        <a:t>∙</a:t>
                      </a:r>
                      <a:r>
                        <a:rPr lang="en-US" sz="1400" dirty="0" smtClean="0"/>
                        <a:t>10</a:t>
                      </a:r>
                      <a:r>
                        <a:rPr lang="en-US" sz="1400" baseline="30000" dirty="0" smtClean="0"/>
                        <a:t>4</a:t>
                      </a:r>
                      <a:endParaRPr lang="en-US" sz="1400" dirty="0" smtClean="0"/>
                    </a:p>
                    <a:p>
                      <a:endParaRPr lang="en-US" sz="1400" dirty="0"/>
                    </a:p>
                  </a:txBody>
                  <a:tcPr/>
                </a:tc>
              </a:tr>
              <a:tr h="368685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Inter-arrival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&lt;10</a:t>
                      </a:r>
                      <a:r>
                        <a:rPr lang="en-US" sz="1400" baseline="30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&lt;10</a:t>
                      </a:r>
                      <a:r>
                        <a:rPr lang="en-US" sz="1400" baseline="30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&lt;10</a:t>
                      </a:r>
                      <a:r>
                        <a:rPr lang="en-US" sz="1400" baseline="30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&lt;10</a:t>
                      </a:r>
                      <a:r>
                        <a:rPr lang="en-US" sz="1400" baseline="300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05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0" y="3330575"/>
            <a:ext cx="6388640" cy="3015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Tivoli Monitoring </a:t>
            </a:r>
            <a:r>
              <a:rPr lang="en-US" sz="4000" dirty="0" smtClean="0"/>
              <a:t>System Events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1644087"/>
              </p:ext>
            </p:extLst>
          </p:nvPr>
        </p:nvGraphicFramePr>
        <p:xfrm>
          <a:off x="533400" y="1196975"/>
          <a:ext cx="6400800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656"/>
                <a:gridCol w="4864144"/>
              </a:tblGrid>
              <a:tr h="2644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Dataset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Discovered Dependencies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</a:tr>
              <a:tr h="264432">
                <a:tc rowSpan="3">
                  <a:txBody>
                    <a:bodyPr/>
                    <a:lstStyle/>
                    <a:p>
                      <a:r>
                        <a:rPr lang="en-US" sz="1400" b="0" i="0" dirty="0" smtClean="0"/>
                        <a:t>Account1</a:t>
                      </a:r>
                      <a:endParaRPr lang="en-US" sz="1400" b="0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MSG_Plat_APP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PMingLiU" pitchFamily="18" charset="-120"/>
                        </a:rPr>
                        <a:t>⟶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[3600,3600]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MSG_Plat_APP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Linux_Process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PMingLiU" pitchFamily="18" charset="-120"/>
                        </a:rPr>
                        <a:t>⟶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[0,96]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Process</a:t>
                      </a:r>
                      <a:endParaRPr kumimoji="0" lang="en-US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SMP_CPU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PMingLiU" pitchFamily="18" charset="-120"/>
                        </a:rPr>
                        <a:t>⟶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[0,27]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Linux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_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Process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264432">
                <a:tc rowSpan="3">
                  <a:txBody>
                    <a:bodyPr/>
                    <a:lstStyle/>
                    <a:p>
                      <a:r>
                        <a:rPr lang="en-US" sz="1400" b="0" i="0" dirty="0" smtClean="0"/>
                        <a:t>Account2</a:t>
                      </a:r>
                      <a:endParaRPr lang="en-US" sz="1400" b="0" i="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TEC_Error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PMingLiU" pitchFamily="18" charset="-120"/>
                        </a:rPr>
                        <a:t>⟶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[0,1]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Ticket_Retry</a:t>
                      </a:r>
                      <a:endParaRPr kumimoji="0" lang="en-US" sz="14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TEC_Retry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PMingLiU" pitchFamily="18" charset="-120"/>
                        </a:rPr>
                        <a:t>⟶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[0,1]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</a:t>
                      </a:r>
                      <a:r>
                        <a:rPr kumimoji="0" lang="en-US" sz="14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Ticket_Error</a:t>
                      </a:r>
                      <a:endParaRPr kumimoji="0" lang="en-US" sz="1400" b="0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PMingLiU" pitchFamily="18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644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AIX_HW_ERROR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PMingLiU" pitchFamily="18" charset="-120"/>
                        </a:rPr>
                        <a:t>⟶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[8,9]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 </a:t>
                      </a:r>
                      <a:r>
                        <a:rPr kumimoji="0" lang="en-US" sz="1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PMingLiU" pitchFamily="18" charset="-120"/>
                        </a:rPr>
                        <a:t>AIX_HW_ERROR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819400" y="6192643"/>
            <a:ext cx="2971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Event Plot for Account2</a:t>
            </a:r>
            <a:endParaRPr lang="en-US" sz="1400" b="1" dirty="0"/>
          </a:p>
        </p:txBody>
      </p:sp>
      <p:cxnSp>
        <p:nvCxnSpPr>
          <p:cNvPr id="16" name="Straight Arrow Connector 15"/>
          <p:cNvCxnSpPr>
            <a:endCxn id="19" idx="2"/>
          </p:cNvCxnSpPr>
          <p:nvPr/>
        </p:nvCxnSpPr>
        <p:spPr>
          <a:xfrm flipV="1">
            <a:off x="6248400" y="1941731"/>
            <a:ext cx="1790700" cy="6490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19" idx="2"/>
          </p:cNvCxnSpPr>
          <p:nvPr/>
        </p:nvCxnSpPr>
        <p:spPr>
          <a:xfrm flipV="1">
            <a:off x="6248400" y="1941731"/>
            <a:ext cx="1790700" cy="953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086600" y="12954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Inter-arrivals </a:t>
            </a:r>
            <a:r>
              <a:rPr lang="en-US" dirty="0" smtClean="0"/>
              <a:t>only find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6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Tivoli Monitoring </a:t>
            </a:r>
            <a:r>
              <a:rPr lang="en-US" sz="4000" dirty="0" smtClean="0"/>
              <a:t>System Events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058" y="1425575"/>
            <a:ext cx="4335542" cy="337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5542" y="1371600"/>
            <a:ext cx="4460798" cy="345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779463" y="4822825"/>
            <a:ext cx="3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 times on Account1 data</a:t>
            </a:r>
            <a:endParaRPr lang="en-US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105400" y="4822825"/>
            <a:ext cx="3556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Run times on Account2 data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1639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  <a:p>
            <a:pPr lvl="1"/>
            <a:r>
              <a:rPr lang="en-US" dirty="0" smtClean="0"/>
              <a:t>Study the problem of discovering interleaved temporal dependencies.</a:t>
            </a:r>
          </a:p>
          <a:p>
            <a:pPr lvl="1"/>
            <a:r>
              <a:rPr lang="en-US" dirty="0" smtClean="0"/>
              <a:t>Propose </a:t>
            </a:r>
            <a:r>
              <a:rPr lang="en-US" i="1" dirty="0" err="1" smtClean="0"/>
              <a:t>STScan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i="1" dirty="0" err="1" smtClean="0"/>
              <a:t>STScan</a:t>
            </a:r>
            <a:r>
              <a:rPr lang="en-US" b="1" i="1" dirty="0" smtClean="0"/>
              <a:t>*</a:t>
            </a:r>
            <a:r>
              <a:rPr lang="en-US" dirty="0" smtClean="0"/>
              <a:t> two algorithms, which are faster than brute-force search approaches, although their time complexities are still high </a:t>
            </a:r>
            <a:r>
              <a:rPr lang="en-US" i="1" dirty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Prove that the problem is 3SUM-Hard.</a:t>
            </a:r>
          </a:p>
          <a:p>
            <a:r>
              <a:rPr lang="en-US" dirty="0" smtClean="0"/>
              <a:t>Future work</a:t>
            </a:r>
          </a:p>
          <a:p>
            <a:pPr lvl="1"/>
            <a:r>
              <a:rPr lang="en-US" dirty="0" smtClean="0"/>
              <a:t>Develop an approximation algorithm which can solve the problem in a linear time complexity.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6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Thank you!</a:t>
            </a:r>
          </a:p>
          <a:p>
            <a:endParaRPr lang="en-US" dirty="0"/>
          </a:p>
          <a:p>
            <a:r>
              <a:rPr lang="en-US" sz="2400" dirty="0" smtClean="0"/>
              <a:t>Any question?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8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Definition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Problem:</a:t>
            </a:r>
          </a:p>
          <a:p>
            <a:pPr lvl="1"/>
            <a:r>
              <a:rPr lang="en-US" dirty="0" smtClean="0"/>
              <a:t>Given a temporal dependency </a:t>
            </a:r>
            <a:r>
              <a:rPr lang="en-US" i="1" dirty="0" smtClean="0"/>
              <a:t>A</a:t>
            </a:r>
            <a:r>
              <a:rPr lang="en-US" dirty="0" smtClean="0"/>
              <a:t>⟶</a:t>
            </a:r>
            <a:r>
              <a:rPr lang="en-US" i="1" dirty="0" smtClean="0"/>
              <a:t>B</a:t>
            </a:r>
            <a:r>
              <a:rPr lang="en-US" dirty="0" smtClean="0"/>
              <a:t>: when event </a:t>
            </a:r>
            <a:r>
              <a:rPr lang="en-US" i="1" dirty="0" smtClean="0"/>
              <a:t>A</a:t>
            </a:r>
            <a:r>
              <a:rPr lang="en-US" dirty="0" smtClean="0"/>
              <a:t> happens, </a:t>
            </a:r>
            <a:r>
              <a:rPr lang="en-US" i="1" dirty="0" smtClean="0"/>
              <a:t>B</a:t>
            </a:r>
            <a:r>
              <a:rPr lang="en-US" dirty="0" smtClean="0"/>
              <a:t> will also happen. What is the </a:t>
            </a:r>
            <a:r>
              <a:rPr lang="en-US" dirty="0" smtClean="0">
                <a:solidFill>
                  <a:srgbClr val="FF0000"/>
                </a:solidFill>
              </a:rPr>
              <a:t>time lag </a:t>
            </a:r>
            <a:r>
              <a:rPr lang="en-US" dirty="0" smtClean="0"/>
              <a:t>between dependent event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r>
              <a:rPr lang="en-US" dirty="0" smtClean="0"/>
              <a:t>Why study this problem:</a:t>
            </a:r>
          </a:p>
          <a:p>
            <a:pPr lvl="1"/>
            <a:r>
              <a:rPr lang="en-US" dirty="0" smtClean="0"/>
              <a:t>The time lag indicates the </a:t>
            </a:r>
            <a:r>
              <a:rPr lang="en-US" dirty="0" smtClean="0">
                <a:solidFill>
                  <a:srgbClr val="FF0000"/>
                </a:solidFill>
              </a:rPr>
              <a:t>cause</a:t>
            </a:r>
            <a:r>
              <a:rPr lang="en-US" dirty="0" smtClean="0"/>
              <a:t> of the temporal dependency.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463" y="1705768"/>
            <a:ext cx="7583487" cy="4208463"/>
          </a:xfrm>
        </p:spPr>
        <p:txBody>
          <a:bodyPr/>
          <a:lstStyle/>
          <a:p>
            <a:r>
              <a:rPr lang="en-US" dirty="0" smtClean="0"/>
              <a:t>Ask the user to </a:t>
            </a:r>
            <a:r>
              <a:rPr lang="en-US" dirty="0" smtClean="0">
                <a:solidFill>
                  <a:srgbClr val="FF0000"/>
                </a:solidFill>
              </a:rPr>
              <a:t>predefine</a:t>
            </a:r>
            <a:r>
              <a:rPr lang="en-US" dirty="0" smtClean="0"/>
              <a:t> a time window for analyzing the event associations (The user may not know).</a:t>
            </a:r>
          </a:p>
          <a:p>
            <a:r>
              <a:rPr lang="en-US" dirty="0" smtClean="0"/>
              <a:t>Assume the temporal dependency is not </a:t>
            </a:r>
            <a:r>
              <a:rPr lang="en-US" dirty="0" smtClean="0">
                <a:solidFill>
                  <a:srgbClr val="FF0000"/>
                </a:solidFill>
              </a:rPr>
              <a:t>interleaved</a:t>
            </a:r>
            <a:r>
              <a:rPr lang="en-US" dirty="0" smtClean="0"/>
              <a:t> (Two dependent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has no other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between them).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0653717"/>
              </p:ext>
            </p:extLst>
          </p:nvPr>
        </p:nvGraphicFramePr>
        <p:xfrm>
          <a:off x="779463" y="3555206"/>
          <a:ext cx="7989887" cy="235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" name="Visio" r:id="rId3" imgW="6359310" imgH="1990006" progId="Visio.Drawing.11">
                  <p:embed/>
                </p:oleObj>
              </mc:Choice>
              <mc:Fallback>
                <p:oleObj name="Visio" r:id="rId3" imgW="6359310" imgH="1990006" progId="Visio.Drawing.11">
                  <p:embed/>
                  <p:pic>
                    <p:nvPicPr>
                      <p:cNvPr id="0" name="Picture 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3" y="3555206"/>
                        <a:ext cx="7989887" cy="2359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421754" y="5683398"/>
            <a:ext cx="3078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Overlap (Interleaved)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422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3713" y="304800"/>
            <a:ext cx="8650287" cy="1044575"/>
          </a:xfrm>
        </p:spPr>
        <p:txBody>
          <a:bodyPr/>
          <a:lstStyle/>
          <a:p>
            <a:r>
              <a:rPr lang="en-US" dirty="0" smtClean="0"/>
              <a:t>Relation with Other Temporal Patterns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93713" y="1524000"/>
            <a:ext cx="8193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4831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667000"/>
            <a:ext cx="7654692" cy="2811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7" name="TextBox 26"/>
          <p:cNvSpPr txBox="1"/>
          <p:nvPr/>
        </p:nvSpPr>
        <p:spPr>
          <a:xfrm>
            <a:off x="685800" y="1570166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Those temporal patterns can be seen as the temporal dependency with particular constraints on the time lag.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2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for Finding Time Lag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temporal dependency, </a:t>
            </a:r>
            <a:r>
              <a:rPr lang="en-US" i="1" dirty="0"/>
              <a:t>A</a:t>
            </a:r>
            <a:r>
              <a:rPr lang="en-US" dirty="0" smtClean="0"/>
              <a:t>⟶</a:t>
            </a:r>
            <a:r>
              <a:rPr lang="en-US" baseline="-25000" dirty="0" smtClean="0"/>
              <a:t>[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1,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2]</a:t>
            </a:r>
            <a:r>
              <a:rPr lang="en-US" i="1" dirty="0" smtClean="0"/>
              <a:t>B</a:t>
            </a:r>
            <a:r>
              <a:rPr lang="en-US" dirty="0" smtClean="0"/>
              <a:t>, what kind of lag interval [t1,t2] we want to find?</a:t>
            </a:r>
          </a:p>
          <a:p>
            <a:pPr lvl="1"/>
            <a:r>
              <a:rPr lang="en-US" dirty="0" smtClean="0"/>
              <a:t>If the lag interval is too </a:t>
            </a:r>
            <a:r>
              <a:rPr lang="en-US" dirty="0" smtClean="0">
                <a:solidFill>
                  <a:srgbClr val="FF0000"/>
                </a:solidFill>
              </a:rPr>
              <a:t>large</a:t>
            </a:r>
            <a:r>
              <a:rPr lang="en-US" dirty="0" smtClean="0"/>
              <a:t>, every </a:t>
            </a:r>
            <a:r>
              <a:rPr lang="en-US" i="1" dirty="0" smtClean="0"/>
              <a:t>A</a:t>
            </a:r>
            <a:r>
              <a:rPr lang="en-US" dirty="0" smtClean="0"/>
              <a:t> and every </a:t>
            </a:r>
            <a:r>
              <a:rPr lang="en-US" i="1" dirty="0" smtClean="0"/>
              <a:t>B</a:t>
            </a:r>
            <a:r>
              <a:rPr lang="en-US" dirty="0" smtClean="0"/>
              <a:t> would be “dependent”.</a:t>
            </a:r>
          </a:p>
          <a:p>
            <a:pPr lvl="1"/>
            <a:r>
              <a:rPr lang="en-US" dirty="0" smtClean="0"/>
              <a:t>If the lag interval is too </a:t>
            </a:r>
            <a:r>
              <a:rPr lang="en-US" dirty="0" smtClean="0">
                <a:solidFill>
                  <a:srgbClr val="FF0000"/>
                </a:solidFill>
              </a:rPr>
              <a:t>small</a:t>
            </a:r>
            <a:r>
              <a:rPr lang="en-US" dirty="0" smtClean="0"/>
              <a:t>, real dependent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might not be captured.</a:t>
            </a:r>
          </a:p>
          <a:p>
            <a:r>
              <a:rPr lang="en-US" dirty="0" smtClean="0"/>
              <a:t>Time complexity is too high.</a:t>
            </a:r>
          </a:p>
          <a:p>
            <a:pPr lvl="1"/>
            <a:r>
              <a:rPr lang="en-US" i="1" dirty="0" smtClean="0"/>
              <a:t>A</a:t>
            </a:r>
            <a:r>
              <a:rPr lang="en-US" dirty="0"/>
              <a:t>⟶</a:t>
            </a:r>
            <a:r>
              <a:rPr lang="en-US" baseline="-25000" dirty="0"/>
              <a:t>[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1,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2]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t</a:t>
            </a:r>
            <a:r>
              <a:rPr lang="en-US" dirty="0" smtClean="0"/>
              <a:t>1 and </a:t>
            </a:r>
            <a:r>
              <a:rPr lang="en-US" i="1" dirty="0" smtClean="0"/>
              <a:t>t</a:t>
            </a:r>
            <a:r>
              <a:rPr lang="en-US" dirty="0" smtClean="0"/>
              <a:t>2 can be any distance of any two time stamps.  There are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4</a:t>
            </a:r>
            <a:r>
              <a:rPr lang="en-US" dirty="0" smtClean="0"/>
              <a:t>) possible lag intervals.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Qualified Lag Interval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79463" y="1196975"/>
            <a:ext cx="7583487" cy="4208463"/>
          </a:xfrm>
        </p:spPr>
        <p:txBody>
          <a:bodyPr/>
          <a:lstStyle/>
          <a:p>
            <a:r>
              <a:rPr lang="en-US" dirty="0" smtClean="0"/>
              <a:t>If [t1,t2] is qualified, we should observe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occurrences for </a:t>
            </a:r>
            <a:r>
              <a:rPr lang="en-US" i="1" dirty="0" smtClean="0"/>
              <a:t>A</a:t>
            </a:r>
            <a:r>
              <a:rPr lang="en-US" dirty="0" smtClean="0"/>
              <a:t>⟶</a:t>
            </a:r>
            <a:r>
              <a:rPr lang="en-US" baseline="-25000" dirty="0" smtClean="0"/>
              <a:t>[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1,</a:t>
            </a:r>
            <a:r>
              <a:rPr lang="en-US" i="1" baseline="-25000" dirty="0" smtClean="0"/>
              <a:t>t</a:t>
            </a:r>
            <a:r>
              <a:rPr lang="en-US" baseline="-25000" dirty="0" smtClean="0"/>
              <a:t>2]</a:t>
            </a:r>
            <a:r>
              <a:rPr lang="en-US" i="1" dirty="0" smtClean="0"/>
              <a:t>B</a:t>
            </a:r>
            <a:r>
              <a:rPr lang="en-US" dirty="0" smtClean="0"/>
              <a:t>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00200" y="3949700"/>
          <a:ext cx="609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Lag Interval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Number of Occurrences</a:t>
                      </a:r>
                      <a:endParaRPr lang="en-US" sz="14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[0,1]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[5,6]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[0,6]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[0,+</a:t>
                      </a:r>
                      <a:r>
                        <a:rPr lang="en-US" dirty="0" smtClean="0">
                          <a:latin typeface="Cambria Math"/>
                          <a:ea typeface="Cambria Math"/>
                        </a:rPr>
                        <a:t>∞</a:t>
                      </a:r>
                      <a:r>
                        <a:rPr lang="en-US" dirty="0" smtClean="0"/>
                        <a:t>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616" name="Object 544"/>
          <p:cNvGraphicFramePr>
            <a:graphicFrameLocks noChangeAspect="1"/>
          </p:cNvGraphicFramePr>
          <p:nvPr/>
        </p:nvGraphicFramePr>
        <p:xfrm>
          <a:off x="1600200" y="2068513"/>
          <a:ext cx="6172200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9" name="Visio" r:id="rId3" imgW="6172200" imgH="1881637" progId="Visio.Drawing.11">
                  <p:embed/>
                </p:oleObj>
              </mc:Choice>
              <mc:Fallback>
                <p:oleObj name="Visio" r:id="rId3" imgW="6172200" imgH="1881637" progId="Visio.Drawing.11">
                  <p:embed/>
                  <p:pic>
                    <p:nvPicPr>
                      <p:cNvPr id="0" name="Picture 5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68513"/>
                        <a:ext cx="6172200" cy="188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990600" y="5846544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Length</a:t>
            </a:r>
            <a:r>
              <a:rPr lang="en-US" dirty="0" smtClean="0"/>
              <a:t> of the lag interval is larger, the number of occurrences also  becomes larger.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0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Qualified Lag Interval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Intuition:</a:t>
            </a:r>
          </a:p>
          <a:p>
            <a:pPr lvl="1"/>
            <a:r>
              <a:rPr lang="en-US" sz="1800" dirty="0" smtClean="0"/>
              <a:t>If </a:t>
            </a:r>
            <a:r>
              <a:rPr lang="en-US" sz="1800" i="1" dirty="0" smtClean="0"/>
              <a:t>B</a:t>
            </a:r>
            <a:r>
              <a:rPr lang="en-US" sz="1800" dirty="0" smtClean="0"/>
              <a:t> is </a:t>
            </a:r>
            <a:r>
              <a:rPr lang="en-US" sz="1800" dirty="0" smtClean="0">
                <a:solidFill>
                  <a:srgbClr val="FF0000"/>
                </a:solidFill>
              </a:rPr>
              <a:t>randomly</a:t>
            </a:r>
            <a:r>
              <a:rPr lang="en-US" sz="1800" dirty="0" smtClean="0"/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18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independently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smtClean="0"/>
              <a:t>distributed</a:t>
            </a:r>
            <a:r>
              <a:rPr lang="en-US" sz="1800" dirty="0" smtClean="0"/>
              <a:t>, how many occurrences observed in a time interval [t1,t2]? </a:t>
            </a:r>
          </a:p>
          <a:p>
            <a:r>
              <a:rPr lang="en-US" sz="2000" dirty="0" smtClean="0"/>
              <a:t>What is the minimum number of occurrences?</a:t>
            </a:r>
          </a:p>
          <a:p>
            <a:pPr lvl="1"/>
            <a:r>
              <a:rPr lang="en-US" sz="1800" dirty="0" smtClean="0"/>
              <a:t>Consider the number of occurrences in a lag interval to be a variable, </a:t>
            </a:r>
            <a:r>
              <a:rPr lang="en-US" sz="1800" i="1" dirty="0" smtClean="0"/>
              <a:t>n</a:t>
            </a:r>
            <a:r>
              <a:rPr lang="en-US" sz="1800" i="1" baseline="-25000" dirty="0" smtClean="0"/>
              <a:t>r</a:t>
            </a:r>
            <a:r>
              <a:rPr lang="en-US" sz="1800" dirty="0" smtClean="0"/>
              <a:t>. Then, use the </a:t>
            </a:r>
            <a:r>
              <a:rPr lang="en-US" sz="1800" i="1" dirty="0" smtClean="0"/>
              <a:t>chi-square</a:t>
            </a:r>
            <a:r>
              <a:rPr lang="en-US" sz="1800" dirty="0" smtClean="0"/>
              <a:t> test to judge whether it is caused by </a:t>
            </a:r>
            <a:r>
              <a:rPr lang="en-US" sz="1800" dirty="0" smtClean="0">
                <a:solidFill>
                  <a:srgbClr val="FF0000"/>
                </a:solidFill>
              </a:rPr>
              <a:t>randomness</a:t>
            </a:r>
            <a:r>
              <a:rPr lang="en-US" sz="1800" dirty="0" smtClean="0"/>
              <a:t> or not?</a:t>
            </a:r>
            <a:endParaRPr lang="en-US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596133"/>
              </p:ext>
            </p:extLst>
          </p:nvPr>
        </p:nvGraphicFramePr>
        <p:xfrm>
          <a:off x="1439106" y="4132467"/>
          <a:ext cx="2303388" cy="913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3" imgW="1155600" imgH="457200" progId="Equation.3">
                  <p:embed/>
                </p:oleObj>
              </mc:Choice>
              <mc:Fallback>
                <p:oleObj name="Equation" r:id="rId3" imgW="11556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106" y="4132467"/>
                        <a:ext cx="2303388" cy="91374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3622026"/>
              </p:ext>
            </p:extLst>
          </p:nvPr>
        </p:nvGraphicFramePr>
        <p:xfrm>
          <a:off x="4987512" y="4132467"/>
          <a:ext cx="1451832" cy="832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5" imgW="2719137" imgH="1556084" progId="Equation.3">
                  <p:embed/>
                </p:oleObj>
              </mc:Choice>
              <mc:Fallback>
                <p:oleObj name="Equation" r:id="rId5" imgW="2719137" imgH="1556084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7512" y="4132467"/>
                        <a:ext cx="1451832" cy="83229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>
            <a:off x="1371600" y="5015673"/>
            <a:ext cx="685800" cy="259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4643" y="5275263"/>
            <a:ext cx="2276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number of </a:t>
            </a:r>
            <a:r>
              <a:rPr lang="en-US" i="1" dirty="0" smtClean="0"/>
              <a:t>A</a:t>
            </a:r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267672" y="4786619"/>
            <a:ext cx="533400" cy="2595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39344" y="5144869"/>
            <a:ext cx="2276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Time frame for the event sequence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598555" y="2362200"/>
            <a:ext cx="1585690" cy="338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Expected value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it-IT" smtClean="0"/>
              <a:t>Liang Tang, Tao Li, Larisa Shwartz</a:t>
            </a: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Brute-Force Algorithm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Algorithm: For </a:t>
            </a:r>
            <a:r>
              <a:rPr lang="en-US" i="1" dirty="0"/>
              <a:t>A</a:t>
            </a:r>
            <a:r>
              <a:rPr lang="en-US" dirty="0"/>
              <a:t>⟶</a:t>
            </a:r>
            <a:r>
              <a:rPr lang="en-US" baseline="-25000" dirty="0"/>
              <a:t>[</a:t>
            </a:r>
            <a:r>
              <a:rPr lang="en-US" i="1" baseline="-25000" dirty="0"/>
              <a:t>t</a:t>
            </a:r>
            <a:r>
              <a:rPr lang="en-US" baseline="-25000" dirty="0"/>
              <a:t>1,</a:t>
            </a:r>
            <a:r>
              <a:rPr lang="en-US" i="1" baseline="-25000" dirty="0"/>
              <a:t>t</a:t>
            </a:r>
            <a:r>
              <a:rPr lang="en-US" baseline="-25000" dirty="0"/>
              <a:t>2]</a:t>
            </a:r>
            <a:r>
              <a:rPr lang="en-US" i="1" dirty="0"/>
              <a:t>B</a:t>
            </a:r>
            <a:r>
              <a:rPr lang="en-US" dirty="0" smtClean="0"/>
              <a:t>, for every possible </a:t>
            </a:r>
            <a:r>
              <a:rPr lang="en-US" i="1" dirty="0" smtClean="0"/>
              <a:t>t</a:t>
            </a:r>
            <a:r>
              <a:rPr lang="en-US" dirty="0" smtClean="0"/>
              <a:t>1 and </a:t>
            </a:r>
            <a:r>
              <a:rPr lang="en-US" i="1" dirty="0" smtClean="0"/>
              <a:t>t</a:t>
            </a:r>
            <a:r>
              <a:rPr lang="en-US" dirty="0" smtClean="0"/>
              <a:t>2, scan the event sequence and count the number of occurrences.  </a:t>
            </a:r>
          </a:p>
          <a:p>
            <a:r>
              <a:rPr lang="en-US" dirty="0" smtClean="0"/>
              <a:t>Time Complexity</a:t>
            </a:r>
          </a:p>
          <a:p>
            <a:pPr lvl="1"/>
            <a:r>
              <a:rPr lang="en-US" dirty="0" smtClean="0"/>
              <a:t>The number of distinct time stamps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he number of possible </a:t>
            </a:r>
            <a:r>
              <a:rPr lang="en-US" i="1" dirty="0" smtClean="0"/>
              <a:t>t</a:t>
            </a:r>
            <a:r>
              <a:rPr lang="en-US" dirty="0" smtClean="0"/>
              <a:t>1 and </a:t>
            </a:r>
            <a:r>
              <a:rPr lang="en-US" i="1" dirty="0" smtClean="0"/>
              <a:t>t</a:t>
            </a:r>
            <a:r>
              <a:rPr lang="en-US" dirty="0" smtClean="0"/>
              <a:t>2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2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The number of possible [</a:t>
            </a:r>
            <a:r>
              <a:rPr lang="en-US" i="1" dirty="0" smtClean="0"/>
              <a:t>t</a:t>
            </a:r>
            <a:r>
              <a:rPr lang="en-US" dirty="0" smtClean="0"/>
              <a:t>1,</a:t>
            </a:r>
            <a:r>
              <a:rPr lang="en-US" i="1" dirty="0" smtClean="0"/>
              <a:t>t</a:t>
            </a:r>
            <a:r>
              <a:rPr lang="en-US" dirty="0" smtClean="0"/>
              <a:t>2]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4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Each scanning is O(</a:t>
            </a:r>
            <a:r>
              <a:rPr lang="en-US" i="1" dirty="0" smtClean="0"/>
              <a:t>n</a:t>
            </a:r>
            <a:r>
              <a:rPr lang="en-US" dirty="0" smtClean="0"/>
              <a:t>). The total cost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/>
              <a:t>5</a:t>
            </a:r>
            <a:r>
              <a:rPr lang="en-US" dirty="0" smtClean="0"/>
              <a:t>).</a:t>
            </a:r>
          </a:p>
          <a:p>
            <a:r>
              <a:rPr lang="en-US" dirty="0" smtClean="0"/>
              <a:t>Cannot handle event sequences.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99FE31-B82E-334C-8B46-8388F4EF89A9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234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old">
  <a:themeElements>
    <a:clrScheme name="Revolution">
      <a:dk1>
        <a:sysClr val="windowText" lastClr="000000"/>
      </a:dk1>
      <a:lt1>
        <a:sysClr val="window" lastClr="FFFFFF"/>
      </a:lt1>
      <a:dk2>
        <a:srgbClr val="1B3861"/>
      </a:dk2>
      <a:lt2>
        <a:srgbClr val="38ABED"/>
      </a:lt2>
      <a:accent1>
        <a:srgbClr val="0C5986"/>
      </a:accent1>
      <a:accent2>
        <a:srgbClr val="DDF53D"/>
      </a:accent2>
      <a:accent3>
        <a:srgbClr val="508709"/>
      </a:accent3>
      <a:accent4>
        <a:srgbClr val="BF5E00"/>
      </a:accent4>
      <a:accent5>
        <a:srgbClr val="9C0001"/>
      </a:accent5>
      <a:accent6>
        <a:srgbClr val="660075"/>
      </a:accent6>
      <a:hlink>
        <a:srgbClr val="ABF24D"/>
      </a:hlink>
      <a:folHlink>
        <a:srgbClr val="A0E7FB"/>
      </a:folHlink>
    </a:clrScheme>
    <a:fontScheme name="Revolution">
      <a:majorFont>
        <a:latin typeface="Trebuchet MS"/>
        <a:ea typeface=""/>
        <a:cs typeface=""/>
        <a:font script="Jpan" typeface="ＭＳ ゴシック"/>
      </a:majorFont>
      <a:minorFont>
        <a:latin typeface="Trebuchet MS"/>
        <a:ea typeface=""/>
        <a:cs typeface=""/>
        <a:font script="Jpan" typeface="ＭＳ ゴシック"/>
      </a:minorFont>
    </a:fontScheme>
    <a:fmtScheme name="Revolution">
      <a: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0800000">
              <a:srgbClr val="808080">
                <a:alpha val="75000"/>
              </a:srgbClr>
            </a:innerShdw>
          </a:effectLst>
        </a:effectStyle>
        <a:effectStyle>
          <a:effectLst>
            <a:innerShdw blurRad="50800" dist="25400" dir="13500000">
              <a:srgbClr val="808080">
                <a:alpha val="75000"/>
              </a:srgbClr>
            </a:innerShdw>
            <a:outerShdw blurRad="63500" dist="50800" dir="5400000" algn="br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1400000"/>
            </a:lightRig>
          </a:scene3d>
          <a:sp3d contourW="12700" prstMaterial="softmetal">
            <a:bevelT w="63500" h="254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gold</Template>
  <TotalTime>4094</TotalTime>
  <Words>1560</Words>
  <Application>Microsoft Office PowerPoint</Application>
  <PresentationFormat>On-screen Show (4:3)</PresentationFormat>
  <Paragraphs>273</Paragraphs>
  <Slides>24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gold</vt:lpstr>
      <vt:lpstr>Visio</vt:lpstr>
      <vt:lpstr>Microsoft Equation 3.0</vt:lpstr>
      <vt:lpstr>Equation</vt:lpstr>
      <vt:lpstr>Discovering Lag Interval For Temporal Dependencies</vt:lpstr>
      <vt:lpstr>An Example for Time Lag</vt:lpstr>
      <vt:lpstr>Problem Definition</vt:lpstr>
      <vt:lpstr>Related Work</vt:lpstr>
      <vt:lpstr>Relation with Other Temporal Patterns</vt:lpstr>
      <vt:lpstr>Challenges for Finding Time Lag</vt:lpstr>
      <vt:lpstr>What Is a Qualified Lag Interval</vt:lpstr>
      <vt:lpstr>What Is a Qualified Lag Interval</vt:lpstr>
      <vt:lpstr>Brute-Force Algorithm</vt:lpstr>
      <vt:lpstr>Maximum Length of Qualified Lag Interval</vt:lpstr>
      <vt:lpstr>STScan Algorithm</vt:lpstr>
      <vt:lpstr>STScan Algorithm</vt:lpstr>
      <vt:lpstr>STScan* Algorithm</vt:lpstr>
      <vt:lpstr>STScan* Algorithm</vt:lpstr>
      <vt:lpstr>STScan* Algorithm</vt:lpstr>
      <vt:lpstr>STScan* Algorithm</vt:lpstr>
      <vt:lpstr>Time Complexity Lower Bound</vt:lpstr>
      <vt:lpstr>Evaluation</vt:lpstr>
      <vt:lpstr>Data Sets</vt:lpstr>
      <vt:lpstr>Synthetic Data</vt:lpstr>
      <vt:lpstr>Tivoli Monitoring System Events</vt:lpstr>
      <vt:lpstr>Tivoli Monitoring System Events</vt:lpstr>
      <vt:lpstr>Conclusion and Future Work</vt:lpstr>
      <vt:lpstr>End</vt:lpstr>
    </vt:vector>
  </TitlesOfParts>
  <Company>Florida International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Discovering Lag Interval For Temporal Dependencies</dc:title>
  <dc:creator>Liang</dc:creator>
  <cp:lastModifiedBy>Liang Tang</cp:lastModifiedBy>
  <cp:revision>499</cp:revision>
  <cp:lastPrinted>2008-09-19T17:51:48Z</cp:lastPrinted>
  <dcterms:created xsi:type="dcterms:W3CDTF">2012-07-21T02:20:12Z</dcterms:created>
  <dcterms:modified xsi:type="dcterms:W3CDTF">2013-10-16T21:38:34Z</dcterms:modified>
</cp:coreProperties>
</file>