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5" r:id="rId3"/>
    <p:sldId id="286" r:id="rId4"/>
    <p:sldId id="287" r:id="rId5"/>
    <p:sldId id="305" r:id="rId6"/>
    <p:sldId id="306" r:id="rId7"/>
    <p:sldId id="303" r:id="rId8"/>
    <p:sldId id="289" r:id="rId9"/>
    <p:sldId id="290" r:id="rId10"/>
    <p:sldId id="292" r:id="rId11"/>
    <p:sldId id="297" r:id="rId12"/>
    <p:sldId id="293" r:id="rId13"/>
    <p:sldId id="294" r:id="rId14"/>
    <p:sldId id="295" r:id="rId15"/>
    <p:sldId id="298" r:id="rId16"/>
    <p:sldId id="299" r:id="rId17"/>
    <p:sldId id="300" r:id="rId18"/>
    <p:sldId id="301" r:id="rId19"/>
    <p:sldId id="304" r:id="rId20"/>
    <p:sldId id="273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2" d="100"/>
          <a:sy n="92" d="100"/>
        </p:scale>
        <p:origin x="-7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5" d="100"/>
          <a:sy n="105" d="100"/>
        </p:scale>
        <p:origin x="-247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Projects\Dropbox\integrated-monitoring-optimization\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Projects\Dropbox\integrated-monitoring-optimization\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Projects\Dropbox\integrated-monitoring-optimization\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Projects\Dropbox\integrated-monitoring-optimization\char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Projects\Dropbox\situation-disovery-tickets\sta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Projects\Dropbox\situation-disovery-tickets\sta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Projects\Dropbox\situation-disovery-tickets\sta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408676072851301"/>
          <c:y val="5.5104257801108197E-2"/>
          <c:w val="0.77801297680429538"/>
          <c:h val="0.75334725331857477"/>
        </c:manualLayout>
      </c:layout>
      <c:barChart>
        <c:barDir val="col"/>
        <c:grouping val="clustered"/>
        <c:varyColors val="0"/>
        <c:ser>
          <c:idx val="0"/>
          <c:order val="0"/>
          <c:tx>
            <c:v>Eliminated False Tickets</c:v>
          </c:tx>
          <c:spPr>
            <a:solidFill>
              <a:schemeClr val="tx2">
                <a:lumMod val="20000"/>
                <a:lumOff val="8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'E:\MyProjects\Dropbox\integrated-monitoring-optimization\[charts.xls]amp_results'!$K$5:$K$9</c:f>
              <c:numCache>
                <c:formatCode>General</c:formatCode>
                <c:ptCount val="5"/>
                <c:pt idx="0">
                  <c:v>0.9</c:v>
                </c:pt>
                <c:pt idx="1">
                  <c:v>0.7</c:v>
                </c:pt>
                <c:pt idx="2">
                  <c:v>0.5</c:v>
                </c:pt>
                <c:pt idx="3">
                  <c:v>0.3</c:v>
                </c:pt>
                <c:pt idx="4">
                  <c:v>0.1</c:v>
                </c:pt>
              </c:numCache>
            </c:numRef>
          </c:cat>
          <c:val>
            <c:numRef>
              <c:f>'E:\MyProjects\Dropbox\integrated-monitoring-optimization\[charts.xls]amp_results'!$C$5:$C$9</c:f>
              <c:numCache>
                <c:formatCode>General</c:formatCode>
                <c:ptCount val="5"/>
                <c:pt idx="0">
                  <c:v>26092</c:v>
                </c:pt>
                <c:pt idx="1">
                  <c:v>21002</c:v>
                </c:pt>
                <c:pt idx="2">
                  <c:v>15613</c:v>
                </c:pt>
                <c:pt idx="3">
                  <c:v>9362</c:v>
                </c:pt>
                <c:pt idx="4">
                  <c:v>3148</c:v>
                </c:pt>
              </c:numCache>
            </c:numRef>
          </c:val>
        </c:ser>
        <c:ser>
          <c:idx val="1"/>
          <c:order val="1"/>
          <c:tx>
            <c:v>All False Tickets</c:v>
          </c:tx>
          <c:spPr>
            <a:solidFill>
              <a:schemeClr val="accent5">
                <a:lumMod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'E:\MyProjects\Dropbox\integrated-monitoring-optimization\[charts.xls]amp_results'!$K$5:$K$9</c:f>
              <c:numCache>
                <c:formatCode>General</c:formatCode>
                <c:ptCount val="5"/>
                <c:pt idx="0">
                  <c:v>0.9</c:v>
                </c:pt>
                <c:pt idx="1">
                  <c:v>0.7</c:v>
                </c:pt>
                <c:pt idx="2">
                  <c:v>0.5</c:v>
                </c:pt>
                <c:pt idx="3">
                  <c:v>0.3</c:v>
                </c:pt>
                <c:pt idx="4">
                  <c:v>0.1</c:v>
                </c:pt>
              </c:numCache>
            </c:numRef>
          </c:cat>
          <c:val>
            <c:numRef>
              <c:f>'E:\MyProjects\Dropbox\integrated-monitoring-optimization\[charts.xls]amp_results'!$G$5:$G$9</c:f>
              <c:numCache>
                <c:formatCode>General</c:formatCode>
                <c:ptCount val="5"/>
                <c:pt idx="0">
                  <c:v>35958</c:v>
                </c:pt>
                <c:pt idx="1">
                  <c:v>27975</c:v>
                </c:pt>
                <c:pt idx="2">
                  <c:v>20057</c:v>
                </c:pt>
                <c:pt idx="3">
                  <c:v>12033</c:v>
                </c:pt>
                <c:pt idx="4">
                  <c:v>4004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78365056"/>
        <c:axId val="78366976"/>
      </c:barChart>
      <c:catAx>
        <c:axId val="783650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Testing Data Ratio</a:t>
                </a:r>
              </a:p>
            </c:rich>
          </c:tx>
          <c:layout>
            <c:manualLayout>
              <c:xMode val="edge"/>
              <c:yMode val="edge"/>
              <c:x val="0.35501045871804099"/>
              <c:y val="0.89846964017676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78366976"/>
        <c:crosses val="autoZero"/>
        <c:auto val="1"/>
        <c:lblAlgn val="ctr"/>
        <c:lblOffset val="100"/>
        <c:noMultiLvlLbl val="0"/>
      </c:catAx>
      <c:valAx>
        <c:axId val="783669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3650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083547170816846"/>
          <c:y val="5.5800021802386524E-2"/>
          <c:w val="0.6916452829183154"/>
          <c:h val="0.1642249670867818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09392125984252"/>
          <c:y val="5.5104257801108197E-2"/>
          <c:w val="0.79138659667541555"/>
          <c:h val="0.75222173775509327"/>
        </c:manualLayout>
      </c:layout>
      <c:barChart>
        <c:barDir val="col"/>
        <c:grouping val="clustered"/>
        <c:varyColors val="0"/>
        <c:ser>
          <c:idx val="0"/>
          <c:order val="0"/>
          <c:tx>
            <c:v>Postponed Real Tickets</c:v>
          </c:tx>
          <c:spPr>
            <a:solidFill>
              <a:srgbClr val="FFFF00"/>
            </a:solidFill>
            <a:ln>
              <a:solidFill>
                <a:prstClr val="black"/>
              </a:solidFill>
            </a:ln>
          </c:spPr>
          <c:invertIfNegative val="0"/>
          <c:cat>
            <c:numRef>
              <c:f>'E:\MyProjects\Dropbox\integrated-monitoring-optimization\[charts.xls]amp_results'!$K$5:$K$9</c:f>
              <c:numCache>
                <c:formatCode>General</c:formatCode>
                <c:ptCount val="5"/>
                <c:pt idx="0">
                  <c:v>0.9</c:v>
                </c:pt>
                <c:pt idx="1">
                  <c:v>0.7</c:v>
                </c:pt>
                <c:pt idx="2">
                  <c:v>0.5</c:v>
                </c:pt>
                <c:pt idx="3">
                  <c:v>0.3</c:v>
                </c:pt>
                <c:pt idx="4">
                  <c:v>0.1</c:v>
                </c:pt>
              </c:numCache>
            </c:numRef>
          </c:cat>
          <c:val>
            <c:numRef>
              <c:f>'E:\MyProjects\Dropbox\integrated-monitoring-optimization\[charts.xls]amp_results'!$D$5:$D$9</c:f>
              <c:numCache>
                <c:formatCode>General</c:formatCode>
                <c:ptCount val="5"/>
                <c:pt idx="0">
                  <c:v>118</c:v>
                </c:pt>
                <c:pt idx="1">
                  <c:v>211</c:v>
                </c:pt>
                <c:pt idx="2">
                  <c:v>237</c:v>
                </c:pt>
                <c:pt idx="3">
                  <c:v>133</c:v>
                </c:pt>
                <c:pt idx="4">
                  <c:v>37</c:v>
                </c:pt>
              </c:numCache>
            </c:numRef>
          </c:val>
        </c:ser>
        <c:ser>
          <c:idx val="1"/>
          <c:order val="1"/>
          <c:tx>
            <c:v>All Real Tickets</c:v>
          </c:tx>
          <c:spPr>
            <a:solidFill>
              <a:srgbClr val="C00000"/>
            </a:solidFill>
            <a:ln>
              <a:solidFill>
                <a:prstClr val="black"/>
              </a:solidFill>
            </a:ln>
          </c:spPr>
          <c:invertIfNegative val="0"/>
          <c:cat>
            <c:numRef>
              <c:f>'E:\MyProjects\Dropbox\integrated-monitoring-optimization\[charts.xls]amp_results'!$K$5:$K$9</c:f>
              <c:numCache>
                <c:formatCode>General</c:formatCode>
                <c:ptCount val="5"/>
                <c:pt idx="0">
                  <c:v>0.9</c:v>
                </c:pt>
                <c:pt idx="1">
                  <c:v>0.7</c:v>
                </c:pt>
                <c:pt idx="2">
                  <c:v>0.5</c:v>
                </c:pt>
                <c:pt idx="3">
                  <c:v>0.3</c:v>
                </c:pt>
                <c:pt idx="4">
                  <c:v>0.1</c:v>
                </c:pt>
              </c:numCache>
            </c:numRef>
          </c:cat>
          <c:val>
            <c:numRef>
              <c:f>'E:\MyProjects\Dropbox\integrated-monitoring-optimization\[charts.xls]amp_results'!$I$5:$I$9</c:f>
              <c:numCache>
                <c:formatCode>General</c:formatCode>
                <c:ptCount val="5"/>
                <c:pt idx="0">
                  <c:v>9382</c:v>
                </c:pt>
                <c:pt idx="1">
                  <c:v>7289</c:v>
                </c:pt>
                <c:pt idx="2">
                  <c:v>5132</c:v>
                </c:pt>
                <c:pt idx="3">
                  <c:v>3081</c:v>
                </c:pt>
                <c:pt idx="4">
                  <c:v>1034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78662656"/>
        <c:axId val="78664832"/>
      </c:barChart>
      <c:catAx>
        <c:axId val="78662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Testing Data Ratio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664832"/>
        <c:crosses val="autoZero"/>
        <c:auto val="1"/>
        <c:lblAlgn val="ctr"/>
        <c:lblOffset val="100"/>
        <c:noMultiLvlLbl val="0"/>
      </c:catAx>
      <c:valAx>
        <c:axId val="786648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662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201630796150485"/>
          <c:y val="6.2260295638940893E-2"/>
          <c:w val="0.50131681539807527"/>
          <c:h val="0.13010951806919901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False Tickets</c:v>
          </c:tx>
          <c:spPr>
            <a:solidFill>
              <a:schemeClr val="tx2"/>
            </a:solidFill>
          </c:spPr>
          <c:invertIfNegative val="0"/>
          <c:cat>
            <c:strRef>
              <c:f>'deployed results'!$A$19:$A$21</c:f>
              <c:strCache>
                <c:ptCount val="3"/>
                <c:pt idx="0">
                  <c:v>October 2011</c:v>
                </c:pt>
                <c:pt idx="1">
                  <c:v>November 2011</c:v>
                </c:pt>
                <c:pt idx="2">
                  <c:v>Januray 2012</c:v>
                </c:pt>
              </c:strCache>
            </c:strRef>
          </c:cat>
          <c:val>
            <c:numRef>
              <c:f>'deployed results'!$B$19:$B$21</c:f>
              <c:numCache>
                <c:formatCode>General</c:formatCode>
                <c:ptCount val="3"/>
                <c:pt idx="0">
                  <c:v>6217</c:v>
                </c:pt>
                <c:pt idx="1">
                  <c:v>5536</c:v>
                </c:pt>
                <c:pt idx="2">
                  <c:v>4901</c:v>
                </c:pt>
              </c:numCache>
            </c:numRef>
          </c:val>
        </c:ser>
        <c:ser>
          <c:idx val="1"/>
          <c:order val="1"/>
          <c:tx>
            <c:v>Real Tickets</c:v>
          </c:tx>
          <c:spPr>
            <a:solidFill>
              <a:srgbClr val="FF3300"/>
            </a:solidFill>
          </c:spPr>
          <c:invertIfNegative val="0"/>
          <c:val>
            <c:numRef>
              <c:f>'deployed results'!$C$19:$C$21</c:f>
              <c:numCache>
                <c:formatCode>General</c:formatCode>
                <c:ptCount val="3"/>
                <c:pt idx="0">
                  <c:v>5639</c:v>
                </c:pt>
                <c:pt idx="1">
                  <c:v>5605</c:v>
                </c:pt>
                <c:pt idx="2">
                  <c:v>5524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974976"/>
        <c:axId val="78976512"/>
      </c:barChart>
      <c:catAx>
        <c:axId val="78974976"/>
        <c:scaling>
          <c:orientation val="minMax"/>
        </c:scaling>
        <c:delete val="0"/>
        <c:axPos val="b"/>
        <c:majorTickMark val="none"/>
        <c:minorTickMark val="none"/>
        <c:tickLblPos val="nextTo"/>
        <c:crossAx val="78976512"/>
        <c:crosses val="autoZero"/>
        <c:auto val="1"/>
        <c:lblAlgn val="ctr"/>
        <c:lblOffset val="100"/>
        <c:noMultiLvlLbl val="0"/>
      </c:catAx>
      <c:valAx>
        <c:axId val="78976512"/>
        <c:scaling>
          <c:orientation val="minMax"/>
          <c:min val="4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Tickets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789749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79396325459321"/>
          <c:y val="0.10046296296296299"/>
          <c:w val="0.75165048118985123"/>
          <c:h val="0.69485309128025663"/>
        </c:manualLayout>
      </c:layout>
      <c:barChart>
        <c:barDir val="col"/>
        <c:grouping val="clustered"/>
        <c:varyColors val="0"/>
        <c:ser>
          <c:idx val="0"/>
          <c:order val="0"/>
          <c:tx>
            <c:v>Events</c:v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</c:spPr>
          </c:dPt>
          <c:cat>
            <c:strRef>
              <c:f>'deployed results'!$B$6:$C$6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'deployed results'!$B$5:$C$5</c:f>
              <c:numCache>
                <c:formatCode>General</c:formatCode>
                <c:ptCount val="2"/>
                <c:pt idx="0">
                  <c:v>9628</c:v>
                </c:pt>
                <c:pt idx="1">
                  <c:v>6212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79003008"/>
        <c:axId val="79012992"/>
      </c:barChart>
      <c:catAx>
        <c:axId val="790030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79012992"/>
        <c:crosses val="autoZero"/>
        <c:auto val="1"/>
        <c:lblAlgn val="ctr"/>
        <c:lblOffset val="100"/>
        <c:noMultiLvlLbl val="0"/>
      </c:catAx>
      <c:valAx>
        <c:axId val="7901299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</a:t>
                </a:r>
                <a:r>
                  <a:rPr lang="en-US" sz="1400" baseline="0"/>
                  <a:t>  of False Events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4.7222222222222221E-2"/>
              <c:y val="3.534740449110529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790030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File System Space Issue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590339745682208"/>
          <c:y val="0.16509105397435128"/>
          <c:w val="0.79133009155465173"/>
          <c:h val="0.53782390181143103"/>
        </c:manualLayout>
      </c:layout>
      <c:lineChart>
        <c:grouping val="standard"/>
        <c:varyColors val="0"/>
        <c:ser>
          <c:idx val="0"/>
          <c:order val="0"/>
          <c:tx>
            <c:v>Selective</c:v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</c:spPr>
          </c:marker>
          <c:cat>
            <c:numRef>
              <c:f>'testing on 4 situations'!$C$3:$C$13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  <c:pt idx="8">
                  <c:v>4000</c:v>
                </c:pt>
                <c:pt idx="9">
                  <c:v>7000</c:v>
                </c:pt>
                <c:pt idx="10">
                  <c:v>10109</c:v>
                </c:pt>
              </c:numCache>
            </c:numRef>
          </c:cat>
          <c:val>
            <c:numRef>
              <c:f>'testing on 4 situations'!$H$3:$H$13</c:f>
              <c:numCache>
                <c:formatCode>General</c:formatCode>
                <c:ptCount val="11"/>
                <c:pt idx="0">
                  <c:v>9.5238095238095205E-2</c:v>
                </c:pt>
                <c:pt idx="1">
                  <c:v>0.35714285714285698</c:v>
                </c:pt>
                <c:pt idx="2">
                  <c:v>0.27027027027027001</c:v>
                </c:pt>
                <c:pt idx="3">
                  <c:v>0.3</c:v>
                </c:pt>
                <c:pt idx="4">
                  <c:v>0.29411764705882298</c:v>
                </c:pt>
                <c:pt idx="5">
                  <c:v>0.29411764705882298</c:v>
                </c:pt>
                <c:pt idx="6">
                  <c:v>0.29411764705882298</c:v>
                </c:pt>
                <c:pt idx="7">
                  <c:v>0.30769230769230699</c:v>
                </c:pt>
                <c:pt idx="8">
                  <c:v>0.36923076923076897</c:v>
                </c:pt>
                <c:pt idx="9">
                  <c:v>0.36923076923076897</c:v>
                </c:pt>
                <c:pt idx="10">
                  <c:v>0.36619718309859101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rgbClr val="FFC000"/>
              </a:solidFill>
              <a:prstDash val="dash"/>
            </a:ln>
          </c:spPr>
          <c:marker>
            <c:spPr>
              <a:solidFill>
                <a:srgbClr val="FFFF00"/>
              </a:solidFill>
            </c:spPr>
          </c:marker>
          <c:cat>
            <c:numRef>
              <c:f>'testing on 4 situations'!$C$3:$C$13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  <c:pt idx="8">
                  <c:v>4000</c:v>
                </c:pt>
                <c:pt idx="9">
                  <c:v>7000</c:v>
                </c:pt>
                <c:pt idx="10">
                  <c:v>10109</c:v>
                </c:pt>
              </c:numCache>
            </c:numRef>
          </c:cat>
          <c:val>
            <c:numRef>
              <c:f>'testing on 4 situations'!$H$14:$H$24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0.34482758620689602</c:v>
                </c:pt>
                <c:pt idx="10">
                  <c:v>0.36619718309859101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031680"/>
        <c:axId val="93730688"/>
      </c:lineChart>
      <c:catAx>
        <c:axId val="79031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Training</a:t>
                </a:r>
                <a:r>
                  <a:rPr lang="en-US" baseline="0"/>
                  <a:t> Tickets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3730688"/>
        <c:crosses val="autoZero"/>
        <c:auto val="1"/>
        <c:lblAlgn val="ctr"/>
        <c:lblOffset val="100"/>
        <c:noMultiLvlLbl val="0"/>
      </c:catAx>
      <c:valAx>
        <c:axId val="937306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F1 Score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0316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912505212549367"/>
          <c:y val="0.46306527614320281"/>
          <c:w val="0.32208183089263387"/>
          <c:h val="0.1688778692214278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Disk Space Issue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236570428696416"/>
          <c:y val="0.16436351706036745"/>
          <c:w val="0.79984251968503939"/>
          <c:h val="0.54366870807815693"/>
        </c:manualLayout>
      </c:layout>
      <c:lineChart>
        <c:grouping val="standard"/>
        <c:varyColors val="0"/>
        <c:ser>
          <c:idx val="0"/>
          <c:order val="0"/>
          <c:tx>
            <c:v>Selective</c:v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</c:spPr>
          </c:marker>
          <c:cat>
            <c:numRef>
              <c:f>'testing on 4 situations'!$C$26:$C$36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  <c:pt idx="8">
                  <c:v>4000</c:v>
                </c:pt>
                <c:pt idx="9">
                  <c:v>7000</c:v>
                </c:pt>
                <c:pt idx="10">
                  <c:v>10109</c:v>
                </c:pt>
              </c:numCache>
            </c:numRef>
          </c:cat>
          <c:val>
            <c:numRef>
              <c:f>'testing on 4 situations'!$H$26:$H$36</c:f>
              <c:numCache>
                <c:formatCode>General</c:formatCode>
                <c:ptCount val="11"/>
                <c:pt idx="0">
                  <c:v>0.4</c:v>
                </c:pt>
                <c:pt idx="1">
                  <c:v>0.63414634146341398</c:v>
                </c:pt>
                <c:pt idx="2">
                  <c:v>0.72941176470588198</c:v>
                </c:pt>
                <c:pt idx="3">
                  <c:v>0.72941176470588198</c:v>
                </c:pt>
                <c:pt idx="4">
                  <c:v>0.72941176470588198</c:v>
                </c:pt>
                <c:pt idx="5">
                  <c:v>0.72941176470588198</c:v>
                </c:pt>
                <c:pt idx="6">
                  <c:v>0.72941176470588198</c:v>
                </c:pt>
                <c:pt idx="7">
                  <c:v>0.72941176470588198</c:v>
                </c:pt>
                <c:pt idx="8">
                  <c:v>0.72941176470588198</c:v>
                </c:pt>
                <c:pt idx="9">
                  <c:v>0.72941176470588198</c:v>
                </c:pt>
                <c:pt idx="10">
                  <c:v>0.72941176470588198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rgbClr val="FFC000"/>
              </a:solidFill>
              <a:prstDash val="dash"/>
            </a:ln>
          </c:spPr>
          <c:marker>
            <c:spPr>
              <a:solidFill>
                <a:srgbClr val="FFFF00"/>
              </a:solidFill>
            </c:spPr>
          </c:marker>
          <c:val>
            <c:numRef>
              <c:f>'testing on 4 situations'!$H$37:$H$47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8.3333333333333301E-2</c:v>
                </c:pt>
                <c:pt idx="6">
                  <c:v>0.19230769230769201</c:v>
                </c:pt>
                <c:pt idx="7">
                  <c:v>0.492307692307692</c:v>
                </c:pt>
                <c:pt idx="8">
                  <c:v>0.37931034482758602</c:v>
                </c:pt>
                <c:pt idx="9">
                  <c:v>0.74418604651162701</c:v>
                </c:pt>
                <c:pt idx="10">
                  <c:v>0.72941176470588198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764992"/>
        <c:axId val="93771648"/>
      </c:lineChart>
      <c:catAx>
        <c:axId val="93764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Training Tickets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3771648"/>
        <c:crosses val="autoZero"/>
        <c:auto val="1"/>
        <c:lblAlgn val="ctr"/>
        <c:lblOffset val="100"/>
        <c:noMultiLvlLbl val="0"/>
      </c:catAx>
      <c:valAx>
        <c:axId val="937716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F1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7649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5887489063867011"/>
          <c:y val="0.49088837853601641"/>
          <c:w val="0.29269603380341058"/>
          <c:h val="0.16720472440944881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Service Not Available Issue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236570428696416"/>
          <c:y val="0.16436351706036745"/>
          <c:w val="0.79150918635170597"/>
          <c:h val="0.54366870807815693"/>
        </c:manualLayout>
      </c:layout>
      <c:lineChart>
        <c:grouping val="standard"/>
        <c:varyColors val="0"/>
        <c:ser>
          <c:idx val="0"/>
          <c:order val="0"/>
          <c:tx>
            <c:v>Selective</c:v>
          </c:tx>
          <c:spPr>
            <a:ln>
              <a:solidFill>
                <a:schemeClr val="tx2"/>
              </a:solidFill>
            </a:ln>
          </c:spPr>
          <c:marker>
            <c:spPr>
              <a:solidFill>
                <a:schemeClr val="tx2"/>
              </a:solidFill>
            </c:spPr>
          </c:marker>
          <c:cat>
            <c:numRef>
              <c:f>'testing on 4 situations'!$C$49:$C$59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  <c:pt idx="8">
                  <c:v>4000</c:v>
                </c:pt>
                <c:pt idx="9">
                  <c:v>7000</c:v>
                </c:pt>
                <c:pt idx="10">
                  <c:v>10109</c:v>
                </c:pt>
              </c:numCache>
            </c:numRef>
          </c:cat>
          <c:val>
            <c:numRef>
              <c:f>'testing on 4 situations'!$H$49:$H$59</c:f>
              <c:numCache>
                <c:formatCode>General</c:formatCode>
                <c:ptCount val="11"/>
                <c:pt idx="0">
                  <c:v>0.41935483870967699</c:v>
                </c:pt>
                <c:pt idx="1">
                  <c:v>0.41935483870967699</c:v>
                </c:pt>
                <c:pt idx="2">
                  <c:v>0.41935483870967699</c:v>
                </c:pt>
                <c:pt idx="3">
                  <c:v>0.53488372093023195</c:v>
                </c:pt>
                <c:pt idx="4">
                  <c:v>0.45714285714285702</c:v>
                </c:pt>
                <c:pt idx="5">
                  <c:v>0.46938775510204001</c:v>
                </c:pt>
                <c:pt idx="6">
                  <c:v>0.46938775510204001</c:v>
                </c:pt>
                <c:pt idx="7">
                  <c:v>0.46938775510204001</c:v>
                </c:pt>
                <c:pt idx="8">
                  <c:v>0.46938775510204001</c:v>
                </c:pt>
                <c:pt idx="9">
                  <c:v>0.49180327868852403</c:v>
                </c:pt>
                <c:pt idx="10">
                  <c:v>0.49557522123893799</c:v>
                </c:pt>
              </c:numCache>
            </c:numRef>
          </c:val>
          <c:smooth val="0"/>
        </c:ser>
        <c:ser>
          <c:idx val="1"/>
          <c:order val="1"/>
          <c:tx>
            <c:v>Random</c:v>
          </c:tx>
          <c:spPr>
            <a:ln>
              <a:solidFill>
                <a:srgbClr val="FFC000"/>
              </a:solidFill>
              <a:prstDash val="dash"/>
            </a:ln>
          </c:spPr>
          <c:marker>
            <c:spPr>
              <a:solidFill>
                <a:srgbClr val="FFFF00"/>
              </a:solidFill>
            </c:spPr>
          </c:marker>
          <c:cat>
            <c:numRef>
              <c:f>'testing on 4 situations'!$C$49:$C$59</c:f>
              <c:numCache>
                <c:formatCode>General</c:formatCode>
                <c:ptCount val="11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500</c:v>
                </c:pt>
                <c:pt idx="6">
                  <c:v>1000</c:v>
                </c:pt>
                <c:pt idx="7">
                  <c:v>2000</c:v>
                </c:pt>
                <c:pt idx="8">
                  <c:v>4000</c:v>
                </c:pt>
                <c:pt idx="9">
                  <c:v>7000</c:v>
                </c:pt>
                <c:pt idx="10">
                  <c:v>10109</c:v>
                </c:pt>
              </c:numCache>
            </c:numRef>
          </c:cat>
          <c:val>
            <c:numRef>
              <c:f>'testing on 4 situations'!$H$60:$H$70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4.4444444444444398E-2</c:v>
                </c:pt>
                <c:pt idx="6">
                  <c:v>0</c:v>
                </c:pt>
                <c:pt idx="7">
                  <c:v>0.44067796610169402</c:v>
                </c:pt>
                <c:pt idx="8">
                  <c:v>0.54761904761904701</c:v>
                </c:pt>
                <c:pt idx="9">
                  <c:v>0.49572649572649502</c:v>
                </c:pt>
                <c:pt idx="10">
                  <c:v>0.49557522123893799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813376"/>
        <c:axId val="93824128"/>
      </c:lineChart>
      <c:catAx>
        <c:axId val="93813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Training Tickets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3824128"/>
        <c:crosses val="autoZero"/>
        <c:auto val="1"/>
        <c:lblAlgn val="ctr"/>
        <c:lblOffset val="100"/>
        <c:noMultiLvlLbl val="0"/>
      </c:catAx>
      <c:valAx>
        <c:axId val="938241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F1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813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4776377952755901"/>
          <c:y val="0.44459208223972002"/>
          <c:w val="0.32373341227427499"/>
          <c:h val="0.16720472440944881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100">
          <a:latin typeface="Times New Roman" pitchFamily="18" charset="0"/>
          <a:cs typeface="Times New Roman" pitchFamily="18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08C02FD-B2C9-1B48-B99A-ACCF9BB57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3DAEA-D8BF-4A64-AE48-FCEC19BFF33C}" type="datetimeFigureOut">
              <a:rPr lang="en-US" smtClean="0"/>
              <a:pPr/>
              <a:t>8/13/2013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F274-D1D2-4A5A-95D5-94ED33CDD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7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9FB9F-28FD-C54B-89E9-21FBB42F5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9ED3D-8087-4F66-B1BA-984E5DD03B3C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E8148-CE9D-4039-B81F-1D18EFB08855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DBF5B-D03B-9046-9E71-7B459BD8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FC7E6-6FFA-49A2-B1B3-EF79852CBA17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7352B-D6C1-CD49-9831-BF03A7864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5A616-A60A-4850-BD69-B41784FB2E92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D0E09-9344-3E4E-907A-976AEC590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02AB9-AFBC-49F3-9761-1C146C19D1A9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9A6FF-89D4-634C-BD0C-1881429EA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B0505-9D2A-452C-B2CF-1993C1D7DE08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7CBD-F3DC-7B45-A519-A8C79D262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FFF03-0AFE-4783-95D0-46FD2D2AA969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30A12-BC23-DD42-89EC-A28ADBB8D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C7288-249D-4AAA-AE55-0465E6D0CB8D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ACCF3-044C-354C-8D74-11BC2453A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pic>
        <p:nvPicPr>
          <p:cNvPr id="4" name="Picture 9" descr="Overlay-ContentSlid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8117-5E80-4974-9636-DFF801B985C4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9FE31-B82E-334C-8B46-8388F4EF8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DDACB-3DF1-481C-AF99-02F2EA6D6F86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D1757-AC29-A842-8F0E-0D985AFC1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3F86B-5C71-4819-9840-23B7AA1C8C7E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BE71C-AE32-F643-92B9-C4780105E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A3448-298F-467A-83EB-791CAB10CBB5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F5CC-7936-5D4F-93D9-D94361D26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41B21-DD74-405F-AD83-38D536AB8671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D6D2A-D09F-BC45-A621-C91F9AAA0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B861-0D76-43E9-B91E-3F05F4B7D05D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B4CCC-0190-4A4F-AE09-46AC928D2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48E33-7A5B-4F05-BFF8-E05E3B31D81E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D42E-8BCF-6F48-8546-8F00B628D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BFBBF-1C99-40EA-8D08-7831ED0040CF}" type="datetime1">
              <a:rPr lang="en-US" smtClean="0"/>
              <a:pPr>
                <a:defRPr/>
              </a:pPr>
              <a:t>8/13/2013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71C42-353D-1C4E-9BB3-17692C40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" y="0"/>
            <a:ext cx="9144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rgbClr val="001D4D"/>
          </a:soli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152400"/>
            <a:ext cx="7583487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600200"/>
            <a:ext cx="7583487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713538" y="-84138"/>
            <a:ext cx="2430462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8362950" y="511175"/>
            <a:ext cx="6492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9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8F72AA-8B8A-1B4D-8973-1512C587C4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1" fontAlgn="base" hangingPunct="1">
        <a:spcBef>
          <a:spcPts val="2000"/>
        </a:spcBef>
        <a:spcAft>
          <a:spcPct val="0"/>
        </a:spcAft>
        <a:buFont typeface="Wingdings 2" pitchFamily="-111" charset="2"/>
        <a:buChar char=""/>
        <a:defRPr sz="2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1" fontAlgn="base" hangingPunct="1">
        <a:spcBef>
          <a:spcPts val="600"/>
        </a:spcBef>
        <a:spcAft>
          <a:spcPct val="0"/>
        </a:spcAft>
        <a:buFont typeface="Wingdings 2" pitchFamily="-111" charset="2"/>
        <a:buChar char="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1" fontAlgn="base" hangingPunct="1">
        <a:spcBef>
          <a:spcPts val="600"/>
        </a:spcBef>
        <a:spcAft>
          <a:spcPct val="0"/>
        </a:spcAft>
        <a:buFont typeface="Wingdings 2" pitchFamily="-111" charset="2"/>
        <a:buChar char="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1" fontAlgn="base" hangingPunct="1">
        <a:spcBef>
          <a:spcPts val="600"/>
        </a:spcBef>
        <a:spcAft>
          <a:spcPct val="0"/>
        </a:spcAft>
        <a:buFont typeface="Wingdings 2" pitchFamily="-111" charset="2"/>
        <a:buChar char="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1" fontAlgn="base" hangingPunct="1">
        <a:spcBef>
          <a:spcPts val="600"/>
        </a:spcBef>
        <a:spcAft>
          <a:spcPct val="0"/>
        </a:spcAft>
        <a:buFont typeface="Wingdings 2" pitchFamily="-111" charset="2"/>
        <a:buChar char="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609600" y="1905000"/>
            <a:ext cx="8001000" cy="1828800"/>
          </a:xfrm>
        </p:spPr>
        <p:txBody>
          <a:bodyPr/>
          <a:lstStyle/>
          <a:p>
            <a:pPr algn="l"/>
            <a:r>
              <a:rPr lang="en-US" sz="3200" dirty="0" smtClean="0"/>
              <a:t>An Integrated Framework for Optimizing Automatic Monitoring Systems in Large IT Infrastructures </a:t>
            </a:r>
            <a:endParaRPr lang="en-US" sz="3200" dirty="0"/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2609850" y="3942950"/>
            <a:ext cx="3333750" cy="17526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Larisa </a:t>
            </a:r>
            <a:r>
              <a:rPr lang="en-US" sz="1600" dirty="0" err="1" smtClean="0">
                <a:solidFill>
                  <a:srgbClr val="C00000"/>
                </a:solidFill>
              </a:rPr>
              <a:t>Shwartz</a:t>
            </a:r>
            <a:r>
              <a:rPr lang="en-US" sz="1600" dirty="0" smtClean="0">
                <a:solidFill>
                  <a:srgbClr val="C00000"/>
                </a:solidFill>
              </a:rPr>
              <a:t>, Florian </a:t>
            </a:r>
            <a:r>
              <a:rPr lang="en-US" sz="1600" dirty="0" err="1" smtClean="0">
                <a:solidFill>
                  <a:srgbClr val="C00000"/>
                </a:solidFill>
              </a:rPr>
              <a:t>Pinel</a:t>
            </a:r>
            <a:endParaRPr lang="en-US" sz="1600" dirty="0" smtClean="0">
              <a:solidFill>
                <a:srgbClr val="C00000"/>
              </a:solidFill>
            </a:endParaRPr>
          </a:p>
          <a:p>
            <a:r>
              <a:rPr lang="en-US" sz="1600" dirty="0" smtClean="0">
                <a:solidFill>
                  <a:srgbClr val="002060"/>
                </a:solidFill>
              </a:rPr>
              <a:t>{</a:t>
            </a:r>
            <a:r>
              <a:rPr lang="en-US" sz="1600" dirty="0" err="1" smtClean="0">
                <a:solidFill>
                  <a:srgbClr val="002060"/>
                </a:solidFill>
              </a:rPr>
              <a:t>lshwart,pinel</a:t>
            </a:r>
            <a:r>
              <a:rPr lang="en-US" sz="1600" dirty="0" smtClean="0">
                <a:solidFill>
                  <a:srgbClr val="002060"/>
                </a:solidFill>
              </a:rPr>
              <a:t>}@us.ibm.com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B9FB9F-28FD-C54B-89E9-21FBB42F55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3962401"/>
            <a:ext cx="320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Liang Tang, Tao Li </a:t>
            </a:r>
            <a:endParaRPr lang="en-US" sz="1600" dirty="0" smtClean="0"/>
          </a:p>
          <a:p>
            <a:r>
              <a:rPr lang="en-US" sz="1600" dirty="0" smtClean="0">
                <a:solidFill>
                  <a:srgbClr val="002060"/>
                </a:solidFill>
              </a:rPr>
              <a:t>{ltang002,taoli}@</a:t>
            </a:r>
            <a:r>
              <a:rPr lang="en-US" sz="1600" dirty="0" err="1" smtClean="0">
                <a:solidFill>
                  <a:srgbClr val="002060"/>
                </a:solidFill>
              </a:rPr>
              <a:t>cs.fiu.edu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5486400" y="3880288"/>
            <a:ext cx="3333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r" rtl="0" eaLnBrk="1" fontAlgn="base" hangingPunct="1">
              <a:spcBef>
                <a:spcPts val="600"/>
              </a:spcBef>
              <a:spcAft>
                <a:spcPct val="0"/>
              </a:spcAft>
              <a:buFont typeface="Wingdings 2" pitchFamily="-111" charset="2"/>
              <a:buNone/>
              <a:defRPr sz="1800" kern="1200">
                <a:solidFill>
                  <a:schemeClr val="bg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457200" indent="0" algn="ctr" rtl="0" eaLnBrk="1" fontAlgn="base" hangingPunct="1">
              <a:spcBef>
                <a:spcPts val="600"/>
              </a:spcBef>
              <a:spcAft>
                <a:spcPct val="0"/>
              </a:spcAft>
              <a:buFont typeface="Wingdings 2" pitchFamily="-111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1" charset="-128"/>
                <a:cs typeface="+mn-cs"/>
              </a:defRPr>
            </a:lvl2pPr>
            <a:lvl3pPr marL="914400" indent="0" algn="ctr" rtl="0" eaLnBrk="1" fontAlgn="base" hangingPunct="1">
              <a:spcBef>
                <a:spcPts val="600"/>
              </a:spcBef>
              <a:spcAft>
                <a:spcPct val="0"/>
              </a:spcAft>
              <a:buFont typeface="Wingdings 2" pitchFamily="-111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1" charset="-128"/>
                <a:cs typeface="+mn-cs"/>
              </a:defRPr>
            </a:lvl3pPr>
            <a:lvl4pPr marL="1371600" indent="0" algn="ctr" rtl="0" eaLnBrk="1" fontAlgn="base" hangingPunct="1">
              <a:spcBef>
                <a:spcPts val="600"/>
              </a:spcBef>
              <a:spcAft>
                <a:spcPct val="0"/>
              </a:spcAft>
              <a:buFont typeface="Wingdings 2" pitchFamily="-111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1" charset="-128"/>
                <a:cs typeface="+mn-cs"/>
              </a:defRPr>
            </a:lvl4pPr>
            <a:lvl5pPr marL="1828800" indent="0" algn="ctr" rtl="0" eaLnBrk="1" fontAlgn="base" hangingPunct="1">
              <a:spcBef>
                <a:spcPts val="600"/>
              </a:spcBef>
              <a:spcAft>
                <a:spcPct val="0"/>
              </a:spcAft>
              <a:buFont typeface="Wingdings 2" pitchFamily="-111" charset="2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1" charset="-128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err="1" smtClean="0">
                <a:solidFill>
                  <a:srgbClr val="C00000"/>
                </a:solidFill>
              </a:rPr>
              <a:t>Genady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Ya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  <a:r>
              <a:rPr lang="en-US" dirty="0" err="1" smtClean="0">
                <a:solidFill>
                  <a:srgbClr val="C00000"/>
                </a:solidFill>
              </a:rPr>
              <a:t>Grabarnik</a:t>
            </a:r>
            <a:endParaRPr lang="en-US" dirty="0" smtClean="0">
              <a:solidFill>
                <a:srgbClr val="C00000"/>
              </a:solidFill>
            </a:endParaRPr>
          </a:p>
          <a:p>
            <a:pPr defTabSz="914400"/>
            <a:r>
              <a:rPr lang="en-US" dirty="0" smtClean="0">
                <a:solidFill>
                  <a:srgbClr val="002060"/>
                </a:solidFill>
              </a:rPr>
              <a:t>grabarng@stjohns.edu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False Positive (2)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5653"/>
              </p:ext>
            </p:extLst>
          </p:nvPr>
        </p:nvGraphicFramePr>
        <p:xfrm>
          <a:off x="381001" y="1524001"/>
          <a:ext cx="6324599" cy="412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96" name="Visio" r:id="rId3" imgW="5528250" imgH="3603685" progId="Visio.Drawing.11">
                  <p:embed/>
                </p:oleObj>
              </mc:Choice>
              <mc:Fallback>
                <p:oleObj name="Visio" r:id="rId3" imgW="5528250" imgH="360368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1" y="1524001"/>
                        <a:ext cx="6324599" cy="4123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loud Callout 10"/>
          <p:cNvSpPr/>
          <p:nvPr/>
        </p:nvSpPr>
        <p:spPr>
          <a:xfrm>
            <a:off x="4114800" y="4495800"/>
            <a:ext cx="4419600" cy="1828799"/>
          </a:xfrm>
          <a:prstGeom prst="cloudCallout">
            <a:avLst>
              <a:gd name="adj1" fmla="val -65682"/>
              <a:gd name="adj2" fmla="val -5185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Most false positive alerts are </a:t>
            </a:r>
            <a:r>
              <a:rPr lang="en-US" sz="1600" b="1" dirty="0">
                <a:solidFill>
                  <a:srgbClr val="FF0000"/>
                </a:solidFill>
              </a:rPr>
              <a:t>transient </a:t>
            </a:r>
            <a:r>
              <a:rPr lang="en-US" sz="1600" b="1" dirty="0" smtClean="0">
                <a:solidFill>
                  <a:srgbClr val="FF0000"/>
                </a:solidFill>
              </a:rPr>
              <a:t>alerts </a:t>
            </a:r>
            <a:r>
              <a:rPr lang="en-US" sz="1600" dirty="0" smtClean="0">
                <a:solidFill>
                  <a:srgbClr val="FF0000"/>
                </a:solidFill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automatically  </a:t>
            </a:r>
            <a:r>
              <a:rPr lang="en-US" sz="1600" dirty="0">
                <a:solidFill>
                  <a:srgbClr val="FF0000"/>
                </a:solidFill>
              </a:rPr>
              <a:t>disappear in a short </a:t>
            </a:r>
            <a:r>
              <a:rPr lang="en-US" sz="1600" dirty="0" smtClean="0">
                <a:solidFill>
                  <a:srgbClr val="FF0000"/>
                </a:solidFill>
              </a:rPr>
              <a:t>time).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7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False Positive (3)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generated by a classifier can be directly translated into monitoring situations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PROC_CPU_TIME</a:t>
            </a:r>
            <a:r>
              <a:rPr lang="en-US" dirty="0" smtClean="0"/>
              <a:t> &gt; 50% and </a:t>
            </a:r>
            <a:r>
              <a:rPr lang="en-US" dirty="0" smtClean="0">
                <a:solidFill>
                  <a:srgbClr val="FF0000"/>
                </a:solidFill>
              </a:rPr>
              <a:t>PROC_NAME</a:t>
            </a:r>
            <a:r>
              <a:rPr lang="en-US" dirty="0" smtClean="0"/>
              <a:t> = ‘</a:t>
            </a:r>
            <a:r>
              <a:rPr lang="en-US" dirty="0" err="1" smtClean="0"/>
              <a:t>Rtvscan</a:t>
            </a:r>
            <a:r>
              <a:rPr lang="en-US" dirty="0" smtClean="0"/>
              <a:t>’, then it is false.</a:t>
            </a:r>
          </a:p>
          <a:p>
            <a:r>
              <a:rPr lang="en-US" i="1" dirty="0" smtClean="0"/>
              <a:t>Waiting time </a:t>
            </a:r>
            <a:r>
              <a:rPr lang="en-US" dirty="0" smtClean="0"/>
              <a:t>is the polling interval of a monitoring situation in IBM Tivoli Monitoring.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1219200" y="4038600"/>
            <a:ext cx="6019800" cy="1828799"/>
          </a:xfrm>
          <a:prstGeom prst="cloudCallout">
            <a:avLst>
              <a:gd name="adj1" fmla="val -35778"/>
              <a:gd name="adj2" fmla="val -2912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We do NOT have to build another system to deploy our classifier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3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Evaluation on Testing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852049"/>
              </p:ext>
            </p:extLst>
          </p:nvPr>
        </p:nvGraphicFramePr>
        <p:xfrm>
          <a:off x="381000" y="1681162"/>
          <a:ext cx="3752850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978634"/>
              </p:ext>
            </p:extLst>
          </p:nvPr>
        </p:nvGraphicFramePr>
        <p:xfrm>
          <a:off x="4495800" y="1681162"/>
          <a:ext cx="3571875" cy="343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loud Callout 8"/>
          <p:cNvSpPr/>
          <p:nvPr/>
        </p:nvSpPr>
        <p:spPr>
          <a:xfrm>
            <a:off x="542204" y="5334000"/>
            <a:ext cx="4419600" cy="914399"/>
          </a:xfrm>
          <a:prstGeom prst="cloudCallout">
            <a:avLst>
              <a:gd name="adj1" fmla="val -15839"/>
              <a:gd name="adj2" fmla="val -6776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Ratio of the testing data size and training data size 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9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622265"/>
              </p:ext>
            </p:extLst>
          </p:nvPr>
        </p:nvGraphicFramePr>
        <p:xfrm>
          <a:off x="839354" y="1196975"/>
          <a:ext cx="5180445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476179"/>
              </p:ext>
            </p:extLst>
          </p:nvPr>
        </p:nvGraphicFramePr>
        <p:xfrm>
          <a:off x="779462" y="3657600"/>
          <a:ext cx="524033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4600" y="144779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large financial company.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44958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internal account in IBM.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False Negative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3713" y="1447800"/>
            <a:ext cx="8040687" cy="4360863"/>
          </a:xfrm>
        </p:spPr>
        <p:txBody>
          <a:bodyPr/>
          <a:lstStyle/>
          <a:p>
            <a:r>
              <a:rPr lang="en-US" sz="2000" dirty="0" smtClean="0"/>
              <a:t>How to eliminate false negatives (missed alerts)?</a:t>
            </a:r>
          </a:p>
          <a:p>
            <a:pPr lvl="1"/>
            <a:r>
              <a:rPr lang="en-US" sz="1800" dirty="0" smtClean="0"/>
              <a:t>False negative are </a:t>
            </a:r>
            <a:r>
              <a:rPr lang="en-US" sz="1800" dirty="0" smtClean="0">
                <a:solidFill>
                  <a:srgbClr val="FF0000"/>
                </a:solidFill>
              </a:rPr>
              <a:t>quite few </a:t>
            </a:r>
            <a:r>
              <a:rPr lang="en-US" sz="1800" dirty="0" smtClean="0"/>
              <a:t>(less than 20-40 tickets for a situation). No need an automatic approach to correct it.</a:t>
            </a:r>
          </a:p>
          <a:p>
            <a:r>
              <a:rPr lang="en-US" sz="2000" dirty="0" smtClean="0"/>
              <a:t>False negatives are </a:t>
            </a:r>
            <a:r>
              <a:rPr lang="en-US" sz="2000" dirty="0" smtClean="0">
                <a:solidFill>
                  <a:srgbClr val="FF0000"/>
                </a:solidFill>
              </a:rPr>
              <a:t>missed</a:t>
            </a:r>
            <a:r>
              <a:rPr lang="en-US" sz="2000" dirty="0" smtClean="0"/>
              <a:t> alerts. Where can we track them?</a:t>
            </a:r>
          </a:p>
          <a:p>
            <a:pPr lvl="1"/>
            <a:r>
              <a:rPr lang="en-US" sz="1800" b="1" dirty="0" smtClean="0"/>
              <a:t>Manual Tickets (captured by human)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However, manual tickets contain other kinds of tickets, such as customer request.</a:t>
            </a:r>
          </a:p>
          <a:p>
            <a:pPr marL="2825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31834"/>
              </p:ext>
            </p:extLst>
          </p:nvPr>
        </p:nvGraphicFramePr>
        <p:xfrm>
          <a:off x="1752600" y="3911252"/>
          <a:ext cx="6057034" cy="2448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Visio" r:id="rId3" imgW="6496200" imgH="3540335" progId="Visio.Drawing.11">
                  <p:embed/>
                </p:oleObj>
              </mc:Choice>
              <mc:Fallback>
                <p:oleObj name="Visio" r:id="rId3" imgW="6496200" imgH="354033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3911252"/>
                        <a:ext cx="6057034" cy="2448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1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False Negative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3713" y="1447800"/>
            <a:ext cx="8040687" cy="4360863"/>
          </a:xfrm>
        </p:spPr>
        <p:txBody>
          <a:bodyPr/>
          <a:lstStyle/>
          <a:p>
            <a:r>
              <a:rPr lang="en-US" sz="2400" b="1" dirty="0" smtClean="0"/>
              <a:t>Problem Definition: </a:t>
            </a:r>
            <a:r>
              <a:rPr lang="en-US" sz="2400" dirty="0" smtClean="0"/>
              <a:t>Find missed alerts from manual tickets</a:t>
            </a:r>
            <a:endParaRPr lang="en-US" sz="2400" dirty="0"/>
          </a:p>
          <a:p>
            <a:r>
              <a:rPr lang="en-US" sz="2400" b="1" dirty="0" smtClean="0"/>
              <a:t>Challenges:</a:t>
            </a:r>
            <a:endParaRPr lang="en-US" sz="2000" b="1" dirty="0"/>
          </a:p>
          <a:p>
            <a:pPr lvl="1"/>
            <a:r>
              <a:rPr lang="en-US" dirty="0" smtClean="0"/>
              <a:t>Not enough labeled data.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282575" lvl="1" indent="0">
              <a:buNone/>
            </a:pPr>
            <a:endParaRPr lang="en-US" sz="1800" dirty="0"/>
          </a:p>
          <a:p>
            <a:pPr lvl="1"/>
            <a:r>
              <a:rPr lang="en-US" dirty="0" smtClean="0"/>
              <a:t>Highly Imbalanced </a:t>
            </a:r>
            <a:r>
              <a:rPr lang="en-US" dirty="0"/>
              <a:t>data: </a:t>
            </a:r>
            <a:r>
              <a:rPr lang="en-US" dirty="0" smtClean="0"/>
              <a:t>few </a:t>
            </a:r>
            <a:r>
              <a:rPr lang="en-US" dirty="0"/>
              <a:t>false negative alerts, </a:t>
            </a:r>
            <a:r>
              <a:rPr lang="en-US" dirty="0" smtClean="0"/>
              <a:t>large </a:t>
            </a:r>
            <a:r>
              <a:rPr lang="en-US" dirty="0"/>
              <a:t>amount of other manual tickets</a:t>
            </a:r>
            <a:r>
              <a:rPr lang="en-US" sz="1800" dirty="0"/>
              <a:t>.</a:t>
            </a:r>
          </a:p>
          <a:p>
            <a:pPr lvl="1"/>
            <a:endParaRPr lang="en-US" sz="1800" dirty="0" smtClean="0"/>
          </a:p>
          <a:p>
            <a:pPr marL="282575" lvl="1" indent="0">
              <a:buNone/>
            </a:pPr>
            <a:endParaRPr lang="en-US" sz="1800" dirty="0" smtClean="0"/>
          </a:p>
          <a:p>
            <a:pPr marL="2825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2743200" y="3373581"/>
            <a:ext cx="6096000" cy="914399"/>
          </a:xfrm>
          <a:prstGeom prst="cloudCallout">
            <a:avLst>
              <a:gd name="adj1" fmla="val -46520"/>
              <a:gd name="adj2" fmla="val -598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We cannot hire an expert to label the ticket every day…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1219200" y="5105400"/>
            <a:ext cx="7315200" cy="990599"/>
          </a:xfrm>
          <a:prstGeom prst="cloudCallout">
            <a:avLst>
              <a:gd name="adj1" fmla="val -46520"/>
              <a:gd name="adj2" fmla="val -5980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We randomly select a subset of tickets to label. Maybe none of them is false negative alert. It is bad for training.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713" y="555625"/>
            <a:ext cx="7583487" cy="1044575"/>
          </a:xfrm>
        </p:spPr>
        <p:txBody>
          <a:bodyPr/>
          <a:lstStyle/>
          <a:p>
            <a:r>
              <a:rPr lang="en-US" sz="4000" dirty="0" smtClean="0"/>
              <a:t>Selective Labeling in Highly Imbalanced Data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3713" y="1447800"/>
            <a:ext cx="8040687" cy="4360863"/>
          </a:xfrm>
        </p:spPr>
        <p:txBody>
          <a:bodyPr/>
          <a:lstStyle/>
          <a:p>
            <a:r>
              <a:rPr lang="en-US" sz="2000" dirty="0" smtClean="0"/>
              <a:t>Use some </a:t>
            </a:r>
            <a:r>
              <a:rPr lang="en-US" sz="2000" i="1" dirty="0" smtClean="0"/>
              <a:t>domain words </a:t>
            </a:r>
            <a:r>
              <a:rPr lang="en-US" sz="2000" dirty="0" smtClean="0"/>
              <a:t>to narrow down the training ticket scope</a:t>
            </a:r>
            <a:endParaRPr lang="en-US" sz="2000" dirty="0"/>
          </a:p>
          <a:p>
            <a:pPr lvl="1"/>
            <a:endParaRPr lang="en-US" sz="1800" dirty="0" smtClean="0"/>
          </a:p>
          <a:p>
            <a:pPr marL="282575" lvl="1" indent="0">
              <a:buNone/>
            </a:pPr>
            <a:endParaRPr lang="en-US" sz="1800" dirty="0" smtClean="0"/>
          </a:p>
          <a:p>
            <a:pPr marL="2825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Build a binary classifier (SVM) on </a:t>
            </a:r>
            <a:r>
              <a:rPr lang="en-US" smtClean="0"/>
              <a:t>selected tickets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Given a ticket, label “1” means this ticket is a false negative. Label “0” means it is not.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58" y="2175164"/>
            <a:ext cx="4676775" cy="148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5694218" y="2007011"/>
            <a:ext cx="3048000" cy="1574389"/>
          </a:xfrm>
          <a:prstGeom prst="cloudCallout">
            <a:avLst>
              <a:gd name="adj1" fmla="val -64489"/>
              <a:gd name="adj2" fmla="val 83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These words can be obtained from system admins or system documents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1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36525"/>
            <a:ext cx="7583487" cy="892175"/>
          </a:xfrm>
        </p:spPr>
        <p:txBody>
          <a:bodyPr/>
          <a:lstStyle/>
          <a:p>
            <a:r>
              <a:rPr lang="en-US" sz="3200" dirty="0"/>
              <a:t>Selective Labeling </a:t>
            </a:r>
            <a:r>
              <a:rPr lang="en-US" sz="3200" dirty="0" err="1"/>
              <a:t>vs</a:t>
            </a:r>
            <a:r>
              <a:rPr lang="en-US" sz="3200" dirty="0"/>
              <a:t> Random Labeling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346132"/>
              </p:ext>
            </p:extLst>
          </p:nvPr>
        </p:nvGraphicFramePr>
        <p:xfrm>
          <a:off x="176646" y="1676400"/>
          <a:ext cx="4076700" cy="2881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779210"/>
              </p:ext>
            </p:extLst>
          </p:nvPr>
        </p:nvGraphicFramePr>
        <p:xfrm>
          <a:off x="4277591" y="1066800"/>
          <a:ext cx="38147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448131"/>
              </p:ext>
            </p:extLst>
          </p:nvPr>
        </p:nvGraphicFramePr>
        <p:xfrm>
          <a:off x="4495800" y="3657600"/>
          <a:ext cx="37766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loud Callout 9"/>
          <p:cNvSpPr/>
          <p:nvPr/>
        </p:nvSpPr>
        <p:spPr>
          <a:xfrm>
            <a:off x="455613" y="4876800"/>
            <a:ext cx="3429000" cy="1212055"/>
          </a:xfrm>
          <a:prstGeom prst="cloudCallout">
            <a:avLst>
              <a:gd name="adj1" fmla="val -24715"/>
              <a:gd name="adj2" fmla="val -862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Easy to learn!!! Not many variations of discriminative words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583487" cy="694170"/>
          </a:xfrm>
        </p:spPr>
        <p:txBody>
          <a:bodyPr/>
          <a:lstStyle/>
          <a:p>
            <a:r>
              <a:rPr lang="en-US" dirty="0" smtClean="0"/>
              <a:t>A Case Study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840247"/>
              </p:ext>
            </p:extLst>
          </p:nvPr>
        </p:nvGraphicFramePr>
        <p:xfrm>
          <a:off x="685800" y="1371600"/>
          <a:ext cx="8059737" cy="3026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538"/>
                <a:gridCol w="6172199"/>
              </a:tblGrid>
              <a:tr h="443815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Situation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Ticket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62166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dsp_3ntc_std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Please clear space from E drive </a:t>
                      </a:r>
                      <a:r>
                        <a:rPr lang="en-US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xxxx-fa-ntfwwfdb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Please clear space from E drive xxxx-fa-ntfwwfdb.it is having 2 MB free...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798867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fss_rlzc_std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/opt file system is </a:t>
                      </a:r>
                      <a:r>
                        <a:rPr lang="en-US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almost full on xxx Hi Team@/opt file system is almost full. Please clear some space /home/</a:t>
                      </a:r>
                      <a:r>
                        <a:rPr lang="en-US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dbasso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n-US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df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-h</a:t>
                      </a:r>
                    </a:p>
                    <a:p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optFilesystem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...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62152"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svc_3ntc_std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RFS101681 E2 Frontier all </a:t>
                      </a:r>
                      <a:r>
                        <a:rPr lang="en-US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RecAdmin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services are down Frontier </a:t>
                      </a:r>
                      <a:r>
                        <a:rPr lang="en-US" sz="1400" b="0" i="1" u="none" strike="noStrike" kern="120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RecAdmin</a:t>
                      </a:r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services are not running on the batch server Kindly logon to the server</a:t>
                      </a:r>
                    </a:p>
                    <a:p>
                      <a:r>
                        <a:rPr lang="en-US" sz="14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xxx.xxx.155.183/xxx ...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5998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846570"/>
            <a:ext cx="679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Discovered False Negatives (Missed alerts)</a:t>
            </a:r>
            <a:endParaRPr lang="en-US" b="1" dirty="0"/>
          </a:p>
        </p:txBody>
      </p:sp>
      <p:sp>
        <p:nvSpPr>
          <p:cNvPr id="8" name="Cloud Callout 7"/>
          <p:cNvSpPr/>
          <p:nvPr/>
        </p:nvSpPr>
        <p:spPr>
          <a:xfrm>
            <a:off x="2895600" y="4762961"/>
            <a:ext cx="5257800" cy="1212055"/>
          </a:xfrm>
          <a:prstGeom prst="cloudCallout">
            <a:avLst>
              <a:gd name="adj1" fmla="val -64763"/>
              <a:gd name="adj2" fmla="val 46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</a:rPr>
              <a:t>I will add these devices into Tivoli </a:t>
            </a:r>
            <a:r>
              <a:rPr lang="en-US" sz="1600" smtClean="0">
                <a:solidFill>
                  <a:srgbClr val="FF0000"/>
                </a:solidFill>
              </a:rPr>
              <a:t>monitoring configuration.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39149"/>
              </p:ext>
            </p:extLst>
          </p:nvPr>
        </p:nvGraphicFramePr>
        <p:xfrm>
          <a:off x="685800" y="4762961"/>
          <a:ext cx="1828366" cy="1409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6" name="Visio" r:id="rId3" imgW="1494990" imgH="1152974" progId="Visio.Drawing.11">
                  <p:embed/>
                </p:oleObj>
              </mc:Choice>
              <mc:Fallback>
                <p:oleObj name="Visio" r:id="rId3" imgW="1494990" imgH="11529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762961"/>
                        <a:ext cx="1828366" cy="1409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/>
          <p:cNvSpPr/>
          <p:nvPr/>
        </p:nvSpPr>
        <p:spPr>
          <a:xfrm rot="2078354" flipH="1">
            <a:off x="2022629" y="4455649"/>
            <a:ext cx="425594" cy="676552"/>
          </a:xfrm>
          <a:prstGeom prst="downArrow">
            <a:avLst>
              <a:gd name="adj1" fmla="val 59766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Analyzed the main types of misconfiguration of monitoring systems in large IT infrastructures.</a:t>
            </a:r>
          </a:p>
          <a:p>
            <a:r>
              <a:rPr lang="en-US" dirty="0"/>
              <a:t>Proposed a framework </a:t>
            </a:r>
            <a:r>
              <a:rPr lang="en-US" dirty="0" smtClean="0"/>
              <a:t>to integrate system </a:t>
            </a:r>
            <a:r>
              <a:rPr lang="en-US" dirty="0"/>
              <a:t>events and tickets </a:t>
            </a:r>
            <a:r>
              <a:rPr lang="en-US" dirty="0" smtClean="0"/>
              <a:t>for improving </a:t>
            </a:r>
            <a:r>
              <a:rPr lang="en-US" dirty="0"/>
              <a:t>the configurations of monitoring systems (IBM Tivoli monitoring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Conduct offline and online experiments for the proposed framework.</a:t>
            </a:r>
          </a:p>
          <a:p>
            <a:r>
              <a:rPr lang="en-US" dirty="0" smtClean="0"/>
              <a:t>Develop and deployed the module in Event and Ticket Analysis Portal in IBM IT service platform.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System Monitoring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27432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large IT infrastructures, the system admin cannot </a:t>
            </a:r>
            <a:r>
              <a:rPr lang="en-US" dirty="0" smtClean="0">
                <a:solidFill>
                  <a:srgbClr val="FF0000"/>
                </a:solidFill>
              </a:rPr>
              <a:t>manually</a:t>
            </a:r>
            <a:r>
              <a:rPr lang="en-US" dirty="0" smtClean="0"/>
              <a:t> monitor so many machines.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57729"/>
              </p:ext>
            </p:extLst>
          </p:nvPr>
        </p:nvGraphicFramePr>
        <p:xfrm>
          <a:off x="493713" y="1196974"/>
          <a:ext cx="5000625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2" name="Visio" r:id="rId3" imgW="5286443" imgH="5227806" progId="Visio.Drawing.11">
                  <p:embed/>
                </p:oleObj>
              </mc:Choice>
              <mc:Fallback>
                <p:oleObj name="Visio" r:id="rId3" imgW="5286443" imgH="522780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713" y="1196974"/>
                        <a:ext cx="5000625" cy="494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8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Thank you!</a:t>
            </a:r>
          </a:p>
          <a:p>
            <a:endParaRPr lang="en-US" dirty="0"/>
          </a:p>
          <a:p>
            <a:r>
              <a:rPr lang="en-US" sz="2400" dirty="0" smtClean="0"/>
              <a:t>Any question?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System Monitoring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30208" y="2401094"/>
            <a:ext cx="3185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Monitoring system:</a:t>
            </a:r>
            <a:r>
              <a:rPr lang="en-US" sz="1600" dirty="0" smtClean="0"/>
              <a:t> monitor those servers, notify the system admin only when a problem happens.</a:t>
            </a:r>
          </a:p>
          <a:p>
            <a:endParaRPr lang="en-US" sz="1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983181"/>
              </p:ext>
            </p:extLst>
          </p:nvPr>
        </p:nvGraphicFramePr>
        <p:xfrm>
          <a:off x="304800" y="1143000"/>
          <a:ext cx="5425408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58" name="Visio" r:id="rId3" imgW="5904419" imgH="5326974" progId="Visio.Drawing.11">
                  <p:embed/>
                </p:oleObj>
              </mc:Choice>
              <mc:Fallback>
                <p:oleObj name="Visio" r:id="rId3" imgW="5904419" imgH="53269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143000"/>
                        <a:ext cx="5425408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7709" y="1597949"/>
            <a:ext cx="1752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IBM Tivoli 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1982320"/>
            <a:ext cx="11810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HP </a:t>
            </a:r>
            <a:r>
              <a:rPr lang="en-US" sz="1200" b="1" dirty="0" err="1" smtClean="0"/>
              <a:t>OpenView</a:t>
            </a:r>
            <a:endParaRPr lang="en-US" sz="12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93713" y="1982320"/>
            <a:ext cx="677267" cy="75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95400" y="2259319"/>
            <a:ext cx="74577" cy="47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555625"/>
            <a:ext cx="7583487" cy="1044575"/>
          </a:xfrm>
        </p:spPr>
        <p:txBody>
          <a:bodyPr/>
          <a:lstStyle/>
          <a:p>
            <a:r>
              <a:rPr lang="en-US" sz="4000" dirty="0" smtClean="0"/>
              <a:t>Configurations of Monitoring Systems are Complicated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Large IT infrastructures, there are different machines, different software products…</a:t>
            </a:r>
          </a:p>
          <a:p>
            <a:r>
              <a:rPr lang="en-US" dirty="0" smtClean="0"/>
              <a:t>IBM Tivoli monitoring defines a lot of monitoring situations for monitoring different alerts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CPU utilization</a:t>
            </a:r>
          </a:p>
          <a:p>
            <a:pPr lvl="1"/>
            <a:r>
              <a:rPr lang="en-US" dirty="0" smtClean="0"/>
              <a:t>Low disk space</a:t>
            </a:r>
          </a:p>
          <a:p>
            <a:pPr lvl="1"/>
            <a:r>
              <a:rPr lang="en-US" dirty="0" smtClean="0"/>
              <a:t>Process offline</a:t>
            </a:r>
          </a:p>
          <a:p>
            <a:pPr lvl="1"/>
            <a:r>
              <a:rPr lang="en-US" dirty="0" smtClean="0"/>
              <a:t>…</a:t>
            </a:r>
          </a:p>
          <a:p>
            <a:pPr marL="282575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505200"/>
            <a:ext cx="4038600" cy="263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02130" y="3262699"/>
            <a:ext cx="1752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IBM Tivoli Monitoring</a:t>
            </a:r>
          </a:p>
        </p:txBody>
      </p:sp>
    </p:spTree>
    <p:extLst>
      <p:ext uri="{BB962C8B-B14F-4D97-AF65-F5344CB8AC3E}">
        <p14:creationId xmlns:p14="http://schemas.microsoft.com/office/powerpoint/2010/main" val="20246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Misconfiguration?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3" y="1299348"/>
            <a:ext cx="7583487" cy="4208463"/>
          </a:xfrm>
        </p:spPr>
        <p:txBody>
          <a:bodyPr/>
          <a:lstStyle/>
          <a:p>
            <a:r>
              <a:rPr lang="en-US" b="1" dirty="0" smtClean="0"/>
              <a:t>False Positive:</a:t>
            </a:r>
          </a:p>
          <a:p>
            <a:pPr lvl="1"/>
            <a:r>
              <a:rPr lang="en-US" dirty="0" smtClean="0"/>
              <a:t>Too Conservative threshold (CPU utilization &lt; </a:t>
            </a:r>
            <a:r>
              <a:rPr lang="en-US" b="1" dirty="0" smtClean="0"/>
              <a:t>50%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Transient Alert(Automatically disappear in a shor</a:t>
            </a:r>
            <a:r>
              <a:rPr lang="en-US" dirty="0" smtClean="0"/>
              <a:t>t time)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68072"/>
              </p:ext>
            </p:extLst>
          </p:nvPr>
        </p:nvGraphicFramePr>
        <p:xfrm>
          <a:off x="497176" y="3124200"/>
          <a:ext cx="7089467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Visio" r:id="rId3" imgW="6256980" imgH="2711660" progId="Visio.Drawing.11">
                  <p:embed/>
                </p:oleObj>
              </mc:Choice>
              <mc:Fallback>
                <p:oleObj name="Visio" r:id="rId3" imgW="6256980" imgH="27116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176" y="3124200"/>
                        <a:ext cx="7089467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67400" y="3554968"/>
            <a:ext cx="26669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Where is the alert???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13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Misconfiguration?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52595" y="1371600"/>
            <a:ext cx="7583487" cy="4208463"/>
          </a:xfrm>
        </p:spPr>
        <p:txBody>
          <a:bodyPr/>
          <a:lstStyle/>
          <a:p>
            <a:r>
              <a:rPr lang="en-US" b="1" dirty="0" smtClean="0"/>
              <a:t>False Negative:</a:t>
            </a:r>
          </a:p>
          <a:p>
            <a:pPr lvl="1"/>
            <a:r>
              <a:rPr lang="en-US" dirty="0"/>
              <a:t>Installed a new </a:t>
            </a:r>
            <a:r>
              <a:rPr lang="en-US" dirty="0" smtClean="0"/>
              <a:t>database server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forget</a:t>
            </a:r>
            <a:r>
              <a:rPr lang="en-US" dirty="0"/>
              <a:t> to add it into the monitoring situation. If this </a:t>
            </a:r>
            <a:r>
              <a:rPr lang="en-US" dirty="0" smtClean="0"/>
              <a:t>server </a:t>
            </a:r>
            <a:r>
              <a:rPr lang="en-US" dirty="0"/>
              <a:t>has a problem, it would not be captured by the monitoring system.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369113"/>
              </p:ext>
            </p:extLst>
          </p:nvPr>
        </p:nvGraphicFramePr>
        <p:xfrm>
          <a:off x="990600" y="2723107"/>
          <a:ext cx="5075238" cy="362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Visio" r:id="rId3" imgW="7101540" imgH="5070984" progId="Visio.Drawing.11">
                  <p:embed/>
                </p:oleObj>
              </mc:Choice>
              <mc:Fallback>
                <p:oleObj name="Visio" r:id="rId3" imgW="7101540" imgH="50709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723107"/>
                        <a:ext cx="5075238" cy="362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7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and Ticket Analysis Portal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" y="3747448"/>
            <a:ext cx="5616576" cy="23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1557"/>
            <a:ext cx="3657600" cy="275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3429000" y="1981200"/>
            <a:ext cx="3105150" cy="1524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" y="1381035"/>
            <a:ext cx="4992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Our solution:</a:t>
            </a:r>
            <a:r>
              <a:rPr lang="en-US" dirty="0" smtClean="0"/>
              <a:t> Develop a system module in </a:t>
            </a:r>
            <a:r>
              <a:rPr lang="en-US" i="1" dirty="0" smtClean="0"/>
              <a:t>Event &amp; Ticket Analysis Portal</a:t>
            </a:r>
            <a:r>
              <a:rPr lang="en-US" dirty="0" smtClean="0"/>
              <a:t> to analyze the monitoring events with tickets and to help system admin to correct misconfigurations.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5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575"/>
          </a:xfrm>
        </p:spPr>
        <p:txBody>
          <a:bodyPr/>
          <a:lstStyle/>
          <a:p>
            <a:r>
              <a:rPr lang="en-US" sz="3600" dirty="0" smtClean="0"/>
              <a:t>How to Detect False negative and False positive?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Ticket data </a:t>
            </a:r>
            <a:r>
              <a:rPr lang="en-US" dirty="0" smtClean="0"/>
              <a:t>is the ground truth (labeled data) and created by the human.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72" y="2369128"/>
            <a:ext cx="4664487" cy="360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93713" y="2743199"/>
            <a:ext cx="2971800" cy="2438399"/>
          </a:xfrm>
          <a:prstGeom prst="cloudCallout">
            <a:avLst>
              <a:gd name="adj1" fmla="val 64949"/>
              <a:gd name="adj2" fmla="val 386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Human labor cost is very high!!!</a:t>
            </a:r>
          </a:p>
          <a:p>
            <a:pPr algn="ctr"/>
            <a:endParaRPr lang="en-US" sz="1600" dirty="0" smtClean="0">
              <a:solidFill>
                <a:srgbClr val="FF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Can we use their knowledge to improve the monitoring?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42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Shwartz, Florian Pinel, Genady Ya. Grabarnik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False Positive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straightforward solution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b="1" dirty="0" smtClean="0"/>
              <a:t>Binary classifier</a:t>
            </a:r>
          </a:p>
          <a:p>
            <a:pPr lvl="1"/>
            <a:r>
              <a:rPr lang="en-US" dirty="0" smtClean="0"/>
              <a:t>label “1” means a real alert, “0” means a false alert.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eatures are system event attributes </a:t>
            </a:r>
            <a:endParaRPr lang="en-US" dirty="0"/>
          </a:p>
          <a:p>
            <a:pPr lvl="2"/>
            <a:r>
              <a:rPr lang="en-US" dirty="0" smtClean="0"/>
              <a:t>process name </a:t>
            </a:r>
          </a:p>
          <a:p>
            <a:pPr lvl="2"/>
            <a:r>
              <a:rPr lang="en-US" dirty="0" smtClean="0"/>
              <a:t>CPU time </a:t>
            </a:r>
          </a:p>
          <a:p>
            <a:pPr lvl="2"/>
            <a:r>
              <a:rPr lang="en-US" dirty="0" smtClean="0"/>
              <a:t>number of threads.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We can NOT miss </a:t>
            </a:r>
            <a:r>
              <a:rPr lang="en-US" dirty="0"/>
              <a:t>any real alert (would cause system crash or data loss</a:t>
            </a:r>
            <a:r>
              <a:rPr lang="en-US" dirty="0" smtClean="0"/>
              <a:t>). 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</a:t>
            </a:r>
            <a:r>
              <a:rPr lang="en-US" dirty="0">
                <a:solidFill>
                  <a:srgbClr val="FF0000"/>
                </a:solidFill>
              </a:rPr>
              <a:t>classification algorithm can guarantee 100% accuracy.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5462</TotalTime>
  <Words>1239</Words>
  <Application>Microsoft Office PowerPoint</Application>
  <PresentationFormat>On-screen Show (4:3)</PresentationFormat>
  <Paragraphs>171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gold</vt:lpstr>
      <vt:lpstr>Visio</vt:lpstr>
      <vt:lpstr>An Integrated Framework for Optimizing Automatic Monitoring Systems in Large IT Infrastructures </vt:lpstr>
      <vt:lpstr>Manual System Monitoring</vt:lpstr>
      <vt:lpstr>Automatic System Monitoring</vt:lpstr>
      <vt:lpstr>Configurations of Monitoring Systems are Complicated</vt:lpstr>
      <vt:lpstr>What is Misconfiguration? (1)</vt:lpstr>
      <vt:lpstr>What is Misconfiguration? (2)</vt:lpstr>
      <vt:lpstr>Event and Ticket Analysis Portal</vt:lpstr>
      <vt:lpstr>How to Detect False negative and False positive?</vt:lpstr>
      <vt:lpstr>Eliminating False Positive (1)</vt:lpstr>
      <vt:lpstr>Eliminating False Positive (2)</vt:lpstr>
      <vt:lpstr>Eliminating False Positive (3)</vt:lpstr>
      <vt:lpstr>Offline Evaluation on Testing Data</vt:lpstr>
      <vt:lpstr>Online Evaluation</vt:lpstr>
      <vt:lpstr>Eliminating False Negative (1)</vt:lpstr>
      <vt:lpstr>Eliminating False Negative (2)</vt:lpstr>
      <vt:lpstr>Selective Labeling in Highly Imbalanced Data</vt:lpstr>
      <vt:lpstr>Selective Labeling vs Random Labeling</vt:lpstr>
      <vt:lpstr>A Case Study </vt:lpstr>
      <vt:lpstr>Summary</vt:lpstr>
      <vt:lpstr>End</vt:lpstr>
    </vt:vector>
  </TitlesOfParts>
  <Company>Florida International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Lag Interval For Temporal Dependencies</dc:title>
  <dc:creator>Liang</dc:creator>
  <cp:lastModifiedBy>Liang</cp:lastModifiedBy>
  <cp:revision>885</cp:revision>
  <cp:lastPrinted>2008-09-19T17:51:48Z</cp:lastPrinted>
  <dcterms:created xsi:type="dcterms:W3CDTF">2012-07-21T02:20:12Z</dcterms:created>
  <dcterms:modified xsi:type="dcterms:W3CDTF">2013-08-13T21:48:35Z</dcterms:modified>
</cp:coreProperties>
</file>