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256" r:id="rId2"/>
    <p:sldId id="257" r:id="rId3"/>
    <p:sldId id="261" r:id="rId4"/>
    <p:sldId id="263" r:id="rId5"/>
    <p:sldId id="262" r:id="rId6"/>
    <p:sldId id="277" r:id="rId7"/>
    <p:sldId id="265" r:id="rId8"/>
    <p:sldId id="266" r:id="rId9"/>
    <p:sldId id="268" r:id="rId10"/>
    <p:sldId id="270" r:id="rId11"/>
    <p:sldId id="271" r:id="rId12"/>
    <p:sldId id="272" r:id="rId13"/>
    <p:sldId id="274" r:id="rId14"/>
    <p:sldId id="273" r:id="rId15"/>
    <p:sldId id="278" r:id="rId16"/>
    <p:sldId id="276" r:id="rId17"/>
    <p:sldId id="279" r:id="rId18"/>
    <p:sldId id="288" r:id="rId19"/>
    <p:sldId id="280" r:id="rId20"/>
    <p:sldId id="281" r:id="rId21"/>
    <p:sldId id="284" r:id="rId22"/>
    <p:sldId id="282" r:id="rId23"/>
    <p:sldId id="283" r:id="rId24"/>
    <p:sldId id="289" r:id="rId25"/>
    <p:sldId id="285" r:id="rId26"/>
    <p:sldId id="316" r:id="rId27"/>
    <p:sldId id="286" r:id="rId28"/>
    <p:sldId id="287" r:id="rId29"/>
    <p:sldId id="290" r:id="rId30"/>
    <p:sldId id="291" r:id="rId31"/>
    <p:sldId id="292" r:id="rId32"/>
    <p:sldId id="293" r:id="rId33"/>
    <p:sldId id="295" r:id="rId34"/>
    <p:sldId id="294" r:id="rId35"/>
    <p:sldId id="296" r:id="rId36"/>
    <p:sldId id="297" r:id="rId37"/>
    <p:sldId id="298" r:id="rId38"/>
    <p:sldId id="299" r:id="rId39"/>
    <p:sldId id="300" r:id="rId40"/>
    <p:sldId id="301" r:id="rId41"/>
    <p:sldId id="302" r:id="rId42"/>
    <p:sldId id="303" r:id="rId43"/>
    <p:sldId id="304" r:id="rId44"/>
    <p:sldId id="305" r:id="rId45"/>
    <p:sldId id="317" r:id="rId46"/>
    <p:sldId id="306" r:id="rId47"/>
    <p:sldId id="307" r:id="rId48"/>
    <p:sldId id="308" r:id="rId49"/>
    <p:sldId id="309" r:id="rId50"/>
    <p:sldId id="310" r:id="rId51"/>
    <p:sldId id="311" r:id="rId52"/>
    <p:sldId id="313" r:id="rId53"/>
    <p:sldId id="314" r:id="rId54"/>
    <p:sldId id="315" r:id="rId55"/>
    <p:sldId id="318" r:id="rId56"/>
    <p:sldId id="259" r:id="rId57"/>
    <p:sldId id="258" r:id="rId58"/>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guide id="3" orient="horz" pos="2936">
          <p15:clr>
            <a:srgbClr val="A4A3A4"/>
          </p15:clr>
        </p15:guide>
        <p15:guide id="4" pos="218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296" autoAdjust="0"/>
  </p:normalViewPr>
  <p:slideViewPr>
    <p:cSldViewPr>
      <p:cViewPr>
        <p:scale>
          <a:sx n="110" d="100"/>
          <a:sy n="110" d="100"/>
        </p:scale>
        <p:origin x="-810" y="-45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105" d="100"/>
          <a:sy n="105" d="100"/>
        </p:scale>
        <p:origin x="-2478" y="-90"/>
      </p:cViewPr>
      <p:guideLst>
        <p:guide orient="horz" pos="3162"/>
        <p:guide orient="horz" pos="3224"/>
        <p:guide pos="2207"/>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9037" tIns="49519" rIns="99037" bIns="49519" rtlCol="0"/>
          <a:lstStyle>
            <a:lvl1pPr algn="l">
              <a:defRPr sz="1300"/>
            </a:lvl1pPr>
          </a:lstStyle>
          <a:p>
            <a:endParaRPr lang="en-US"/>
          </a:p>
        </p:txBody>
      </p:sp>
      <p:sp>
        <p:nvSpPr>
          <p:cNvPr id="3" name="Date Placeholder 2"/>
          <p:cNvSpPr>
            <a:spLocks noGrp="1"/>
          </p:cNvSpPr>
          <p:nvPr>
            <p:ph type="dt" sz="quarter" idx="1"/>
          </p:nvPr>
        </p:nvSpPr>
        <p:spPr>
          <a:xfrm>
            <a:off x="4021294" y="0"/>
            <a:ext cx="3076363" cy="511731"/>
          </a:xfrm>
          <a:prstGeom prst="rect">
            <a:avLst/>
          </a:prstGeom>
        </p:spPr>
        <p:txBody>
          <a:bodyPr vert="horz" lIns="99037" tIns="49519" rIns="99037" bIns="49519" rtlCol="0"/>
          <a:lstStyle>
            <a:lvl1pPr algn="r">
              <a:defRPr sz="1300"/>
            </a:lvl1pPr>
          </a:lstStyle>
          <a:p>
            <a:fld id="{EC13DC17-CCA8-40DC-A29D-43B64741026B}" type="datetimeFigureOut">
              <a:rPr lang="en-US" smtClean="0"/>
              <a:t>10/21/2013</a:t>
            </a:fld>
            <a:endParaRPr lang="en-US"/>
          </a:p>
        </p:txBody>
      </p:sp>
      <p:sp>
        <p:nvSpPr>
          <p:cNvPr id="4" name="Footer Placeholder 3"/>
          <p:cNvSpPr>
            <a:spLocks noGrp="1"/>
          </p:cNvSpPr>
          <p:nvPr>
            <p:ph type="ftr" sz="quarter" idx="2"/>
          </p:nvPr>
        </p:nvSpPr>
        <p:spPr>
          <a:xfrm>
            <a:off x="1" y="9721106"/>
            <a:ext cx="3076363" cy="511731"/>
          </a:xfrm>
          <a:prstGeom prst="rect">
            <a:avLst/>
          </a:prstGeom>
        </p:spPr>
        <p:txBody>
          <a:bodyPr vert="horz" lIns="99037" tIns="49519" rIns="99037" bIns="49519" rtlCol="0" anchor="b"/>
          <a:lstStyle>
            <a:lvl1pPr algn="l">
              <a:defRPr sz="1300"/>
            </a:lvl1pPr>
          </a:lstStyle>
          <a:p>
            <a:endParaRPr lang="en-US"/>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37" tIns="49519" rIns="99037" bIns="49519" rtlCol="0" anchor="b"/>
          <a:lstStyle>
            <a:lvl1pPr algn="r">
              <a:defRPr sz="1300"/>
            </a:lvl1pPr>
          </a:lstStyle>
          <a:p>
            <a:fld id="{9EFCF767-75E7-4276-AD79-672E56E84B4C}" type="slidenum">
              <a:rPr lang="en-US" smtClean="0"/>
              <a:t>‹#›</a:t>
            </a:fld>
            <a:endParaRPr lang="en-US"/>
          </a:p>
        </p:txBody>
      </p:sp>
    </p:spTree>
    <p:extLst>
      <p:ext uri="{BB962C8B-B14F-4D97-AF65-F5344CB8AC3E}">
        <p14:creationId xmlns:p14="http://schemas.microsoft.com/office/powerpoint/2010/main" val="12184226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9037" tIns="49519" rIns="99037" bIns="49519"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37" tIns="49519" rIns="99037" bIns="49519" rtlCol="0"/>
          <a:lstStyle>
            <a:lvl1pPr algn="r">
              <a:defRPr sz="1300"/>
            </a:lvl1pPr>
          </a:lstStyle>
          <a:p>
            <a:fld id="{2572404E-F1F2-40F6-8190-5F0DFDD51A29}" type="datetimeFigureOut">
              <a:rPr lang="en-US" smtClean="0"/>
              <a:t>10/21/2013</a:t>
            </a:fld>
            <a:endParaRPr lang="en-US"/>
          </a:p>
        </p:txBody>
      </p:sp>
      <p:sp>
        <p:nvSpPr>
          <p:cNvPr id="4" name="Slide Image Placeholder 3"/>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9037" tIns="49519" rIns="99037" bIns="49519"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37" tIns="49519" rIns="99037" bIns="4951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721106"/>
            <a:ext cx="3076363" cy="511731"/>
          </a:xfrm>
          <a:prstGeom prst="rect">
            <a:avLst/>
          </a:prstGeom>
        </p:spPr>
        <p:txBody>
          <a:bodyPr vert="horz" lIns="99037" tIns="49519" rIns="99037" bIns="49519"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37" tIns="49519" rIns="99037" bIns="49519" rtlCol="0" anchor="b"/>
          <a:lstStyle>
            <a:lvl1pPr algn="r">
              <a:defRPr sz="1300"/>
            </a:lvl1pPr>
          </a:lstStyle>
          <a:p>
            <a:fld id="{02EB927D-22DD-4892-8A46-7A685961D173}" type="slidenum">
              <a:rPr lang="en-US" smtClean="0"/>
              <a:t>‹#›</a:t>
            </a:fld>
            <a:endParaRPr lang="en-US"/>
          </a:p>
        </p:txBody>
      </p:sp>
    </p:spTree>
    <p:extLst>
      <p:ext uri="{BB962C8B-B14F-4D97-AF65-F5344CB8AC3E}">
        <p14:creationId xmlns:p14="http://schemas.microsoft.com/office/powerpoint/2010/main" val="451255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a:t>
            </a:r>
            <a:r>
              <a:rPr lang="en-US" baseline="0" dirty="0" smtClean="0"/>
              <a:t> research background is based on the workflow of the IT service. The modern IT service includes four components. Each component generate huge amount of data during its working. The research goal is to use the data to improve the performance of this workflow.</a:t>
            </a:r>
            <a:endParaRPr lang="en-US" dirty="0"/>
          </a:p>
        </p:txBody>
      </p:sp>
      <p:sp>
        <p:nvSpPr>
          <p:cNvPr id="4" name="Slide Number Placeholder 3"/>
          <p:cNvSpPr>
            <a:spLocks noGrp="1"/>
          </p:cNvSpPr>
          <p:nvPr>
            <p:ph type="sldNum" sz="quarter" idx="10"/>
          </p:nvPr>
        </p:nvSpPr>
        <p:spPr/>
        <p:txBody>
          <a:bodyPr/>
          <a:lstStyle/>
          <a:p>
            <a:fld id="{02EB927D-22DD-4892-8A46-7A685961D173}" type="slidenum">
              <a:rPr lang="en-US" smtClean="0"/>
              <a:t>3</a:t>
            </a:fld>
            <a:endParaRPr lang="en-US"/>
          </a:p>
        </p:txBody>
      </p:sp>
    </p:spTree>
    <p:extLst>
      <p:ext uri="{BB962C8B-B14F-4D97-AF65-F5344CB8AC3E}">
        <p14:creationId xmlns:p14="http://schemas.microsoft.com/office/powerpoint/2010/main" val="3287861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EB927D-22DD-4892-8A46-7A685961D173}" type="slidenum">
              <a:rPr lang="en-US" smtClean="0"/>
              <a:t>9</a:t>
            </a:fld>
            <a:endParaRPr lang="en-US"/>
          </a:p>
        </p:txBody>
      </p:sp>
    </p:spTree>
    <p:extLst>
      <p:ext uri="{BB962C8B-B14F-4D97-AF65-F5344CB8AC3E}">
        <p14:creationId xmlns:p14="http://schemas.microsoft.com/office/powerpoint/2010/main" val="3625495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a:t>
            </a:r>
            <a:r>
              <a:rPr lang="en-US" baseline="0" dirty="0" smtClean="0"/>
              <a:t> is a constant. F value can be updated by multiple movements, not a single movement.</a:t>
            </a:r>
            <a:endParaRPr lang="en-US" dirty="0"/>
          </a:p>
        </p:txBody>
      </p:sp>
      <p:sp>
        <p:nvSpPr>
          <p:cNvPr id="4" name="Slide Number Placeholder 3"/>
          <p:cNvSpPr>
            <a:spLocks noGrp="1"/>
          </p:cNvSpPr>
          <p:nvPr>
            <p:ph type="sldNum" sz="quarter" idx="10"/>
          </p:nvPr>
        </p:nvSpPr>
        <p:spPr/>
        <p:txBody>
          <a:bodyPr/>
          <a:lstStyle/>
          <a:p>
            <a:fld id="{02EB927D-22DD-4892-8A46-7A685961D173}" type="slidenum">
              <a:rPr lang="en-US" smtClean="0"/>
              <a:t>12</a:t>
            </a:fld>
            <a:endParaRPr lang="en-US"/>
          </a:p>
        </p:txBody>
      </p:sp>
    </p:spTree>
    <p:extLst>
      <p:ext uri="{BB962C8B-B14F-4D97-AF65-F5344CB8AC3E}">
        <p14:creationId xmlns:p14="http://schemas.microsoft.com/office/powerpoint/2010/main" val="1004866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a:t>
            </a:r>
            <a:r>
              <a:rPr lang="en-US" baseline="0" dirty="0" smtClean="0"/>
              <a:t> is a constant</a:t>
            </a:r>
            <a:endParaRPr lang="en-US" dirty="0"/>
          </a:p>
        </p:txBody>
      </p:sp>
      <p:sp>
        <p:nvSpPr>
          <p:cNvPr id="4" name="Slide Number Placeholder 3"/>
          <p:cNvSpPr>
            <a:spLocks noGrp="1"/>
          </p:cNvSpPr>
          <p:nvPr>
            <p:ph type="sldNum" sz="quarter" idx="10"/>
          </p:nvPr>
        </p:nvSpPr>
        <p:spPr/>
        <p:txBody>
          <a:bodyPr/>
          <a:lstStyle/>
          <a:p>
            <a:fld id="{02EB927D-22DD-4892-8A46-7A685961D173}" type="slidenum">
              <a:rPr lang="en-US" smtClean="0"/>
              <a:t>13</a:t>
            </a:fld>
            <a:endParaRPr lang="en-US"/>
          </a:p>
        </p:txBody>
      </p:sp>
    </p:spTree>
    <p:extLst>
      <p:ext uri="{BB962C8B-B14F-4D97-AF65-F5344CB8AC3E}">
        <p14:creationId xmlns:p14="http://schemas.microsoft.com/office/powerpoint/2010/main" val="4075799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EB927D-22DD-4892-8A46-7A685961D173}" type="slidenum">
              <a:rPr lang="en-US" smtClean="0"/>
              <a:t>34</a:t>
            </a:fld>
            <a:endParaRPr lang="en-US"/>
          </a:p>
        </p:txBody>
      </p:sp>
    </p:spTree>
    <p:extLst>
      <p:ext uri="{BB962C8B-B14F-4D97-AF65-F5344CB8AC3E}">
        <p14:creationId xmlns:p14="http://schemas.microsoft.com/office/powerpoint/2010/main" val="3429983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91D50C-D05C-4A24-982A-4DDE016541A4}"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CA835D-123D-451E-9557-FEEF336449BD}"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9A6B5F-EA3F-4024-8F08-78123019382F}"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71CAB7-EFE5-46EA-A91A-E6BD986968DE}"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2E01B9-F841-42CB-9695-68EA8EF8B510}" type="datetime1">
              <a:rPr lang="en-US" smtClean="0"/>
              <a:t>10/21/2013</a:t>
            </a:fld>
            <a:endParaRPr lang="en-US"/>
          </a:p>
        </p:txBody>
      </p:sp>
      <p:sp>
        <p:nvSpPr>
          <p:cNvPr id="6" name="Footer Placeholder 5"/>
          <p:cNvSpPr>
            <a:spLocks noGrp="1"/>
          </p:cNvSpPr>
          <p:nvPr>
            <p:ph type="ftr" sz="quarter" idx="11"/>
          </p:nvPr>
        </p:nvSpPr>
        <p:spPr/>
        <p:txBody>
          <a:bodyPr/>
          <a:lstStyle/>
          <a:p>
            <a:r>
              <a:rPr lang="en-US" smtClean="0"/>
              <a:t>Proposal Defense, Liang Tang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846F9B-CE87-497F-924A-60CE73C46DE3}" type="datetime1">
              <a:rPr lang="en-US" smtClean="0"/>
              <a:t>10/21/2013</a:t>
            </a:fld>
            <a:endParaRPr lang="en-US"/>
          </a:p>
        </p:txBody>
      </p:sp>
      <p:sp>
        <p:nvSpPr>
          <p:cNvPr id="8" name="Footer Placeholder 7"/>
          <p:cNvSpPr>
            <a:spLocks noGrp="1"/>
          </p:cNvSpPr>
          <p:nvPr>
            <p:ph type="ftr" sz="quarter" idx="11"/>
          </p:nvPr>
        </p:nvSpPr>
        <p:spPr/>
        <p:txBody>
          <a:bodyPr/>
          <a:lstStyle/>
          <a:p>
            <a:r>
              <a:rPr lang="en-US" smtClean="0"/>
              <a:t>Proposal Defense, Liang Tang</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C6A2B3-F224-45F6-BC4B-9D417D7DF0A6}" type="datetime1">
              <a:rPr lang="en-US" smtClean="0"/>
              <a:t>10/21/2013</a:t>
            </a:fld>
            <a:endParaRPr lang="en-US"/>
          </a:p>
        </p:txBody>
      </p:sp>
      <p:sp>
        <p:nvSpPr>
          <p:cNvPr id="4" name="Footer Placeholder 3"/>
          <p:cNvSpPr>
            <a:spLocks noGrp="1"/>
          </p:cNvSpPr>
          <p:nvPr>
            <p:ph type="ftr" sz="quarter" idx="11"/>
          </p:nvPr>
        </p:nvSpPr>
        <p:spPr/>
        <p:txBody>
          <a:bodyPr/>
          <a:lstStyle/>
          <a:p>
            <a:r>
              <a:rPr lang="en-US" smtClean="0"/>
              <a:t>Proposal Defense, Liang Tang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767822-68E8-4CCB-B62C-C3BEB33E96B9}" type="datetime1">
              <a:rPr lang="en-US" smtClean="0"/>
              <a:t>10/21/2013</a:t>
            </a:fld>
            <a:endParaRPr lang="en-US"/>
          </a:p>
        </p:txBody>
      </p:sp>
      <p:sp>
        <p:nvSpPr>
          <p:cNvPr id="3" name="Footer Placeholder 2"/>
          <p:cNvSpPr>
            <a:spLocks noGrp="1"/>
          </p:cNvSpPr>
          <p:nvPr>
            <p:ph type="ftr" sz="quarter" idx="11"/>
          </p:nvPr>
        </p:nvSpPr>
        <p:spPr/>
        <p:txBody>
          <a:bodyPr/>
          <a:lstStyle/>
          <a:p>
            <a:r>
              <a:rPr lang="en-US" smtClean="0"/>
              <a:t>Proposal Defense, Liang Tang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850828-F6BB-4FC6-8754-0604DB9465DE}" type="datetime1">
              <a:rPr lang="en-US" smtClean="0"/>
              <a:t>10/21/2013</a:t>
            </a:fld>
            <a:endParaRPr lang="en-US"/>
          </a:p>
        </p:txBody>
      </p:sp>
      <p:sp>
        <p:nvSpPr>
          <p:cNvPr id="6" name="Footer Placeholder 5"/>
          <p:cNvSpPr>
            <a:spLocks noGrp="1"/>
          </p:cNvSpPr>
          <p:nvPr>
            <p:ph type="ftr" sz="quarter" idx="11"/>
          </p:nvPr>
        </p:nvSpPr>
        <p:spPr/>
        <p:txBody>
          <a:bodyPr/>
          <a:lstStyle/>
          <a:p>
            <a:r>
              <a:rPr lang="en-US" smtClean="0"/>
              <a:t>Proposal Defense, Liang Tang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313933-9D1C-46FD-9CE2-3EADD2F6DF88}" type="datetime1">
              <a:rPr lang="en-US" smtClean="0"/>
              <a:t>10/21/2013</a:t>
            </a:fld>
            <a:endParaRPr lang="en-US"/>
          </a:p>
        </p:txBody>
      </p:sp>
      <p:sp>
        <p:nvSpPr>
          <p:cNvPr id="6" name="Footer Placeholder 5"/>
          <p:cNvSpPr>
            <a:spLocks noGrp="1"/>
          </p:cNvSpPr>
          <p:nvPr>
            <p:ph type="ftr" sz="quarter" idx="11"/>
          </p:nvPr>
        </p:nvSpPr>
        <p:spPr/>
        <p:txBody>
          <a:bodyPr/>
          <a:lstStyle/>
          <a:p>
            <a:r>
              <a:rPr lang="en-US" smtClean="0"/>
              <a:t>Proposal Defense, Liang Tang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latin typeface="Arial" panose="020B0604020202020204" pitchFamily="34" charset="0"/>
                <a:cs typeface="Arial" panose="020B0604020202020204" pitchFamily="34" charset="0"/>
              </a:defRPr>
            </a:lvl1pPr>
          </a:lstStyle>
          <a:p>
            <a:fld id="{71392F74-F00D-402C-9C88-0F6ECF076618}" type="datetime1">
              <a:rPr lang="en-US" smtClean="0"/>
              <a:pPr/>
              <a:t>10/21/2013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latin typeface="Arial" panose="020B0604020202020204" pitchFamily="34" charset="0"/>
                <a:cs typeface="Arial" panose="020B0604020202020204" pitchFamily="34" charset="0"/>
              </a:defRPr>
            </a:lvl1pPr>
          </a:lstStyle>
          <a:p>
            <a:r>
              <a:rPr lang="en-US" smtClean="0"/>
              <a:t>Proposal Defense, Liang Tang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1.wmf"/><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4.emf"/><Relationship Id="rId5" Type="http://schemas.openxmlformats.org/officeDocument/2006/relationships/oleObject" Target="../embeddings/oleObject4.bin"/><Relationship Id="rId4" Type="http://schemas.openxmlformats.org/officeDocument/2006/relationships/image" Target="../media/image23.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3.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5.emf"/><Relationship Id="rId4" Type="http://schemas.openxmlformats.org/officeDocument/2006/relationships/oleObject" Target="../embeddings/oleObject6.bin"/></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ieeexplore.ieee.org/xpl/articleDetails.jsp?tp=&amp;arnumber=6572979&amp;queryText=Recommending+Resolutions+for+Problems+Identified+by+Monitoring" TargetMode="External"/><Relationship Id="rId13" Type="http://schemas.openxmlformats.org/officeDocument/2006/relationships/hyperlink" Target="http://dl.acm.org/citation.cfm?id=2020457" TargetMode="External"/><Relationship Id="rId3" Type="http://schemas.openxmlformats.org/officeDocument/2006/relationships/hyperlink" Target="http://users.cis.fiu.edu/~ltang002/papers/cikm2013-db0962-tang.pdf" TargetMode="External"/><Relationship Id="rId7" Type="http://schemas.openxmlformats.org/officeDocument/2006/relationships/hyperlink" Target="http://users.cis.fiu.edu/~taoli/pub/dqf_tkde_2013.pdf" TargetMode="External"/><Relationship Id="rId12" Type="http://schemas.openxmlformats.org/officeDocument/2006/relationships/hyperlink" Target="http://users.cis.fiu.edu/~ltang002/papers/cikm2011-liang.pdf" TargetMode="External"/><Relationship Id="rId2" Type="http://schemas.openxmlformats.org/officeDocument/2006/relationships/hyperlink" Target="http://people.csail.mit.edu/romer/papers/CIKMFormatSelection.pdf" TargetMode="External"/><Relationship Id="rId1" Type="http://schemas.openxmlformats.org/officeDocument/2006/relationships/slideLayout" Target="../slideLayouts/slideLayout2.xml"/><Relationship Id="rId6" Type="http://schemas.openxmlformats.org/officeDocument/2006/relationships/hyperlink" Target="http://users.cis.fiu.edu/~ltang002/papers/kdd2013-igp0769-tang.pdf" TargetMode="External"/><Relationship Id="rId11" Type="http://schemas.openxmlformats.org/officeDocument/2006/relationships/hyperlink" Target="http://users.cis.fiu.edu/~ltang002/papers/noms2012-situation.pdf" TargetMode="External"/><Relationship Id="rId5" Type="http://schemas.openxmlformats.org/officeDocument/2006/relationships/hyperlink" Target="http://users.cis.fiu.edu/~ltang002/papers/cnsm2013-falsenegative.pdf" TargetMode="External"/><Relationship Id="rId15" Type="http://schemas.openxmlformats.org/officeDocument/2006/relationships/hyperlink" Target="http://portal.acm.org/citation.cfm?id=1835804.1835823" TargetMode="External"/><Relationship Id="rId10" Type="http://schemas.openxmlformats.org/officeDocument/2006/relationships/hyperlink" Target="http://users.cis.fiu.edu/~ltang002/papers/kdd12-tang.pdf" TargetMode="External"/><Relationship Id="rId4" Type="http://schemas.openxmlformats.org/officeDocument/2006/relationships/hyperlink" Target="http://users.cis.fiu.edu/~ltang002/publication.html" TargetMode="External"/><Relationship Id="rId9" Type="http://schemas.openxmlformats.org/officeDocument/2006/relationships/hyperlink" Target="http://ieeexplore.ieee.org/xpl/articleDetails.jsp?reload=true&amp;arnumber=6303044&amp;contentType=Conference+Publications" TargetMode="External"/><Relationship Id="rId14" Type="http://schemas.openxmlformats.org/officeDocument/2006/relationships/hyperlink" Target="http://users.cis.fiu.edu/~ltang002/papers/icdm2010-logtree.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normAutofit/>
          </a:bodyPr>
          <a:lstStyle/>
          <a:p>
            <a:r>
              <a:rPr lang="en-US" sz="4000" dirty="0" smtClean="0"/>
              <a:t>Proposal Defense Presentation</a:t>
            </a:r>
            <a:endParaRPr lang="en-US" sz="4000" dirty="0"/>
          </a:p>
        </p:txBody>
      </p:sp>
      <p:sp>
        <p:nvSpPr>
          <p:cNvPr id="3" name="Subtitle 2"/>
          <p:cNvSpPr>
            <a:spLocks noGrp="1"/>
          </p:cNvSpPr>
          <p:nvPr>
            <p:ph type="subTitle" idx="1"/>
          </p:nvPr>
        </p:nvSpPr>
        <p:spPr>
          <a:xfrm>
            <a:off x="1219200" y="4114800"/>
            <a:ext cx="6400800" cy="1752600"/>
          </a:xfrm>
        </p:spPr>
        <p:txBody>
          <a:bodyPr>
            <a:normAutofit lnSpcReduction="10000"/>
          </a:bodyPr>
          <a:lstStyle/>
          <a:p>
            <a:r>
              <a:rPr lang="en-US" sz="2000" dirty="0" smtClean="0">
                <a:solidFill>
                  <a:schemeClr val="tx1"/>
                </a:solidFill>
              </a:rPr>
              <a:t>Presented by</a:t>
            </a:r>
          </a:p>
          <a:p>
            <a:r>
              <a:rPr lang="en-US" sz="2000" dirty="0" smtClean="0">
                <a:solidFill>
                  <a:schemeClr val="tx1"/>
                </a:solidFill>
              </a:rPr>
              <a:t>Liang Tang</a:t>
            </a:r>
          </a:p>
          <a:p>
            <a:endParaRPr lang="en-US" sz="2000" dirty="0">
              <a:solidFill>
                <a:schemeClr val="tx1"/>
              </a:solidFill>
            </a:endParaRPr>
          </a:p>
          <a:p>
            <a:r>
              <a:rPr lang="en-US" sz="2000" dirty="0" smtClean="0">
                <a:solidFill>
                  <a:schemeClr val="tx1"/>
                </a:solidFill>
              </a:rPr>
              <a:t>School of Computing and Information Sciences</a:t>
            </a:r>
          </a:p>
          <a:p>
            <a:r>
              <a:rPr lang="en-US" sz="2000" dirty="0" smtClean="0">
                <a:solidFill>
                  <a:schemeClr val="tx1"/>
                </a:solidFill>
              </a:rPr>
              <a:t>Florida International University</a:t>
            </a:r>
            <a:endParaRPr lang="en-US" sz="2000" dirty="0">
              <a:solidFill>
                <a:schemeClr val="tx1"/>
              </a:solidFill>
            </a:endParaRPr>
          </a:p>
        </p:txBody>
      </p:sp>
      <p:sp>
        <p:nvSpPr>
          <p:cNvPr id="4" name="TextBox 3"/>
          <p:cNvSpPr txBox="1"/>
          <p:nvPr/>
        </p:nvSpPr>
        <p:spPr>
          <a:xfrm>
            <a:off x="457200" y="2404715"/>
            <a:ext cx="8458200" cy="584775"/>
          </a:xfrm>
          <a:prstGeom prst="rect">
            <a:avLst/>
          </a:prstGeom>
          <a:noFill/>
        </p:spPr>
        <p:txBody>
          <a:bodyPr wrap="square" rtlCol="0">
            <a:spAutoFit/>
          </a:bodyPr>
          <a:lstStyle/>
          <a:p>
            <a:r>
              <a:rPr lang="en-US" sz="3200" b="1" dirty="0" smtClean="0">
                <a:latin typeface="Arial" panose="020B0604020202020204" pitchFamily="34" charset="0"/>
                <a:cs typeface="Arial" panose="020B0604020202020204" pitchFamily="34" charset="0"/>
              </a:rPr>
              <a:t>Topic:</a:t>
            </a:r>
            <a:r>
              <a:rPr lang="en-US" sz="2400" b="1"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Event Mining for System and Service Management</a:t>
            </a:r>
            <a:endParaRPr lang="en-US" sz="2400" dirty="0">
              <a:latin typeface="Arial" panose="020B0604020202020204" pitchFamily="34" charset="0"/>
              <a:cs typeface="Arial" panose="020B0604020202020204" pitchFamily="34" charset="0"/>
            </a:endParaRPr>
          </a:p>
        </p:txBody>
      </p:sp>
      <p:sp>
        <p:nvSpPr>
          <p:cNvPr id="5" name="Date Placeholder 4"/>
          <p:cNvSpPr>
            <a:spLocks noGrp="1"/>
          </p:cNvSpPr>
          <p:nvPr>
            <p:ph type="dt" sz="half" idx="10"/>
          </p:nvPr>
        </p:nvSpPr>
        <p:spPr/>
        <p:txBody>
          <a:bodyPr/>
          <a:lstStyle/>
          <a:p>
            <a:fld id="{EAE7D021-8640-49D7-BB56-07DC045499AC}" type="datetime1">
              <a:rPr lang="en-US" smtClean="0"/>
              <a:t>10/21/2013</a:t>
            </a:fld>
            <a:endParaRPr lang="en-US"/>
          </a:p>
        </p:txBody>
      </p:sp>
      <p:sp>
        <p:nvSpPr>
          <p:cNvPr id="6" name="Footer Placeholder 5"/>
          <p:cNvSpPr>
            <a:spLocks noGrp="1"/>
          </p:cNvSpPr>
          <p:nvPr>
            <p:ph type="ftr" sz="quarter" idx="11"/>
          </p:nvPr>
        </p:nvSpPr>
        <p:spPr/>
        <p:txBody>
          <a:bodyPr/>
          <a:lstStyle/>
          <a:p>
            <a:r>
              <a:rPr lang="en-US" smtClean="0"/>
              <a:t>Proposal Defense, Liang Tang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045710860"/>
      </p:ext>
    </p:extLst>
  </p:cSld>
  <p:clrMapOvr>
    <a:masterClrMapping/>
  </p:clrMapOvr>
  <mc:AlternateContent xmlns:mc="http://schemas.openxmlformats.org/markup-compatibility/2006" xmlns:p14="http://schemas.microsoft.com/office/powerpoint/2010/main">
    <mc:Choice Requires="p14">
      <p:transition spd="slow" p14:dur="2000" advTm="3127"/>
    </mc:Choice>
    <mc:Fallback xmlns="">
      <p:transition spd="slow" advTm="3127"/>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Message Signature based Clustering</a:t>
            </a:r>
            <a:endParaRPr lang="en-US" sz="3600" dirty="0"/>
          </a:p>
        </p:txBody>
      </p:sp>
      <p:sp>
        <p:nvSpPr>
          <p:cNvPr id="3" name="Content Placeholder 2"/>
          <p:cNvSpPr>
            <a:spLocks noGrp="1"/>
          </p:cNvSpPr>
          <p:nvPr>
            <p:ph idx="1"/>
          </p:nvPr>
        </p:nvSpPr>
        <p:spPr/>
        <p:txBody>
          <a:bodyPr>
            <a:normAutofit/>
          </a:bodyPr>
          <a:lstStyle/>
          <a:p>
            <a:r>
              <a:rPr lang="en-US" sz="2400" dirty="0" smtClean="0"/>
              <a:t>Problem: </a:t>
            </a:r>
            <a:r>
              <a:rPr lang="en-US" sz="2000" dirty="0" smtClean="0"/>
              <a:t>Find </a:t>
            </a:r>
            <a:r>
              <a:rPr lang="en-US" sz="2000" i="1" dirty="0" smtClean="0"/>
              <a:t>k</a:t>
            </a:r>
            <a:r>
              <a:rPr lang="en-US" sz="2000" dirty="0" smtClean="0"/>
              <a:t> most </a:t>
            </a:r>
            <a:r>
              <a:rPr lang="en-US" sz="2000" dirty="0" smtClean="0">
                <a:solidFill>
                  <a:srgbClr val="FF0000"/>
                </a:solidFill>
              </a:rPr>
              <a:t>representative</a:t>
            </a:r>
            <a:r>
              <a:rPr lang="en-US" sz="2000" dirty="0" smtClean="0"/>
              <a:t> message signatures.</a:t>
            </a:r>
          </a:p>
          <a:p>
            <a:r>
              <a:rPr lang="en-US" sz="2400" dirty="0" smtClean="0"/>
              <a:t>Question: </a:t>
            </a:r>
            <a:r>
              <a:rPr lang="en-US" sz="2000" dirty="0" smtClean="0"/>
              <a:t>How to quantify the “representativeness” ? </a:t>
            </a:r>
            <a:endParaRPr lang="en-US" sz="2000"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Content Placeholder 2"/>
          <p:cNvSpPr>
            <a:spLocks noGrp="1"/>
          </p:cNvSpPr>
          <p:nvPr/>
        </p:nvSpPr>
        <p:spPr bwMode="auto">
          <a:xfrm>
            <a:off x="246000" y="2514600"/>
            <a:ext cx="8229600" cy="345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a:solidFill>
                  <a:srgbClr val="C00000"/>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000" dirty="0" smtClean="0">
                <a:latin typeface="Arial" panose="020B0604020202020204" pitchFamily="34" charset="0"/>
                <a:cs typeface="Arial" panose="020B0604020202020204" pitchFamily="34" charset="0"/>
              </a:rPr>
              <a:t>Definition:</a:t>
            </a:r>
          </a:p>
          <a:p>
            <a:pPr lvl="1"/>
            <a:r>
              <a:rPr lang="en-US" altLang="en-US" sz="1800" dirty="0" smtClean="0">
                <a:latin typeface="Arial" panose="020B0604020202020204" pitchFamily="34" charset="0"/>
                <a:cs typeface="Arial" panose="020B0604020202020204" pitchFamily="34" charset="0"/>
              </a:rPr>
              <a:t>Given a message X and a message signature S, the match score is the number of </a:t>
            </a:r>
            <a:r>
              <a:rPr lang="en-US" altLang="en-US" sz="1800" dirty="0" smtClean="0">
                <a:solidFill>
                  <a:srgbClr val="0000FF"/>
                </a:solidFill>
                <a:latin typeface="Arial" panose="020B0604020202020204" pitchFamily="34" charset="0"/>
                <a:cs typeface="Arial" panose="020B0604020202020204" pitchFamily="34" charset="0"/>
              </a:rPr>
              <a:t>matched</a:t>
            </a:r>
            <a:r>
              <a:rPr lang="en-US" altLang="en-US" sz="1800" dirty="0" smtClean="0">
                <a:latin typeface="Arial" panose="020B0604020202020204" pitchFamily="34" charset="0"/>
                <a:cs typeface="Arial" panose="020B0604020202020204" pitchFamily="34" charset="0"/>
              </a:rPr>
              <a:t> terms </a:t>
            </a:r>
            <a:r>
              <a:rPr lang="en-US" altLang="en-US" sz="1800" b="1" dirty="0" smtClean="0">
                <a:latin typeface="Arial" panose="020B0604020202020204" pitchFamily="34" charset="0"/>
                <a:cs typeface="Arial" panose="020B0604020202020204" pitchFamily="34" charset="0"/>
              </a:rPr>
              <a:t>minus</a:t>
            </a:r>
            <a:r>
              <a:rPr lang="en-US" altLang="en-US" sz="1800" dirty="0" smtClean="0">
                <a:latin typeface="Arial" panose="020B0604020202020204" pitchFamily="34" charset="0"/>
                <a:cs typeface="Arial" panose="020B0604020202020204" pitchFamily="34" charset="0"/>
              </a:rPr>
              <a:t> the number of </a:t>
            </a:r>
            <a:r>
              <a:rPr lang="en-US" altLang="en-US" sz="1800" dirty="0" smtClean="0">
                <a:solidFill>
                  <a:srgbClr val="0000FF"/>
                </a:solidFill>
                <a:latin typeface="Arial" panose="020B0604020202020204" pitchFamily="34" charset="0"/>
                <a:cs typeface="Arial" panose="020B0604020202020204" pitchFamily="34" charset="0"/>
              </a:rPr>
              <a:t>unmatched</a:t>
            </a:r>
            <a:r>
              <a:rPr lang="en-US" altLang="en-US" sz="1800" dirty="0" smtClean="0">
                <a:latin typeface="Arial" panose="020B0604020202020204" pitchFamily="34" charset="0"/>
                <a:cs typeface="Arial" panose="020B0604020202020204" pitchFamily="34" charset="0"/>
              </a:rPr>
              <a:t> terms.</a:t>
            </a:r>
          </a:p>
          <a:p>
            <a:pPr lvl="1"/>
            <a:r>
              <a:rPr lang="en-US" altLang="en-US" sz="1800" i="1" dirty="0" smtClean="0">
                <a:latin typeface="Arial" panose="020B0604020202020204" pitchFamily="34" charset="0"/>
                <a:cs typeface="Arial" panose="020B0604020202020204" pitchFamily="34" charset="0"/>
              </a:rPr>
              <a:t>match</a:t>
            </a:r>
            <a:r>
              <a:rPr lang="en-US" altLang="en-US" sz="1800" dirty="0" smtClean="0">
                <a:latin typeface="Arial" panose="020B0604020202020204" pitchFamily="34" charset="0"/>
                <a:cs typeface="Arial" panose="020B0604020202020204" pitchFamily="34" charset="0"/>
              </a:rPr>
              <a:t>(X,S)  = |LCS(X,S)| - (|S| - |LCS(X,S)|) =2|LCS(X,S)|- |S|, LCS=Longest Common Subsequence.</a:t>
            </a:r>
          </a:p>
          <a:p>
            <a:r>
              <a:rPr lang="en-US" altLang="en-US" sz="2000" dirty="0" smtClean="0">
                <a:latin typeface="Arial" panose="020B0604020202020204" pitchFamily="34" charset="0"/>
                <a:cs typeface="Arial" panose="020B0604020202020204" pitchFamily="34" charset="0"/>
              </a:rPr>
              <a:t>Example</a:t>
            </a:r>
            <a:r>
              <a:rPr lang="en-US" altLang="en-US" sz="2400" dirty="0" smtClean="0">
                <a:latin typeface="Arial" panose="020B0604020202020204" pitchFamily="34" charset="0"/>
                <a:cs typeface="Arial" panose="020B0604020202020204" pitchFamily="34" charset="0"/>
              </a:rPr>
              <a:t>:</a:t>
            </a:r>
          </a:p>
          <a:p>
            <a:pPr lvl="1"/>
            <a:r>
              <a:rPr lang="en-US" altLang="en-US" sz="1800" dirty="0" smtClean="0">
                <a:latin typeface="Arial" panose="020B0604020202020204" pitchFamily="34" charset="0"/>
                <a:cs typeface="Arial" panose="020B0604020202020204" pitchFamily="34" charset="0"/>
              </a:rPr>
              <a:t>X=“</a:t>
            </a:r>
            <a:r>
              <a:rPr lang="en-US" altLang="en-US" sz="1800" dirty="0" err="1" smtClean="0">
                <a:latin typeface="Arial" panose="020B0604020202020204" pitchFamily="34" charset="0"/>
                <a:cs typeface="Arial" panose="020B0604020202020204" pitchFamily="34" charset="0"/>
              </a:rPr>
              <a:t>abcdef</a:t>
            </a:r>
            <a:r>
              <a:rPr lang="en-US" altLang="en-US" sz="1800" dirty="0" smtClean="0">
                <a:latin typeface="Arial" panose="020B0604020202020204" pitchFamily="34" charset="0"/>
                <a:cs typeface="Arial" panose="020B0604020202020204" pitchFamily="34" charset="0"/>
              </a:rPr>
              <a:t>”, S=“</a:t>
            </a:r>
            <a:r>
              <a:rPr lang="en-US" altLang="en-US" sz="1800" dirty="0" err="1" smtClean="0">
                <a:latin typeface="Arial" panose="020B0604020202020204" pitchFamily="34" charset="0"/>
                <a:cs typeface="Arial" panose="020B0604020202020204" pitchFamily="34" charset="0"/>
              </a:rPr>
              <a:t>axcey</a:t>
            </a:r>
            <a:r>
              <a:rPr lang="en-US" altLang="en-US" sz="1800" dirty="0" smtClean="0">
                <a:latin typeface="Arial" panose="020B0604020202020204" pitchFamily="34" charset="0"/>
                <a:cs typeface="Arial" panose="020B0604020202020204" pitchFamily="34" charset="0"/>
              </a:rPr>
              <a:t>”,   </a:t>
            </a:r>
            <a:r>
              <a:rPr lang="en-US" altLang="en-US" sz="1800" i="1" dirty="0" smtClean="0">
                <a:latin typeface="Arial" panose="020B0604020202020204" pitchFamily="34" charset="0"/>
                <a:cs typeface="Arial" panose="020B0604020202020204" pitchFamily="34" charset="0"/>
              </a:rPr>
              <a:t>match</a:t>
            </a:r>
            <a:r>
              <a:rPr lang="en-US" altLang="en-US" sz="1800" dirty="0" smtClean="0">
                <a:latin typeface="Arial" panose="020B0604020202020204" pitchFamily="34" charset="0"/>
                <a:cs typeface="Arial" panose="020B0604020202020204" pitchFamily="34" charset="0"/>
              </a:rPr>
              <a:t>(X,S)=|ace| - |</a:t>
            </a:r>
            <a:r>
              <a:rPr lang="en-US" altLang="en-US" sz="1800" dirty="0" err="1" smtClean="0">
                <a:latin typeface="Arial" panose="020B0604020202020204" pitchFamily="34" charset="0"/>
                <a:cs typeface="Arial" panose="020B0604020202020204" pitchFamily="34" charset="0"/>
              </a:rPr>
              <a:t>xy</a:t>
            </a:r>
            <a:r>
              <a:rPr lang="en-US" altLang="en-US" sz="1800" dirty="0" smtClean="0">
                <a:latin typeface="Arial" panose="020B0604020202020204" pitchFamily="34" charset="0"/>
                <a:cs typeface="Arial" panose="020B0604020202020204" pitchFamily="34" charset="0"/>
              </a:rPr>
              <a:t>| = 1</a:t>
            </a:r>
          </a:p>
          <a:p>
            <a:endParaRPr lang="en-US" altLang="en-US" sz="2800" dirty="0" smtClean="0"/>
          </a:p>
        </p:txBody>
      </p:sp>
      <p:pic>
        <p:nvPicPr>
          <p:cNvPr id="8" name="table"/>
          <p:cNvPicPr>
            <a:picLocks noChangeAspect="1"/>
          </p:cNvPicPr>
          <p:nvPr/>
        </p:nvPicPr>
        <p:blipFill>
          <a:blip r:embed="rId2"/>
          <a:stretch>
            <a:fillRect/>
          </a:stretch>
        </p:blipFill>
        <p:spPr>
          <a:xfrm>
            <a:off x="228600" y="5181600"/>
            <a:ext cx="8229600" cy="914400"/>
          </a:xfrm>
          <a:prstGeom prst="rect">
            <a:avLst/>
          </a:prstGeom>
        </p:spPr>
      </p:pic>
    </p:spTree>
    <p:extLst>
      <p:ext uri="{BB962C8B-B14F-4D97-AF65-F5344CB8AC3E}">
        <p14:creationId xmlns:p14="http://schemas.microsoft.com/office/powerpoint/2010/main" val="1430232432"/>
      </p:ext>
    </p:extLst>
  </p:cSld>
  <p:clrMapOvr>
    <a:masterClrMapping/>
  </p:clrMapOvr>
  <mc:AlternateContent xmlns:mc="http://schemas.openxmlformats.org/markup-compatibility/2006" xmlns:p14="http://schemas.microsoft.com/office/powerpoint/2010/main">
    <mc:Choice Requires="p14">
      <p:transition spd="slow" p14:dur="2000" advTm="485"/>
    </mc:Choice>
    <mc:Fallback xmlns="">
      <p:transition spd="slow" advTm="485"/>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p:txBody>
          <a:bodyPr/>
          <a:lstStyle/>
          <a:p>
            <a:pPr>
              <a:buFont typeface="Arial" charset="0"/>
              <a:buNone/>
            </a:pPr>
            <a:r>
              <a:rPr lang="en-US" altLang="en-US" sz="2400" dirty="0" smtClean="0"/>
              <a:t>Given a set of log messages </a:t>
            </a:r>
            <a:r>
              <a:rPr lang="en-US" altLang="en-US" sz="2400" b="1" i="1" dirty="0" smtClean="0"/>
              <a:t>D</a:t>
            </a:r>
            <a:r>
              <a:rPr lang="en-US" altLang="en-US" sz="2400" dirty="0" smtClean="0"/>
              <a:t> and an integer </a:t>
            </a:r>
            <a:r>
              <a:rPr lang="en-US" altLang="en-US" sz="2400" i="1" dirty="0" smtClean="0"/>
              <a:t>k</a:t>
            </a:r>
            <a:r>
              <a:rPr lang="en-US" altLang="en-US" sz="2400" dirty="0" smtClean="0"/>
              <a:t>, find </a:t>
            </a:r>
            <a:r>
              <a:rPr lang="en-US" altLang="en-US" sz="2400" i="1" dirty="0" smtClean="0"/>
              <a:t>k</a:t>
            </a:r>
            <a:r>
              <a:rPr lang="en-US" altLang="en-US" sz="2400" dirty="0" smtClean="0"/>
              <a:t> message signature </a:t>
            </a:r>
            <a:r>
              <a:rPr lang="en-US" altLang="en-US" sz="2400" b="1" i="1" dirty="0" smtClean="0"/>
              <a:t>S</a:t>
            </a:r>
            <a:r>
              <a:rPr lang="en-US" altLang="en-US" sz="2400" dirty="0" smtClean="0"/>
              <a:t> = {</a:t>
            </a:r>
            <a:r>
              <a:rPr lang="en-US" altLang="en-US" sz="2400" i="1" dirty="0" smtClean="0"/>
              <a:t>S</a:t>
            </a:r>
            <a:r>
              <a:rPr lang="en-US" altLang="en-US" sz="2400" baseline="-25000" dirty="0" smtClean="0"/>
              <a:t>1</a:t>
            </a:r>
            <a:r>
              <a:rPr lang="en-US" altLang="en-US" sz="2400" dirty="0" smtClean="0"/>
              <a:t>,…,</a:t>
            </a:r>
            <a:r>
              <a:rPr lang="en-US" altLang="en-US" sz="2400" i="1" dirty="0" err="1" smtClean="0"/>
              <a:t>S</a:t>
            </a:r>
            <a:r>
              <a:rPr lang="en-US" altLang="en-US" sz="2400" i="1" baseline="-25000" dirty="0" err="1" smtClean="0"/>
              <a:t>k</a:t>
            </a:r>
            <a:r>
              <a:rPr lang="en-US" altLang="en-US" sz="2400" dirty="0" smtClean="0"/>
              <a:t>} and a </a:t>
            </a:r>
            <a:r>
              <a:rPr lang="en-US" altLang="en-US" sz="2400" i="1" dirty="0" smtClean="0"/>
              <a:t>k</a:t>
            </a:r>
            <a:r>
              <a:rPr lang="en-US" altLang="en-US" sz="2400" dirty="0" smtClean="0"/>
              <a:t>-partition </a:t>
            </a:r>
            <a:r>
              <a:rPr lang="en-US" altLang="en-US" sz="2400" i="1" dirty="0" smtClean="0"/>
              <a:t>C</a:t>
            </a:r>
            <a:r>
              <a:rPr lang="en-US" altLang="en-US" sz="2400" baseline="-25000" dirty="0" smtClean="0"/>
              <a:t>1</a:t>
            </a:r>
            <a:r>
              <a:rPr lang="en-US" altLang="en-US" sz="2400" dirty="0" smtClean="0"/>
              <a:t>,…,</a:t>
            </a:r>
            <a:r>
              <a:rPr lang="en-US" altLang="en-US" sz="2400" i="1" dirty="0" err="1" smtClean="0"/>
              <a:t>C</a:t>
            </a:r>
            <a:r>
              <a:rPr lang="en-US" altLang="en-US" sz="2400" i="1" baseline="-25000" dirty="0" err="1" smtClean="0"/>
              <a:t>k</a:t>
            </a:r>
            <a:r>
              <a:rPr lang="en-US" altLang="en-US" sz="2400" dirty="0" smtClean="0"/>
              <a:t> of </a:t>
            </a:r>
            <a:r>
              <a:rPr lang="en-US" altLang="en-US" sz="2400" b="1" i="1" dirty="0" smtClean="0"/>
              <a:t>D</a:t>
            </a:r>
            <a:r>
              <a:rPr lang="en-US" altLang="en-US" sz="2400" dirty="0" smtClean="0"/>
              <a:t> to maximize:</a:t>
            </a:r>
          </a:p>
          <a:p>
            <a:pPr>
              <a:buFont typeface="Arial" charset="0"/>
              <a:buNone/>
            </a:pPr>
            <a:r>
              <a:rPr lang="en-US" altLang="en-US" dirty="0" smtClean="0"/>
              <a:t>	</a:t>
            </a:r>
          </a:p>
          <a:p>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dirty="0"/>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847181"/>
            <a:ext cx="5133975"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p:cNvSpPr>
            <a:spLocks noGrp="1"/>
          </p:cNvSpPr>
          <p:nvPr/>
        </p:nvSpPr>
        <p:spPr bwMode="auto">
          <a:xfrm>
            <a:off x="265800" y="4191000"/>
            <a:ext cx="8229600" cy="1928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a:solidFill>
                  <a:srgbClr val="C00000"/>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sz="2000" b="1" dirty="0" smtClean="0">
                <a:solidFill>
                  <a:schemeClr val="tx1"/>
                </a:solidFill>
                <a:latin typeface="Arial" panose="020B0604020202020204" pitchFamily="34" charset="0"/>
                <a:cs typeface="Arial" panose="020B0604020202020204" pitchFamily="34" charset="0"/>
              </a:rPr>
              <a:t>Problem Analysis:</a:t>
            </a:r>
          </a:p>
          <a:p>
            <a:r>
              <a:rPr lang="en-US" altLang="en-US" sz="2000" dirty="0" smtClean="0">
                <a:solidFill>
                  <a:schemeClr val="tx1"/>
                </a:solidFill>
                <a:latin typeface="Arial" panose="020B0604020202020204" pitchFamily="34" charset="0"/>
                <a:cs typeface="Arial" panose="020B0604020202020204" pitchFamily="34" charset="0"/>
              </a:rPr>
              <a:t>Similar to </a:t>
            </a:r>
            <a:r>
              <a:rPr lang="en-US" altLang="en-US" sz="2000" i="1" dirty="0" smtClean="0">
                <a:solidFill>
                  <a:schemeClr val="tx1"/>
                </a:solidFill>
                <a:latin typeface="Arial" panose="020B0604020202020204" pitchFamily="34" charset="0"/>
                <a:cs typeface="Arial" panose="020B0604020202020204" pitchFamily="34" charset="0"/>
              </a:rPr>
              <a:t>k</a:t>
            </a:r>
            <a:r>
              <a:rPr lang="en-US" altLang="en-US" sz="2000" dirty="0" smtClean="0">
                <a:solidFill>
                  <a:schemeClr val="tx1"/>
                </a:solidFill>
                <a:latin typeface="Arial" panose="020B0604020202020204" pitchFamily="34" charset="0"/>
                <a:cs typeface="Arial" panose="020B0604020202020204" pitchFamily="34" charset="0"/>
              </a:rPr>
              <a:t>-means problem, but NOT really.</a:t>
            </a:r>
          </a:p>
          <a:p>
            <a:r>
              <a:rPr lang="en-US" altLang="en-US" sz="2000" dirty="0" smtClean="0">
                <a:solidFill>
                  <a:schemeClr val="tx1"/>
                </a:solidFill>
                <a:latin typeface="Arial" panose="020B0604020202020204" pitchFamily="34" charset="0"/>
                <a:cs typeface="Arial" panose="020B0604020202020204" pitchFamily="34" charset="0"/>
              </a:rPr>
              <a:t>Finding the </a:t>
            </a:r>
            <a:r>
              <a:rPr lang="en-US" altLang="en-US" sz="2000" dirty="0" smtClean="0">
                <a:solidFill>
                  <a:srgbClr val="FF0000"/>
                </a:solidFill>
                <a:latin typeface="Arial" panose="020B0604020202020204" pitchFamily="34" charset="0"/>
                <a:cs typeface="Arial" panose="020B0604020202020204" pitchFamily="34" charset="0"/>
              </a:rPr>
              <a:t>Optimal</a:t>
            </a:r>
            <a:r>
              <a:rPr lang="en-US" altLang="en-US" sz="2000" dirty="0" smtClean="0">
                <a:solidFill>
                  <a:schemeClr val="tx1"/>
                </a:solidFill>
                <a:latin typeface="Arial" panose="020B0604020202020204" pitchFamily="34" charset="0"/>
                <a:cs typeface="Arial" panose="020B0604020202020204" pitchFamily="34" charset="0"/>
              </a:rPr>
              <a:t> Solution is </a:t>
            </a:r>
            <a:r>
              <a:rPr lang="en-US" altLang="en-US" sz="2000" dirty="0" smtClean="0">
                <a:solidFill>
                  <a:srgbClr val="FF0000"/>
                </a:solidFill>
                <a:latin typeface="Arial" panose="020B0604020202020204" pitchFamily="34" charset="0"/>
                <a:cs typeface="Arial" panose="020B0604020202020204" pitchFamily="34" charset="0"/>
              </a:rPr>
              <a:t>NP-Hard</a:t>
            </a:r>
            <a:r>
              <a:rPr lang="en-US" altLang="en-US" sz="2000" dirty="0" smtClean="0">
                <a:solidFill>
                  <a:schemeClr val="tx1"/>
                </a:solidFill>
                <a:latin typeface="Arial" panose="020B0604020202020204" pitchFamily="34" charset="0"/>
                <a:cs typeface="Arial" panose="020B0604020202020204" pitchFamily="34" charset="0"/>
              </a:rPr>
              <a:t>, even if </a:t>
            </a:r>
            <a:r>
              <a:rPr lang="en-US" altLang="en-US" sz="2000" i="1" dirty="0" smtClean="0">
                <a:solidFill>
                  <a:schemeClr val="tx1"/>
                </a:solidFill>
                <a:latin typeface="Arial" panose="020B0604020202020204" pitchFamily="34" charset="0"/>
                <a:cs typeface="Arial" panose="020B0604020202020204" pitchFamily="34" charset="0"/>
              </a:rPr>
              <a:t>k</a:t>
            </a:r>
            <a:r>
              <a:rPr lang="en-US" altLang="en-US" sz="2000" dirty="0" smtClean="0">
                <a:solidFill>
                  <a:schemeClr val="tx1"/>
                </a:solidFill>
                <a:latin typeface="Arial" panose="020B0604020202020204" pitchFamily="34" charset="0"/>
                <a:cs typeface="Arial" panose="020B0604020202020204" pitchFamily="34" charset="0"/>
              </a:rPr>
              <a:t>=1.</a:t>
            </a:r>
          </a:p>
          <a:p>
            <a:pPr lvl="1"/>
            <a:r>
              <a:rPr lang="en-US" altLang="en-US" sz="1800" b="1" i="1" dirty="0" smtClean="0">
                <a:latin typeface="Arial" panose="020B0604020202020204" pitchFamily="34" charset="0"/>
                <a:cs typeface="Arial" panose="020B0604020202020204" pitchFamily="34" charset="0"/>
              </a:rPr>
              <a:t>Multiple Longest Common Subsequence Problem</a:t>
            </a:r>
            <a:r>
              <a:rPr lang="en-US" altLang="en-US" sz="1800" dirty="0" smtClean="0">
                <a:latin typeface="Arial" panose="020B0604020202020204" pitchFamily="34" charset="0"/>
                <a:cs typeface="Arial" panose="020B0604020202020204" pitchFamily="34" charset="0"/>
              </a:rPr>
              <a:t> can be reduced to our problem. </a:t>
            </a:r>
          </a:p>
        </p:txBody>
      </p:sp>
    </p:spTree>
    <p:extLst>
      <p:ext uri="{BB962C8B-B14F-4D97-AF65-F5344CB8AC3E}">
        <p14:creationId xmlns:p14="http://schemas.microsoft.com/office/powerpoint/2010/main" val="2923744148"/>
      </p:ext>
    </p:extLst>
  </p:cSld>
  <p:clrMapOvr>
    <a:masterClrMapping/>
  </p:clrMapOvr>
  <mc:AlternateContent xmlns:mc="http://schemas.openxmlformats.org/markup-compatibility/2006" xmlns:p14="http://schemas.microsoft.com/office/powerpoint/2010/main">
    <mc:Choice Requires="p14">
      <p:transition spd="slow" p14:dur="2000" advTm="822"/>
    </mc:Choice>
    <mc:Fallback xmlns="">
      <p:transition spd="slow" advTm="822"/>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Problem 1</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9" name="Content Placeholder 2"/>
          <p:cNvSpPr>
            <a:spLocks noGrp="1"/>
          </p:cNvSpPr>
          <p:nvPr/>
        </p:nvSpPr>
        <p:spPr bwMode="auto">
          <a:xfrm>
            <a:off x="533400" y="1447800"/>
            <a:ext cx="8153400"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Font typeface="Arial" charset="0"/>
              <a:buChar char="•"/>
              <a:defRPr sz="3200" kern="1200">
                <a:solidFill>
                  <a:srgbClr val="C00000"/>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z="2600" dirty="0" smtClean="0">
                <a:solidFill>
                  <a:schemeClr val="tx1"/>
                </a:solidFill>
                <a:latin typeface="Arial" panose="020B0604020202020204" pitchFamily="34" charset="0"/>
                <a:cs typeface="Arial" panose="020B0604020202020204" pitchFamily="34" charset="0"/>
              </a:rPr>
              <a:t>Convert each log message into Term Pairs:</a:t>
            </a:r>
          </a:p>
          <a:p>
            <a:pPr>
              <a:lnSpc>
                <a:spcPct val="90000"/>
              </a:lnSpc>
            </a:pPr>
            <a:endParaRPr lang="en-US" altLang="en-US" sz="2600" dirty="0" smtClean="0">
              <a:solidFill>
                <a:schemeClr val="tx1"/>
              </a:solidFill>
              <a:latin typeface="Arial" panose="020B0604020202020204" pitchFamily="34" charset="0"/>
              <a:cs typeface="Arial" panose="020B0604020202020204" pitchFamily="34" charset="0"/>
            </a:endParaRPr>
          </a:p>
          <a:p>
            <a:pPr>
              <a:lnSpc>
                <a:spcPct val="90000"/>
              </a:lnSpc>
            </a:pPr>
            <a:endParaRPr lang="en-US" altLang="en-US" sz="2600" dirty="0" smtClean="0">
              <a:solidFill>
                <a:schemeClr val="tx1"/>
              </a:solidFill>
              <a:latin typeface="Arial" panose="020B0604020202020204" pitchFamily="34" charset="0"/>
              <a:cs typeface="Arial" panose="020B0604020202020204" pitchFamily="34" charset="0"/>
            </a:endParaRPr>
          </a:p>
          <a:p>
            <a:pPr marL="0" indent="0">
              <a:lnSpc>
                <a:spcPct val="90000"/>
              </a:lnSpc>
              <a:buNone/>
            </a:pPr>
            <a:endParaRPr lang="en-US" altLang="en-US" sz="2600" dirty="0" smtClean="0">
              <a:solidFill>
                <a:schemeClr val="tx1"/>
              </a:solidFill>
              <a:latin typeface="Arial" panose="020B0604020202020204" pitchFamily="34" charset="0"/>
              <a:cs typeface="Arial" panose="020B0604020202020204" pitchFamily="34" charset="0"/>
            </a:endParaRPr>
          </a:p>
          <a:p>
            <a:pPr>
              <a:lnSpc>
                <a:spcPct val="90000"/>
              </a:lnSpc>
            </a:pPr>
            <a:r>
              <a:rPr lang="en-US" altLang="en-US" sz="2600" dirty="0" smtClean="0">
                <a:solidFill>
                  <a:schemeClr val="tx1"/>
                </a:solidFill>
                <a:latin typeface="Arial" panose="020B0604020202020204" pitchFamily="34" charset="0"/>
                <a:cs typeface="Arial" panose="020B0604020202020204" pitchFamily="34" charset="0"/>
              </a:rPr>
              <a:t>Maximize</a:t>
            </a:r>
          </a:p>
          <a:p>
            <a:pPr>
              <a:lnSpc>
                <a:spcPct val="90000"/>
              </a:lnSpc>
            </a:pPr>
            <a:endParaRPr lang="en-US" altLang="en-US" sz="2600" dirty="0" smtClean="0">
              <a:solidFill>
                <a:schemeClr val="tx1"/>
              </a:solidFill>
              <a:latin typeface="Arial" panose="020B0604020202020204" pitchFamily="34" charset="0"/>
              <a:cs typeface="Arial" panose="020B0604020202020204" pitchFamily="34" charset="0"/>
            </a:endParaRPr>
          </a:p>
          <a:p>
            <a:pPr>
              <a:lnSpc>
                <a:spcPct val="90000"/>
              </a:lnSpc>
              <a:buFont typeface="Arial" charset="0"/>
              <a:buNone/>
            </a:pPr>
            <a:endParaRPr lang="en-US" altLang="en-US" sz="2600" dirty="0" smtClean="0">
              <a:solidFill>
                <a:schemeClr val="tx1"/>
              </a:solidFill>
              <a:latin typeface="Arial" panose="020B0604020202020204" pitchFamily="34" charset="0"/>
              <a:cs typeface="Arial" panose="020B0604020202020204" pitchFamily="34" charset="0"/>
            </a:endParaRPr>
          </a:p>
          <a:p>
            <a:pPr>
              <a:lnSpc>
                <a:spcPct val="90000"/>
              </a:lnSpc>
            </a:pPr>
            <a:endParaRPr lang="en-US" altLang="en-US" sz="2600" dirty="0" smtClean="0">
              <a:solidFill>
                <a:schemeClr val="tx1"/>
              </a:solidFill>
              <a:latin typeface="Arial" panose="020B0604020202020204" pitchFamily="34" charset="0"/>
              <a:cs typeface="Arial" panose="020B0604020202020204" pitchFamily="34" charset="0"/>
            </a:endParaRPr>
          </a:p>
          <a:p>
            <a:pPr>
              <a:lnSpc>
                <a:spcPct val="90000"/>
              </a:lnSpc>
            </a:pPr>
            <a:r>
              <a:rPr lang="en-US" altLang="en-US" sz="2600" dirty="0" smtClean="0">
                <a:solidFill>
                  <a:schemeClr val="tx1"/>
                </a:solidFill>
                <a:latin typeface="Arial" panose="020B0604020202020204" pitchFamily="34" charset="0"/>
                <a:cs typeface="Arial" panose="020B0604020202020204" pitchFamily="34" charset="0"/>
              </a:rPr>
              <a:t>Lemma: If </a:t>
            </a:r>
            <a:r>
              <a:rPr lang="en-US" altLang="en-US" sz="2600" i="1" dirty="0" smtClean="0">
                <a:solidFill>
                  <a:schemeClr val="tx1"/>
                </a:solidFill>
                <a:latin typeface="Times New Roman" panose="02020603050405020304" pitchFamily="18" charset="0"/>
                <a:cs typeface="Times New Roman" panose="02020603050405020304" pitchFamily="18" charset="0"/>
              </a:rPr>
              <a:t>F</a:t>
            </a:r>
            <a:r>
              <a:rPr lang="en-US" altLang="en-US" sz="2600" dirty="0" smtClean="0">
                <a:solidFill>
                  <a:schemeClr val="tx1"/>
                </a:solidFill>
                <a:latin typeface="Times New Roman" panose="02020603050405020304" pitchFamily="18" charset="0"/>
                <a:cs typeface="Times New Roman" panose="02020603050405020304" pitchFamily="18" charset="0"/>
              </a:rPr>
              <a:t>(</a:t>
            </a:r>
            <a:r>
              <a:rPr lang="en-US" altLang="en-US" sz="2600" i="1" dirty="0" smtClean="0">
                <a:solidFill>
                  <a:schemeClr val="tx1"/>
                </a:solidFill>
                <a:latin typeface="Times New Roman" panose="02020603050405020304" pitchFamily="18" charset="0"/>
                <a:cs typeface="Times New Roman" panose="02020603050405020304" pitchFamily="18" charset="0"/>
              </a:rPr>
              <a:t>C</a:t>
            </a:r>
            <a:r>
              <a:rPr lang="en-US" altLang="en-US" sz="2600" dirty="0" smtClean="0">
                <a:solidFill>
                  <a:schemeClr val="tx1"/>
                </a:solidFill>
                <a:latin typeface="Times New Roman" panose="02020603050405020304" pitchFamily="18" charset="0"/>
                <a:cs typeface="Times New Roman" panose="02020603050405020304" pitchFamily="18" charset="0"/>
              </a:rPr>
              <a:t>,</a:t>
            </a:r>
            <a:r>
              <a:rPr lang="en-US" altLang="en-US" sz="2600" i="1" dirty="0" smtClean="0">
                <a:solidFill>
                  <a:schemeClr val="tx1"/>
                </a:solidFill>
                <a:latin typeface="Times New Roman" panose="02020603050405020304" pitchFamily="18" charset="0"/>
                <a:cs typeface="Times New Roman" panose="02020603050405020304" pitchFamily="18" charset="0"/>
              </a:rPr>
              <a:t>D</a:t>
            </a:r>
            <a:r>
              <a:rPr lang="en-US" altLang="en-US" sz="2600" dirty="0" smtClean="0">
                <a:solidFill>
                  <a:schemeClr val="tx1"/>
                </a:solidFill>
                <a:latin typeface="Times New Roman" panose="02020603050405020304" pitchFamily="18" charset="0"/>
                <a:cs typeface="Times New Roman" panose="02020603050405020304" pitchFamily="18" charset="0"/>
              </a:rPr>
              <a:t>) </a:t>
            </a:r>
            <a:r>
              <a:rPr lang="en-US" altLang="en-US" sz="2600" dirty="0" smtClean="0">
                <a:solidFill>
                  <a:schemeClr val="tx1"/>
                </a:solidFill>
                <a:latin typeface="Times New Roman" panose="02020603050405020304" pitchFamily="18" charset="0"/>
                <a:ea typeface="Cambria Math" pitchFamily="18" charset="0"/>
                <a:cs typeface="Times New Roman" panose="02020603050405020304" pitchFamily="18" charset="0"/>
              </a:rPr>
              <a:t>≥ </a:t>
            </a:r>
            <a:r>
              <a:rPr lang="en-US" altLang="en-US" sz="2600" i="1" dirty="0" smtClean="0">
                <a:solidFill>
                  <a:schemeClr val="tx1"/>
                </a:solidFill>
                <a:latin typeface="Times New Roman" panose="02020603050405020304" pitchFamily="18" charset="0"/>
                <a:cs typeface="Times New Roman" panose="02020603050405020304" pitchFamily="18" charset="0"/>
              </a:rPr>
              <a:t>y</a:t>
            </a:r>
            <a:r>
              <a:rPr lang="en-US" altLang="en-US" sz="2600" dirty="0" smtClean="0">
                <a:solidFill>
                  <a:schemeClr val="tx1"/>
                </a:solidFill>
                <a:latin typeface="Arial" panose="020B0604020202020204" pitchFamily="34" charset="0"/>
                <a:cs typeface="Arial" panose="020B0604020202020204" pitchFamily="34" charset="0"/>
              </a:rPr>
              <a:t>, then </a:t>
            </a:r>
          </a:p>
        </p:txBody>
      </p:sp>
      <p:pic>
        <p:nvPicPr>
          <p:cNvPr id="1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200" y="2177377"/>
            <a:ext cx="3368600" cy="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942403"/>
            <a:ext cx="3714750" cy="900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Down Arrow 11"/>
          <p:cNvSpPr/>
          <p:nvPr/>
        </p:nvSpPr>
        <p:spPr>
          <a:xfrm rot="16200000">
            <a:off x="3962400" y="2125778"/>
            <a:ext cx="609600" cy="457200"/>
          </a:xfrm>
          <a:prstGeom prst="downArrow">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endParaRPr lang="en-US"/>
          </a:p>
        </p:txBody>
      </p:sp>
      <p:pic>
        <p:nvPicPr>
          <p:cNvPr id="13"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2941023"/>
            <a:ext cx="360045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8"/>
          <p:cNvSpPr txBox="1">
            <a:spLocks noChangeArrowheads="1"/>
          </p:cNvSpPr>
          <p:nvPr/>
        </p:nvSpPr>
        <p:spPr bwMode="auto">
          <a:xfrm>
            <a:off x="6096000" y="3200400"/>
            <a:ext cx="2743200" cy="6463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en-US" i="1" dirty="0"/>
              <a:t>R</a:t>
            </a:r>
            <a:r>
              <a:rPr lang="en-US" altLang="en-US" dirty="0"/>
              <a:t>(</a:t>
            </a:r>
            <a:r>
              <a:rPr lang="en-US" altLang="en-US" i="1" dirty="0" err="1"/>
              <a:t>X</a:t>
            </a:r>
            <a:r>
              <a:rPr lang="en-US" altLang="en-US" i="1" baseline="-25000" dirty="0" err="1"/>
              <a:t>j</a:t>
            </a:r>
            <a:r>
              <a:rPr lang="en-US" altLang="en-US" dirty="0"/>
              <a:t>): the set of term pairs of log message </a:t>
            </a:r>
            <a:r>
              <a:rPr lang="en-US" altLang="en-US" i="1" dirty="0" err="1"/>
              <a:t>X</a:t>
            </a:r>
            <a:r>
              <a:rPr lang="en-US" altLang="en-US" dirty="0" err="1"/>
              <a:t>j</a:t>
            </a:r>
            <a:r>
              <a:rPr lang="en-US" altLang="en-US" dirty="0"/>
              <a:t>.</a:t>
            </a:r>
          </a:p>
        </p:txBody>
      </p:sp>
      <p:pic>
        <p:nvPicPr>
          <p:cNvPr id="15"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8200" y="4680466"/>
            <a:ext cx="2962275"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591900" y="5669831"/>
            <a:ext cx="7696200" cy="646331"/>
          </a:xfrm>
          <a:prstGeom prst="rect">
            <a:avLst/>
          </a:prstGeom>
          <a:noFill/>
          <a:ln>
            <a:solidFill>
              <a:schemeClr val="tx1"/>
            </a:solidFill>
          </a:ln>
        </p:spPr>
        <p:txBody>
          <a:bodyPr wrap="square" rtlCol="0">
            <a:spAutoFit/>
          </a:bodyPr>
          <a:lstStyle/>
          <a:p>
            <a:r>
              <a:rPr lang="en-US" dirty="0" smtClean="0">
                <a:solidFill>
                  <a:srgbClr val="FF0000"/>
                </a:solidFill>
                <a:latin typeface="Arial" panose="020B0604020202020204" pitchFamily="34" charset="0"/>
                <a:cs typeface="Arial" panose="020B0604020202020204" pitchFamily="34" charset="0"/>
              </a:rPr>
              <a:t>However, F value can be changed by a series of updates of </a:t>
            </a:r>
            <a:r>
              <a:rPr lang="en-US" i="1" dirty="0" smtClean="0">
                <a:solidFill>
                  <a:srgbClr val="FF0000"/>
                </a:solidFill>
                <a:latin typeface="Arial" panose="020B0604020202020204" pitchFamily="34" charset="0"/>
                <a:cs typeface="Arial" panose="020B0604020202020204" pitchFamily="34" charset="0"/>
              </a:rPr>
              <a:t>C</a:t>
            </a:r>
            <a:r>
              <a:rPr lang="en-US" dirty="0">
                <a:solidFill>
                  <a:srgbClr val="FF0000"/>
                </a:solidFill>
                <a:latin typeface="Arial" panose="020B0604020202020204" pitchFamily="34" charset="0"/>
                <a:cs typeface="Arial" panose="020B0604020202020204" pitchFamily="34" charset="0"/>
              </a:rPr>
              <a:t> (</a:t>
            </a:r>
            <a:r>
              <a:rPr lang="en-US" dirty="0" smtClean="0">
                <a:solidFill>
                  <a:srgbClr val="FF0000"/>
                </a:solidFill>
                <a:latin typeface="Arial" panose="020B0604020202020204" pitchFamily="34" charset="0"/>
                <a:cs typeface="Arial" panose="020B0604020202020204" pitchFamily="34" charset="0"/>
              </a:rPr>
              <a:t>not smooth), not good for local search algorithms.</a:t>
            </a:r>
            <a:endParaRPr lang="en-US" dirty="0">
              <a:solidFill>
                <a:srgbClr val="FF0000"/>
              </a:solidFill>
              <a:latin typeface="Arial" panose="020B0604020202020204" pitchFamily="34" charset="0"/>
              <a:cs typeface="Arial" panose="020B0604020202020204" pitchFamily="34" charset="0"/>
            </a:endParaRPr>
          </a:p>
        </p:txBody>
      </p:sp>
      <p:sp>
        <p:nvSpPr>
          <p:cNvPr id="18" name="TextBox 8"/>
          <p:cNvSpPr txBox="1">
            <a:spLocks noChangeArrowheads="1"/>
          </p:cNvSpPr>
          <p:nvPr/>
        </p:nvSpPr>
        <p:spPr bwMode="auto">
          <a:xfrm>
            <a:off x="4975800" y="4495800"/>
            <a:ext cx="2743200"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en-US" i="1" dirty="0" smtClean="0"/>
              <a:t>S</a:t>
            </a:r>
            <a:r>
              <a:rPr lang="en-US" altLang="en-US" dirty="0" smtClean="0"/>
              <a:t> is the set of signatures</a:t>
            </a:r>
            <a:endParaRPr lang="en-US" altLang="en-US" dirty="0"/>
          </a:p>
        </p:txBody>
      </p:sp>
      <p:sp>
        <p:nvSpPr>
          <p:cNvPr id="19" name="TextBox 8"/>
          <p:cNvSpPr txBox="1">
            <a:spLocks noChangeArrowheads="1"/>
          </p:cNvSpPr>
          <p:nvPr/>
        </p:nvSpPr>
        <p:spPr bwMode="auto">
          <a:xfrm>
            <a:off x="914400" y="3748881"/>
            <a:ext cx="2743200" cy="6463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en-US" i="1" dirty="0" smtClean="0"/>
              <a:t>C=</a:t>
            </a:r>
            <a:r>
              <a:rPr lang="en-US" altLang="en-US" dirty="0" smtClean="0"/>
              <a:t>{</a:t>
            </a:r>
            <a:r>
              <a:rPr lang="en-US" altLang="en-US" i="1" dirty="0" smtClean="0"/>
              <a:t>C</a:t>
            </a:r>
            <a:r>
              <a:rPr lang="en-US" altLang="en-US" baseline="-25000" dirty="0" smtClean="0"/>
              <a:t>1</a:t>
            </a:r>
            <a:r>
              <a:rPr lang="en-US" altLang="en-US" i="1" dirty="0" smtClean="0"/>
              <a:t>,…,</a:t>
            </a:r>
            <a:r>
              <a:rPr lang="en-US" altLang="en-US" i="1" dirty="0" err="1" smtClean="0"/>
              <a:t>C</a:t>
            </a:r>
            <a:r>
              <a:rPr lang="en-US" altLang="en-US" i="1" baseline="-25000" dirty="0" err="1" smtClean="0"/>
              <a:t>k</a:t>
            </a:r>
            <a:r>
              <a:rPr lang="en-US" altLang="en-US" dirty="0" smtClean="0"/>
              <a:t>} is the partition of log messages</a:t>
            </a:r>
            <a:endParaRPr lang="en-US" altLang="en-US" dirty="0"/>
          </a:p>
        </p:txBody>
      </p:sp>
    </p:spTree>
    <p:extLst>
      <p:ext uri="{BB962C8B-B14F-4D97-AF65-F5344CB8AC3E}">
        <p14:creationId xmlns:p14="http://schemas.microsoft.com/office/powerpoint/2010/main" val="3790775755"/>
      </p:ext>
    </p:extLst>
  </p:cSld>
  <p:clrMapOvr>
    <a:masterClrMapping/>
  </p:clrMapOvr>
  <mc:AlternateContent xmlns:mc="http://schemas.openxmlformats.org/markup-compatibility/2006" xmlns:p14="http://schemas.microsoft.com/office/powerpoint/2010/main">
    <mc:Choice Requires="p14">
      <p:transition spd="slow" p14:dur="2000" advTm="445"/>
    </mc:Choice>
    <mc:Fallback xmlns="">
      <p:transition spd="slow" advTm="445"/>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Problem 2</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16" name="Content Placeholder 2"/>
          <p:cNvSpPr>
            <a:spLocks noGrp="1"/>
          </p:cNvSpPr>
          <p:nvPr/>
        </p:nvSpPr>
        <p:spPr bwMode="auto">
          <a:xfrm>
            <a:off x="457200" y="13716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a:solidFill>
                  <a:srgbClr val="C00000"/>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400" dirty="0" smtClean="0">
                <a:solidFill>
                  <a:schemeClr val="tx1"/>
                </a:solidFill>
                <a:latin typeface="Arial" panose="020B0604020202020204" pitchFamily="34" charset="0"/>
                <a:cs typeface="Arial" panose="020B0604020202020204" pitchFamily="34" charset="0"/>
              </a:rPr>
              <a:t>Potential for one message group</a:t>
            </a:r>
          </a:p>
          <a:p>
            <a:pPr lvl="1"/>
            <a:r>
              <a:rPr lang="en-US" altLang="en-US" sz="2000" dirty="0" smtClean="0">
                <a:latin typeface="Arial" panose="020B0604020202020204" pitchFamily="34" charset="0"/>
                <a:cs typeface="Arial" panose="020B0604020202020204" pitchFamily="34" charset="0"/>
              </a:rPr>
              <a:t>Given a message group </a:t>
            </a:r>
            <a:r>
              <a:rPr lang="en-US" altLang="en-US" sz="2000" i="1" dirty="0" smtClean="0">
                <a:latin typeface="Arial" panose="020B0604020202020204" pitchFamily="34" charset="0"/>
                <a:cs typeface="Arial" panose="020B0604020202020204" pitchFamily="34" charset="0"/>
              </a:rPr>
              <a:t>C</a:t>
            </a:r>
            <a:r>
              <a:rPr lang="en-US" altLang="en-US" sz="2000" dirty="0" smtClean="0">
                <a:latin typeface="Arial" panose="020B0604020202020204" pitchFamily="34" charset="0"/>
                <a:cs typeface="Arial" panose="020B0604020202020204" pitchFamily="34" charset="0"/>
              </a:rPr>
              <a:t>, the potential of </a:t>
            </a:r>
            <a:r>
              <a:rPr lang="en-US" altLang="en-US" sz="2000" i="1" dirty="0" smtClean="0">
                <a:latin typeface="Arial" panose="020B0604020202020204" pitchFamily="34" charset="0"/>
                <a:cs typeface="Arial" panose="020B0604020202020204" pitchFamily="34" charset="0"/>
              </a:rPr>
              <a:t>C</a:t>
            </a:r>
            <a:r>
              <a:rPr lang="en-US" altLang="en-US" sz="2000" dirty="0" smtClean="0">
                <a:latin typeface="Arial" panose="020B0604020202020204" pitchFamily="34" charset="0"/>
                <a:cs typeface="Arial" panose="020B0604020202020204" pitchFamily="34" charset="0"/>
              </a:rPr>
              <a:t> is defined as</a:t>
            </a:r>
          </a:p>
          <a:p>
            <a:pPr lvl="1"/>
            <a:endParaRPr lang="en-US" altLang="en-US" sz="2000" dirty="0" smtClean="0">
              <a:latin typeface="Arial" panose="020B0604020202020204" pitchFamily="34" charset="0"/>
              <a:cs typeface="Arial" panose="020B0604020202020204" pitchFamily="34" charset="0"/>
            </a:endParaRPr>
          </a:p>
          <a:p>
            <a:pPr lvl="1"/>
            <a:endParaRPr lang="en-US" altLang="en-US" sz="2000" i="1" dirty="0" smtClean="0">
              <a:latin typeface="Arial" panose="020B0604020202020204" pitchFamily="34" charset="0"/>
              <a:cs typeface="Arial" panose="020B0604020202020204" pitchFamily="34" charset="0"/>
            </a:endParaRPr>
          </a:p>
          <a:p>
            <a:pPr lvl="1"/>
            <a:r>
              <a:rPr lang="en-US" altLang="en-US" sz="2000" i="1" dirty="0" smtClean="0">
                <a:latin typeface="Arial" panose="020B0604020202020204" pitchFamily="34" charset="0"/>
                <a:cs typeface="Arial" panose="020B0604020202020204" pitchFamily="34" charset="0"/>
              </a:rPr>
              <a:t>N</a:t>
            </a:r>
            <a:r>
              <a:rPr lang="en-US" altLang="en-US" sz="2000" dirty="0" smtClean="0">
                <a:latin typeface="Arial" panose="020B0604020202020204" pitchFamily="34" charset="0"/>
                <a:cs typeface="Arial" panose="020B0604020202020204" pitchFamily="34" charset="0"/>
              </a:rPr>
              <a:t>(</a:t>
            </a:r>
            <a:r>
              <a:rPr lang="en-US" altLang="en-US" sz="2000" i="1" dirty="0" err="1" smtClean="0">
                <a:latin typeface="Arial" panose="020B0604020202020204" pitchFamily="34" charset="0"/>
                <a:cs typeface="Arial" panose="020B0604020202020204" pitchFamily="34" charset="0"/>
              </a:rPr>
              <a:t>r,C</a:t>
            </a:r>
            <a:r>
              <a:rPr lang="en-US" altLang="en-US" sz="2000" dirty="0" smtClean="0">
                <a:latin typeface="Arial" panose="020B0604020202020204" pitchFamily="34" charset="0"/>
                <a:cs typeface="Arial" panose="020B0604020202020204" pitchFamily="34" charset="0"/>
              </a:rPr>
              <a:t>) is the number messages in C that contain pair </a:t>
            </a:r>
            <a:r>
              <a:rPr lang="en-US" altLang="en-US" sz="2000" i="1" dirty="0" smtClean="0">
                <a:latin typeface="Arial" panose="020B0604020202020204" pitchFamily="34" charset="0"/>
                <a:cs typeface="Arial" panose="020B0604020202020204" pitchFamily="34" charset="0"/>
              </a:rPr>
              <a:t>r</a:t>
            </a:r>
            <a:r>
              <a:rPr lang="en-US" altLang="en-US" sz="2000" dirty="0" smtClean="0">
                <a:latin typeface="Arial" panose="020B0604020202020204" pitchFamily="34" charset="0"/>
                <a:cs typeface="Arial" panose="020B0604020202020204" pitchFamily="34" charset="0"/>
              </a:rPr>
              <a:t>. </a:t>
            </a:r>
            <a:r>
              <a:rPr lang="en-US" altLang="en-US" sz="2000" i="1" dirty="0" smtClean="0">
                <a:latin typeface="Arial" panose="020B0604020202020204" pitchFamily="34" charset="0"/>
                <a:cs typeface="Arial" panose="020B0604020202020204" pitchFamily="34" charset="0"/>
              </a:rPr>
              <a:t>p</a:t>
            </a:r>
            <a:r>
              <a:rPr lang="en-US" altLang="en-US" sz="2000" dirty="0" smtClean="0">
                <a:latin typeface="Arial" panose="020B0604020202020204" pitchFamily="34" charset="0"/>
                <a:cs typeface="Arial" panose="020B0604020202020204" pitchFamily="34" charset="0"/>
              </a:rPr>
              <a:t>(</a:t>
            </a:r>
            <a:r>
              <a:rPr lang="en-US" altLang="en-US" sz="2000" i="1" dirty="0" err="1" smtClean="0">
                <a:latin typeface="Arial" panose="020B0604020202020204" pitchFamily="34" charset="0"/>
                <a:cs typeface="Arial" panose="020B0604020202020204" pitchFamily="34" charset="0"/>
              </a:rPr>
              <a:t>r</a:t>
            </a:r>
            <a:r>
              <a:rPr lang="en-US" altLang="en-US" sz="2000" dirty="0" err="1" smtClean="0">
                <a:latin typeface="Arial" panose="020B0604020202020204" pitchFamily="34" charset="0"/>
                <a:cs typeface="Arial" panose="020B0604020202020204" pitchFamily="34" charset="0"/>
              </a:rPr>
              <a:t>,</a:t>
            </a:r>
            <a:r>
              <a:rPr lang="en-US" altLang="en-US" sz="2000" i="1" dirty="0" err="1" smtClean="0">
                <a:latin typeface="Arial" panose="020B0604020202020204" pitchFamily="34" charset="0"/>
                <a:cs typeface="Arial" panose="020B0604020202020204" pitchFamily="34" charset="0"/>
              </a:rPr>
              <a:t>C</a:t>
            </a:r>
            <a:r>
              <a:rPr lang="en-US" altLang="en-US" sz="2000" dirty="0" smtClean="0">
                <a:latin typeface="Arial" panose="020B0604020202020204" pitchFamily="34" charset="0"/>
                <a:cs typeface="Arial" panose="020B0604020202020204" pitchFamily="34" charset="0"/>
              </a:rPr>
              <a:t>)=</a:t>
            </a:r>
            <a:r>
              <a:rPr lang="en-US" altLang="en-US" sz="2000" i="1" dirty="0" smtClean="0">
                <a:latin typeface="Arial" panose="020B0604020202020204" pitchFamily="34" charset="0"/>
                <a:cs typeface="Arial" panose="020B0604020202020204" pitchFamily="34" charset="0"/>
              </a:rPr>
              <a:t> N</a:t>
            </a:r>
            <a:r>
              <a:rPr lang="en-US" altLang="en-US" sz="2000" dirty="0" smtClean="0">
                <a:latin typeface="Arial" panose="020B0604020202020204" pitchFamily="34" charset="0"/>
                <a:cs typeface="Arial" panose="020B0604020202020204" pitchFamily="34" charset="0"/>
              </a:rPr>
              <a:t>(</a:t>
            </a:r>
            <a:r>
              <a:rPr lang="en-US" altLang="en-US" sz="2000" i="1" dirty="0" err="1" smtClean="0">
                <a:latin typeface="Arial" panose="020B0604020202020204" pitchFamily="34" charset="0"/>
                <a:cs typeface="Arial" panose="020B0604020202020204" pitchFamily="34" charset="0"/>
              </a:rPr>
              <a:t>r,C</a:t>
            </a:r>
            <a:r>
              <a:rPr lang="en-US" altLang="en-US" sz="2000" dirty="0" smtClean="0">
                <a:latin typeface="Arial" panose="020B0604020202020204" pitchFamily="34" charset="0"/>
                <a:cs typeface="Arial" panose="020B0604020202020204" pitchFamily="34" charset="0"/>
              </a:rPr>
              <a:t>)/|</a:t>
            </a:r>
            <a:r>
              <a:rPr lang="en-US" altLang="en-US" sz="2000" i="1" dirty="0" smtClean="0">
                <a:latin typeface="Arial" panose="020B0604020202020204" pitchFamily="34" charset="0"/>
                <a:cs typeface="Arial" panose="020B0604020202020204" pitchFamily="34" charset="0"/>
              </a:rPr>
              <a:t>C</a:t>
            </a:r>
            <a:r>
              <a:rPr lang="en-US" altLang="en-US" sz="2000" dirty="0" smtClean="0">
                <a:latin typeface="Arial" panose="020B0604020202020204" pitchFamily="34" charset="0"/>
                <a:cs typeface="Arial" panose="020B0604020202020204" pitchFamily="34" charset="0"/>
              </a:rPr>
              <a:t>| is the portion of messages in </a:t>
            </a:r>
            <a:r>
              <a:rPr lang="en-US" altLang="en-US" sz="2000" i="1" dirty="0" smtClean="0">
                <a:latin typeface="Arial" panose="020B0604020202020204" pitchFamily="34" charset="0"/>
                <a:cs typeface="Arial" panose="020B0604020202020204" pitchFamily="34" charset="0"/>
              </a:rPr>
              <a:t>C</a:t>
            </a:r>
            <a:r>
              <a:rPr lang="en-US" altLang="en-US" sz="2000" dirty="0" smtClean="0">
                <a:latin typeface="Arial" panose="020B0604020202020204" pitchFamily="34" charset="0"/>
                <a:cs typeface="Arial" panose="020B0604020202020204" pitchFamily="34" charset="0"/>
              </a:rPr>
              <a:t> having </a:t>
            </a:r>
            <a:r>
              <a:rPr lang="en-US" altLang="en-US" sz="2000" i="1" dirty="0" smtClean="0">
                <a:latin typeface="Arial" panose="020B0604020202020204" pitchFamily="34" charset="0"/>
                <a:cs typeface="Arial" panose="020B0604020202020204" pitchFamily="34" charset="0"/>
              </a:rPr>
              <a:t>r</a:t>
            </a:r>
            <a:r>
              <a:rPr lang="en-US" altLang="en-US" sz="2000" dirty="0" smtClean="0">
                <a:latin typeface="Arial" panose="020B0604020202020204" pitchFamily="34" charset="0"/>
                <a:cs typeface="Arial" panose="020B0604020202020204" pitchFamily="34" charset="0"/>
              </a:rPr>
              <a:t>.</a:t>
            </a:r>
          </a:p>
          <a:p>
            <a:pPr lvl="1"/>
            <a:endParaRPr lang="en-US" altLang="en-US" sz="2000" dirty="0" smtClean="0">
              <a:latin typeface="Arial" panose="020B0604020202020204" pitchFamily="34" charset="0"/>
              <a:cs typeface="Arial" panose="020B0604020202020204" pitchFamily="34" charset="0"/>
            </a:endParaRPr>
          </a:p>
          <a:p>
            <a:endParaRPr lang="en-US" altLang="en-US" sz="2800" dirty="0" smtClean="0">
              <a:solidFill>
                <a:schemeClr val="tx1"/>
              </a:solidFill>
              <a:latin typeface="Arial" panose="020B0604020202020204" pitchFamily="34" charset="0"/>
              <a:cs typeface="Arial" panose="020B0604020202020204" pitchFamily="34" charset="0"/>
            </a:endParaRPr>
          </a:p>
          <a:p>
            <a:r>
              <a:rPr lang="en-US" altLang="en-US" sz="2400" dirty="0" smtClean="0">
                <a:solidFill>
                  <a:schemeClr val="tx1"/>
                </a:solidFill>
                <a:latin typeface="Arial" panose="020B0604020202020204" pitchFamily="34" charset="0"/>
                <a:cs typeface="Arial" panose="020B0604020202020204" pitchFamily="34" charset="0"/>
              </a:rPr>
              <a:t>Overall Potential</a:t>
            </a:r>
          </a:p>
          <a:p>
            <a:pPr lvl="1"/>
            <a:r>
              <a:rPr lang="en-US" altLang="en-US" sz="2000" dirty="0" smtClean="0">
                <a:latin typeface="Arial" panose="020B0604020202020204" pitchFamily="34" charset="0"/>
                <a:cs typeface="Arial" panose="020B0604020202020204" pitchFamily="34" charset="0"/>
              </a:rPr>
              <a:t>Sum of all message groups’ potentials.</a:t>
            </a:r>
          </a:p>
          <a:p>
            <a:pPr lvl="1"/>
            <a:endParaRPr lang="en-US" altLang="en-US" sz="2400" dirty="0">
              <a:latin typeface="Arial" panose="020B0604020202020204" pitchFamily="34" charset="0"/>
              <a:cs typeface="Arial" panose="020B0604020202020204" pitchFamily="34" charset="0"/>
            </a:endParaRPr>
          </a:p>
          <a:p>
            <a:r>
              <a:rPr lang="en-US" altLang="en-US" sz="2400" dirty="0" smtClean="0">
                <a:solidFill>
                  <a:schemeClr val="tx1"/>
                </a:solidFill>
                <a:latin typeface="Arial" panose="020B0604020202020204" pitchFamily="34" charset="0"/>
                <a:cs typeface="Arial" panose="020B0604020202020204" pitchFamily="34" charset="0"/>
              </a:rPr>
              <a:t>Lemma</a:t>
            </a:r>
            <a:r>
              <a:rPr lang="en-US" altLang="en-US" sz="2400" dirty="0">
                <a:solidFill>
                  <a:schemeClr val="tx1"/>
                </a:solidFill>
                <a:latin typeface="Arial" panose="020B0604020202020204" pitchFamily="34" charset="0"/>
                <a:cs typeface="Arial" panose="020B0604020202020204" pitchFamily="34" charset="0"/>
              </a:rPr>
              <a:t>: If </a:t>
            </a:r>
            <a:r>
              <a:rPr lang="en-US" altLang="en-US" sz="2400" i="1" dirty="0">
                <a:solidFill>
                  <a:schemeClr val="tx1"/>
                </a:solidFill>
                <a:latin typeface="Times New Roman" panose="02020603050405020304" pitchFamily="18" charset="0"/>
                <a:cs typeface="Times New Roman" panose="02020603050405020304" pitchFamily="18" charset="0"/>
              </a:rPr>
              <a:t>F</a:t>
            </a:r>
            <a:r>
              <a:rPr lang="en-US" altLang="en-US" sz="2400" dirty="0">
                <a:solidFill>
                  <a:schemeClr val="tx1"/>
                </a:solidFill>
                <a:latin typeface="Times New Roman" panose="02020603050405020304" pitchFamily="18" charset="0"/>
                <a:cs typeface="Times New Roman" panose="02020603050405020304" pitchFamily="18" charset="0"/>
              </a:rPr>
              <a:t>(</a:t>
            </a:r>
            <a:r>
              <a:rPr lang="en-US" altLang="en-US" sz="2400" i="1" dirty="0">
                <a:solidFill>
                  <a:schemeClr val="tx1"/>
                </a:solidFill>
                <a:latin typeface="Times New Roman" panose="02020603050405020304" pitchFamily="18" charset="0"/>
                <a:cs typeface="Times New Roman" panose="02020603050405020304" pitchFamily="18" charset="0"/>
              </a:rPr>
              <a:t>C</a:t>
            </a:r>
            <a:r>
              <a:rPr lang="en-US" altLang="en-US" sz="2400" dirty="0">
                <a:solidFill>
                  <a:schemeClr val="tx1"/>
                </a:solidFill>
                <a:latin typeface="Times New Roman" panose="02020603050405020304" pitchFamily="18" charset="0"/>
                <a:cs typeface="Times New Roman" panose="02020603050405020304" pitchFamily="18" charset="0"/>
              </a:rPr>
              <a:t>,</a:t>
            </a:r>
            <a:r>
              <a:rPr lang="en-US" altLang="en-US" sz="2400" i="1" dirty="0">
                <a:solidFill>
                  <a:schemeClr val="tx1"/>
                </a:solidFill>
                <a:latin typeface="Times New Roman" panose="02020603050405020304" pitchFamily="18" charset="0"/>
                <a:cs typeface="Times New Roman" panose="02020603050405020304" pitchFamily="18" charset="0"/>
              </a:rPr>
              <a:t>D</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a:solidFill>
                  <a:schemeClr val="tx1"/>
                </a:solidFill>
                <a:latin typeface="Times New Roman" panose="02020603050405020304" pitchFamily="18" charset="0"/>
                <a:ea typeface="Cambria Math" pitchFamily="18" charset="0"/>
                <a:cs typeface="Times New Roman" panose="02020603050405020304" pitchFamily="18" charset="0"/>
              </a:rPr>
              <a:t>≥ </a:t>
            </a:r>
            <a:r>
              <a:rPr lang="en-US" altLang="en-US" sz="2400" i="1" dirty="0">
                <a:solidFill>
                  <a:schemeClr val="tx1"/>
                </a:solidFill>
                <a:latin typeface="Times New Roman" panose="02020603050405020304" pitchFamily="18" charset="0"/>
                <a:cs typeface="Times New Roman" panose="02020603050405020304" pitchFamily="18" charset="0"/>
              </a:rPr>
              <a:t>y</a:t>
            </a:r>
            <a:r>
              <a:rPr lang="en-US" altLang="en-US" sz="2400" dirty="0">
                <a:solidFill>
                  <a:schemeClr val="tx1"/>
                </a:solidFill>
                <a:latin typeface="Arial" panose="020B0604020202020204" pitchFamily="34" charset="0"/>
                <a:cs typeface="Arial" panose="020B0604020202020204" pitchFamily="34" charset="0"/>
              </a:rPr>
              <a:t>, then </a:t>
            </a:r>
            <a:endParaRPr lang="en-US" altLang="en-US" sz="2400" dirty="0" smtClean="0">
              <a:solidFill>
                <a:schemeClr val="tx1"/>
              </a:solidFill>
              <a:latin typeface="Arial" panose="020B0604020202020204" pitchFamily="34" charset="0"/>
              <a:cs typeface="Arial" panose="020B0604020202020204" pitchFamily="34" charset="0"/>
            </a:endParaRPr>
          </a:p>
          <a:p>
            <a:pPr lvl="1"/>
            <a:endParaRPr lang="en-US" altLang="en-US" dirty="0" smtClean="0">
              <a:latin typeface="Arial" panose="020B0604020202020204" pitchFamily="34" charset="0"/>
              <a:cs typeface="Arial" panose="020B0604020202020204" pitchFamily="34" charset="0"/>
            </a:endParaRPr>
          </a:p>
        </p:txBody>
      </p:sp>
      <p:pic>
        <p:nvPicPr>
          <p:cNvPr id="17"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209800"/>
            <a:ext cx="39639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505200"/>
            <a:ext cx="2495550" cy="997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600" y="5791200"/>
            <a:ext cx="25717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6475897"/>
      </p:ext>
    </p:extLst>
  </p:cSld>
  <p:clrMapOvr>
    <a:masterClrMapping/>
  </p:clrMapOvr>
  <mc:AlternateContent xmlns:mc="http://schemas.openxmlformats.org/markup-compatibility/2006" xmlns:p14="http://schemas.microsoft.com/office/powerpoint/2010/main">
    <mc:Choice Requires="p14">
      <p:transition spd="slow" p14:dur="2000" advTm="709"/>
    </mc:Choice>
    <mc:Fallback xmlns="">
      <p:transition spd="slow" advTm="709"/>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Tree-Structure based Clustering</a:t>
            </a:r>
            <a:endParaRPr lang="en-US" dirty="0"/>
          </a:p>
        </p:txBody>
      </p:sp>
      <p:sp>
        <p:nvSpPr>
          <p:cNvPr id="3" name="Content Placeholder 2"/>
          <p:cNvSpPr>
            <a:spLocks noGrp="1"/>
          </p:cNvSpPr>
          <p:nvPr>
            <p:ph idx="1"/>
          </p:nvPr>
        </p:nvSpPr>
        <p:spPr/>
        <p:txBody>
          <a:bodyPr>
            <a:normAutofit/>
          </a:bodyPr>
          <a:lstStyle/>
          <a:p>
            <a:r>
              <a:rPr lang="en-US" sz="2000" dirty="0" smtClean="0"/>
              <a:t>Log messages are too short. Extracting the structural information can help the clustering by a context-free parser. (Most log messages have similar context-free grammars).</a:t>
            </a:r>
          </a:p>
          <a:p>
            <a:r>
              <a:rPr lang="en-US" sz="2000" dirty="0" smtClean="0"/>
              <a:t>Computing the similarities of trees instead of the raw textual messages.</a:t>
            </a:r>
            <a:endParaRPr lang="en-US" sz="2000"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352800"/>
            <a:ext cx="5089909" cy="298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334701392"/>
      </p:ext>
    </p:extLst>
  </p:cSld>
  <p:clrMapOvr>
    <a:masterClrMapping/>
  </p:clrMapOvr>
  <mc:AlternateContent xmlns:mc="http://schemas.openxmlformats.org/markup-compatibility/2006" xmlns:p14="http://schemas.microsoft.com/office/powerpoint/2010/main">
    <mc:Choice Requires="p14">
      <p:transition spd="slow" p14:dur="2000" advTm="435"/>
    </mc:Choice>
    <mc:Fallback xmlns="">
      <p:transition spd="slow" advTm="435"/>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Background and </a:t>
            </a:r>
            <a:r>
              <a:rPr lang="en-US" dirty="0"/>
              <a:t>Overview</a:t>
            </a:r>
            <a:endParaRPr lang="en-US" dirty="0" smtClean="0"/>
          </a:p>
          <a:p>
            <a:r>
              <a:rPr lang="en-US" dirty="0" smtClean="0"/>
              <a:t>Research Problems</a:t>
            </a:r>
          </a:p>
          <a:p>
            <a:pPr lvl="1"/>
            <a:r>
              <a:rPr lang="en-US" dirty="0" smtClean="0"/>
              <a:t>Converting Textual Log to System Events</a:t>
            </a:r>
          </a:p>
          <a:p>
            <a:pPr lvl="1"/>
            <a:r>
              <a:rPr lang="en-US" dirty="0" smtClean="0"/>
              <a:t>Monitoring Configuration Optimization</a:t>
            </a:r>
          </a:p>
          <a:p>
            <a:pPr lvl="2"/>
            <a:r>
              <a:rPr lang="en-US" dirty="0" smtClean="0">
                <a:solidFill>
                  <a:srgbClr val="FF0000"/>
                </a:solidFill>
              </a:rPr>
              <a:t>False Positive</a:t>
            </a:r>
          </a:p>
          <a:p>
            <a:pPr lvl="2"/>
            <a:r>
              <a:rPr lang="en-US" dirty="0" smtClean="0"/>
              <a:t>False Negative</a:t>
            </a:r>
          </a:p>
          <a:p>
            <a:pPr lvl="1"/>
            <a:r>
              <a:rPr lang="en-US" dirty="0" smtClean="0"/>
              <a:t>Analysis on Detected System Issues</a:t>
            </a:r>
          </a:p>
          <a:p>
            <a:pPr lvl="2"/>
            <a:r>
              <a:rPr lang="en-US" dirty="0"/>
              <a:t>Temporal Dependencies of Events</a:t>
            </a:r>
          </a:p>
          <a:p>
            <a:pPr lvl="2"/>
            <a:r>
              <a:rPr lang="en-US" dirty="0"/>
              <a:t>Incident Resolution Recommendation</a:t>
            </a:r>
          </a:p>
          <a:p>
            <a:pPr lvl="2"/>
            <a:r>
              <a:rPr lang="en-US" dirty="0"/>
              <a:t>Textual Log Segments </a:t>
            </a:r>
            <a:r>
              <a:rPr lang="en-US" dirty="0" smtClean="0"/>
              <a:t>Search</a:t>
            </a:r>
          </a:p>
          <a:p>
            <a:r>
              <a:rPr lang="en-US" dirty="0" smtClean="0"/>
              <a:t>Summary and Timeline</a:t>
            </a:r>
          </a:p>
          <a:p>
            <a:endParaRPr lang="en-US" dirty="0"/>
          </a:p>
        </p:txBody>
      </p:sp>
      <p:sp>
        <p:nvSpPr>
          <p:cNvPr id="4" name="Date Placeholder 3"/>
          <p:cNvSpPr>
            <a:spLocks noGrp="1"/>
          </p:cNvSpPr>
          <p:nvPr>
            <p:ph type="dt" sz="half" idx="10"/>
          </p:nvPr>
        </p:nvSpPr>
        <p:spPr/>
        <p:txBody>
          <a:bodyPr/>
          <a:lstStyle/>
          <a:p>
            <a:fld id="{947345FD-1553-4BDE-925D-C8D6C4CECFAB}"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347816028"/>
      </p:ext>
    </p:extLst>
  </p:cSld>
  <p:clrMapOvr>
    <a:masterClrMapping/>
  </p:clrMapOvr>
  <mc:AlternateContent xmlns:mc="http://schemas.openxmlformats.org/markup-compatibility/2006" xmlns:p14="http://schemas.microsoft.com/office/powerpoint/2010/main">
    <mc:Choice Requires="p14">
      <p:transition spd="slow" p14:dur="2000" advTm="415"/>
    </mc:Choice>
    <mc:Fallback xmlns="">
      <p:transition spd="slow" advTm="415"/>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What is False Positive (False Alarm)?</a:t>
            </a:r>
            <a:endParaRPr lang="en-US" sz="3600" dirty="0"/>
          </a:p>
        </p:txBody>
      </p:sp>
      <p:sp>
        <p:nvSpPr>
          <p:cNvPr id="3" name="Content Placeholder 2"/>
          <p:cNvSpPr>
            <a:spLocks noGrp="1"/>
          </p:cNvSpPr>
          <p:nvPr>
            <p:ph idx="1"/>
          </p:nvPr>
        </p:nvSpPr>
        <p:spPr/>
        <p:txBody>
          <a:bodyPr/>
          <a:lstStyle/>
          <a:p>
            <a:r>
              <a:rPr lang="en-US" sz="2400" i="1" dirty="0" smtClean="0"/>
              <a:t>If </a:t>
            </a:r>
            <a:r>
              <a:rPr lang="en-US" sz="2400" i="1" dirty="0" smtClean="0">
                <a:solidFill>
                  <a:srgbClr val="FF0000"/>
                </a:solidFill>
              </a:rPr>
              <a:t>PROCESS_CPU_UTILIZATION</a:t>
            </a:r>
            <a:r>
              <a:rPr lang="en-US" sz="2400" i="1" dirty="0" smtClean="0"/>
              <a:t> &gt; </a:t>
            </a:r>
            <a:r>
              <a:rPr lang="en-US" sz="2400" i="1" dirty="0" smtClean="0">
                <a:solidFill>
                  <a:schemeClr val="tx2"/>
                </a:solidFill>
              </a:rPr>
              <a:t>50%</a:t>
            </a:r>
            <a:r>
              <a:rPr lang="en-US" sz="2400" i="1" dirty="0" smtClean="0"/>
              <a:t> and </a:t>
            </a:r>
            <a:r>
              <a:rPr lang="en-US" sz="2400" i="1" dirty="0" smtClean="0">
                <a:solidFill>
                  <a:srgbClr val="FF0000"/>
                </a:solidFill>
              </a:rPr>
              <a:t>duration</a:t>
            </a:r>
            <a:r>
              <a:rPr lang="en-US" sz="2400" i="1" dirty="0" smtClean="0"/>
              <a:t> &gt; </a:t>
            </a:r>
            <a:r>
              <a:rPr lang="en-US" sz="2400" i="1" dirty="0" smtClean="0">
                <a:solidFill>
                  <a:schemeClr val="tx2"/>
                </a:solidFill>
              </a:rPr>
              <a:t>10 minutes</a:t>
            </a:r>
            <a:r>
              <a:rPr lang="en-US" sz="2400" i="1" dirty="0" smtClean="0"/>
              <a:t>, then generates a CPU alert </a:t>
            </a:r>
          </a:p>
          <a:p>
            <a:pPr lvl="1"/>
            <a:r>
              <a:rPr lang="en-US" sz="2000" dirty="0" smtClean="0"/>
              <a:t>“rtvscan.exe” scans the system periodically, it is CPU intensive but it is normal, so it triggers a lot of false positives (false alerts).</a:t>
            </a:r>
          </a:p>
          <a:p>
            <a:pPr lvl="1"/>
            <a:endParaRPr lang="en-US" sz="2000" dirty="0"/>
          </a:p>
          <a:p>
            <a:r>
              <a:rPr lang="en-US" sz="2400" i="1" dirty="0" smtClean="0"/>
              <a:t>If </a:t>
            </a:r>
            <a:r>
              <a:rPr lang="en-US" sz="2400" i="1" dirty="0" smtClean="0">
                <a:solidFill>
                  <a:srgbClr val="FF0000"/>
                </a:solidFill>
              </a:rPr>
              <a:t>PAGING_UTILIZATION_15min</a:t>
            </a:r>
            <a:r>
              <a:rPr lang="en-US" sz="2400" i="1" dirty="0" smtClean="0"/>
              <a:t> &gt; </a:t>
            </a:r>
            <a:r>
              <a:rPr lang="en-US" sz="2400" i="1" dirty="0" smtClean="0">
                <a:solidFill>
                  <a:schemeClr val="tx2"/>
                </a:solidFill>
              </a:rPr>
              <a:t>400</a:t>
            </a:r>
            <a:r>
              <a:rPr lang="en-US" sz="2400" i="1" dirty="0" smtClean="0"/>
              <a:t>, then generate a paging alert</a:t>
            </a:r>
            <a:r>
              <a:rPr lang="en-US" sz="2400" dirty="0"/>
              <a:t> </a:t>
            </a:r>
            <a:r>
              <a:rPr lang="en-US" sz="1600" dirty="0" smtClean="0"/>
              <a:t>(default situation in IBM Tivoli monitoring)</a:t>
            </a:r>
          </a:p>
          <a:p>
            <a:pPr lvl="1"/>
            <a:r>
              <a:rPr lang="en-US" sz="2000" dirty="0" smtClean="0"/>
              <a:t>Some customer servers have multiple CPU and huge memories. For those multi-CPU servers, it is normal for page swapping over thousands of times in 15 minutes.   </a:t>
            </a:r>
          </a:p>
          <a:p>
            <a:pPr lvl="1"/>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456453846"/>
      </p:ext>
    </p:extLst>
  </p:cSld>
  <p:clrMapOvr>
    <a:masterClrMapping/>
  </p:clrMapOvr>
  <mc:AlternateContent xmlns:mc="http://schemas.openxmlformats.org/markup-compatibility/2006" xmlns:p14="http://schemas.microsoft.com/office/powerpoint/2010/main">
    <mc:Choice Requires="p14">
      <p:transition spd="slow" p14:dur="2000" advTm="494"/>
    </mc:Choice>
    <mc:Fallback xmlns="">
      <p:transition spd="slow" advTm="494"/>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Have False Positive?</a:t>
            </a:r>
            <a:endParaRPr lang="en-US" dirty="0"/>
          </a:p>
        </p:txBody>
      </p:sp>
      <p:sp>
        <p:nvSpPr>
          <p:cNvPr id="3" name="Content Placeholder 2"/>
          <p:cNvSpPr>
            <a:spLocks noGrp="1"/>
          </p:cNvSpPr>
          <p:nvPr>
            <p:ph idx="1"/>
          </p:nvPr>
        </p:nvSpPr>
        <p:spPr/>
        <p:txBody>
          <a:bodyPr>
            <a:normAutofit/>
          </a:bodyPr>
          <a:lstStyle/>
          <a:p>
            <a:r>
              <a:rPr lang="en-US" sz="1800" dirty="0" smtClean="0"/>
              <a:t>Too Conservative Configurations</a:t>
            </a:r>
          </a:p>
          <a:p>
            <a:pPr lvl="1"/>
            <a:r>
              <a:rPr lang="en-US" sz="1600" dirty="0" smtClean="0"/>
              <a:t>Missing a real alert would incur system crash, data loss.</a:t>
            </a:r>
          </a:p>
          <a:p>
            <a:r>
              <a:rPr lang="en-US" sz="1800" dirty="0" smtClean="0"/>
              <a:t>Changes of Monitored Servers</a:t>
            </a:r>
          </a:p>
          <a:p>
            <a:pPr lvl="1"/>
            <a:r>
              <a:rPr lang="en-US" sz="1600" dirty="0" smtClean="0"/>
              <a:t>New servers and more powerful device are installed.</a:t>
            </a:r>
            <a:endParaRPr lang="en-US" sz="1800" dirty="0" smtClean="0"/>
          </a:p>
          <a:p>
            <a:r>
              <a:rPr lang="en-US" sz="1800" dirty="0" smtClean="0"/>
              <a:t>Transient Alerts:</a:t>
            </a:r>
          </a:p>
          <a:p>
            <a:pPr lvl="1"/>
            <a:r>
              <a:rPr lang="en-US" sz="1600" dirty="0" smtClean="0"/>
              <a:t>Temporal CPU, Paging, Disk Spike. </a:t>
            </a:r>
          </a:p>
          <a:p>
            <a:pPr lvl="1"/>
            <a:r>
              <a:rPr lang="en-US" sz="1600" dirty="0" smtClean="0"/>
              <a:t>Restart of servers, processes, services, routers…</a:t>
            </a:r>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456" y="3767798"/>
            <a:ext cx="4038600" cy="2636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6535756" y="3490799"/>
            <a:ext cx="1752852" cy="276999"/>
          </a:xfrm>
          <a:prstGeom prst="rect">
            <a:avLst/>
          </a:prstGeom>
        </p:spPr>
        <p:txBody>
          <a:bodyPr wrap="none">
            <a:spAutoFit/>
          </a:bodyPr>
          <a:lstStyle/>
          <a:p>
            <a:r>
              <a:rPr lang="en-US" sz="1200" b="1" dirty="0"/>
              <a:t>IBM Tivoli Monitoring</a:t>
            </a:r>
          </a:p>
        </p:txBody>
      </p:sp>
      <p:sp>
        <p:nvSpPr>
          <p:cNvPr id="9" name="TextBox 8"/>
          <p:cNvSpPr txBox="1"/>
          <p:nvPr/>
        </p:nvSpPr>
        <p:spPr>
          <a:xfrm>
            <a:off x="1371600" y="5457620"/>
            <a:ext cx="2743200" cy="523220"/>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Complicated configurations for IBM Tivoli monitoring</a:t>
            </a:r>
            <a:endParaRPr lang="en-US" sz="1400" dirty="0">
              <a:latin typeface="Arial" panose="020B0604020202020204" pitchFamily="34" charset="0"/>
              <a:cs typeface="Arial" panose="020B0604020202020204" pitchFamily="34" charset="0"/>
            </a:endParaRPr>
          </a:p>
        </p:txBody>
      </p:sp>
      <p:cxnSp>
        <p:nvCxnSpPr>
          <p:cNvPr id="11" name="Straight Arrow Connector 10"/>
          <p:cNvCxnSpPr>
            <a:stCxn id="7" idx="1"/>
            <a:endCxn id="9" idx="3"/>
          </p:cNvCxnSpPr>
          <p:nvPr/>
        </p:nvCxnSpPr>
        <p:spPr>
          <a:xfrm flipH="1">
            <a:off x="4114800" y="5086184"/>
            <a:ext cx="401656" cy="63304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140596"/>
      </p:ext>
    </p:extLst>
  </p:cSld>
  <p:clrMapOvr>
    <a:masterClrMapping/>
  </p:clrMapOvr>
  <mc:AlternateContent xmlns:mc="http://schemas.openxmlformats.org/markup-compatibility/2006" xmlns:p14="http://schemas.microsoft.com/office/powerpoint/2010/main">
    <mc:Choice Requires="p14">
      <p:transition spd="slow" p14:dur="2000" advTm="54"/>
    </mc:Choice>
    <mc:Fallback xmlns="">
      <p:transition spd="slow" advTm="54"/>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Eliminate false </a:t>
            </a:r>
            <a:r>
              <a:rPr lang="en-US" dirty="0"/>
              <a:t>p</a:t>
            </a:r>
            <a:r>
              <a:rPr lang="en-US" dirty="0" smtClean="0"/>
              <a:t>ositives by refining the Monitoring configurations</a:t>
            </a:r>
          </a:p>
          <a:p>
            <a:endParaRPr lang="en-US" dirty="0"/>
          </a:p>
          <a:p>
            <a:r>
              <a:rPr lang="en-US" dirty="0" smtClean="0"/>
              <a:t>Retain all real alerts. No real alert is allowed to miss.</a:t>
            </a:r>
          </a:p>
          <a:p>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835165084"/>
      </p:ext>
    </p:extLst>
  </p:cSld>
  <p:clrMapOvr>
    <a:masterClrMapping/>
  </p:clrMapOvr>
  <mc:AlternateContent xmlns:mc="http://schemas.openxmlformats.org/markup-compatibility/2006" xmlns:p14="http://schemas.microsoft.com/office/powerpoint/2010/main">
    <mc:Choice Requires="p14">
      <p:transition spd="slow" p14:dur="2000" advTm="546"/>
    </mc:Choice>
    <mc:Fallback xmlns="">
      <p:transition spd="slow" advTm="546"/>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Approaches</a:t>
            </a:r>
            <a:endParaRPr lang="en-US" dirty="0"/>
          </a:p>
        </p:txBody>
      </p:sp>
      <p:sp>
        <p:nvSpPr>
          <p:cNvPr id="3" name="Content Placeholder 2"/>
          <p:cNvSpPr>
            <a:spLocks noGrp="1"/>
          </p:cNvSpPr>
          <p:nvPr>
            <p:ph idx="1"/>
          </p:nvPr>
        </p:nvSpPr>
        <p:spPr/>
        <p:txBody>
          <a:bodyPr/>
          <a:lstStyle/>
          <a:p>
            <a:r>
              <a:rPr lang="en-US" dirty="0" smtClean="0"/>
              <a:t>Supervised Method</a:t>
            </a:r>
          </a:p>
          <a:p>
            <a:pPr lvl="1"/>
            <a:r>
              <a:rPr lang="en-US" dirty="0" smtClean="0"/>
              <a:t>Build a predictor for predicting false positive.</a:t>
            </a:r>
          </a:p>
          <a:p>
            <a:pPr lvl="1"/>
            <a:endParaRPr lang="en-US" dirty="0" smtClean="0"/>
          </a:p>
          <a:p>
            <a:r>
              <a:rPr lang="en-US" dirty="0" smtClean="0"/>
              <a:t>Unsupervised Methods</a:t>
            </a:r>
          </a:p>
          <a:p>
            <a:pPr lvl="1"/>
            <a:r>
              <a:rPr lang="en-US" dirty="0" smtClean="0"/>
              <a:t>Outlier detection </a:t>
            </a:r>
            <a:r>
              <a:rPr lang="en-US" sz="1600" dirty="0" smtClean="0"/>
              <a:t>(S. </a:t>
            </a:r>
            <a:r>
              <a:rPr lang="en-US" sz="1600" dirty="0" err="1" smtClean="0"/>
              <a:t>Agrawal</a:t>
            </a:r>
            <a:r>
              <a:rPr lang="en-US" sz="1600" dirty="0" smtClean="0"/>
              <a:t> et al., 2007, K. </a:t>
            </a:r>
            <a:r>
              <a:rPr lang="en-US" sz="1600" dirty="0" err="1" smtClean="0"/>
              <a:t>Xu</a:t>
            </a:r>
            <a:r>
              <a:rPr lang="en-US" sz="1600" dirty="0" smtClean="0"/>
              <a:t> et al., 2005)</a:t>
            </a:r>
          </a:p>
          <a:p>
            <a:pPr lvl="1"/>
            <a:r>
              <a:rPr lang="en-US" dirty="0" smtClean="0"/>
              <a:t>Adaptive </a:t>
            </a:r>
            <a:r>
              <a:rPr lang="en-US" dirty="0"/>
              <a:t>t</a:t>
            </a:r>
            <a:r>
              <a:rPr lang="en-US" dirty="0" smtClean="0"/>
              <a:t>hreshold </a:t>
            </a:r>
            <a:r>
              <a:rPr lang="en-US" sz="1600" dirty="0"/>
              <a:t>(S.R. </a:t>
            </a:r>
            <a:r>
              <a:rPr lang="en-US" sz="1600" dirty="0" err="1"/>
              <a:t>Kashyap</a:t>
            </a:r>
            <a:r>
              <a:rPr lang="en-US" sz="1600" dirty="0"/>
              <a:t> et al., 2008</a:t>
            </a:r>
            <a:r>
              <a:rPr lang="en-US" sz="1600" dirty="0" smtClean="0"/>
              <a:t>)</a:t>
            </a:r>
          </a:p>
          <a:p>
            <a:pPr lvl="1"/>
            <a:r>
              <a:rPr lang="en-US" sz="1600" dirty="0" smtClean="0"/>
              <a:t>…</a:t>
            </a:r>
          </a:p>
          <a:p>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dirty="0"/>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extBox 6"/>
          <p:cNvSpPr txBox="1"/>
          <p:nvPr/>
        </p:nvSpPr>
        <p:spPr>
          <a:xfrm>
            <a:off x="1066800" y="5245200"/>
            <a:ext cx="6362400" cy="369332"/>
          </a:xfrm>
          <a:prstGeom prst="rect">
            <a:avLst/>
          </a:prstGeom>
          <a:noFill/>
          <a:ln>
            <a:solidFill>
              <a:schemeClr val="tx1"/>
            </a:solidFill>
          </a:ln>
        </p:spPr>
        <p:txBody>
          <a:bodyPr wrap="square" rtlCol="0">
            <a:spAutoFit/>
          </a:bodyPr>
          <a:lstStyle/>
          <a:p>
            <a:r>
              <a:rPr lang="en-US" dirty="0" smtClean="0">
                <a:solidFill>
                  <a:srgbClr val="FF0000"/>
                </a:solidFill>
                <a:latin typeface="Arial" panose="020B0604020202020204" pitchFamily="34" charset="0"/>
                <a:cs typeface="Arial" panose="020B0604020202020204" pitchFamily="34" charset="0"/>
              </a:rPr>
              <a:t>However, they do not guarantee NO real alert is missed.</a:t>
            </a:r>
            <a:endParaRPr lang="en-US"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1764564"/>
      </p:ext>
    </p:extLst>
  </p:cSld>
  <p:clrMapOvr>
    <a:masterClrMapping/>
  </p:clrMapOvr>
  <mc:AlternateContent xmlns:mc="http://schemas.openxmlformats.org/markup-compatibility/2006" xmlns:p14="http://schemas.microsoft.com/office/powerpoint/2010/main">
    <mc:Choice Requires="p14">
      <p:transition spd="slow" p14:dur="2000" advTm="574"/>
    </mc:Choice>
    <mc:Fallback xmlns="">
      <p:transition spd="slow" advTm="574"/>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FF0000"/>
                </a:solidFill>
              </a:rPr>
              <a:t>Background and Overview</a:t>
            </a:r>
          </a:p>
          <a:p>
            <a:r>
              <a:rPr lang="en-US" dirty="0" smtClean="0"/>
              <a:t>Research Problems</a:t>
            </a:r>
          </a:p>
          <a:p>
            <a:pPr lvl="1"/>
            <a:r>
              <a:rPr lang="en-US" dirty="0" smtClean="0"/>
              <a:t>Converting Textual Log to System Events</a:t>
            </a:r>
          </a:p>
          <a:p>
            <a:pPr lvl="1"/>
            <a:r>
              <a:rPr lang="en-US" dirty="0" smtClean="0"/>
              <a:t>Monitoring Configuration Optimization</a:t>
            </a:r>
          </a:p>
          <a:p>
            <a:pPr lvl="2"/>
            <a:r>
              <a:rPr lang="en-US" dirty="0" smtClean="0"/>
              <a:t>False Positive</a:t>
            </a:r>
          </a:p>
          <a:p>
            <a:pPr lvl="2"/>
            <a:r>
              <a:rPr lang="en-US" dirty="0" smtClean="0"/>
              <a:t>False Negative</a:t>
            </a:r>
          </a:p>
          <a:p>
            <a:pPr lvl="1"/>
            <a:r>
              <a:rPr lang="en-US" dirty="0" smtClean="0"/>
              <a:t>Analysis on Detected System Issues</a:t>
            </a:r>
          </a:p>
          <a:p>
            <a:pPr lvl="2"/>
            <a:r>
              <a:rPr lang="en-US" dirty="0"/>
              <a:t>Temporal Dependencies of Events</a:t>
            </a:r>
          </a:p>
          <a:p>
            <a:pPr lvl="2"/>
            <a:r>
              <a:rPr lang="en-US" dirty="0" smtClean="0"/>
              <a:t>Incident Resolution </a:t>
            </a:r>
            <a:r>
              <a:rPr lang="en-US" dirty="0"/>
              <a:t>Recommendation</a:t>
            </a:r>
          </a:p>
          <a:p>
            <a:pPr lvl="2"/>
            <a:r>
              <a:rPr lang="en-US" dirty="0"/>
              <a:t>Textual </a:t>
            </a:r>
            <a:r>
              <a:rPr lang="en-US" dirty="0" smtClean="0"/>
              <a:t>Event Segments Search</a:t>
            </a:r>
          </a:p>
          <a:p>
            <a:r>
              <a:rPr lang="en-US" dirty="0" smtClean="0"/>
              <a:t>Summary and Timeline</a:t>
            </a:r>
          </a:p>
          <a:p>
            <a:endParaRPr lang="en-US" dirty="0"/>
          </a:p>
        </p:txBody>
      </p:sp>
      <p:sp>
        <p:nvSpPr>
          <p:cNvPr id="4" name="Date Placeholder 3"/>
          <p:cNvSpPr>
            <a:spLocks noGrp="1"/>
          </p:cNvSpPr>
          <p:nvPr>
            <p:ph type="dt" sz="half" idx="10"/>
          </p:nvPr>
        </p:nvSpPr>
        <p:spPr/>
        <p:txBody>
          <a:bodyPr/>
          <a:lstStyle/>
          <a:p>
            <a:fld id="{947345FD-1553-4BDE-925D-C8D6C4CECFAB}"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54297567"/>
      </p:ext>
    </p:extLst>
  </p:cSld>
  <p:clrMapOvr>
    <a:masterClrMapping/>
  </p:clrMapOvr>
  <mc:AlternateContent xmlns:mc="http://schemas.openxmlformats.org/markup-compatibility/2006" xmlns:p14="http://schemas.microsoft.com/office/powerpoint/2010/main">
    <mc:Choice Requires="p14">
      <p:transition spd="slow" p14:dur="2000" advTm="1777"/>
    </mc:Choice>
    <mc:Fallback xmlns="">
      <p:transition spd="slow" advTm="1777"/>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dirty="0" smtClean="0"/>
              <a:t>Preliminary Work</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pic>
        <p:nvPicPr>
          <p:cNvPr id="7" name="Picture 6"/>
          <p:cNvPicPr/>
          <p:nvPr/>
        </p:nvPicPr>
        <p:blipFill>
          <a:blip r:embed="rId2"/>
          <a:stretch>
            <a:fillRect/>
          </a:stretch>
        </p:blipFill>
        <p:spPr>
          <a:xfrm>
            <a:off x="457200" y="1165950"/>
            <a:ext cx="4838699" cy="3086099"/>
          </a:xfrm>
          <a:prstGeom prst="rect">
            <a:avLst/>
          </a:prstGeom>
        </p:spPr>
      </p:pic>
      <p:sp>
        <p:nvSpPr>
          <p:cNvPr id="8" name="Cloud Callout 7"/>
          <p:cNvSpPr/>
          <p:nvPr/>
        </p:nvSpPr>
        <p:spPr>
          <a:xfrm>
            <a:off x="5181600" y="1165950"/>
            <a:ext cx="3581400" cy="1676399"/>
          </a:xfrm>
          <a:prstGeom prst="cloudCallout">
            <a:avLst>
              <a:gd name="adj1" fmla="val -83355"/>
              <a:gd name="adj2" fmla="val 23990"/>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r>
              <a:rPr lang="en-US" sz="1400" dirty="0">
                <a:solidFill>
                  <a:schemeClr val="tx1"/>
                </a:solidFill>
                <a:latin typeface="Arial" panose="020B0604020202020204" pitchFamily="34" charset="0"/>
                <a:cs typeface="Arial" panose="020B0604020202020204" pitchFamily="34" charset="0"/>
              </a:rPr>
              <a:t>Most </a:t>
            </a:r>
            <a:r>
              <a:rPr lang="en-US" sz="1200" dirty="0">
                <a:solidFill>
                  <a:schemeClr val="tx1"/>
                </a:solidFill>
                <a:latin typeface="Arial" panose="020B0604020202020204" pitchFamily="34" charset="0"/>
                <a:cs typeface="Arial" panose="020B0604020202020204" pitchFamily="34" charset="0"/>
              </a:rPr>
              <a:t>false positive alerts are </a:t>
            </a:r>
            <a:r>
              <a:rPr lang="en-US" sz="1200" b="1" dirty="0">
                <a:solidFill>
                  <a:schemeClr val="tx1"/>
                </a:solidFill>
                <a:latin typeface="Arial" panose="020B0604020202020204" pitchFamily="34" charset="0"/>
                <a:cs typeface="Arial" panose="020B0604020202020204" pitchFamily="34" charset="0"/>
              </a:rPr>
              <a:t>transient </a:t>
            </a:r>
            <a:r>
              <a:rPr lang="en-US" sz="1400" b="1" dirty="0" smtClean="0">
                <a:solidFill>
                  <a:schemeClr val="tx1"/>
                </a:solidFill>
                <a:latin typeface="Arial" panose="020B0604020202020204" pitchFamily="34" charset="0"/>
                <a:cs typeface="Arial" panose="020B0604020202020204" pitchFamily="34" charset="0"/>
              </a:rPr>
              <a:t>alerts </a:t>
            </a:r>
            <a:r>
              <a:rPr lang="en-US" sz="1400" dirty="0" smtClean="0">
                <a:solidFill>
                  <a:schemeClr val="tx1"/>
                </a:solidFill>
                <a:latin typeface="Arial" panose="020B0604020202020204" pitchFamily="34" charset="0"/>
                <a:cs typeface="Arial" panose="020B0604020202020204" pitchFamily="34" charset="0"/>
              </a:rPr>
              <a:t>(</a:t>
            </a:r>
            <a:r>
              <a:rPr lang="en-US" sz="1400" b="1"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automatically  </a:t>
            </a:r>
            <a:r>
              <a:rPr lang="en-US" sz="1400" dirty="0">
                <a:solidFill>
                  <a:schemeClr val="tx1"/>
                </a:solidFill>
                <a:latin typeface="Arial" panose="020B0604020202020204" pitchFamily="34" charset="0"/>
                <a:cs typeface="Arial" panose="020B0604020202020204" pitchFamily="34" charset="0"/>
              </a:rPr>
              <a:t>disappear in a short </a:t>
            </a:r>
            <a:r>
              <a:rPr lang="en-US" sz="1400" dirty="0" smtClean="0">
                <a:solidFill>
                  <a:schemeClr val="tx1"/>
                </a:solidFill>
                <a:latin typeface="Arial" panose="020B0604020202020204" pitchFamily="34" charset="0"/>
                <a:cs typeface="Arial" panose="020B0604020202020204" pitchFamily="34" charset="0"/>
              </a:rPr>
              <a:t>time).</a:t>
            </a:r>
            <a:endParaRPr lang="en-US" sz="1400" dirty="0">
              <a:solidFill>
                <a:schemeClr val="tx1"/>
              </a:solidFill>
              <a:latin typeface="Arial" panose="020B0604020202020204" pitchFamily="34" charset="0"/>
              <a:cs typeface="Arial" panose="020B0604020202020204" pitchFamily="34" charset="0"/>
            </a:endParaRPr>
          </a:p>
        </p:txBody>
      </p:sp>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224270"/>
            <a:ext cx="4745037" cy="2115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3709500" y="3959340"/>
            <a:ext cx="3262800" cy="292709"/>
          </a:xfrm>
          <a:prstGeom prst="rect">
            <a:avLst/>
          </a:prstGeom>
        </p:spPr>
        <p:txBody>
          <a:bodyPr wrap="square">
            <a:spAutoFit/>
          </a:bodyPr>
          <a:lstStyle/>
          <a:p>
            <a:pPr>
              <a:lnSpc>
                <a:spcPct val="93000"/>
              </a:lnSpc>
              <a:spcBef>
                <a:spcPts val="1000"/>
              </a:spcBef>
              <a:buSzPct val="100000"/>
            </a:pPr>
            <a:r>
              <a:rPr lang="en-US" altLang="en-US" sz="1400" dirty="0" smtClean="0">
                <a:latin typeface="Arial" panose="020B0604020202020204" pitchFamily="34" charset="0"/>
                <a:cs typeface="Arial" panose="020B0604020202020204" pitchFamily="34" charset="0"/>
              </a:rPr>
              <a:t>Most false alerts are transient alerts. </a:t>
            </a:r>
            <a:endParaRPr lang="en-US" altLang="en-US" sz="1400" dirty="0">
              <a:latin typeface="Arial" panose="020B0604020202020204" pitchFamily="34" charset="0"/>
              <a:cs typeface="Arial" panose="020B0604020202020204" pitchFamily="34" charset="0"/>
            </a:endParaRPr>
          </a:p>
        </p:txBody>
      </p:sp>
      <p:sp>
        <p:nvSpPr>
          <p:cNvPr id="11" name="Oval 10"/>
          <p:cNvSpPr/>
          <p:nvPr/>
        </p:nvSpPr>
        <p:spPr>
          <a:xfrm>
            <a:off x="152400" y="4622330"/>
            <a:ext cx="2255984" cy="1397469"/>
          </a:xfrm>
          <a:prstGeom prst="ellipse">
            <a:avLst/>
          </a:prstGeom>
          <a:noFill/>
          <a:ln w="12700">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11" idx="7"/>
            <a:endCxn id="10" idx="1"/>
          </p:cNvCxnSpPr>
          <p:nvPr/>
        </p:nvCxnSpPr>
        <p:spPr>
          <a:xfrm flipV="1">
            <a:off x="2078003" y="4105695"/>
            <a:ext cx="1631497" cy="7212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410200" y="4925035"/>
            <a:ext cx="2895600" cy="1294585"/>
          </a:xfrm>
          <a:prstGeom prst="rect">
            <a:avLst/>
          </a:prstGeom>
        </p:spPr>
        <p:txBody>
          <a:bodyPr wrap="square">
            <a:spAutoFit/>
          </a:bodyPr>
          <a:lstStyle/>
          <a:p>
            <a:pPr>
              <a:lnSpc>
                <a:spcPct val="93000"/>
              </a:lnSpc>
              <a:spcBef>
                <a:spcPts val="1000"/>
              </a:spcBef>
              <a:buSzPct val="100000"/>
            </a:pPr>
            <a:r>
              <a:rPr lang="en-US" altLang="en-US" sz="1400" dirty="0" smtClean="0">
                <a:latin typeface="Arial" panose="020B0604020202020204" pitchFamily="34" charset="0"/>
                <a:cs typeface="Arial" panose="020B0604020202020204" pitchFamily="34" charset="0"/>
              </a:rPr>
              <a:t>Some </a:t>
            </a:r>
            <a:r>
              <a:rPr lang="en-US" altLang="en-US" sz="1400" dirty="0">
                <a:latin typeface="Arial" panose="020B0604020202020204" pitchFamily="34" charset="0"/>
                <a:cs typeface="Arial" panose="020B0604020202020204" pitchFamily="34" charset="0"/>
              </a:rPr>
              <a:t>transient alerts may be indications of future real alerts and may be useful. But if those real alerts rise later on, the monitoring system will detect them even if the transient alerts were ignored. </a:t>
            </a:r>
          </a:p>
        </p:txBody>
      </p:sp>
    </p:spTree>
    <p:extLst>
      <p:ext uri="{BB962C8B-B14F-4D97-AF65-F5344CB8AC3E}">
        <p14:creationId xmlns:p14="http://schemas.microsoft.com/office/powerpoint/2010/main" val="3228142821"/>
      </p:ext>
    </p:extLst>
  </p:cSld>
  <p:clrMapOvr>
    <a:masterClrMapping/>
  </p:clrMapOvr>
  <mc:AlternateContent xmlns:mc="http://schemas.openxmlformats.org/markup-compatibility/2006" xmlns:p14="http://schemas.microsoft.com/office/powerpoint/2010/main">
    <mc:Choice Requires="p14">
      <p:transition spd="slow" p14:dur="2000" advTm="638"/>
    </mc:Choice>
    <mc:Fallback xmlns="">
      <p:transition spd="slow" advTm="638"/>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Background and </a:t>
            </a:r>
            <a:r>
              <a:rPr lang="en-US" dirty="0"/>
              <a:t>Overview</a:t>
            </a:r>
            <a:endParaRPr lang="en-US" dirty="0" smtClean="0"/>
          </a:p>
          <a:p>
            <a:r>
              <a:rPr lang="en-US" dirty="0" smtClean="0"/>
              <a:t>Research Problems</a:t>
            </a:r>
          </a:p>
          <a:p>
            <a:pPr lvl="1"/>
            <a:r>
              <a:rPr lang="en-US" dirty="0" smtClean="0"/>
              <a:t>Converting Textual Log to System Events</a:t>
            </a:r>
          </a:p>
          <a:p>
            <a:pPr lvl="1"/>
            <a:r>
              <a:rPr lang="en-US" dirty="0" smtClean="0"/>
              <a:t>Monitoring Configuration Optimization</a:t>
            </a:r>
          </a:p>
          <a:p>
            <a:pPr lvl="2"/>
            <a:r>
              <a:rPr lang="en-US" dirty="0" smtClean="0"/>
              <a:t>False Positive</a:t>
            </a:r>
          </a:p>
          <a:p>
            <a:pPr lvl="2"/>
            <a:r>
              <a:rPr lang="en-US" dirty="0" smtClean="0">
                <a:solidFill>
                  <a:srgbClr val="FF0000"/>
                </a:solidFill>
              </a:rPr>
              <a:t>False Negative</a:t>
            </a:r>
          </a:p>
          <a:p>
            <a:pPr lvl="1"/>
            <a:r>
              <a:rPr lang="en-US" dirty="0" smtClean="0"/>
              <a:t>Analysis on Detected System Issues</a:t>
            </a:r>
          </a:p>
          <a:p>
            <a:pPr lvl="2"/>
            <a:r>
              <a:rPr lang="en-US" dirty="0"/>
              <a:t>Temporal Dependencies of Events</a:t>
            </a:r>
          </a:p>
          <a:p>
            <a:pPr lvl="2"/>
            <a:r>
              <a:rPr lang="en-US" dirty="0"/>
              <a:t>Incident Resolution Recommendation</a:t>
            </a:r>
          </a:p>
          <a:p>
            <a:pPr lvl="2"/>
            <a:r>
              <a:rPr lang="en-US" dirty="0"/>
              <a:t>Textual </a:t>
            </a:r>
            <a:r>
              <a:rPr lang="en-US" dirty="0" smtClean="0"/>
              <a:t>Event Segments Search</a:t>
            </a:r>
          </a:p>
          <a:p>
            <a:r>
              <a:rPr lang="en-US" dirty="0" smtClean="0"/>
              <a:t>Summary and Timeline</a:t>
            </a:r>
          </a:p>
          <a:p>
            <a:endParaRPr lang="en-US" dirty="0"/>
          </a:p>
        </p:txBody>
      </p:sp>
      <p:sp>
        <p:nvSpPr>
          <p:cNvPr id="4" name="Date Placeholder 3"/>
          <p:cNvSpPr>
            <a:spLocks noGrp="1"/>
          </p:cNvSpPr>
          <p:nvPr>
            <p:ph type="dt" sz="half" idx="10"/>
          </p:nvPr>
        </p:nvSpPr>
        <p:spPr/>
        <p:txBody>
          <a:bodyPr/>
          <a:lstStyle/>
          <a:p>
            <a:fld id="{947345FD-1553-4BDE-925D-C8D6C4CECFAB}"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506148985"/>
      </p:ext>
    </p:extLst>
  </p:cSld>
  <p:clrMapOvr>
    <a:masterClrMapping/>
  </p:clrMapOvr>
  <mc:AlternateContent xmlns:mc="http://schemas.openxmlformats.org/markup-compatibility/2006" xmlns:p14="http://schemas.microsoft.com/office/powerpoint/2010/main">
    <mc:Choice Requires="p14">
      <p:transition spd="slow" p14:dur="2000" advTm="1174"/>
    </mc:Choice>
    <mc:Fallback xmlns="">
      <p:transition spd="slow" advTm="1174"/>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What is False Negative (Missed Alert) ?</a:t>
            </a:r>
            <a:endParaRPr lang="en-US" sz="3600" dirty="0"/>
          </a:p>
        </p:txBody>
      </p:sp>
      <p:sp>
        <p:nvSpPr>
          <p:cNvPr id="3" name="Content Placeholder 2"/>
          <p:cNvSpPr>
            <a:spLocks noGrp="1"/>
          </p:cNvSpPr>
          <p:nvPr>
            <p:ph idx="1"/>
          </p:nvPr>
        </p:nvSpPr>
        <p:spPr/>
        <p:txBody>
          <a:bodyPr>
            <a:normAutofit/>
          </a:bodyPr>
          <a:lstStyle/>
          <a:p>
            <a:r>
              <a:rPr lang="en-US" sz="2800" dirty="0" smtClean="0"/>
              <a:t>False Negatives are the missed alerts by the monitoring system (not by humans).</a:t>
            </a:r>
          </a:p>
          <a:p>
            <a:endParaRPr lang="en-US" sz="2800" dirty="0"/>
          </a:p>
          <a:p>
            <a:r>
              <a:rPr lang="en-US" sz="2800" dirty="0" smtClean="0"/>
              <a:t>False Negatives are usually captured by human (customers, helpdesk, system administrators).</a:t>
            </a:r>
          </a:p>
          <a:p>
            <a:endParaRPr lang="en-US" sz="2800" dirty="0"/>
          </a:p>
          <a:p>
            <a:r>
              <a:rPr lang="en-US" sz="2800" dirty="0" smtClean="0"/>
              <a:t>False Negatives are NOT recorded in </a:t>
            </a:r>
            <a:r>
              <a:rPr lang="en-US" sz="2800" dirty="0"/>
              <a:t>e</a:t>
            </a:r>
            <a:r>
              <a:rPr lang="en-US" sz="2800" dirty="0" smtClean="0"/>
              <a:t>vents, but only in manual tickets.</a:t>
            </a:r>
            <a:endParaRPr lang="en-US" sz="2800"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977379800"/>
      </p:ext>
    </p:extLst>
  </p:cSld>
  <p:clrMapOvr>
    <a:masterClrMapping/>
  </p:clrMapOvr>
  <mc:AlternateContent xmlns:mc="http://schemas.openxmlformats.org/markup-compatibility/2006" xmlns:p14="http://schemas.microsoft.com/office/powerpoint/2010/main">
    <mc:Choice Requires="p14">
      <p:transition spd="slow" p14:dur="2000" advTm="502"/>
    </mc:Choice>
    <mc:Fallback xmlns="">
      <p:transition spd="slow" advTm="502"/>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Have False Negatives?</a:t>
            </a:r>
            <a:endParaRPr lang="en-US" dirty="0"/>
          </a:p>
        </p:txBody>
      </p:sp>
      <p:sp>
        <p:nvSpPr>
          <p:cNvPr id="3" name="Content Placeholder 2"/>
          <p:cNvSpPr>
            <a:spLocks noGrp="1"/>
          </p:cNvSpPr>
          <p:nvPr>
            <p:ph idx="1"/>
          </p:nvPr>
        </p:nvSpPr>
        <p:spPr/>
        <p:txBody>
          <a:bodyPr/>
          <a:lstStyle/>
          <a:p>
            <a:r>
              <a:rPr lang="en-US" sz="2400" dirty="0" smtClean="0"/>
              <a:t>New devices and software are installed, but not added into the monitoring configurations</a:t>
            </a:r>
          </a:p>
          <a:p>
            <a:pPr lvl="1"/>
            <a:r>
              <a:rPr lang="en-US" sz="2000" dirty="0" smtClean="0"/>
              <a:t>For example, the customer may install a new database by themselves. But the monitoring team does not know it. When the database has an incident, it cannot be captured by the monitoring system.</a:t>
            </a:r>
          </a:p>
          <a:p>
            <a:endParaRPr lang="en-US" dirty="0"/>
          </a:p>
          <a:p>
            <a:r>
              <a:rPr lang="en-US" sz="2400" dirty="0" smtClean="0"/>
              <a:t>Other changes for existing systems.</a:t>
            </a:r>
            <a:endParaRPr lang="en-US" sz="2400"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28790120"/>
      </p:ext>
    </p:extLst>
  </p:cSld>
  <p:clrMapOvr>
    <a:masterClrMapping/>
  </p:clrMapOvr>
  <mc:AlternateContent xmlns:mc="http://schemas.openxmlformats.org/markup-compatibility/2006" xmlns:p14="http://schemas.microsoft.com/office/powerpoint/2010/main">
    <mc:Choice Requires="p14">
      <p:transition spd="slow" p14:dur="2000" advTm="422"/>
    </mc:Choice>
    <mc:Fallback xmlns="">
      <p:transition spd="slow" advTm="422"/>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Eliminate false </a:t>
            </a:r>
            <a:r>
              <a:rPr lang="en-US" dirty="0"/>
              <a:t>n</a:t>
            </a:r>
            <a:r>
              <a:rPr lang="en-US" dirty="0" smtClean="0"/>
              <a:t>egatives </a:t>
            </a:r>
            <a:r>
              <a:rPr lang="en-US" dirty="0"/>
              <a:t>by </a:t>
            </a:r>
            <a:r>
              <a:rPr lang="en-US" dirty="0" smtClean="0"/>
              <a:t>refining </a:t>
            </a:r>
            <a:r>
              <a:rPr lang="en-US" dirty="0"/>
              <a:t>the </a:t>
            </a:r>
            <a:r>
              <a:rPr lang="en-US" dirty="0" smtClean="0"/>
              <a:t>monitoring configurations</a:t>
            </a:r>
          </a:p>
          <a:p>
            <a:endParaRPr lang="en-US" dirty="0"/>
          </a:p>
          <a:p>
            <a:r>
              <a:rPr lang="en-US" dirty="0" smtClean="0"/>
              <a:t>It consists of two parts:</a:t>
            </a:r>
            <a:endParaRPr lang="en-US" dirty="0"/>
          </a:p>
          <a:p>
            <a:pPr lvl="1"/>
            <a:r>
              <a:rPr lang="en-US" dirty="0" smtClean="0"/>
              <a:t>Scan the historical manual tickets and provide a short list of potential false negatives to the monitoring team </a:t>
            </a:r>
            <a:r>
              <a:rPr lang="en-US" dirty="0" smtClean="0">
                <a:solidFill>
                  <a:srgbClr val="FF0000"/>
                </a:solidFill>
              </a:rPr>
              <a:t>(This is our work).</a:t>
            </a:r>
          </a:p>
          <a:p>
            <a:pPr lvl="1"/>
            <a:endParaRPr lang="en-US" dirty="0" smtClean="0"/>
          </a:p>
          <a:p>
            <a:pPr lvl="1"/>
            <a:r>
              <a:rPr lang="en-US" dirty="0" smtClean="0"/>
              <a:t>Change or add monitoring situations </a:t>
            </a:r>
            <a:r>
              <a:rPr lang="en-US" dirty="0" smtClean="0">
                <a:solidFill>
                  <a:srgbClr val="FF0000"/>
                </a:solidFill>
              </a:rPr>
              <a:t>(This is monitoring team’s work).</a:t>
            </a:r>
          </a:p>
          <a:p>
            <a:endParaRPr lang="en-US" dirty="0"/>
          </a:p>
          <a:p>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869842913"/>
      </p:ext>
    </p:extLst>
  </p:cSld>
  <p:clrMapOvr>
    <a:masterClrMapping/>
  </p:clrMapOvr>
  <mc:AlternateContent xmlns:mc="http://schemas.openxmlformats.org/markup-compatibility/2006" xmlns:p14="http://schemas.microsoft.com/office/powerpoint/2010/main">
    <mc:Choice Requires="p14">
      <p:transition spd="slow" p14:dur="2000" advTm="1333"/>
    </mc:Choice>
    <mc:Fallback xmlns="">
      <p:transition spd="slow" advTm="1333"/>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Related Research and Challenges</a:t>
            </a:r>
            <a:endParaRPr lang="en-US" dirty="0"/>
          </a:p>
        </p:txBody>
      </p:sp>
      <p:sp>
        <p:nvSpPr>
          <p:cNvPr id="3" name="Content Placeholder 2"/>
          <p:cNvSpPr>
            <a:spLocks noGrp="1"/>
          </p:cNvSpPr>
          <p:nvPr>
            <p:ph idx="1"/>
          </p:nvPr>
        </p:nvSpPr>
        <p:spPr/>
        <p:txBody>
          <a:bodyPr>
            <a:normAutofit fontScale="92500" lnSpcReduction="10000"/>
          </a:bodyPr>
          <a:lstStyle/>
          <a:p>
            <a:r>
              <a:rPr lang="en-US" sz="2400" b="1" dirty="0" smtClean="0"/>
              <a:t>Related research:</a:t>
            </a:r>
          </a:p>
          <a:p>
            <a:pPr lvl="1"/>
            <a:r>
              <a:rPr lang="en-US" sz="2000" dirty="0" smtClean="0"/>
              <a:t>Improve the accuracy of the monitoring methodologies. No priori work that mentions how to utilize the ticket data.</a:t>
            </a:r>
          </a:p>
          <a:p>
            <a:pPr lvl="1"/>
            <a:endParaRPr lang="en-US" sz="2000" dirty="0" smtClean="0"/>
          </a:p>
          <a:p>
            <a:r>
              <a:rPr lang="en-US" sz="2400" b="1" dirty="0" smtClean="0"/>
              <a:t>A straightforward method</a:t>
            </a:r>
            <a:r>
              <a:rPr lang="en-US" sz="2400" dirty="0" smtClean="0"/>
              <a:t>: Build a binary classifier to classify the manual tickets</a:t>
            </a:r>
          </a:p>
          <a:p>
            <a:pPr lvl="1"/>
            <a:r>
              <a:rPr lang="en-US" sz="2000" dirty="0" smtClean="0"/>
              <a:t>Label “1”: a missed alert</a:t>
            </a:r>
          </a:p>
          <a:p>
            <a:pPr lvl="1"/>
            <a:r>
              <a:rPr lang="en-US" sz="2000" dirty="0" smtClean="0"/>
              <a:t>Label “0”: other issues, such as customer request.</a:t>
            </a:r>
          </a:p>
          <a:p>
            <a:pPr lvl="1"/>
            <a:endParaRPr lang="en-US" sz="2000" dirty="0" smtClean="0"/>
          </a:p>
          <a:p>
            <a:r>
              <a:rPr lang="en-US" sz="2400" b="1" dirty="0" smtClean="0"/>
              <a:t>Challenges</a:t>
            </a:r>
            <a:endParaRPr lang="en-US" sz="2400" b="1" dirty="0"/>
          </a:p>
          <a:p>
            <a:pPr lvl="1"/>
            <a:r>
              <a:rPr lang="en-US" sz="2000" dirty="0" smtClean="0"/>
              <a:t>Highly </a:t>
            </a:r>
            <a:r>
              <a:rPr lang="en-US" sz="2000" dirty="0" smtClean="0">
                <a:solidFill>
                  <a:srgbClr val="FF0000"/>
                </a:solidFill>
              </a:rPr>
              <a:t>Imbalance</a:t>
            </a:r>
            <a:r>
              <a:rPr lang="en-US" sz="2000" dirty="0" smtClean="0"/>
              <a:t> manual tickets. Most tickets’ labels are “0”. Only 1% or less are “1”.</a:t>
            </a:r>
          </a:p>
          <a:p>
            <a:pPr lvl="1"/>
            <a:r>
              <a:rPr lang="en-US" sz="2000" dirty="0" smtClean="0"/>
              <a:t>Labeled data is </a:t>
            </a:r>
            <a:r>
              <a:rPr lang="en-US" sz="2000" dirty="0" smtClean="0">
                <a:solidFill>
                  <a:srgbClr val="FF0000"/>
                </a:solidFill>
              </a:rPr>
              <a:t>rare</a:t>
            </a:r>
            <a:r>
              <a:rPr lang="en-US" sz="2000" dirty="0" smtClean="0"/>
              <a:t>.</a:t>
            </a:r>
          </a:p>
          <a:p>
            <a:pPr lvl="1"/>
            <a:endParaRPr lang="en-US" sz="2000" dirty="0" smtClean="0"/>
          </a:p>
          <a:p>
            <a:pPr lvl="1"/>
            <a:endParaRPr lang="en-US" sz="2000" dirty="0"/>
          </a:p>
          <a:p>
            <a:pPr lvl="1"/>
            <a:endParaRPr lang="en-US" sz="2000"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4059983220"/>
      </p:ext>
    </p:extLst>
  </p:cSld>
  <p:clrMapOvr>
    <a:masterClrMapping/>
  </p:clrMapOvr>
  <mc:AlternateContent xmlns:mc="http://schemas.openxmlformats.org/markup-compatibility/2006" xmlns:p14="http://schemas.microsoft.com/office/powerpoint/2010/main">
    <mc:Choice Requires="p14">
      <p:transition spd="slow" p14:dur="2000" advTm="1972"/>
    </mc:Choice>
    <mc:Fallback xmlns="">
      <p:transition spd="slow" advTm="1972"/>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Method</a:t>
            </a:r>
            <a:endParaRPr lang="en-US" dirty="0"/>
          </a:p>
        </p:txBody>
      </p:sp>
      <p:sp>
        <p:nvSpPr>
          <p:cNvPr id="3" name="Content Placeholder 2"/>
          <p:cNvSpPr>
            <a:spLocks noGrp="1"/>
          </p:cNvSpPr>
          <p:nvPr>
            <p:ph idx="1"/>
          </p:nvPr>
        </p:nvSpPr>
        <p:spPr>
          <a:xfrm>
            <a:off x="457200" y="1600200"/>
            <a:ext cx="8458200" cy="4525963"/>
          </a:xfrm>
        </p:spPr>
        <p:txBody>
          <a:bodyPr>
            <a:normAutofit/>
          </a:bodyPr>
          <a:lstStyle/>
          <a:p>
            <a:r>
              <a:rPr lang="en-US" sz="2400" dirty="0" smtClean="0"/>
              <a:t>Selective Labeling by </a:t>
            </a:r>
            <a:r>
              <a:rPr lang="en-US" sz="2400" i="1" dirty="0" smtClean="0"/>
              <a:t>domain words </a:t>
            </a:r>
            <a:r>
              <a:rPr lang="en-US" sz="2400" dirty="0" smtClean="0"/>
              <a:t>(labeled features) </a:t>
            </a:r>
          </a:p>
          <a:p>
            <a:pPr lvl="1"/>
            <a:endParaRPr lang="en-US" dirty="0" smtClean="0"/>
          </a:p>
          <a:p>
            <a:pPr lvl="1"/>
            <a:endParaRPr lang="en-US" dirty="0"/>
          </a:p>
          <a:p>
            <a:pPr lvl="1"/>
            <a:endParaRPr lang="en-US" dirty="0" smtClean="0"/>
          </a:p>
          <a:p>
            <a:pPr lvl="1"/>
            <a:endParaRPr lang="en-US" dirty="0"/>
          </a:p>
          <a:p>
            <a:pPr lvl="1"/>
            <a:r>
              <a:rPr lang="en-US" sz="2400" dirty="0" smtClean="0"/>
              <a:t>Use coverage of domain words to rank all tickets. </a:t>
            </a:r>
          </a:p>
          <a:p>
            <a:pPr lvl="1"/>
            <a:r>
              <a:rPr lang="en-US" sz="2400" dirty="0" smtClean="0"/>
              <a:t>Only select top ranked tickets for labeling and training</a:t>
            </a:r>
          </a:p>
          <a:p>
            <a:pPr lvl="1"/>
            <a:r>
              <a:rPr lang="en-US" sz="2400" dirty="0" smtClean="0"/>
              <a:t>Build a binary SVM classifier.</a:t>
            </a:r>
            <a:endParaRPr lang="en-US" sz="2400"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14600"/>
            <a:ext cx="4676775" cy="1485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a:endCxn id="7" idx="0"/>
          </p:cNvCxnSpPr>
          <p:nvPr/>
        </p:nvCxnSpPr>
        <p:spPr>
          <a:xfrm flipH="1">
            <a:off x="4167188" y="2057400"/>
            <a:ext cx="633412" cy="4572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3572517"/>
      </p:ext>
    </p:extLst>
  </p:cSld>
  <p:clrMapOvr>
    <a:masterClrMapping/>
  </p:clrMapOvr>
  <mc:AlternateContent xmlns:mc="http://schemas.openxmlformats.org/markup-compatibility/2006" xmlns:p14="http://schemas.microsoft.com/office/powerpoint/2010/main">
    <mc:Choice Requires="p14">
      <p:transition spd="slow" p14:dur="2000" advTm="5349"/>
    </mc:Choice>
    <mc:Fallback xmlns="">
      <p:transition spd="slow" advTm="5349"/>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Background and </a:t>
            </a:r>
            <a:r>
              <a:rPr lang="en-US" dirty="0"/>
              <a:t>Overview</a:t>
            </a:r>
            <a:endParaRPr lang="en-US" dirty="0" smtClean="0"/>
          </a:p>
          <a:p>
            <a:r>
              <a:rPr lang="en-US" dirty="0" smtClean="0"/>
              <a:t>Research Problems</a:t>
            </a:r>
          </a:p>
          <a:p>
            <a:pPr lvl="1"/>
            <a:r>
              <a:rPr lang="en-US" dirty="0" smtClean="0"/>
              <a:t>Converting Textual Log to System Events</a:t>
            </a:r>
          </a:p>
          <a:p>
            <a:pPr lvl="1"/>
            <a:r>
              <a:rPr lang="en-US" dirty="0" smtClean="0"/>
              <a:t>Monitoring Configuration Optimization</a:t>
            </a:r>
          </a:p>
          <a:p>
            <a:pPr lvl="2"/>
            <a:r>
              <a:rPr lang="en-US" dirty="0" smtClean="0"/>
              <a:t>False Positive</a:t>
            </a:r>
          </a:p>
          <a:p>
            <a:pPr lvl="2"/>
            <a:r>
              <a:rPr lang="en-US" dirty="0" smtClean="0"/>
              <a:t>False Negative</a:t>
            </a:r>
          </a:p>
          <a:p>
            <a:pPr lvl="1"/>
            <a:r>
              <a:rPr lang="en-US" dirty="0" smtClean="0"/>
              <a:t>Analysis on Detected System Issues</a:t>
            </a:r>
          </a:p>
          <a:p>
            <a:pPr lvl="2"/>
            <a:r>
              <a:rPr lang="en-US" dirty="0">
                <a:solidFill>
                  <a:srgbClr val="FF0000"/>
                </a:solidFill>
              </a:rPr>
              <a:t>Temporal Dependencies of </a:t>
            </a:r>
            <a:r>
              <a:rPr lang="en-US" dirty="0" smtClean="0">
                <a:solidFill>
                  <a:srgbClr val="FF0000"/>
                </a:solidFill>
              </a:rPr>
              <a:t>Events</a:t>
            </a:r>
          </a:p>
          <a:p>
            <a:pPr lvl="2"/>
            <a:r>
              <a:rPr lang="en-US" dirty="0" smtClean="0"/>
              <a:t>Incident Resolution Recommendation</a:t>
            </a:r>
            <a:endParaRPr lang="en-US" dirty="0"/>
          </a:p>
          <a:p>
            <a:pPr lvl="2"/>
            <a:r>
              <a:rPr lang="en-US" dirty="0" smtClean="0"/>
              <a:t>Textual Event Segments Search</a:t>
            </a:r>
          </a:p>
          <a:p>
            <a:r>
              <a:rPr lang="en-US" dirty="0" smtClean="0"/>
              <a:t>Summary and Timeline</a:t>
            </a:r>
          </a:p>
          <a:p>
            <a:endParaRPr lang="en-US" dirty="0"/>
          </a:p>
        </p:txBody>
      </p:sp>
      <p:sp>
        <p:nvSpPr>
          <p:cNvPr id="4" name="Date Placeholder 3"/>
          <p:cNvSpPr>
            <a:spLocks noGrp="1"/>
          </p:cNvSpPr>
          <p:nvPr>
            <p:ph type="dt" sz="half" idx="10"/>
          </p:nvPr>
        </p:nvSpPr>
        <p:spPr/>
        <p:txBody>
          <a:bodyPr/>
          <a:lstStyle/>
          <a:p>
            <a:fld id="{947345FD-1553-4BDE-925D-C8D6C4CECFAB}"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189401890"/>
      </p:ext>
    </p:extLst>
  </p:cSld>
  <p:clrMapOvr>
    <a:masterClrMapping/>
  </p:clrMapOvr>
  <mc:AlternateContent xmlns:mc="http://schemas.openxmlformats.org/markup-compatibility/2006" xmlns:p14="http://schemas.microsoft.com/office/powerpoint/2010/main">
    <mc:Choice Requires="p14">
      <p:transition spd="slow" p14:dur="2000" advTm="1508"/>
    </mc:Choice>
    <mc:Fallback xmlns="">
      <p:transition spd="slow" advTm="1508"/>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Temporal Dependency?</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extBox 6"/>
          <p:cNvSpPr txBox="1"/>
          <p:nvPr/>
        </p:nvSpPr>
        <p:spPr>
          <a:xfrm>
            <a:off x="914400" y="4331732"/>
            <a:ext cx="7620000" cy="369332"/>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1pPr>
            <a:lvl2pPr marL="4572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2pPr>
            <a:lvl3pPr marL="9144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3pPr>
            <a:lvl4pPr marL="13716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4pPr>
            <a:lvl5pPr marL="18288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5pPr>
            <a:lvl6pPr marL="22860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6pPr>
            <a:lvl7pPr marL="27432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7pPr>
            <a:lvl8pPr marL="32004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8pPr>
            <a:lvl9pPr marL="36576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9pPr>
          </a:lstStyle>
          <a:p>
            <a:pPr marL="0" lvl="1"/>
            <a:r>
              <a:rPr lang="en-US" dirty="0" err="1" smtClean="0"/>
              <a:t>Disk_Capacity</a:t>
            </a:r>
            <a:r>
              <a:rPr lang="en-US" dirty="0" smtClean="0"/>
              <a:t> </a:t>
            </a:r>
            <a:r>
              <a:rPr lang="en-US" dirty="0" smtClean="0">
                <a:latin typeface="Cambria Math"/>
                <a:ea typeface="Cambria Math"/>
              </a:rPr>
              <a:t>⟶ </a:t>
            </a:r>
            <a:r>
              <a:rPr lang="en-US" baseline="-25000" dirty="0" smtClean="0">
                <a:latin typeface="Cambria Math"/>
                <a:ea typeface="Cambria Math"/>
              </a:rPr>
              <a:t>[5min,6min]</a:t>
            </a:r>
            <a:r>
              <a:rPr lang="en-US" dirty="0" smtClean="0">
                <a:latin typeface="Cambria Math"/>
                <a:ea typeface="Cambria Math"/>
              </a:rPr>
              <a:t> </a:t>
            </a:r>
            <a:r>
              <a:rPr lang="en-US" dirty="0" smtClean="0"/>
              <a:t>Database, [5min, 6min] is the lag interval.</a:t>
            </a:r>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949" y="1600200"/>
            <a:ext cx="7989451" cy="235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670779"/>
      </p:ext>
    </p:extLst>
  </p:cSld>
  <p:clrMapOvr>
    <a:masterClrMapping/>
  </p:clrMapOvr>
  <mc:AlternateContent xmlns:mc="http://schemas.openxmlformats.org/markup-compatibility/2006" xmlns:p14="http://schemas.microsoft.com/office/powerpoint/2010/main">
    <mc:Choice Requires="p14">
      <p:transition spd="slow" p14:dur="2000" advTm="622"/>
    </mc:Choice>
    <mc:Fallback xmlns="">
      <p:transition spd="slow" advTm="622"/>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Why We Want to Find the Temporal Dependencies? </a:t>
            </a:r>
            <a:endParaRPr lang="en-US" sz="3200" dirty="0"/>
          </a:p>
        </p:txBody>
      </p:sp>
      <p:sp>
        <p:nvSpPr>
          <p:cNvPr id="3" name="Content Placeholder 2"/>
          <p:cNvSpPr>
            <a:spLocks noGrp="1"/>
          </p:cNvSpPr>
          <p:nvPr>
            <p:ph idx="1"/>
          </p:nvPr>
        </p:nvSpPr>
        <p:spPr/>
        <p:txBody>
          <a:bodyPr/>
          <a:lstStyle/>
          <a:p>
            <a:r>
              <a:rPr lang="en-US" dirty="0" smtClean="0"/>
              <a:t>Finding dependent system components</a:t>
            </a:r>
          </a:p>
          <a:p>
            <a:pPr lvl="1"/>
            <a:r>
              <a:rPr lang="en-US" dirty="0" smtClean="0"/>
              <a:t>Identify the root cause of system problems</a:t>
            </a:r>
          </a:p>
          <a:p>
            <a:pPr lvl="1"/>
            <a:r>
              <a:rPr lang="en-US" dirty="0" smtClean="0"/>
              <a:t>…</a:t>
            </a:r>
          </a:p>
          <a:p>
            <a:pPr lvl="1"/>
            <a:endParaRPr lang="en-US" dirty="0" smtClean="0"/>
          </a:p>
          <a:p>
            <a:r>
              <a:rPr lang="en-US" dirty="0" smtClean="0"/>
              <a:t>Finding correlated monitoring situations</a:t>
            </a:r>
          </a:p>
          <a:p>
            <a:pPr lvl="1"/>
            <a:r>
              <a:rPr lang="en-US" dirty="0" smtClean="0"/>
              <a:t>Remove redundant situations</a:t>
            </a:r>
          </a:p>
          <a:p>
            <a:pPr lvl="1"/>
            <a:r>
              <a:rPr lang="en-US" dirty="0" smtClean="0"/>
              <a:t>Event correlation</a:t>
            </a:r>
          </a:p>
          <a:p>
            <a:pPr lvl="1"/>
            <a:r>
              <a:rPr lang="en-US" dirty="0" smtClean="0"/>
              <a:t>…</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559181694"/>
      </p:ext>
    </p:extLst>
  </p:cSld>
  <p:clrMapOvr>
    <a:masterClrMapping/>
  </p:clrMapOvr>
  <mc:AlternateContent xmlns:mc="http://schemas.openxmlformats.org/markup-compatibility/2006" xmlns:p14="http://schemas.microsoft.com/office/powerpoint/2010/main">
    <mc:Choice Requires="p14">
      <p:transition spd="slow" p14:dur="2000" advTm="742"/>
    </mc:Choice>
    <mc:Fallback xmlns="">
      <p:transition spd="slow" advTm="742"/>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pic>
        <p:nvPicPr>
          <p:cNvPr id="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57600" y="1981200"/>
            <a:ext cx="4690454" cy="3839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04800" y="1445866"/>
            <a:ext cx="3505200" cy="2831544"/>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The typical workflow of IT service mainly includes four components </a:t>
            </a:r>
            <a:r>
              <a:rPr lang="en-US" sz="1400" dirty="0" smtClean="0">
                <a:latin typeface="Arial" panose="020B0604020202020204" pitchFamily="34" charset="0"/>
                <a:cs typeface="Arial" panose="020B0604020202020204" pitchFamily="34" charset="0"/>
              </a:rPr>
              <a:t>(Liang, Tao, Larisa,  et al., 2012)</a:t>
            </a:r>
            <a:r>
              <a:rPr lang="en-US" sz="20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Customer Servers</a:t>
            </a: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Event DB</a:t>
            </a: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Ticketing System</a:t>
            </a: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System Administrators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0929924"/>
      </p:ext>
    </p:extLst>
  </p:cSld>
  <p:clrMapOvr>
    <a:masterClrMapping/>
  </p:clrMapOvr>
  <mc:AlternateContent xmlns:mc="http://schemas.openxmlformats.org/markup-compatibility/2006" xmlns:p14="http://schemas.microsoft.com/office/powerpoint/2010/main">
    <mc:Choice Requires="p14">
      <p:transition spd="slow" p14:dur="2000" advTm="3050"/>
    </mc:Choice>
    <mc:Fallback xmlns="">
      <p:transition spd="slow" advTm="305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Approaches</a:t>
            </a:r>
            <a:endParaRPr lang="en-US" dirty="0"/>
          </a:p>
        </p:txBody>
      </p:sp>
      <p:sp>
        <p:nvSpPr>
          <p:cNvPr id="3" name="Content Placeholder 2"/>
          <p:cNvSpPr>
            <a:spLocks noGrp="1"/>
          </p:cNvSpPr>
          <p:nvPr>
            <p:ph idx="1"/>
          </p:nvPr>
        </p:nvSpPr>
        <p:spPr/>
        <p:txBody>
          <a:bodyPr/>
          <a:lstStyle/>
          <a:p>
            <a:r>
              <a:rPr lang="en-US" dirty="0" smtClean="0"/>
              <a:t>Predefine the lag interval </a:t>
            </a:r>
            <a:r>
              <a:rPr lang="en-US" sz="2000" dirty="0" smtClean="0"/>
              <a:t>(H. </a:t>
            </a:r>
            <a:r>
              <a:rPr lang="en-US" sz="2000" dirty="0" err="1" smtClean="0"/>
              <a:t>Mannila</a:t>
            </a:r>
            <a:r>
              <a:rPr lang="en-US" sz="2000" dirty="0"/>
              <a:t> </a:t>
            </a:r>
            <a:r>
              <a:rPr lang="en-US" sz="2000" dirty="0" smtClean="0"/>
              <a:t>et al., 1997)</a:t>
            </a:r>
            <a:endParaRPr lang="en-US" sz="2000" dirty="0"/>
          </a:p>
          <a:p>
            <a:r>
              <a:rPr lang="en-US" dirty="0" smtClean="0"/>
              <a:t>No interleaved dependency </a:t>
            </a:r>
            <a:r>
              <a:rPr lang="en-US" sz="2000" dirty="0" smtClean="0"/>
              <a:t>(T. Li et al., 2005, K. </a:t>
            </a:r>
            <a:r>
              <a:rPr lang="en-US" sz="2000" dirty="0" err="1" smtClean="0"/>
              <a:t>Bouandas</a:t>
            </a:r>
            <a:r>
              <a:rPr lang="en-US" sz="2000" dirty="0" smtClean="0"/>
              <a:t> et al., 2007)</a:t>
            </a:r>
          </a:p>
          <a:p>
            <a:endParaRPr lang="en-US" sz="2000"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extBox 6"/>
          <p:cNvSpPr txBox="1"/>
          <p:nvPr/>
        </p:nvSpPr>
        <p:spPr>
          <a:xfrm>
            <a:off x="944474" y="5650468"/>
            <a:ext cx="7620000" cy="369332"/>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1pPr>
            <a:lvl2pPr marL="4572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2pPr>
            <a:lvl3pPr marL="9144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3pPr>
            <a:lvl4pPr marL="13716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4pPr>
            <a:lvl5pPr marL="18288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5pPr>
            <a:lvl6pPr marL="22860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6pPr>
            <a:lvl7pPr marL="27432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7pPr>
            <a:lvl8pPr marL="32004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8pPr>
            <a:lvl9pPr marL="36576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9pPr>
          </a:lstStyle>
          <a:p>
            <a:pPr marL="0" lvl="1"/>
            <a:r>
              <a:rPr lang="en-US" dirty="0" err="1" smtClean="0"/>
              <a:t>Disk_Capacity</a:t>
            </a:r>
            <a:r>
              <a:rPr lang="en-US" dirty="0" smtClean="0"/>
              <a:t> </a:t>
            </a:r>
            <a:r>
              <a:rPr lang="en-US" dirty="0" smtClean="0">
                <a:latin typeface="Cambria Math"/>
                <a:ea typeface="Cambria Math"/>
              </a:rPr>
              <a:t>⟶ </a:t>
            </a:r>
            <a:r>
              <a:rPr lang="en-US" baseline="-25000" dirty="0" smtClean="0">
                <a:latin typeface="Cambria Math"/>
                <a:ea typeface="Cambria Math"/>
              </a:rPr>
              <a:t>[5min,6min]</a:t>
            </a:r>
            <a:r>
              <a:rPr lang="en-US" dirty="0" smtClean="0">
                <a:latin typeface="Cambria Math"/>
                <a:ea typeface="Cambria Math"/>
              </a:rPr>
              <a:t> </a:t>
            </a:r>
            <a:r>
              <a:rPr lang="en-US" dirty="0" smtClean="0"/>
              <a:t>Database, [5min, 6min] is the </a:t>
            </a:r>
            <a:r>
              <a:rPr lang="en-US" dirty="0" smtClean="0">
                <a:solidFill>
                  <a:srgbClr val="FF0000"/>
                </a:solidFill>
              </a:rPr>
              <a:t>lag interval</a:t>
            </a:r>
            <a:r>
              <a:rPr lang="en-US" dirty="0" smtClean="0"/>
              <a:t>.</a:t>
            </a:r>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349" y="3124200"/>
            <a:ext cx="7989451" cy="235902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flipV="1">
            <a:off x="2476500" y="4038600"/>
            <a:ext cx="38100" cy="3429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476500" y="4038600"/>
            <a:ext cx="342900" cy="3429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36200" y="3809940"/>
            <a:ext cx="381000" cy="400110"/>
          </a:xfrm>
          <a:prstGeom prst="rect">
            <a:avLst/>
          </a:prstGeom>
          <a:noFill/>
        </p:spPr>
        <p:txBody>
          <a:bodyPr wrap="square" rtlCol="0">
            <a:spAutoFit/>
          </a:bodyPr>
          <a:lstStyle/>
          <a:p>
            <a:r>
              <a:rPr lang="en-US" sz="2000" b="1" dirty="0" smtClean="0">
                <a:solidFill>
                  <a:srgbClr val="FF0000"/>
                </a:solidFill>
              </a:rPr>
              <a:t>?</a:t>
            </a:r>
            <a:endParaRPr lang="en-US" sz="2000" b="1" dirty="0">
              <a:solidFill>
                <a:srgbClr val="FF0000"/>
              </a:solidFill>
            </a:endParaRPr>
          </a:p>
        </p:txBody>
      </p:sp>
    </p:spTree>
    <p:extLst>
      <p:ext uri="{BB962C8B-B14F-4D97-AF65-F5344CB8AC3E}">
        <p14:creationId xmlns:p14="http://schemas.microsoft.com/office/powerpoint/2010/main" val="1623226669"/>
      </p:ext>
    </p:extLst>
  </p:cSld>
  <p:clrMapOvr>
    <a:masterClrMapping/>
  </p:clrMapOvr>
  <mc:AlternateContent xmlns:mc="http://schemas.openxmlformats.org/markup-compatibility/2006" xmlns:p14="http://schemas.microsoft.com/office/powerpoint/2010/main">
    <mc:Choice Requires="p14">
      <p:transition spd="slow" p14:dur="2000" advTm="438"/>
    </mc:Choice>
    <mc:Fallback xmlns="">
      <p:transition spd="slow" advTm="438"/>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Relation with Other Temporal Patterns</a:t>
            </a:r>
            <a:endParaRPr lang="en-US" sz="3600"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pic>
        <p:nvPicPr>
          <p:cNvPr id="7" name="Picture 6"/>
          <p:cNvPicPr>
            <a:picLocks noChangeAspect="1" noChangeArrowheads="1"/>
          </p:cNvPicPr>
          <p:nvPr/>
        </p:nvPicPr>
        <p:blipFill>
          <a:blip r:embed="rId2"/>
          <a:srcRect/>
          <a:stretch>
            <a:fillRect/>
          </a:stretch>
        </p:blipFill>
        <p:spPr bwMode="auto">
          <a:xfrm>
            <a:off x="381000" y="2514600"/>
            <a:ext cx="8229600" cy="2811463"/>
          </a:xfrm>
          <a:prstGeom prst="rect">
            <a:avLst/>
          </a:prstGeom>
          <a:noFill/>
          <a:ln w="9525">
            <a:noFill/>
            <a:miter lim="800000"/>
            <a:headEnd/>
            <a:tailEnd/>
          </a:ln>
          <a:effectLst/>
        </p:spPr>
      </p:pic>
      <p:sp>
        <p:nvSpPr>
          <p:cNvPr id="8" name="Rectangle 7"/>
          <p:cNvSpPr/>
          <p:nvPr/>
        </p:nvSpPr>
        <p:spPr>
          <a:xfrm>
            <a:off x="609600" y="1371600"/>
            <a:ext cx="8229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Those temporal patterns can be seen as the temporal dependency with </a:t>
            </a:r>
            <a:r>
              <a:rPr lang="en-US" dirty="0">
                <a:solidFill>
                  <a:srgbClr val="FF0000"/>
                </a:solidFill>
                <a:latin typeface="Arial" panose="020B0604020202020204" pitchFamily="34" charset="0"/>
                <a:cs typeface="Arial" panose="020B0604020202020204" pitchFamily="34" charset="0"/>
              </a:rPr>
              <a:t>particular</a:t>
            </a:r>
            <a:r>
              <a:rPr lang="en-US" dirty="0">
                <a:latin typeface="Arial" panose="020B0604020202020204" pitchFamily="34" charset="0"/>
                <a:cs typeface="Arial" panose="020B0604020202020204" pitchFamily="34" charset="0"/>
              </a:rPr>
              <a:t> constraints on the time lag.</a:t>
            </a:r>
          </a:p>
        </p:txBody>
      </p:sp>
    </p:spTree>
    <p:extLst>
      <p:ext uri="{BB962C8B-B14F-4D97-AF65-F5344CB8AC3E}">
        <p14:creationId xmlns:p14="http://schemas.microsoft.com/office/powerpoint/2010/main" val="1818868561"/>
      </p:ext>
    </p:extLst>
  </p:cSld>
  <p:clrMapOvr>
    <a:masterClrMapping/>
  </p:clrMapOvr>
  <mc:AlternateContent xmlns:mc="http://schemas.openxmlformats.org/markup-compatibility/2006" xmlns:p14="http://schemas.microsoft.com/office/powerpoint/2010/main">
    <mc:Choice Requires="p14">
      <p:transition spd="slow" p14:dur="2000" advTm="1381"/>
    </mc:Choice>
    <mc:Fallback xmlns="">
      <p:transition spd="slow" advTm="1381"/>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Challenges for Finding Time Lag</a:t>
            </a:r>
            <a:endParaRPr lang="en-US" dirty="0"/>
          </a:p>
        </p:txBody>
      </p:sp>
      <p:sp>
        <p:nvSpPr>
          <p:cNvPr id="3" name="Content Placeholder 2"/>
          <p:cNvSpPr>
            <a:spLocks noGrp="1"/>
          </p:cNvSpPr>
          <p:nvPr>
            <p:ph idx="1"/>
          </p:nvPr>
        </p:nvSpPr>
        <p:spPr/>
        <p:txBody>
          <a:bodyPr>
            <a:normAutofit/>
          </a:bodyPr>
          <a:lstStyle/>
          <a:p>
            <a:r>
              <a:rPr lang="en-US" sz="2600" dirty="0"/>
              <a:t>Given a temporal dependency, </a:t>
            </a:r>
            <a:r>
              <a:rPr lang="en-US" sz="2600" i="1" dirty="0"/>
              <a:t>A</a:t>
            </a:r>
            <a:r>
              <a:rPr lang="en-US" sz="2600" dirty="0"/>
              <a:t>⟶</a:t>
            </a:r>
            <a:r>
              <a:rPr lang="en-US" sz="2600" baseline="-25000" dirty="0"/>
              <a:t>[</a:t>
            </a:r>
            <a:r>
              <a:rPr lang="en-US" sz="2600" i="1" baseline="-25000" dirty="0"/>
              <a:t>t</a:t>
            </a:r>
            <a:r>
              <a:rPr lang="en-US" sz="2600" baseline="-25000" dirty="0"/>
              <a:t>1,</a:t>
            </a:r>
            <a:r>
              <a:rPr lang="en-US" sz="2600" i="1" baseline="-25000" dirty="0"/>
              <a:t>t</a:t>
            </a:r>
            <a:r>
              <a:rPr lang="en-US" sz="2600" baseline="-25000" dirty="0"/>
              <a:t>2]</a:t>
            </a:r>
            <a:r>
              <a:rPr lang="en-US" sz="2600" i="1" dirty="0"/>
              <a:t>B</a:t>
            </a:r>
            <a:r>
              <a:rPr lang="en-US" sz="2600" dirty="0"/>
              <a:t>, what kind of lag interval [t1,t2] we want to find?</a:t>
            </a:r>
          </a:p>
          <a:p>
            <a:pPr lvl="1"/>
            <a:r>
              <a:rPr lang="en-US" sz="2200" dirty="0"/>
              <a:t>If the lag interval is too </a:t>
            </a:r>
            <a:r>
              <a:rPr lang="en-US" sz="2200" dirty="0">
                <a:solidFill>
                  <a:srgbClr val="FF0000"/>
                </a:solidFill>
              </a:rPr>
              <a:t>large</a:t>
            </a:r>
            <a:r>
              <a:rPr lang="en-US" sz="2200" dirty="0"/>
              <a:t>, every </a:t>
            </a:r>
            <a:r>
              <a:rPr lang="en-US" sz="2200" i="1" dirty="0"/>
              <a:t>A</a:t>
            </a:r>
            <a:r>
              <a:rPr lang="en-US" sz="2200" dirty="0"/>
              <a:t> and every </a:t>
            </a:r>
            <a:r>
              <a:rPr lang="en-US" sz="2200" i="1" dirty="0"/>
              <a:t>B</a:t>
            </a:r>
            <a:r>
              <a:rPr lang="en-US" sz="2200" dirty="0"/>
              <a:t> would be “dependent”.</a:t>
            </a:r>
          </a:p>
          <a:p>
            <a:pPr lvl="1"/>
            <a:r>
              <a:rPr lang="en-US" sz="2200" dirty="0"/>
              <a:t>If the lag interval is too </a:t>
            </a:r>
            <a:r>
              <a:rPr lang="en-US" sz="2200" dirty="0">
                <a:solidFill>
                  <a:srgbClr val="FF0000"/>
                </a:solidFill>
              </a:rPr>
              <a:t>small</a:t>
            </a:r>
            <a:r>
              <a:rPr lang="en-US" sz="2200" dirty="0"/>
              <a:t>, real dependent </a:t>
            </a:r>
            <a:r>
              <a:rPr lang="en-US" sz="2200" i="1" dirty="0"/>
              <a:t>A</a:t>
            </a:r>
            <a:r>
              <a:rPr lang="en-US" sz="2200" dirty="0"/>
              <a:t> and </a:t>
            </a:r>
            <a:r>
              <a:rPr lang="en-US" sz="2200" i="1" dirty="0"/>
              <a:t>B</a:t>
            </a:r>
            <a:r>
              <a:rPr lang="en-US" sz="2200" dirty="0"/>
              <a:t> might not be captured</a:t>
            </a:r>
            <a:r>
              <a:rPr lang="en-US" sz="2200" dirty="0" smtClean="0"/>
              <a:t>.</a:t>
            </a:r>
          </a:p>
          <a:p>
            <a:pPr lvl="1"/>
            <a:endParaRPr lang="en-US" sz="2200" dirty="0"/>
          </a:p>
          <a:p>
            <a:r>
              <a:rPr lang="en-US" sz="2600" dirty="0"/>
              <a:t>Time complexity is too high.</a:t>
            </a:r>
          </a:p>
          <a:p>
            <a:pPr lvl="1"/>
            <a:r>
              <a:rPr lang="en-US" sz="2200" i="1" dirty="0"/>
              <a:t>A</a:t>
            </a:r>
            <a:r>
              <a:rPr lang="en-US" sz="2200" dirty="0"/>
              <a:t>⟶</a:t>
            </a:r>
            <a:r>
              <a:rPr lang="en-US" sz="2200" baseline="-25000" dirty="0"/>
              <a:t>[</a:t>
            </a:r>
            <a:r>
              <a:rPr lang="en-US" sz="2200" i="1" baseline="-25000" dirty="0"/>
              <a:t>t</a:t>
            </a:r>
            <a:r>
              <a:rPr lang="en-US" sz="2200" baseline="-25000" dirty="0"/>
              <a:t>1,</a:t>
            </a:r>
            <a:r>
              <a:rPr lang="en-US" sz="2200" i="1" baseline="-25000" dirty="0"/>
              <a:t>t</a:t>
            </a:r>
            <a:r>
              <a:rPr lang="en-US" sz="2200" baseline="-25000" dirty="0"/>
              <a:t>2]</a:t>
            </a:r>
            <a:r>
              <a:rPr lang="en-US" sz="2200" i="1" dirty="0"/>
              <a:t>B</a:t>
            </a:r>
            <a:r>
              <a:rPr lang="en-US" sz="2200" dirty="0"/>
              <a:t>, </a:t>
            </a:r>
            <a:r>
              <a:rPr lang="en-US" sz="2200" i="1" dirty="0"/>
              <a:t>t</a:t>
            </a:r>
            <a:r>
              <a:rPr lang="en-US" sz="2200" dirty="0"/>
              <a:t>1 and </a:t>
            </a:r>
            <a:r>
              <a:rPr lang="en-US" sz="2200" i="1" dirty="0"/>
              <a:t>t</a:t>
            </a:r>
            <a:r>
              <a:rPr lang="en-US" sz="2200" dirty="0"/>
              <a:t>2 can be any distance of any two time stamps.  There are </a:t>
            </a:r>
            <a:r>
              <a:rPr lang="en-US" sz="2200" i="1" dirty="0"/>
              <a:t>O</a:t>
            </a:r>
            <a:r>
              <a:rPr lang="en-US" sz="2200" dirty="0"/>
              <a:t>(</a:t>
            </a:r>
            <a:r>
              <a:rPr lang="en-US" sz="2200" i="1" dirty="0"/>
              <a:t>n</a:t>
            </a:r>
            <a:r>
              <a:rPr lang="en-US" sz="2200" baseline="30000" dirty="0"/>
              <a:t>4</a:t>
            </a:r>
            <a:r>
              <a:rPr lang="en-US" sz="2200" dirty="0"/>
              <a:t>) possible lag intervals.</a:t>
            </a:r>
          </a:p>
          <a:p>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dirty="0"/>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064204933"/>
      </p:ext>
    </p:extLst>
  </p:cSld>
  <p:clrMapOvr>
    <a:masterClrMapping/>
  </p:clrMapOvr>
  <mc:AlternateContent xmlns:mc="http://schemas.openxmlformats.org/markup-compatibility/2006" xmlns:p14="http://schemas.microsoft.com/office/powerpoint/2010/main">
    <mc:Choice Requires="p14">
      <p:transition spd="slow" p14:dur="2000" advTm="1102"/>
    </mc:Choice>
    <mc:Fallback xmlns="">
      <p:transition spd="slow" advTm="1102"/>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Qualified Lag Interval</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Content Placeholder 3"/>
          <p:cNvSpPr>
            <a:spLocks noGrp="1"/>
          </p:cNvSpPr>
          <p:nvPr/>
        </p:nvSpPr>
        <p:spPr bwMode="auto">
          <a:xfrm>
            <a:off x="656432" y="1429543"/>
            <a:ext cx="7583487" cy="42084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2575" indent="-282575" algn="l" rtl="0" eaLnBrk="1" fontAlgn="base" hangingPunct="1">
              <a:spcBef>
                <a:spcPts val="2000"/>
              </a:spcBef>
              <a:spcAft>
                <a:spcPct val="0"/>
              </a:spcAft>
              <a:buFont typeface="Wingdings 2" pitchFamily="-111" charset="2"/>
              <a:buChar char=""/>
              <a:defRPr sz="2200" kern="1200">
                <a:solidFill>
                  <a:schemeClr val="tx1"/>
                </a:solidFill>
                <a:latin typeface="+mn-lt"/>
                <a:ea typeface="ＭＳ Ｐゴシック" pitchFamily="-111" charset="-128"/>
                <a:cs typeface="ＭＳ Ｐゴシック" pitchFamily="-111" charset="-128"/>
              </a:defRPr>
            </a:lvl1pPr>
            <a:lvl2pPr marL="577850" indent="-295275" algn="l" rtl="0" eaLnBrk="1" fontAlgn="base" hangingPunct="1">
              <a:spcBef>
                <a:spcPts val="600"/>
              </a:spcBef>
              <a:spcAft>
                <a:spcPct val="0"/>
              </a:spcAft>
              <a:buFont typeface="Wingdings 2" pitchFamily="-111" charset="2"/>
              <a:buChar char=""/>
              <a:defRPr sz="2000" kern="1200">
                <a:solidFill>
                  <a:schemeClr val="tx1"/>
                </a:solidFill>
                <a:latin typeface="+mn-lt"/>
                <a:ea typeface="ＭＳ Ｐゴシック" pitchFamily="-111" charset="-128"/>
                <a:cs typeface="+mn-cs"/>
              </a:defRPr>
            </a:lvl2pPr>
            <a:lvl3pPr marL="860425" indent="-282575" algn="l" rtl="0" eaLnBrk="1" fontAlgn="base" hangingPunct="1">
              <a:spcBef>
                <a:spcPts val="600"/>
              </a:spcBef>
              <a:spcAft>
                <a:spcPct val="0"/>
              </a:spcAft>
              <a:buFont typeface="Wingdings 2" pitchFamily="-111" charset="2"/>
              <a:buChar char=""/>
              <a:defRPr kern="1200">
                <a:solidFill>
                  <a:schemeClr val="tx1"/>
                </a:solidFill>
                <a:latin typeface="+mn-lt"/>
                <a:ea typeface="ＭＳ Ｐゴシック" pitchFamily="-111" charset="-128"/>
                <a:cs typeface="+mn-cs"/>
              </a:defRPr>
            </a:lvl3pPr>
            <a:lvl4pPr marL="1143000" indent="-282575" algn="l" rtl="0" eaLnBrk="1" fontAlgn="base" hangingPunct="1">
              <a:spcBef>
                <a:spcPts val="600"/>
              </a:spcBef>
              <a:spcAft>
                <a:spcPct val="0"/>
              </a:spcAft>
              <a:buFont typeface="Wingdings 2" pitchFamily="-111" charset="2"/>
              <a:buChar char=""/>
              <a:defRPr kern="1200">
                <a:solidFill>
                  <a:schemeClr val="tx1"/>
                </a:solidFill>
                <a:latin typeface="+mn-lt"/>
                <a:ea typeface="ＭＳ Ｐゴシック" pitchFamily="-111" charset="-128"/>
                <a:cs typeface="+mn-cs"/>
              </a:defRPr>
            </a:lvl4pPr>
            <a:lvl5pPr marL="1425575" indent="-282575" algn="l" rtl="0" eaLnBrk="1" fontAlgn="base" hangingPunct="1">
              <a:spcBef>
                <a:spcPts val="600"/>
              </a:spcBef>
              <a:spcAft>
                <a:spcPct val="0"/>
              </a:spcAft>
              <a:buFont typeface="Wingdings 2" pitchFamily="-111" charset="2"/>
              <a:buChar char=""/>
              <a:defRPr kern="1200">
                <a:solidFill>
                  <a:schemeClr val="tx1"/>
                </a:solidFill>
                <a:latin typeface="+mn-lt"/>
                <a:ea typeface="ＭＳ Ｐゴシック" pitchFamily="-11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Arial" panose="020B0604020202020204" pitchFamily="34" charset="0"/>
                <a:cs typeface="Arial" panose="020B0604020202020204" pitchFamily="34" charset="0"/>
              </a:rPr>
              <a:t>If [t1,t2] is qualified, we should observe </a:t>
            </a:r>
            <a:r>
              <a:rPr lang="en-US" dirty="0" smtClean="0">
                <a:solidFill>
                  <a:srgbClr val="FF0000"/>
                </a:solidFill>
                <a:latin typeface="Arial" panose="020B0604020202020204" pitchFamily="34" charset="0"/>
                <a:cs typeface="Arial" panose="020B0604020202020204" pitchFamily="34" charset="0"/>
              </a:rPr>
              <a:t>many</a:t>
            </a:r>
            <a:r>
              <a:rPr lang="en-US" dirty="0" smtClean="0">
                <a:latin typeface="Arial" panose="020B0604020202020204" pitchFamily="34" charset="0"/>
                <a:cs typeface="Arial" panose="020B0604020202020204" pitchFamily="34" charset="0"/>
              </a:rPr>
              <a:t> occurrences for </a:t>
            </a:r>
            <a:r>
              <a:rPr lang="en-US" i="1" dirty="0" smtClean="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a:t>
            </a:r>
            <a:r>
              <a:rPr lang="en-US" baseline="-25000" dirty="0" smtClean="0">
                <a:latin typeface="Arial" panose="020B0604020202020204" pitchFamily="34" charset="0"/>
                <a:cs typeface="Arial" panose="020B0604020202020204" pitchFamily="34" charset="0"/>
              </a:rPr>
              <a:t>[</a:t>
            </a:r>
            <a:r>
              <a:rPr lang="en-US" i="1" baseline="-25000" dirty="0" smtClean="0">
                <a:latin typeface="Arial" panose="020B0604020202020204" pitchFamily="34" charset="0"/>
                <a:cs typeface="Arial" panose="020B0604020202020204" pitchFamily="34" charset="0"/>
              </a:rPr>
              <a:t>t</a:t>
            </a:r>
            <a:r>
              <a:rPr lang="en-US" baseline="-25000" dirty="0" smtClean="0">
                <a:latin typeface="Arial" panose="020B0604020202020204" pitchFamily="34" charset="0"/>
                <a:cs typeface="Arial" panose="020B0604020202020204" pitchFamily="34" charset="0"/>
              </a:rPr>
              <a:t>1,</a:t>
            </a:r>
            <a:r>
              <a:rPr lang="en-US" i="1" baseline="-25000" dirty="0" smtClean="0">
                <a:latin typeface="Arial" panose="020B0604020202020204" pitchFamily="34" charset="0"/>
                <a:cs typeface="Arial" panose="020B0604020202020204" pitchFamily="34" charset="0"/>
              </a:rPr>
              <a:t>t</a:t>
            </a:r>
            <a:r>
              <a:rPr lang="en-US" baseline="-25000" dirty="0" smtClean="0">
                <a:latin typeface="Arial" panose="020B0604020202020204" pitchFamily="34" charset="0"/>
                <a:cs typeface="Arial" panose="020B0604020202020204" pitchFamily="34" charset="0"/>
              </a:rPr>
              <a:t>2]</a:t>
            </a:r>
            <a:r>
              <a:rPr lang="en-US" i="1" dirty="0" smtClean="0">
                <a:latin typeface="Arial" panose="020B0604020202020204" pitchFamily="34" charset="0"/>
                <a:cs typeface="Arial" panose="020B0604020202020204" pitchFamily="34" charset="0"/>
              </a:rPr>
              <a:t>B</a:t>
            </a:r>
            <a:r>
              <a:rPr lang="en-US" dirty="0" smtClean="0">
                <a:latin typeface="Arial" panose="020B0604020202020204" pitchFamily="34" charset="0"/>
                <a:cs typeface="Arial" panose="020B0604020202020204" pitchFamily="34" charset="0"/>
              </a:rPr>
              <a:t>. </a:t>
            </a:r>
          </a:p>
        </p:txBody>
      </p:sp>
      <p:pic>
        <p:nvPicPr>
          <p:cNvPr id="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169" y="2286000"/>
            <a:ext cx="6172200" cy="172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25"/>
          <p:cNvSpPr txBox="1"/>
          <p:nvPr/>
        </p:nvSpPr>
        <p:spPr>
          <a:xfrm>
            <a:off x="624284" y="5867400"/>
            <a:ext cx="7986316" cy="646331"/>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1pPr>
            <a:lvl2pPr marL="4572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2pPr>
            <a:lvl3pPr marL="9144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3pPr>
            <a:lvl4pPr marL="13716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4pPr>
            <a:lvl5pPr marL="18288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5pPr>
            <a:lvl6pPr marL="22860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6pPr>
            <a:lvl7pPr marL="27432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7pPr>
            <a:lvl8pPr marL="32004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8pPr>
            <a:lvl9pPr marL="36576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9pPr>
          </a:lstStyle>
          <a:p>
            <a:r>
              <a:rPr lang="en-US" dirty="0" smtClean="0">
                <a:solidFill>
                  <a:srgbClr val="FF0000"/>
                </a:solidFill>
                <a:latin typeface="Arial" panose="020B0604020202020204" pitchFamily="34" charset="0"/>
                <a:cs typeface="Arial" panose="020B0604020202020204" pitchFamily="34" charset="0"/>
              </a:rPr>
              <a:t>Length</a:t>
            </a:r>
            <a:r>
              <a:rPr lang="en-US" dirty="0" smtClean="0">
                <a:latin typeface="Arial" panose="020B0604020202020204" pitchFamily="34" charset="0"/>
                <a:cs typeface="Arial" panose="020B0604020202020204" pitchFamily="34" charset="0"/>
              </a:rPr>
              <a:t> of the lag interval is larger, the number of occurrences also becomes larger.</a:t>
            </a:r>
            <a:endParaRPr lang="en-US" dirty="0">
              <a:latin typeface="Arial" panose="020B0604020202020204" pitchFamily="34" charset="0"/>
              <a:cs typeface="Arial" panose="020B0604020202020204"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3742540651"/>
              </p:ext>
            </p:extLst>
          </p:nvPr>
        </p:nvGraphicFramePr>
        <p:xfrm>
          <a:off x="1461238" y="4191000"/>
          <a:ext cx="6096000" cy="1615440"/>
        </p:xfrm>
        <a:graphic>
          <a:graphicData uri="http://schemas.openxmlformats.org/drawingml/2006/table">
            <a:tbl>
              <a:tblPr firstRow="1" bandRow="1">
                <a:tableStyleId>{5940675A-B579-460E-94D1-54222C63F5DA}</a:tableStyleId>
              </a:tblPr>
              <a:tblGrid>
                <a:gridCol w="3048000"/>
                <a:gridCol w="3048000"/>
              </a:tblGrid>
              <a:tr h="239110">
                <a:tc>
                  <a:txBody>
                    <a:bodyPr/>
                    <a:lstStyle/>
                    <a:p>
                      <a:r>
                        <a:rPr lang="en-US" sz="1200" b="1" dirty="0" smtClean="0">
                          <a:latin typeface="Arial" panose="020B0604020202020204" pitchFamily="34" charset="0"/>
                          <a:cs typeface="Arial" panose="020B0604020202020204" pitchFamily="34" charset="0"/>
                        </a:rPr>
                        <a:t>Lag Interval</a:t>
                      </a:r>
                      <a:endParaRPr lang="en-US" sz="1200" b="1" dirty="0">
                        <a:latin typeface="Arial" panose="020B0604020202020204" pitchFamily="34" charset="0"/>
                        <a:cs typeface="Arial" panose="020B0604020202020204" pitchFamily="34" charset="0"/>
                      </a:endParaRPr>
                    </a:p>
                  </a:txBody>
                  <a:tcPr/>
                </a:tc>
                <a:tc>
                  <a:txBody>
                    <a:bodyPr/>
                    <a:lstStyle/>
                    <a:p>
                      <a:r>
                        <a:rPr lang="en-US" sz="1200" b="1" dirty="0" smtClean="0">
                          <a:latin typeface="Arial" panose="020B0604020202020204" pitchFamily="34" charset="0"/>
                          <a:cs typeface="Arial" panose="020B0604020202020204" pitchFamily="34" charset="0"/>
                        </a:rPr>
                        <a:t>Number of Occurrences</a:t>
                      </a:r>
                      <a:endParaRPr lang="en-US" sz="1200" b="1" dirty="0">
                        <a:latin typeface="Arial" panose="020B0604020202020204" pitchFamily="34" charset="0"/>
                        <a:cs typeface="Arial" panose="020B0604020202020204" pitchFamily="34" charset="0"/>
                      </a:endParaRPr>
                    </a:p>
                  </a:txBody>
                  <a:tcPr/>
                </a:tc>
              </a:tr>
              <a:tr h="286932">
                <a:tc>
                  <a:txBody>
                    <a:bodyPr/>
                    <a:lstStyle/>
                    <a:p>
                      <a:r>
                        <a:rPr lang="en-US" sz="1600" dirty="0" smtClean="0">
                          <a:latin typeface="Arial" panose="020B0604020202020204" pitchFamily="34" charset="0"/>
                          <a:cs typeface="Arial" panose="020B0604020202020204" pitchFamily="34" charset="0"/>
                        </a:rPr>
                        <a:t>[0,1]</a:t>
                      </a:r>
                    </a:p>
                  </a:txBody>
                  <a:tcPr/>
                </a:tc>
                <a:tc>
                  <a:txBody>
                    <a:bodyPr/>
                    <a:lstStyle/>
                    <a:p>
                      <a:r>
                        <a:rPr lang="en-US" sz="1600" dirty="0" smtClean="0">
                          <a:latin typeface="Arial" panose="020B0604020202020204" pitchFamily="34" charset="0"/>
                          <a:cs typeface="Arial" panose="020B0604020202020204" pitchFamily="34" charset="0"/>
                        </a:rPr>
                        <a:t>3</a:t>
                      </a:r>
                      <a:endParaRPr lang="en-US" sz="1600" dirty="0">
                        <a:latin typeface="Arial" panose="020B0604020202020204" pitchFamily="34" charset="0"/>
                        <a:cs typeface="Arial" panose="020B0604020202020204" pitchFamily="34" charset="0"/>
                      </a:endParaRPr>
                    </a:p>
                  </a:txBody>
                  <a:tcPr/>
                </a:tc>
              </a:tr>
              <a:tr h="286932">
                <a:tc>
                  <a:txBody>
                    <a:bodyPr/>
                    <a:lstStyle/>
                    <a:p>
                      <a:r>
                        <a:rPr lang="en-US" sz="1600" dirty="0" smtClean="0">
                          <a:latin typeface="Arial" panose="020B0604020202020204" pitchFamily="34" charset="0"/>
                          <a:cs typeface="Arial" panose="020B0604020202020204" pitchFamily="34" charset="0"/>
                        </a:rPr>
                        <a:t>[5,6]</a:t>
                      </a:r>
                      <a:endParaRPr lang="en-US" sz="1600" dirty="0">
                        <a:latin typeface="Arial" panose="020B0604020202020204" pitchFamily="34" charset="0"/>
                        <a:cs typeface="Arial" panose="020B0604020202020204" pitchFamily="34" charset="0"/>
                      </a:endParaRPr>
                    </a:p>
                  </a:txBody>
                  <a:tcPr/>
                </a:tc>
                <a:tc>
                  <a:txBody>
                    <a:bodyPr/>
                    <a:lstStyle/>
                    <a:p>
                      <a:r>
                        <a:rPr lang="en-US" sz="1600" dirty="0" smtClean="0">
                          <a:latin typeface="Arial" panose="020B0604020202020204" pitchFamily="34" charset="0"/>
                          <a:cs typeface="Arial" panose="020B0604020202020204" pitchFamily="34" charset="0"/>
                        </a:rPr>
                        <a:t>4</a:t>
                      </a:r>
                      <a:endParaRPr lang="en-US" sz="1600" dirty="0">
                        <a:latin typeface="Arial" panose="020B0604020202020204" pitchFamily="34" charset="0"/>
                        <a:cs typeface="Arial" panose="020B0604020202020204" pitchFamily="34" charset="0"/>
                      </a:endParaRPr>
                    </a:p>
                  </a:txBody>
                  <a:tcPr/>
                </a:tc>
              </a:tr>
              <a:tr h="286932">
                <a:tc>
                  <a:txBody>
                    <a:bodyPr/>
                    <a:lstStyle/>
                    <a:p>
                      <a:r>
                        <a:rPr lang="en-US" sz="1600" dirty="0" smtClean="0">
                          <a:latin typeface="Arial" panose="020B0604020202020204" pitchFamily="34" charset="0"/>
                          <a:cs typeface="Arial" panose="020B0604020202020204" pitchFamily="34" charset="0"/>
                        </a:rPr>
                        <a:t>[0,6]</a:t>
                      </a:r>
                      <a:endParaRPr lang="en-US" sz="1600" dirty="0">
                        <a:latin typeface="Arial" panose="020B0604020202020204" pitchFamily="34" charset="0"/>
                        <a:cs typeface="Arial" panose="020B0604020202020204" pitchFamily="34" charset="0"/>
                      </a:endParaRPr>
                    </a:p>
                  </a:txBody>
                  <a:tcPr/>
                </a:tc>
                <a:tc>
                  <a:txBody>
                    <a:bodyPr/>
                    <a:lstStyle/>
                    <a:p>
                      <a:r>
                        <a:rPr lang="en-US" sz="1600" dirty="0" smtClean="0">
                          <a:latin typeface="Arial" panose="020B0604020202020204" pitchFamily="34" charset="0"/>
                          <a:cs typeface="Arial" panose="020B0604020202020204" pitchFamily="34" charset="0"/>
                        </a:rPr>
                        <a:t>4</a:t>
                      </a:r>
                      <a:endParaRPr lang="en-US" sz="1600" dirty="0">
                        <a:latin typeface="Arial" panose="020B0604020202020204" pitchFamily="34" charset="0"/>
                        <a:cs typeface="Arial" panose="020B0604020202020204" pitchFamily="34" charset="0"/>
                      </a:endParaRPr>
                    </a:p>
                  </a:txBody>
                  <a:tcPr/>
                </a:tc>
              </a:tr>
              <a:tr h="286932">
                <a:tc>
                  <a:txBody>
                    <a:bodyPr/>
                    <a:lstStyle/>
                    <a:p>
                      <a:r>
                        <a:rPr lang="en-US" sz="1600" dirty="0" smtClean="0">
                          <a:latin typeface="Arial" panose="020B0604020202020204" pitchFamily="34" charset="0"/>
                          <a:cs typeface="Arial" panose="020B0604020202020204" pitchFamily="34" charset="0"/>
                        </a:rPr>
                        <a:t>[0,+</a:t>
                      </a:r>
                      <a:r>
                        <a:rPr lang="en-US" sz="1600" dirty="0" smtClean="0">
                          <a:latin typeface="Arial" panose="020B0604020202020204" pitchFamily="34" charset="0"/>
                          <a:ea typeface="Cambria Math"/>
                          <a:cs typeface="Arial" panose="020B0604020202020204" pitchFamily="34"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txBody>
                  <a:tcPr/>
                </a:tc>
                <a:tc>
                  <a:txBody>
                    <a:bodyPr/>
                    <a:lstStyle/>
                    <a:p>
                      <a:r>
                        <a:rPr lang="en-US" sz="1600" dirty="0" smtClean="0">
                          <a:latin typeface="Arial" panose="020B0604020202020204" pitchFamily="34" charset="0"/>
                          <a:cs typeface="Arial" panose="020B0604020202020204" pitchFamily="34" charset="0"/>
                        </a:rPr>
                        <a:t>4</a:t>
                      </a:r>
                      <a:endParaRPr lang="en-US"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785784137"/>
      </p:ext>
    </p:extLst>
  </p:cSld>
  <p:clrMapOvr>
    <a:masterClrMapping/>
  </p:clrMapOvr>
  <mc:AlternateContent xmlns:mc="http://schemas.openxmlformats.org/markup-compatibility/2006" xmlns:p14="http://schemas.microsoft.com/office/powerpoint/2010/main">
    <mc:Choice Requires="p14">
      <p:transition spd="slow" p14:dur="2000" advTm="453"/>
    </mc:Choice>
    <mc:Fallback xmlns="">
      <p:transition spd="slow" advTm="453"/>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Qualified Lag Interval</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Content Placeholder 3"/>
          <p:cNvSpPr>
            <a:spLocks noGrp="1"/>
          </p:cNvSpPr>
          <p:nvPr/>
        </p:nvSpPr>
        <p:spPr bwMode="auto">
          <a:xfrm>
            <a:off x="836390" y="1600200"/>
            <a:ext cx="7583487" cy="42084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2575" indent="-282575" algn="l" rtl="0" eaLnBrk="1" fontAlgn="base" hangingPunct="1">
              <a:spcBef>
                <a:spcPts val="2000"/>
              </a:spcBef>
              <a:spcAft>
                <a:spcPct val="0"/>
              </a:spcAft>
              <a:buFont typeface="Wingdings 2" pitchFamily="-111" charset="2"/>
              <a:buChar char=""/>
              <a:defRPr sz="2200" kern="1200">
                <a:solidFill>
                  <a:schemeClr val="tx1"/>
                </a:solidFill>
                <a:latin typeface="+mn-lt"/>
                <a:ea typeface="ＭＳ Ｐゴシック" pitchFamily="-111" charset="-128"/>
                <a:cs typeface="ＭＳ Ｐゴシック" pitchFamily="-111" charset="-128"/>
              </a:defRPr>
            </a:lvl1pPr>
            <a:lvl2pPr marL="577850" indent="-295275" algn="l" rtl="0" eaLnBrk="1" fontAlgn="base" hangingPunct="1">
              <a:spcBef>
                <a:spcPts val="600"/>
              </a:spcBef>
              <a:spcAft>
                <a:spcPct val="0"/>
              </a:spcAft>
              <a:buFont typeface="Wingdings 2" pitchFamily="-111" charset="2"/>
              <a:buChar char=""/>
              <a:defRPr sz="2000" kern="1200">
                <a:solidFill>
                  <a:schemeClr val="tx1"/>
                </a:solidFill>
                <a:latin typeface="+mn-lt"/>
                <a:ea typeface="ＭＳ Ｐゴシック" pitchFamily="-111" charset="-128"/>
                <a:cs typeface="+mn-cs"/>
              </a:defRPr>
            </a:lvl2pPr>
            <a:lvl3pPr marL="860425" indent="-282575" algn="l" rtl="0" eaLnBrk="1" fontAlgn="base" hangingPunct="1">
              <a:spcBef>
                <a:spcPts val="600"/>
              </a:spcBef>
              <a:spcAft>
                <a:spcPct val="0"/>
              </a:spcAft>
              <a:buFont typeface="Wingdings 2" pitchFamily="-111" charset="2"/>
              <a:buChar char=""/>
              <a:defRPr kern="1200">
                <a:solidFill>
                  <a:schemeClr val="tx1"/>
                </a:solidFill>
                <a:latin typeface="+mn-lt"/>
                <a:ea typeface="ＭＳ Ｐゴシック" pitchFamily="-111" charset="-128"/>
                <a:cs typeface="+mn-cs"/>
              </a:defRPr>
            </a:lvl3pPr>
            <a:lvl4pPr marL="1143000" indent="-282575" algn="l" rtl="0" eaLnBrk="1" fontAlgn="base" hangingPunct="1">
              <a:spcBef>
                <a:spcPts val="600"/>
              </a:spcBef>
              <a:spcAft>
                <a:spcPct val="0"/>
              </a:spcAft>
              <a:buFont typeface="Wingdings 2" pitchFamily="-111" charset="2"/>
              <a:buChar char=""/>
              <a:defRPr kern="1200">
                <a:solidFill>
                  <a:schemeClr val="tx1"/>
                </a:solidFill>
                <a:latin typeface="+mn-lt"/>
                <a:ea typeface="ＭＳ Ｐゴシック" pitchFamily="-111" charset="-128"/>
                <a:cs typeface="+mn-cs"/>
              </a:defRPr>
            </a:lvl4pPr>
            <a:lvl5pPr marL="1425575" indent="-282575" algn="l" rtl="0" eaLnBrk="1" fontAlgn="base" hangingPunct="1">
              <a:spcBef>
                <a:spcPts val="600"/>
              </a:spcBef>
              <a:spcAft>
                <a:spcPct val="0"/>
              </a:spcAft>
              <a:buFont typeface="Wingdings 2" pitchFamily="-111" charset="2"/>
              <a:buChar char=""/>
              <a:defRPr kern="1200">
                <a:solidFill>
                  <a:schemeClr val="tx1"/>
                </a:solidFill>
                <a:latin typeface="+mn-lt"/>
                <a:ea typeface="ＭＳ Ｐゴシック" pitchFamily="-11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latin typeface="Arial" panose="020B0604020202020204" pitchFamily="34" charset="0"/>
                <a:cs typeface="Arial" panose="020B0604020202020204" pitchFamily="34" charset="0"/>
              </a:rPr>
              <a:t>Intuition (Statistical Testing):</a:t>
            </a:r>
          </a:p>
          <a:p>
            <a:pPr lvl="1"/>
            <a:r>
              <a:rPr lang="en-US" sz="1600" dirty="0" smtClean="0">
                <a:latin typeface="Arial" panose="020B0604020202020204" pitchFamily="34" charset="0"/>
                <a:cs typeface="Arial" panose="020B0604020202020204" pitchFamily="34" charset="0"/>
              </a:rPr>
              <a:t>If </a:t>
            </a:r>
            <a:r>
              <a:rPr lang="en-US" sz="1600" i="1" dirty="0" smtClean="0">
                <a:latin typeface="Arial" panose="020B0604020202020204" pitchFamily="34" charset="0"/>
                <a:cs typeface="Arial" panose="020B0604020202020204" pitchFamily="34" charset="0"/>
              </a:rPr>
              <a:t>A</a:t>
            </a:r>
            <a:r>
              <a:rPr lang="en-US" sz="1600" dirty="0" smtClean="0">
                <a:latin typeface="Arial" panose="020B0604020202020204" pitchFamily="34" charset="0"/>
                <a:cs typeface="Arial" panose="020B0604020202020204" pitchFamily="34" charset="0"/>
              </a:rPr>
              <a:t> and </a:t>
            </a:r>
            <a:r>
              <a:rPr lang="en-US" sz="1600" i="1" dirty="0" smtClean="0">
                <a:latin typeface="Arial" panose="020B0604020202020204" pitchFamily="34" charset="0"/>
                <a:cs typeface="Arial" panose="020B0604020202020204" pitchFamily="34" charset="0"/>
              </a:rPr>
              <a:t>B</a:t>
            </a:r>
            <a:r>
              <a:rPr lang="en-US" sz="1600" dirty="0" smtClean="0">
                <a:latin typeface="Arial" panose="020B0604020202020204" pitchFamily="34" charset="0"/>
                <a:cs typeface="Arial" panose="020B0604020202020204" pitchFamily="34" charset="0"/>
              </a:rPr>
              <a:t> are </a:t>
            </a:r>
            <a:r>
              <a:rPr lang="en-US" sz="1600" dirty="0" smtClean="0">
                <a:solidFill>
                  <a:srgbClr val="FF0000"/>
                </a:solidFill>
                <a:latin typeface="Arial" panose="020B0604020202020204" pitchFamily="34" charset="0"/>
                <a:cs typeface="Arial" panose="020B0604020202020204" pitchFamily="34" charset="0"/>
              </a:rPr>
              <a:t>randomly</a:t>
            </a:r>
            <a:r>
              <a:rPr lang="en-US" sz="1600" dirty="0" smtClean="0">
                <a:latin typeface="Arial" panose="020B0604020202020204" pitchFamily="34" charset="0"/>
                <a:cs typeface="Arial" panose="020B0604020202020204" pitchFamily="34" charset="0"/>
              </a:rPr>
              <a:t> and </a:t>
            </a:r>
            <a:r>
              <a:rPr lang="en-US" sz="1600" dirty="0" smtClean="0">
                <a:solidFill>
                  <a:srgbClr val="FF0000"/>
                </a:solidFill>
                <a:latin typeface="Arial" panose="020B0604020202020204" pitchFamily="34" charset="0"/>
                <a:cs typeface="Arial" panose="020B0604020202020204" pitchFamily="34" charset="0"/>
              </a:rPr>
              <a:t>independently</a:t>
            </a:r>
            <a:r>
              <a:rPr lang="en-US" sz="1600" dirty="0" smtClean="0">
                <a:latin typeface="Arial" panose="020B0604020202020204" pitchFamily="34" charset="0"/>
                <a:cs typeface="Arial" panose="020B0604020202020204" pitchFamily="34" charset="0"/>
              </a:rPr>
              <a:t> distributed, how many occurrences observed in a time interval [t1,t2]? </a:t>
            </a:r>
          </a:p>
          <a:p>
            <a:r>
              <a:rPr lang="en-US" sz="2000" dirty="0" smtClean="0">
                <a:latin typeface="Arial" panose="020B0604020202020204" pitchFamily="34" charset="0"/>
                <a:cs typeface="Arial" panose="020B0604020202020204" pitchFamily="34" charset="0"/>
              </a:rPr>
              <a:t>What is the minimum number of occurrences (threshold)?</a:t>
            </a:r>
          </a:p>
          <a:p>
            <a:pPr lvl="1"/>
            <a:r>
              <a:rPr lang="en-US" sz="1600" dirty="0" smtClean="0">
                <a:latin typeface="Arial" panose="020B0604020202020204" pitchFamily="34" charset="0"/>
                <a:cs typeface="Arial" panose="020B0604020202020204" pitchFamily="34" charset="0"/>
              </a:rPr>
              <a:t>Consider the number of occurrences in a lag interval to be a variable, </a:t>
            </a:r>
            <a:r>
              <a:rPr lang="en-US" sz="1600" i="1" dirty="0" smtClean="0">
                <a:latin typeface="Arial" panose="020B0604020202020204" pitchFamily="34" charset="0"/>
                <a:cs typeface="Arial" panose="020B0604020202020204" pitchFamily="34" charset="0"/>
              </a:rPr>
              <a:t>n</a:t>
            </a:r>
            <a:r>
              <a:rPr lang="en-US" sz="1600" i="1" baseline="-25000" dirty="0" smtClean="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 Then, use the </a:t>
            </a:r>
            <a:r>
              <a:rPr lang="en-US" sz="1600" i="1" dirty="0" smtClean="0">
                <a:latin typeface="Arial" panose="020B0604020202020204" pitchFamily="34" charset="0"/>
                <a:cs typeface="Arial" panose="020B0604020202020204" pitchFamily="34" charset="0"/>
              </a:rPr>
              <a:t>chi-square</a:t>
            </a:r>
            <a:r>
              <a:rPr lang="en-US" sz="1600" dirty="0" smtClean="0">
                <a:latin typeface="Arial" panose="020B0604020202020204" pitchFamily="34" charset="0"/>
                <a:cs typeface="Arial" panose="020B0604020202020204" pitchFamily="34" charset="0"/>
              </a:rPr>
              <a:t> test to judge whether it is caused by </a:t>
            </a:r>
            <a:r>
              <a:rPr lang="en-US" sz="1600" dirty="0" smtClean="0">
                <a:solidFill>
                  <a:srgbClr val="FF0000"/>
                </a:solidFill>
                <a:latin typeface="Arial" panose="020B0604020202020204" pitchFamily="34" charset="0"/>
                <a:cs typeface="Arial" panose="020B0604020202020204" pitchFamily="34" charset="0"/>
              </a:rPr>
              <a:t>randomness</a:t>
            </a:r>
            <a:r>
              <a:rPr lang="en-US" sz="1600" dirty="0" smtClean="0">
                <a:latin typeface="Arial" panose="020B0604020202020204" pitchFamily="34" charset="0"/>
                <a:cs typeface="Arial" panose="020B0604020202020204" pitchFamily="34" charset="0"/>
              </a:rPr>
              <a:t> or not?</a:t>
            </a:r>
            <a:endParaRPr lang="en-US" sz="1600" dirty="0">
              <a:latin typeface="Arial" panose="020B0604020202020204" pitchFamily="34" charset="0"/>
              <a:cs typeface="Arial" panose="020B0604020202020204" pitchFamily="34" charset="0"/>
            </a:endParaRPr>
          </a:p>
        </p:txBody>
      </p:sp>
      <p:cxnSp>
        <p:nvCxnSpPr>
          <p:cNvPr id="10" name="Straight Arrow Connector 9"/>
          <p:cNvCxnSpPr/>
          <p:nvPr/>
        </p:nvCxnSpPr>
        <p:spPr>
          <a:xfrm flipH="1">
            <a:off x="1428527" y="5015673"/>
            <a:ext cx="685800" cy="2595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3"/>
          <p:cNvSpPr txBox="1"/>
          <p:nvPr/>
        </p:nvSpPr>
        <p:spPr>
          <a:xfrm>
            <a:off x="371570" y="5275263"/>
            <a:ext cx="2276157" cy="369332"/>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1pPr>
            <a:lvl2pPr marL="4572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2pPr>
            <a:lvl3pPr marL="9144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3pPr>
            <a:lvl4pPr marL="13716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4pPr>
            <a:lvl5pPr marL="18288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5pPr>
            <a:lvl6pPr marL="22860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6pPr>
            <a:lvl7pPr marL="27432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7pPr>
            <a:lvl8pPr marL="32004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8pPr>
            <a:lvl9pPr marL="36576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9pPr>
          </a:lstStyle>
          <a:p>
            <a:r>
              <a:rPr lang="en-US" dirty="0" smtClean="0">
                <a:latin typeface="Arial" panose="020B0604020202020204" pitchFamily="34" charset="0"/>
                <a:cs typeface="Arial" panose="020B0604020202020204" pitchFamily="34" charset="0"/>
              </a:rPr>
              <a:t>The number of </a:t>
            </a:r>
            <a:r>
              <a:rPr lang="en-US" i="1" dirty="0" smtClean="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s</a:t>
            </a:r>
            <a:endParaRPr lang="en-US" dirty="0">
              <a:latin typeface="Arial" panose="020B0604020202020204" pitchFamily="34" charset="0"/>
              <a:cs typeface="Arial" panose="020B0604020202020204" pitchFamily="34" charset="0"/>
            </a:endParaRPr>
          </a:p>
        </p:txBody>
      </p:sp>
      <p:cxnSp>
        <p:nvCxnSpPr>
          <p:cNvPr id="12" name="Straight Arrow Connector 11"/>
          <p:cNvCxnSpPr/>
          <p:nvPr/>
        </p:nvCxnSpPr>
        <p:spPr>
          <a:xfrm>
            <a:off x="6324599" y="4786619"/>
            <a:ext cx="533400" cy="2595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7"/>
          <p:cNvSpPr txBox="1"/>
          <p:nvPr/>
        </p:nvSpPr>
        <p:spPr>
          <a:xfrm>
            <a:off x="6496271" y="5144869"/>
            <a:ext cx="2276157" cy="646331"/>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1pPr>
            <a:lvl2pPr marL="4572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2pPr>
            <a:lvl3pPr marL="9144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3pPr>
            <a:lvl4pPr marL="13716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4pPr>
            <a:lvl5pPr marL="18288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5pPr>
            <a:lvl6pPr marL="22860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6pPr>
            <a:lvl7pPr marL="27432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7pPr>
            <a:lvl8pPr marL="32004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8pPr>
            <a:lvl9pPr marL="36576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9pPr>
          </a:lstStyle>
          <a:p>
            <a:r>
              <a:rPr lang="en-US" dirty="0" smtClean="0">
                <a:latin typeface="Arial" panose="020B0604020202020204" pitchFamily="34" charset="0"/>
                <a:cs typeface="Arial" panose="020B0604020202020204" pitchFamily="34" charset="0"/>
              </a:rPr>
              <a:t>Total time length of the event sequence</a:t>
            </a:r>
            <a:endParaRPr lang="en-US" dirty="0">
              <a:latin typeface="Arial" panose="020B0604020202020204" pitchFamily="34" charset="0"/>
              <a:cs typeface="Arial" panose="020B0604020202020204" pitchFamily="34"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723707916"/>
              </p:ext>
            </p:extLst>
          </p:nvPr>
        </p:nvGraphicFramePr>
        <p:xfrm>
          <a:off x="1397854" y="4100940"/>
          <a:ext cx="2301875" cy="914400"/>
        </p:xfrm>
        <a:graphic>
          <a:graphicData uri="http://schemas.openxmlformats.org/presentationml/2006/ole">
            <mc:AlternateContent xmlns:mc="http://schemas.openxmlformats.org/markup-compatibility/2006">
              <mc:Choice xmlns:v="urn:schemas-microsoft-com:vml" Requires="v">
                <p:oleObj spid="_x0000_s5260" name="Equation" r:id="rId4" imgW="1155600" imgH="457200" progId="Equation.3">
                  <p:embed/>
                </p:oleObj>
              </mc:Choice>
              <mc:Fallback>
                <p:oleObj name="Equation" r:id="rId4" imgW="1155600" imgH="4572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7854" y="4100940"/>
                        <a:ext cx="23018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543916492"/>
              </p:ext>
            </p:extLst>
          </p:nvPr>
        </p:nvGraphicFramePr>
        <p:xfrm>
          <a:off x="5045296" y="4059364"/>
          <a:ext cx="1450975" cy="831850"/>
        </p:xfrm>
        <a:graphic>
          <a:graphicData uri="http://schemas.openxmlformats.org/presentationml/2006/ole">
            <mc:AlternateContent xmlns:mc="http://schemas.openxmlformats.org/markup-compatibility/2006">
              <mc:Choice xmlns:v="urn:schemas-microsoft-com:vml" Requires="v">
                <p:oleObj spid="_x0000_s5261" name="Equation" r:id="rId6" imgW="2719137" imgH="1556084" progId="Equation.3">
                  <p:embed/>
                </p:oleObj>
              </mc:Choice>
              <mc:Fallback>
                <p:oleObj name="Equation" r:id="rId6" imgW="2719137" imgH="1556084"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5296" y="4059364"/>
                        <a:ext cx="14509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15"/>
          <p:cNvSpPr/>
          <p:nvPr/>
        </p:nvSpPr>
        <p:spPr>
          <a:xfrm>
            <a:off x="6705600" y="1676400"/>
            <a:ext cx="1585690" cy="338554"/>
          </a:xfrm>
          <a:prstGeom prst="rect">
            <a:avLst/>
          </a:prstGeom>
          <a:ln>
            <a:solidFill>
              <a:schemeClr val="tx1"/>
            </a:solidFill>
          </a:ln>
        </p:spPr>
        <p:txBody>
          <a:bodyPr wrap="none">
            <a:spAutoFit/>
          </a:bodyPr>
          <a:lstStyle/>
          <a:p>
            <a:r>
              <a:rPr lang="en-US" sz="1600" dirty="0" smtClean="0">
                <a:solidFill>
                  <a:srgbClr val="FF0000"/>
                </a:solidFill>
              </a:rPr>
              <a:t>Expected value</a:t>
            </a:r>
            <a:endParaRPr lang="en-US" sz="1600" dirty="0">
              <a:solidFill>
                <a:srgbClr val="FF0000"/>
              </a:solidFill>
            </a:endParaRPr>
          </a:p>
        </p:txBody>
      </p:sp>
    </p:spTree>
    <p:extLst>
      <p:ext uri="{BB962C8B-B14F-4D97-AF65-F5344CB8AC3E}">
        <p14:creationId xmlns:p14="http://schemas.microsoft.com/office/powerpoint/2010/main" val="1440401190"/>
      </p:ext>
    </p:extLst>
  </p:cSld>
  <p:clrMapOvr>
    <a:masterClrMapping/>
  </p:clrMapOvr>
  <mc:AlternateContent xmlns:mc="http://schemas.openxmlformats.org/markup-compatibility/2006" xmlns:p14="http://schemas.microsoft.com/office/powerpoint/2010/main">
    <mc:Choice Requires="p14">
      <p:transition spd="slow" p14:dur="2000" advTm="674"/>
    </mc:Choice>
    <mc:Fallback xmlns="">
      <p:transition spd="slow" advTm="674"/>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Straightforward Algorithms for Finding Qualified Lag Intervals</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Content Placeholder 3"/>
          <p:cNvSpPr>
            <a:spLocks noGrp="1"/>
          </p:cNvSpPr>
          <p:nvPr>
            <p:ph idx="1"/>
          </p:nvPr>
        </p:nvSpPr>
        <p:spPr/>
        <p:txBody>
          <a:bodyPr>
            <a:normAutofit/>
          </a:bodyPr>
          <a:lstStyle/>
          <a:p>
            <a:endParaRPr lang="en-US" sz="2000" b="1" dirty="0" smtClean="0"/>
          </a:p>
          <a:p>
            <a:r>
              <a:rPr lang="en-US" sz="2000" b="1" dirty="0" smtClean="0"/>
              <a:t>(Brute-Force) Algorithm</a:t>
            </a:r>
            <a:r>
              <a:rPr lang="en-US" sz="2000" dirty="0" smtClean="0"/>
              <a:t>: For </a:t>
            </a:r>
            <a:r>
              <a:rPr lang="en-US" sz="2000" i="1" dirty="0"/>
              <a:t>A</a:t>
            </a:r>
            <a:r>
              <a:rPr lang="en-US" sz="2000" dirty="0"/>
              <a:t>⟶</a:t>
            </a:r>
            <a:r>
              <a:rPr lang="en-US" sz="2000" baseline="-25000" dirty="0"/>
              <a:t>[</a:t>
            </a:r>
            <a:r>
              <a:rPr lang="en-US" sz="2000" i="1" baseline="-25000" dirty="0"/>
              <a:t>t</a:t>
            </a:r>
            <a:r>
              <a:rPr lang="en-US" sz="2000" baseline="-25000" dirty="0"/>
              <a:t>1,</a:t>
            </a:r>
            <a:r>
              <a:rPr lang="en-US" sz="2000" i="1" baseline="-25000" dirty="0"/>
              <a:t>t</a:t>
            </a:r>
            <a:r>
              <a:rPr lang="en-US" sz="2000" baseline="-25000" dirty="0"/>
              <a:t>2]</a:t>
            </a:r>
            <a:r>
              <a:rPr lang="en-US" sz="2000" i="1" dirty="0"/>
              <a:t>B</a:t>
            </a:r>
            <a:r>
              <a:rPr lang="en-US" sz="2000" dirty="0" smtClean="0"/>
              <a:t>, for every possible </a:t>
            </a:r>
            <a:r>
              <a:rPr lang="en-US" sz="2000" i="1" dirty="0" smtClean="0"/>
              <a:t>t</a:t>
            </a:r>
            <a:r>
              <a:rPr lang="en-US" sz="2000" dirty="0" smtClean="0"/>
              <a:t>1 and </a:t>
            </a:r>
            <a:r>
              <a:rPr lang="en-US" sz="2000" i="1" dirty="0" smtClean="0"/>
              <a:t>t</a:t>
            </a:r>
            <a:r>
              <a:rPr lang="en-US" sz="2000" dirty="0" smtClean="0"/>
              <a:t>2, scan the event sequence and count the number of occurrences.  </a:t>
            </a:r>
          </a:p>
          <a:p>
            <a:r>
              <a:rPr lang="en-US" sz="2000" dirty="0" smtClean="0"/>
              <a:t>Time Complexity</a:t>
            </a:r>
          </a:p>
          <a:p>
            <a:pPr lvl="1"/>
            <a:r>
              <a:rPr lang="en-US" sz="1800" dirty="0" smtClean="0"/>
              <a:t>The number of distinct time stamps is </a:t>
            </a:r>
            <a:r>
              <a:rPr lang="en-US" sz="1800" i="1" dirty="0" smtClean="0"/>
              <a:t>O</a:t>
            </a:r>
            <a:r>
              <a:rPr lang="en-US" sz="1800" dirty="0" smtClean="0"/>
              <a:t>(</a:t>
            </a:r>
            <a:r>
              <a:rPr lang="en-US" sz="1800" i="1" dirty="0" smtClean="0"/>
              <a:t>n</a:t>
            </a:r>
            <a:r>
              <a:rPr lang="en-US" sz="1800" dirty="0" smtClean="0"/>
              <a:t>).</a:t>
            </a:r>
          </a:p>
          <a:p>
            <a:pPr lvl="1"/>
            <a:r>
              <a:rPr lang="en-US" sz="1800" dirty="0"/>
              <a:t>T</a:t>
            </a:r>
            <a:r>
              <a:rPr lang="en-US" sz="1800" dirty="0" smtClean="0"/>
              <a:t>he number of possible </a:t>
            </a:r>
            <a:r>
              <a:rPr lang="en-US" sz="1800" i="1" dirty="0" smtClean="0"/>
              <a:t>t</a:t>
            </a:r>
            <a:r>
              <a:rPr lang="en-US" sz="1800" dirty="0" smtClean="0"/>
              <a:t>1 and </a:t>
            </a:r>
            <a:r>
              <a:rPr lang="en-US" sz="1800" i="1" dirty="0" smtClean="0"/>
              <a:t>t</a:t>
            </a:r>
            <a:r>
              <a:rPr lang="en-US" sz="1800" dirty="0" smtClean="0"/>
              <a:t>2 is </a:t>
            </a:r>
            <a:r>
              <a:rPr lang="en-US" sz="1800" i="1" dirty="0" smtClean="0"/>
              <a:t>O</a:t>
            </a:r>
            <a:r>
              <a:rPr lang="en-US" sz="1800" dirty="0" smtClean="0"/>
              <a:t>(</a:t>
            </a:r>
            <a:r>
              <a:rPr lang="en-US" sz="1800" i="1" dirty="0" smtClean="0"/>
              <a:t>n</a:t>
            </a:r>
            <a:r>
              <a:rPr lang="en-US" sz="1800" baseline="30000" dirty="0" smtClean="0"/>
              <a:t>2</a:t>
            </a:r>
            <a:r>
              <a:rPr lang="en-US" sz="1800" dirty="0" smtClean="0"/>
              <a:t>). </a:t>
            </a:r>
          </a:p>
          <a:p>
            <a:pPr lvl="1"/>
            <a:r>
              <a:rPr lang="en-US" sz="1800" dirty="0" smtClean="0"/>
              <a:t>The number of possible [</a:t>
            </a:r>
            <a:r>
              <a:rPr lang="en-US" sz="1800" i="1" dirty="0" smtClean="0"/>
              <a:t>t</a:t>
            </a:r>
            <a:r>
              <a:rPr lang="en-US" sz="1800" dirty="0" smtClean="0"/>
              <a:t>1,</a:t>
            </a:r>
            <a:r>
              <a:rPr lang="en-US" sz="1800" i="1" dirty="0" smtClean="0"/>
              <a:t>t</a:t>
            </a:r>
            <a:r>
              <a:rPr lang="en-US" sz="1800" dirty="0" smtClean="0"/>
              <a:t>2] is </a:t>
            </a:r>
            <a:r>
              <a:rPr lang="en-US" sz="1800" i="1" dirty="0" smtClean="0"/>
              <a:t>O</a:t>
            </a:r>
            <a:r>
              <a:rPr lang="en-US" sz="1800" dirty="0" smtClean="0"/>
              <a:t>(</a:t>
            </a:r>
            <a:r>
              <a:rPr lang="en-US" sz="1800" i="1" dirty="0" smtClean="0"/>
              <a:t>n</a:t>
            </a:r>
            <a:r>
              <a:rPr lang="en-US" sz="1800" baseline="30000" dirty="0" smtClean="0"/>
              <a:t>4</a:t>
            </a:r>
            <a:r>
              <a:rPr lang="en-US" sz="1800" dirty="0" smtClean="0"/>
              <a:t>).</a:t>
            </a:r>
          </a:p>
          <a:p>
            <a:pPr lvl="1"/>
            <a:r>
              <a:rPr lang="en-US" sz="1800" dirty="0" smtClean="0"/>
              <a:t>Each scanning is O(</a:t>
            </a:r>
            <a:r>
              <a:rPr lang="en-US" sz="1800" i="1" dirty="0" smtClean="0"/>
              <a:t>n</a:t>
            </a:r>
            <a:r>
              <a:rPr lang="en-US" sz="1800" dirty="0" smtClean="0"/>
              <a:t>). The total cost is </a:t>
            </a:r>
            <a:r>
              <a:rPr lang="en-US" sz="1800" i="1" dirty="0" smtClean="0"/>
              <a:t>O</a:t>
            </a:r>
            <a:r>
              <a:rPr lang="en-US" sz="1800" dirty="0" smtClean="0"/>
              <a:t>(</a:t>
            </a:r>
            <a:r>
              <a:rPr lang="en-US" sz="1800" i="1" dirty="0" smtClean="0"/>
              <a:t>n</a:t>
            </a:r>
            <a:r>
              <a:rPr lang="en-US" sz="1800" baseline="30000" dirty="0" smtClean="0"/>
              <a:t>5</a:t>
            </a:r>
            <a:r>
              <a:rPr lang="en-US" sz="1800" dirty="0" smtClean="0"/>
              <a:t>).</a:t>
            </a:r>
          </a:p>
          <a:p>
            <a:r>
              <a:rPr lang="en-US" sz="2000" dirty="0" smtClean="0"/>
              <a:t>Cannot handle large event sequences.</a:t>
            </a:r>
            <a:endParaRPr lang="en-US" sz="2000" dirty="0"/>
          </a:p>
        </p:txBody>
      </p:sp>
    </p:spTree>
    <p:extLst>
      <p:ext uri="{BB962C8B-B14F-4D97-AF65-F5344CB8AC3E}">
        <p14:creationId xmlns:p14="http://schemas.microsoft.com/office/powerpoint/2010/main" val="3448408317"/>
      </p:ext>
    </p:extLst>
  </p:cSld>
  <p:clrMapOvr>
    <a:masterClrMapping/>
  </p:clrMapOvr>
  <mc:AlternateContent xmlns:mc="http://schemas.openxmlformats.org/markup-compatibility/2006" xmlns:p14="http://schemas.microsoft.com/office/powerpoint/2010/main">
    <mc:Choice Requires="p14">
      <p:transition spd="slow" p14:dur="2000" advTm="445"/>
    </mc:Choice>
    <mc:Fallback xmlns="">
      <p:transition spd="slow" advTm="445"/>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Complexity Lower Bound</a:t>
            </a:r>
            <a:endParaRPr lang="en-US" dirty="0"/>
          </a:p>
        </p:txBody>
      </p:sp>
      <p:sp>
        <p:nvSpPr>
          <p:cNvPr id="3" name="Content Placeholder 2"/>
          <p:cNvSpPr>
            <a:spLocks noGrp="1"/>
          </p:cNvSpPr>
          <p:nvPr>
            <p:ph idx="1"/>
          </p:nvPr>
        </p:nvSpPr>
        <p:spPr/>
        <p:txBody>
          <a:bodyPr>
            <a:noAutofit/>
          </a:bodyPr>
          <a:lstStyle/>
          <a:p>
            <a:r>
              <a:rPr lang="en-US" sz="2400" dirty="0"/>
              <a:t>The problem of finding all qualified time intervals is 3SUM-Hard, so the there is </a:t>
            </a:r>
            <a:r>
              <a:rPr lang="en-US" sz="2400" i="1" dirty="0"/>
              <a:t>o</a:t>
            </a:r>
            <a:r>
              <a:rPr lang="en-US" sz="2400" dirty="0"/>
              <a:t>(</a:t>
            </a:r>
            <a:r>
              <a:rPr lang="en-US" sz="2400" i="1" dirty="0"/>
              <a:t>n</a:t>
            </a:r>
            <a:r>
              <a:rPr lang="en-US" sz="2400" baseline="30000" dirty="0"/>
              <a:t>2</a:t>
            </a:r>
            <a:r>
              <a:rPr lang="en-US" sz="2400" dirty="0"/>
              <a:t>) algorithm in the worst </a:t>
            </a:r>
            <a:r>
              <a:rPr lang="en-US" sz="2400" dirty="0" smtClean="0"/>
              <a:t>case </a:t>
            </a:r>
            <a:r>
              <a:rPr lang="en-US" sz="1800" dirty="0" smtClean="0"/>
              <a:t>(A. </a:t>
            </a:r>
            <a:r>
              <a:rPr lang="en-US" sz="1800" dirty="0" err="1" smtClean="0"/>
              <a:t>Gajentaan</a:t>
            </a:r>
            <a:r>
              <a:rPr lang="en-US" sz="1800" dirty="0"/>
              <a:t> </a:t>
            </a:r>
            <a:r>
              <a:rPr lang="en-US" sz="1800" dirty="0" smtClean="0"/>
              <a:t>et al., 1995)</a:t>
            </a:r>
            <a:r>
              <a:rPr lang="en-US" sz="2400" dirty="0" smtClean="0"/>
              <a:t>.</a:t>
            </a:r>
            <a:endParaRPr lang="en-US" sz="2400" dirty="0"/>
          </a:p>
          <a:p>
            <a:endParaRPr lang="en-US" sz="2400" dirty="0"/>
          </a:p>
          <a:p>
            <a:r>
              <a:rPr lang="en-US" sz="2400" b="1" dirty="0"/>
              <a:t>3SUM problem</a:t>
            </a:r>
            <a:r>
              <a:rPr lang="en-US" sz="2400" dirty="0"/>
              <a:t>: Given a set of </a:t>
            </a:r>
            <a:r>
              <a:rPr lang="en-US" sz="2400" i="1" dirty="0"/>
              <a:t>n</a:t>
            </a:r>
            <a:r>
              <a:rPr lang="en-US" sz="2400" dirty="0"/>
              <a:t> integers, is there three integers </a:t>
            </a:r>
            <a:r>
              <a:rPr lang="en-US" sz="2400" i="1" dirty="0" err="1"/>
              <a:t>a</a:t>
            </a:r>
            <a:r>
              <a:rPr lang="en-US" sz="2400" dirty="0" err="1"/>
              <a:t>,</a:t>
            </a:r>
            <a:r>
              <a:rPr lang="en-US" sz="2400" i="1" u="sng" dirty="0" err="1"/>
              <a:t>b</a:t>
            </a:r>
            <a:r>
              <a:rPr lang="en-US" sz="2400" dirty="0" err="1"/>
              <a:t>,</a:t>
            </a:r>
            <a:r>
              <a:rPr lang="en-US" sz="2400" i="1" dirty="0" err="1"/>
              <a:t>c</a:t>
            </a:r>
            <a:r>
              <a:rPr lang="en-US" sz="2400" dirty="0"/>
              <a:t> in the set such that </a:t>
            </a:r>
            <a:r>
              <a:rPr lang="en-US" sz="2400" i="1" dirty="0" err="1"/>
              <a:t>a</a:t>
            </a:r>
            <a:r>
              <a:rPr lang="en-US" sz="2400" dirty="0" err="1"/>
              <a:t>+</a:t>
            </a:r>
            <a:r>
              <a:rPr lang="en-US" sz="2400" i="1" dirty="0" err="1"/>
              <a:t>b</a:t>
            </a:r>
            <a:r>
              <a:rPr lang="en-US" sz="2400" dirty="0"/>
              <a:t>=</a:t>
            </a:r>
            <a:r>
              <a:rPr lang="en-US" sz="2400" i="1" dirty="0"/>
              <a:t>c</a:t>
            </a:r>
            <a:r>
              <a:rPr lang="en-US" sz="2400" dirty="0"/>
              <a:t>?</a:t>
            </a:r>
          </a:p>
          <a:p>
            <a:endParaRPr lang="en-US" sz="2400" dirty="0"/>
          </a:p>
          <a:p>
            <a:r>
              <a:rPr lang="en-US" sz="2400" dirty="0"/>
              <a:t>No </a:t>
            </a:r>
            <a:r>
              <a:rPr lang="en-US" sz="2400" i="1" dirty="0"/>
              <a:t>o</a:t>
            </a:r>
            <a:r>
              <a:rPr lang="en-US" sz="2400" dirty="0"/>
              <a:t>(</a:t>
            </a:r>
            <a:r>
              <a:rPr lang="en-US" sz="2400" i="1" dirty="0"/>
              <a:t>n</a:t>
            </a:r>
            <a:r>
              <a:rPr lang="en-US" sz="2400" baseline="30000" dirty="0"/>
              <a:t>2</a:t>
            </a:r>
            <a:r>
              <a:rPr lang="en-US" sz="2400" dirty="0"/>
              <a:t>) algorithm can solve this problem in the worst case</a:t>
            </a:r>
            <a:r>
              <a:rPr lang="en-US" sz="2400" dirty="0" smtClean="0"/>
              <a:t>.</a:t>
            </a:r>
            <a:endParaRPr lang="en-US" sz="2400"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314267979"/>
      </p:ext>
    </p:extLst>
  </p:cSld>
  <p:clrMapOvr>
    <a:masterClrMapping/>
  </p:clrMapOvr>
  <mc:AlternateContent xmlns:mc="http://schemas.openxmlformats.org/markup-compatibility/2006" xmlns:p14="http://schemas.microsoft.com/office/powerpoint/2010/main">
    <mc:Choice Requires="p14">
      <p:transition spd="slow" p14:dur="2000" advTm="645"/>
    </mc:Choice>
    <mc:Fallback xmlns="">
      <p:transition spd="slow" advTm="645"/>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Preliminary Work: </a:t>
            </a:r>
            <a:r>
              <a:rPr lang="en-US" sz="3600" dirty="0" err="1" smtClean="0"/>
              <a:t>STScan</a:t>
            </a:r>
            <a:r>
              <a:rPr lang="en-US" sz="3600" dirty="0" smtClean="0"/>
              <a:t> Algorithm</a:t>
            </a:r>
            <a:endParaRPr lang="en-US" sz="3600"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Content Placeholder 3"/>
          <p:cNvSpPr>
            <a:spLocks noGrp="1"/>
          </p:cNvSpPr>
          <p:nvPr>
            <p:ph idx="1"/>
          </p:nvPr>
        </p:nvSpPr>
        <p:spPr>
          <a:xfrm>
            <a:off x="457200" y="1219200"/>
            <a:ext cx="8212137" cy="914399"/>
          </a:xfrm>
        </p:spPr>
        <p:txBody>
          <a:bodyPr>
            <a:normAutofit fontScale="70000" lnSpcReduction="20000"/>
          </a:bodyPr>
          <a:lstStyle/>
          <a:p>
            <a:r>
              <a:rPr lang="en-US" dirty="0" smtClean="0"/>
              <a:t>Idea:</a:t>
            </a:r>
          </a:p>
          <a:p>
            <a:pPr lvl="1"/>
            <a:r>
              <a:rPr lang="en-US" dirty="0" smtClean="0"/>
              <a:t>Avoid </a:t>
            </a:r>
            <a:r>
              <a:rPr lang="en-US" dirty="0" smtClean="0">
                <a:solidFill>
                  <a:srgbClr val="FF0000"/>
                </a:solidFill>
              </a:rPr>
              <a:t>redundant</a:t>
            </a:r>
            <a:r>
              <a:rPr lang="en-US" dirty="0" smtClean="0"/>
              <a:t> scanning, store all time lags into a sorted table.</a:t>
            </a:r>
          </a:p>
          <a:p>
            <a:pPr marL="282575" lvl="1" indent="0">
              <a:buNone/>
            </a:pPr>
            <a:endParaRPr lang="en-US" dirty="0" smtClean="0"/>
          </a:p>
          <a:p>
            <a:pPr lvl="1"/>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172119688"/>
              </p:ext>
            </p:extLst>
          </p:nvPr>
        </p:nvGraphicFramePr>
        <p:xfrm>
          <a:off x="4038600" y="2497851"/>
          <a:ext cx="4768333" cy="3843497"/>
        </p:xfrm>
        <a:graphic>
          <a:graphicData uri="http://schemas.openxmlformats.org/presentationml/2006/ole">
            <mc:AlternateContent xmlns:mc="http://schemas.openxmlformats.org/markup-compatibility/2006">
              <mc:Choice xmlns:v="urn:schemas-microsoft-com:vml" Requires="v">
                <p:oleObj spid="_x0000_s6240" name="Visio" r:id="rId3" imgW="5303377" imgH="4275106" progId="Visio.Drawing.11">
                  <p:embed/>
                </p:oleObj>
              </mc:Choice>
              <mc:Fallback>
                <p:oleObj name="Visio" r:id="rId3" imgW="5303377" imgH="427510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2497851"/>
                        <a:ext cx="4768333" cy="38434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323056" y="3819435"/>
            <a:ext cx="3163887" cy="1200329"/>
          </a:xfrm>
          <a:prstGeom prst="rect">
            <a:avLst/>
          </a:prstGeom>
          <a:noFill/>
        </p:spPr>
        <p:txBody>
          <a:bodyPr wrap="square" rtlCol="0">
            <a:spAutoFit/>
          </a:bodyPr>
          <a:lstStyle/>
          <a:p>
            <a:r>
              <a:rPr lang="en-US" i="1" dirty="0" smtClean="0"/>
              <a:t>t</a:t>
            </a:r>
            <a:r>
              <a:rPr lang="en-US" dirty="0" smtClean="0"/>
              <a:t>(</a:t>
            </a:r>
            <a:r>
              <a:rPr lang="en-US" i="1" dirty="0" smtClean="0"/>
              <a:t>x</a:t>
            </a:r>
            <a:r>
              <a:rPr lang="en-US" baseline="-25000" dirty="0" smtClean="0"/>
              <a:t>5</a:t>
            </a:r>
            <a:r>
              <a:rPr lang="en-US" dirty="0" smtClean="0"/>
              <a:t>)-t(</a:t>
            </a:r>
            <a:r>
              <a:rPr lang="en-US" i="1" dirty="0" smtClean="0"/>
              <a:t>x</a:t>
            </a:r>
            <a:r>
              <a:rPr lang="en-US" baseline="-25000" dirty="0" smtClean="0"/>
              <a:t>3</a:t>
            </a:r>
            <a:r>
              <a:rPr lang="en-US" dirty="0" smtClean="0"/>
              <a:t>)=3030-3010=20.</a:t>
            </a:r>
          </a:p>
          <a:p>
            <a:r>
              <a:rPr lang="en-US" i="1" dirty="0" smtClean="0"/>
              <a:t>E</a:t>
            </a:r>
            <a:r>
              <a:rPr lang="en-US" baseline="-25000" dirty="0" smtClean="0"/>
              <a:t>2</a:t>
            </a:r>
            <a:r>
              <a:rPr lang="en-US" dirty="0" smtClean="0"/>
              <a:t> is 20, so</a:t>
            </a:r>
          </a:p>
          <a:p>
            <a:r>
              <a:rPr lang="en-US" dirty="0" smtClean="0"/>
              <a:t>insert  3 into </a:t>
            </a:r>
            <a:r>
              <a:rPr lang="en-US" i="1" dirty="0" smtClean="0"/>
              <a:t>IA</a:t>
            </a:r>
            <a:r>
              <a:rPr lang="en-US" baseline="-25000" dirty="0" smtClean="0"/>
              <a:t>2</a:t>
            </a:r>
            <a:r>
              <a:rPr lang="en-US" dirty="0" smtClean="0"/>
              <a:t>,</a:t>
            </a:r>
            <a:endParaRPr lang="en-US" baseline="-25000" dirty="0" smtClean="0"/>
          </a:p>
          <a:p>
            <a:r>
              <a:rPr lang="en-US" dirty="0" smtClean="0"/>
              <a:t>insert  5 into </a:t>
            </a:r>
            <a:r>
              <a:rPr lang="en-US" i="1" dirty="0" smtClean="0"/>
              <a:t>IB</a:t>
            </a:r>
            <a:r>
              <a:rPr lang="en-US" baseline="-25000" dirty="0" smtClean="0"/>
              <a:t>2</a:t>
            </a:r>
            <a:r>
              <a:rPr lang="en-US" dirty="0" smtClean="0"/>
              <a:t>.</a:t>
            </a:r>
            <a:endParaRPr lang="en-US" dirty="0"/>
          </a:p>
        </p:txBody>
      </p:sp>
      <p:cxnSp>
        <p:nvCxnSpPr>
          <p:cNvPr id="10" name="Straight Arrow Connector 9"/>
          <p:cNvCxnSpPr/>
          <p:nvPr/>
        </p:nvCxnSpPr>
        <p:spPr>
          <a:xfrm flipH="1">
            <a:off x="2514600" y="2970926"/>
            <a:ext cx="304800" cy="848509"/>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1752600" y="3031825"/>
            <a:ext cx="2286000" cy="78761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aphicFrame>
        <p:nvGraphicFramePr>
          <p:cNvPr id="12" name="Object 202"/>
          <p:cNvGraphicFramePr>
            <a:graphicFrameLocks noChangeAspect="1"/>
          </p:cNvGraphicFramePr>
          <p:nvPr>
            <p:extLst>
              <p:ext uri="{D42A27DB-BD31-4B8C-83A1-F6EECF244321}">
                <p14:modId xmlns:p14="http://schemas.microsoft.com/office/powerpoint/2010/main" val="2154104883"/>
              </p:ext>
            </p:extLst>
          </p:nvPr>
        </p:nvGraphicFramePr>
        <p:xfrm>
          <a:off x="304800" y="2009775"/>
          <a:ext cx="4681537" cy="1022050"/>
        </p:xfrm>
        <a:graphic>
          <a:graphicData uri="http://schemas.openxmlformats.org/presentationml/2006/ole">
            <mc:AlternateContent xmlns:mc="http://schemas.openxmlformats.org/markup-compatibility/2006">
              <mc:Choice xmlns:v="urn:schemas-microsoft-com:vml" Requires="v">
                <p:oleObj spid="_x0000_s6241" name="Visio" r:id="rId5" imgW="4333500" imgH="945940" progId="Visio.Drawing.11">
                  <p:embed/>
                </p:oleObj>
              </mc:Choice>
              <mc:Fallback>
                <p:oleObj name="Visio" r:id="rId5" imgW="4333500" imgH="945940"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2009775"/>
                        <a:ext cx="4681537" cy="102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86673555"/>
      </p:ext>
    </p:extLst>
  </p:cSld>
  <p:clrMapOvr>
    <a:masterClrMapping/>
  </p:clrMapOvr>
  <mc:AlternateContent xmlns:mc="http://schemas.openxmlformats.org/markup-compatibility/2006" xmlns:p14="http://schemas.microsoft.com/office/powerpoint/2010/main">
    <mc:Choice Requires="p14">
      <p:transition spd="slow" p14:dur="2000" advTm="509"/>
    </mc:Choice>
    <mc:Fallback xmlns="">
      <p:transition spd="slow" advTm="509"/>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STScan</a:t>
            </a:r>
            <a:r>
              <a:rPr lang="en-US" dirty="0" smtClean="0"/>
              <a:t> Algorithm</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Content Placeholder 3"/>
          <p:cNvSpPr>
            <a:spLocks noGrp="1"/>
          </p:cNvSpPr>
          <p:nvPr>
            <p:ph idx="1"/>
          </p:nvPr>
        </p:nvSpPr>
        <p:spPr>
          <a:xfrm>
            <a:off x="792663" y="1524000"/>
            <a:ext cx="7583487" cy="1622425"/>
          </a:xfrm>
        </p:spPr>
        <p:txBody>
          <a:bodyPr/>
          <a:lstStyle/>
          <a:p>
            <a:r>
              <a:rPr lang="en-US" sz="2000" dirty="0" smtClean="0"/>
              <a:t>Every lag interval is represented as a </a:t>
            </a:r>
            <a:r>
              <a:rPr lang="en-US" sz="2000" dirty="0" smtClean="0">
                <a:solidFill>
                  <a:srgbClr val="FF0000"/>
                </a:solidFill>
              </a:rPr>
              <a:t>sub-segment</a:t>
            </a:r>
            <a:r>
              <a:rPr lang="en-US" sz="2000" dirty="0" smtClean="0"/>
              <a:t> of the linked list. </a:t>
            </a:r>
          </a:p>
          <a:p>
            <a:r>
              <a:rPr lang="en-US" sz="2000" dirty="0" smtClean="0"/>
              <a:t>For example: [20,120] is </a:t>
            </a:r>
            <a:r>
              <a:rPr lang="en-US" sz="2000" i="1" dirty="0" smtClean="0"/>
              <a:t>E</a:t>
            </a:r>
            <a:r>
              <a:rPr lang="en-US" sz="2000" baseline="-25000" dirty="0" smtClean="0"/>
              <a:t>2</a:t>
            </a:r>
            <a:r>
              <a:rPr lang="en-US" sz="2000" i="1" dirty="0" smtClean="0"/>
              <a:t>E</a:t>
            </a:r>
            <a:r>
              <a:rPr lang="en-US" sz="2000" baseline="-25000" dirty="0" smtClean="0"/>
              <a:t>3</a:t>
            </a:r>
            <a:r>
              <a:rPr lang="en-US" sz="2000" i="1" dirty="0" smtClean="0"/>
              <a:t>E</a:t>
            </a:r>
            <a:r>
              <a:rPr lang="en-US" sz="2000" baseline="-25000" dirty="0" smtClean="0"/>
              <a:t>4</a:t>
            </a:r>
            <a:r>
              <a:rPr lang="en-US" sz="2000" dirty="0" smtClean="0"/>
              <a:t>, the number of occurrences is |</a:t>
            </a:r>
            <a:r>
              <a:rPr lang="en-US" sz="2000" i="1" dirty="0" smtClean="0"/>
              <a:t>IA</a:t>
            </a:r>
            <a:r>
              <a:rPr lang="en-US" sz="2000" baseline="-25000" dirty="0" smtClean="0"/>
              <a:t>2</a:t>
            </a:r>
            <a:r>
              <a:rPr lang="en-US" sz="2000" dirty="0" smtClean="0"/>
              <a:t> </a:t>
            </a:r>
            <a:r>
              <a:rPr lang="en-US" sz="2000" dirty="0" smtClean="0">
                <a:latin typeface="Cambria Math"/>
                <a:ea typeface="Cambria Math"/>
              </a:rPr>
              <a:t>∪ </a:t>
            </a:r>
            <a:r>
              <a:rPr lang="en-US" sz="2000" i="1" dirty="0" smtClean="0"/>
              <a:t>IA</a:t>
            </a:r>
            <a:r>
              <a:rPr lang="en-US" sz="2000" baseline="-25000" dirty="0" smtClean="0"/>
              <a:t>3</a:t>
            </a:r>
            <a:r>
              <a:rPr lang="en-US" sz="2000" i="1" dirty="0" smtClean="0"/>
              <a:t> </a:t>
            </a:r>
            <a:r>
              <a:rPr lang="en-US" sz="2000" dirty="0" smtClean="0">
                <a:latin typeface="Cambria Math"/>
                <a:ea typeface="Cambria Math"/>
              </a:rPr>
              <a:t>∪ </a:t>
            </a:r>
            <a:r>
              <a:rPr lang="en-US" sz="2000" i="1" dirty="0" smtClean="0"/>
              <a:t>IA</a:t>
            </a:r>
            <a:r>
              <a:rPr lang="en-US" sz="2000" baseline="-25000" dirty="0" smtClean="0"/>
              <a:t>4</a:t>
            </a:r>
            <a:r>
              <a:rPr lang="en-US" sz="2000" dirty="0" smtClean="0"/>
              <a:t> |</a:t>
            </a:r>
            <a:endParaRPr lang="en-US" sz="2000" baseline="-25000" dirty="0" smtClean="0"/>
          </a:p>
          <a:p>
            <a:endParaRPr lang="en-US" sz="2000" dirty="0" smtClean="0"/>
          </a:p>
          <a:p>
            <a:pPr marL="282575" lvl="1" indent="0">
              <a:buNone/>
            </a:pPr>
            <a:endParaRPr lang="en-US" sz="1800" dirty="0" smtClean="0"/>
          </a:p>
          <a:p>
            <a:pPr lvl="1"/>
            <a:endParaRPr lang="en-US" sz="1800" dirty="0"/>
          </a:p>
        </p:txBody>
      </p:sp>
      <p:graphicFrame>
        <p:nvGraphicFramePr>
          <p:cNvPr id="8" name="Object 7"/>
          <p:cNvGraphicFramePr>
            <a:graphicFrameLocks noChangeAspect="1"/>
          </p:cNvGraphicFramePr>
          <p:nvPr>
            <p:extLst>
              <p:ext uri="{D42A27DB-BD31-4B8C-83A1-F6EECF244321}">
                <p14:modId xmlns:p14="http://schemas.microsoft.com/office/powerpoint/2010/main" val="2537384045"/>
              </p:ext>
            </p:extLst>
          </p:nvPr>
        </p:nvGraphicFramePr>
        <p:xfrm>
          <a:off x="3615017" y="2666477"/>
          <a:ext cx="4768333" cy="3843497"/>
        </p:xfrm>
        <a:graphic>
          <a:graphicData uri="http://schemas.openxmlformats.org/presentationml/2006/ole">
            <mc:AlternateContent xmlns:mc="http://schemas.openxmlformats.org/markup-compatibility/2006">
              <mc:Choice xmlns:v="urn:schemas-microsoft-com:vml" Requires="v">
                <p:oleObj spid="_x0000_s3624" name="Visio" r:id="rId3" imgW="5303377" imgH="4275106" progId="Visio.Drawing.11">
                  <p:embed/>
                </p:oleObj>
              </mc:Choice>
              <mc:Fallback>
                <p:oleObj name="Visio" r:id="rId3" imgW="5303377" imgH="427510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5017" y="2666477"/>
                        <a:ext cx="4768333" cy="38434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394200" y="3146426"/>
            <a:ext cx="2971800" cy="2308324"/>
          </a:xfrm>
          <a:prstGeom prst="rect">
            <a:avLst/>
          </a:prstGeom>
          <a:noFill/>
        </p:spPr>
        <p:txBody>
          <a:bodyPr wrap="square" rtlCol="0">
            <a:spAutoFit/>
          </a:bodyPr>
          <a:lstStyle/>
          <a:p>
            <a:r>
              <a:rPr lang="en-US" dirty="0" smtClean="0"/>
              <a:t>Time cost for creating this table is </a:t>
            </a:r>
            <a:r>
              <a:rPr lang="en-US" i="1" dirty="0" smtClean="0"/>
              <a:t>O</a:t>
            </a:r>
            <a:r>
              <a:rPr lang="en-US" dirty="0" smtClean="0"/>
              <a:t>(</a:t>
            </a:r>
            <a:r>
              <a:rPr lang="en-US" i="1" dirty="0" smtClean="0"/>
              <a:t>n</a:t>
            </a:r>
            <a:r>
              <a:rPr lang="en-US" baseline="30000" dirty="0" smtClean="0"/>
              <a:t>2</a:t>
            </a:r>
            <a:r>
              <a:rPr lang="en-US" dirty="0" smtClean="0"/>
              <a:t>).</a:t>
            </a:r>
          </a:p>
          <a:p>
            <a:endParaRPr lang="en-US" dirty="0" smtClean="0"/>
          </a:p>
          <a:p>
            <a:r>
              <a:rPr lang="en-US" dirty="0" smtClean="0"/>
              <a:t>The number of elements is </a:t>
            </a:r>
            <a:r>
              <a:rPr lang="en-US" i="1" dirty="0" smtClean="0"/>
              <a:t>O</a:t>
            </a:r>
            <a:r>
              <a:rPr lang="en-US" dirty="0" smtClean="0"/>
              <a:t>(3</a:t>
            </a:r>
            <a:r>
              <a:rPr lang="en-US" i="1" dirty="0" smtClean="0"/>
              <a:t>n</a:t>
            </a:r>
            <a:r>
              <a:rPr lang="en-US" baseline="30000" dirty="0" smtClean="0"/>
              <a:t>2</a:t>
            </a:r>
            <a:r>
              <a:rPr lang="en-US" dirty="0" smtClean="0"/>
              <a:t>)=</a:t>
            </a:r>
            <a:r>
              <a:rPr lang="en-US" i="1" dirty="0" smtClean="0"/>
              <a:t>O</a:t>
            </a:r>
            <a:r>
              <a:rPr lang="en-US" dirty="0" smtClean="0"/>
              <a:t>(</a:t>
            </a:r>
            <a:r>
              <a:rPr lang="en-US" i="1" dirty="0" smtClean="0"/>
              <a:t>n</a:t>
            </a:r>
            <a:r>
              <a:rPr lang="en-US" baseline="30000" dirty="0" smtClean="0"/>
              <a:t>2</a:t>
            </a:r>
            <a:r>
              <a:rPr lang="en-US" dirty="0" smtClean="0"/>
              <a:t>).</a:t>
            </a:r>
          </a:p>
          <a:p>
            <a:endParaRPr lang="en-US" dirty="0"/>
          </a:p>
          <a:p>
            <a:r>
              <a:rPr lang="en-US" dirty="0" smtClean="0"/>
              <a:t>Time cost for scanning is </a:t>
            </a:r>
            <a:r>
              <a:rPr lang="en-US" i="1" dirty="0" smtClean="0"/>
              <a:t>O</a:t>
            </a:r>
            <a:r>
              <a:rPr lang="en-US" dirty="0" smtClean="0"/>
              <a:t>(</a:t>
            </a:r>
            <a:r>
              <a:rPr lang="en-US" i="1" dirty="0" smtClean="0"/>
              <a:t>n</a:t>
            </a:r>
            <a:r>
              <a:rPr lang="en-US" baseline="30000" dirty="0" smtClean="0"/>
              <a:t>2</a:t>
            </a:r>
            <a:r>
              <a:rPr lang="en-US" dirty="0" smtClean="0"/>
              <a:t>).</a:t>
            </a:r>
            <a:endParaRPr lang="en-US" dirty="0"/>
          </a:p>
        </p:txBody>
      </p:sp>
      <p:cxnSp>
        <p:nvCxnSpPr>
          <p:cNvPr id="10" name="Straight Connector 9"/>
          <p:cNvCxnSpPr/>
          <p:nvPr/>
        </p:nvCxnSpPr>
        <p:spPr>
          <a:xfrm>
            <a:off x="5257800" y="4572000"/>
            <a:ext cx="15240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1531555"/>
      </p:ext>
    </p:extLst>
  </p:cSld>
  <p:clrMapOvr>
    <a:masterClrMapping/>
  </p:clrMapOvr>
  <mc:AlternateContent xmlns:mc="http://schemas.openxmlformats.org/markup-compatibility/2006" xmlns:p14="http://schemas.microsoft.com/office/powerpoint/2010/main">
    <mc:Choice Requires="p14">
      <p:transition spd="slow" p14:dur="2000" advTm="669"/>
    </mc:Choice>
    <mc:Fallback xmlns="">
      <p:transition spd="slow" advTm="669"/>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Background and </a:t>
            </a:r>
            <a:r>
              <a:rPr lang="en-US" dirty="0"/>
              <a:t>Overview</a:t>
            </a:r>
            <a:endParaRPr lang="en-US" dirty="0" smtClean="0"/>
          </a:p>
          <a:p>
            <a:r>
              <a:rPr lang="en-US" dirty="0" smtClean="0"/>
              <a:t>Research Problems</a:t>
            </a:r>
          </a:p>
          <a:p>
            <a:pPr lvl="1"/>
            <a:r>
              <a:rPr lang="en-US" dirty="0" smtClean="0"/>
              <a:t>Converting Textual Log to System Events</a:t>
            </a:r>
          </a:p>
          <a:p>
            <a:pPr lvl="1"/>
            <a:r>
              <a:rPr lang="en-US" dirty="0" smtClean="0"/>
              <a:t>Monitoring Configuration Optimization</a:t>
            </a:r>
          </a:p>
          <a:p>
            <a:pPr lvl="2"/>
            <a:r>
              <a:rPr lang="en-US" dirty="0" smtClean="0"/>
              <a:t>False Positive</a:t>
            </a:r>
          </a:p>
          <a:p>
            <a:pPr lvl="2"/>
            <a:r>
              <a:rPr lang="en-US" dirty="0" smtClean="0"/>
              <a:t>False Negative</a:t>
            </a:r>
          </a:p>
          <a:p>
            <a:pPr lvl="1"/>
            <a:r>
              <a:rPr lang="en-US" dirty="0" smtClean="0"/>
              <a:t>Analysis on Detected System Issues</a:t>
            </a:r>
          </a:p>
          <a:p>
            <a:pPr lvl="2"/>
            <a:r>
              <a:rPr lang="en-US" dirty="0"/>
              <a:t>Temporal Dependencies of </a:t>
            </a:r>
            <a:r>
              <a:rPr lang="en-US" dirty="0" smtClean="0"/>
              <a:t>Events</a:t>
            </a:r>
          </a:p>
          <a:p>
            <a:pPr lvl="2"/>
            <a:r>
              <a:rPr lang="en-US" dirty="0" smtClean="0">
                <a:solidFill>
                  <a:srgbClr val="FF0000"/>
                </a:solidFill>
              </a:rPr>
              <a:t>Incident Resolution Recommendation</a:t>
            </a:r>
            <a:endParaRPr lang="en-US" dirty="0">
              <a:solidFill>
                <a:srgbClr val="FF0000"/>
              </a:solidFill>
            </a:endParaRPr>
          </a:p>
          <a:p>
            <a:pPr lvl="2"/>
            <a:r>
              <a:rPr lang="en-US" dirty="0" smtClean="0"/>
              <a:t>Textual Event Segments Search</a:t>
            </a:r>
          </a:p>
          <a:p>
            <a:r>
              <a:rPr lang="en-US" dirty="0" smtClean="0"/>
              <a:t>Summary and Timeline</a:t>
            </a:r>
          </a:p>
          <a:p>
            <a:endParaRPr lang="en-US" dirty="0"/>
          </a:p>
        </p:txBody>
      </p:sp>
      <p:sp>
        <p:nvSpPr>
          <p:cNvPr id="4" name="Date Placeholder 3"/>
          <p:cNvSpPr>
            <a:spLocks noGrp="1"/>
          </p:cNvSpPr>
          <p:nvPr>
            <p:ph type="dt" sz="half" idx="10"/>
          </p:nvPr>
        </p:nvSpPr>
        <p:spPr/>
        <p:txBody>
          <a:bodyPr/>
          <a:lstStyle/>
          <a:p>
            <a:fld id="{947345FD-1553-4BDE-925D-C8D6C4CECFAB}"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132923470"/>
      </p:ext>
    </p:extLst>
  </p:cSld>
  <p:clrMapOvr>
    <a:masterClrMapping/>
  </p:clrMapOvr>
  <mc:AlternateContent xmlns:mc="http://schemas.openxmlformats.org/markup-compatibility/2006" xmlns:p14="http://schemas.microsoft.com/office/powerpoint/2010/main">
    <mc:Choice Requires="p14">
      <p:transition spd="slow" p14:dur="2000" advTm="381"/>
    </mc:Choice>
    <mc:Fallback xmlns="">
      <p:transition spd="slow" advTm="38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7297"/>
            <a:ext cx="8229600" cy="1143000"/>
          </a:xfrm>
        </p:spPr>
        <p:txBody>
          <a:bodyPr/>
          <a:lstStyle/>
          <a:p>
            <a:r>
              <a:rPr lang="en-US" dirty="0" smtClean="0"/>
              <a:t>Background (Cont.)</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9400" y="2180020"/>
            <a:ext cx="4690454" cy="3839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152399" y="1196879"/>
            <a:ext cx="4343401" cy="1015663"/>
          </a:xfrm>
          <a:prstGeom prst="rect">
            <a:avLst/>
          </a:prstGeom>
          <a:ln>
            <a:solidFill>
              <a:schemeClr val="tx1"/>
            </a:solidFill>
          </a:ln>
        </p:spPr>
        <p:txBody>
          <a:bodyPr wrap="square">
            <a:spAutoFit/>
          </a:bodyPr>
          <a:lstStyle/>
          <a:p>
            <a:r>
              <a:rPr lang="en-US" sz="1600" b="1" i="1" dirty="0" smtClean="0">
                <a:latin typeface="Arial" panose="020B0604020202020204" pitchFamily="34" charset="0"/>
                <a:cs typeface="Arial" panose="020B0604020202020204" pitchFamily="34" charset="0"/>
              </a:rPr>
              <a:t>Checking (periodically): </a:t>
            </a:r>
          </a:p>
          <a:p>
            <a:r>
              <a:rPr lang="en-US" sz="1400" i="1" dirty="0" smtClean="0">
                <a:latin typeface="Arial" panose="020B0604020202020204" pitchFamily="34" charset="0"/>
                <a:cs typeface="Arial" panose="020B0604020202020204" pitchFamily="34" charset="0"/>
              </a:rPr>
              <a:t>If </a:t>
            </a:r>
            <a:r>
              <a:rPr lang="en-US" sz="1400" i="1" dirty="0" err="1" smtClean="0">
                <a:latin typeface="Arial" panose="020B0604020202020204" pitchFamily="34" charset="0"/>
                <a:cs typeface="Arial" panose="020B0604020202020204" pitchFamily="34" charset="0"/>
              </a:rPr>
              <a:t>disk_name</a:t>
            </a:r>
            <a:r>
              <a:rPr lang="en-US" sz="1400" i="1" dirty="0" smtClean="0">
                <a:latin typeface="Arial" panose="020B0604020202020204" pitchFamily="34" charset="0"/>
                <a:cs typeface="Arial" panose="020B0604020202020204" pitchFamily="34" charset="0"/>
              </a:rPr>
              <a:t> == “C:” and  </a:t>
            </a:r>
            <a:r>
              <a:rPr lang="en-US" sz="1400" i="1" dirty="0" err="1" smtClean="0">
                <a:latin typeface="Arial" panose="020B0604020202020204" pitchFamily="34" charset="0"/>
                <a:cs typeface="Arial" panose="020B0604020202020204" pitchFamily="34" charset="0"/>
              </a:rPr>
              <a:t>disk_free</a:t>
            </a:r>
            <a:r>
              <a:rPr lang="en-US" sz="1400" i="1" dirty="0" smtClean="0">
                <a:latin typeface="Arial" panose="020B0604020202020204" pitchFamily="34" charset="0"/>
                <a:cs typeface="Arial" panose="020B0604020202020204" pitchFamily="34" charset="0"/>
              </a:rPr>
              <a:t> &lt; 5% </a:t>
            </a:r>
          </a:p>
          <a:p>
            <a:r>
              <a:rPr lang="en-US" sz="1400" i="1" dirty="0" smtClean="0">
                <a:latin typeface="Arial" panose="020B0604020202020204" pitchFamily="34" charset="0"/>
                <a:cs typeface="Arial" panose="020B0604020202020204" pitchFamily="34" charset="0"/>
              </a:rPr>
              <a:t>If </a:t>
            </a:r>
            <a:r>
              <a:rPr lang="en-US" sz="1400" i="1" dirty="0" err="1">
                <a:latin typeface="Arial" panose="020B0604020202020204" pitchFamily="34" charset="0"/>
                <a:cs typeface="Arial" panose="020B0604020202020204" pitchFamily="34" charset="0"/>
              </a:rPr>
              <a:t>CPU_util</a:t>
            </a:r>
            <a:r>
              <a:rPr lang="en-US" sz="1400" i="1" dirty="0">
                <a:latin typeface="Arial" panose="020B0604020202020204" pitchFamily="34" charset="0"/>
                <a:cs typeface="Arial" panose="020B0604020202020204" pitchFamily="34" charset="0"/>
              </a:rPr>
              <a:t> &gt; 80% and duration &gt; 20 minutes</a:t>
            </a:r>
          </a:p>
          <a:p>
            <a:r>
              <a:rPr lang="en-US" sz="1600" dirty="0">
                <a:latin typeface="Arial" panose="020B0604020202020204" pitchFamily="34" charset="0"/>
                <a:cs typeface="Arial" panose="020B0604020202020204" pitchFamily="34" charset="0"/>
              </a:rPr>
              <a:t>….</a:t>
            </a:r>
          </a:p>
        </p:txBody>
      </p:sp>
      <p:cxnSp>
        <p:nvCxnSpPr>
          <p:cNvPr id="13" name="Straight Arrow Connector 12"/>
          <p:cNvCxnSpPr>
            <a:endCxn id="9" idx="2"/>
          </p:cNvCxnSpPr>
          <p:nvPr/>
        </p:nvCxnSpPr>
        <p:spPr>
          <a:xfrm flipH="1" flipV="1">
            <a:off x="2324100" y="2212542"/>
            <a:ext cx="495302" cy="3782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1299097"/>
            <a:ext cx="4015597" cy="584775"/>
          </a:xfrm>
          <a:prstGeom prst="rect">
            <a:avLst/>
          </a:prstGeom>
          <a:ln>
            <a:solidFill>
              <a:schemeClr val="tx1"/>
            </a:solidFill>
          </a:ln>
        </p:spPr>
        <p:txBody>
          <a:bodyPr wrap="square">
            <a:spAutoFit/>
          </a:bodyPr>
          <a:lstStyle/>
          <a:p>
            <a:r>
              <a:rPr lang="en-US" sz="1600" b="1" i="1" dirty="0" smtClean="0">
                <a:latin typeface="Arial" panose="020B0604020202020204" pitchFamily="34" charset="0"/>
                <a:cs typeface="Arial" panose="020B0604020202020204" pitchFamily="34" charset="0"/>
              </a:rPr>
              <a:t>Store</a:t>
            </a:r>
            <a:r>
              <a:rPr lang="en-US" sz="1600" i="1" dirty="0">
                <a:latin typeface="Arial" panose="020B0604020202020204" pitchFamily="34" charset="0"/>
                <a:cs typeface="Arial" panose="020B0604020202020204" pitchFamily="34" charset="0"/>
              </a:rPr>
              <a:t> </a:t>
            </a:r>
            <a:r>
              <a:rPr lang="en-US" sz="1600" i="1" dirty="0" smtClean="0">
                <a:latin typeface="Arial" panose="020B0604020202020204" pitchFamily="34" charset="0"/>
                <a:cs typeface="Arial" panose="020B0604020202020204" pitchFamily="34" charset="0"/>
              </a:rPr>
              <a:t>and </a:t>
            </a:r>
            <a:r>
              <a:rPr lang="en-US" sz="1600" b="1" i="1" dirty="0" smtClean="0">
                <a:latin typeface="Arial" panose="020B0604020202020204" pitchFamily="34" charset="0"/>
                <a:cs typeface="Arial" panose="020B0604020202020204" pitchFamily="34" charset="0"/>
              </a:rPr>
              <a:t>Explore</a:t>
            </a:r>
            <a:r>
              <a:rPr lang="en-US" sz="1600" i="1" dirty="0" smtClean="0">
                <a:latin typeface="Arial" panose="020B0604020202020204" pitchFamily="34" charset="0"/>
                <a:cs typeface="Arial" panose="020B0604020202020204" pitchFamily="34" charset="0"/>
              </a:rPr>
              <a:t> Events, </a:t>
            </a:r>
            <a:r>
              <a:rPr lang="en-US" sz="1600" b="1" i="1" dirty="0" smtClean="0">
                <a:latin typeface="Arial" panose="020B0604020202020204" pitchFamily="34" charset="0"/>
                <a:cs typeface="Arial" panose="020B0604020202020204" pitchFamily="34" charset="0"/>
              </a:rPr>
              <a:t>OLAP</a:t>
            </a:r>
            <a:r>
              <a:rPr lang="en-US" sz="1600" i="1" dirty="0" smtClean="0">
                <a:latin typeface="Arial" panose="020B0604020202020204" pitchFamily="34" charset="0"/>
                <a:cs typeface="Arial" panose="020B0604020202020204" pitchFamily="34" charset="0"/>
              </a:rPr>
              <a:t>,</a:t>
            </a:r>
          </a:p>
          <a:p>
            <a:r>
              <a:rPr lang="en-US" sz="1600" b="1" i="1" dirty="0" smtClean="0">
                <a:latin typeface="Arial" panose="020B0604020202020204" pitchFamily="34" charset="0"/>
                <a:cs typeface="Arial" panose="020B0604020202020204" pitchFamily="34" charset="0"/>
              </a:rPr>
              <a:t>Automatically Generate</a:t>
            </a:r>
            <a:r>
              <a:rPr lang="en-US" sz="1600" i="1" dirty="0" smtClean="0">
                <a:latin typeface="Arial" panose="020B0604020202020204" pitchFamily="34" charset="0"/>
                <a:cs typeface="Arial" panose="020B0604020202020204" pitchFamily="34" charset="0"/>
              </a:rPr>
              <a:t> Incident Tickets</a:t>
            </a:r>
            <a:endParaRPr lang="en-US" sz="1600" dirty="0">
              <a:latin typeface="Arial" panose="020B0604020202020204" pitchFamily="34" charset="0"/>
              <a:cs typeface="Arial" panose="020B0604020202020204" pitchFamily="34" charset="0"/>
            </a:endParaRPr>
          </a:p>
        </p:txBody>
      </p:sp>
      <p:cxnSp>
        <p:nvCxnSpPr>
          <p:cNvPr id="15" name="Straight Arrow Connector 14"/>
          <p:cNvCxnSpPr>
            <a:endCxn id="14" idx="2"/>
          </p:cNvCxnSpPr>
          <p:nvPr/>
        </p:nvCxnSpPr>
        <p:spPr>
          <a:xfrm flipV="1">
            <a:off x="6705600" y="1883872"/>
            <a:ext cx="255199" cy="6307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936411" y="5977834"/>
            <a:ext cx="2902789" cy="338554"/>
          </a:xfrm>
          <a:prstGeom prst="rect">
            <a:avLst/>
          </a:prstGeom>
          <a:ln>
            <a:solidFill>
              <a:schemeClr val="tx1"/>
            </a:solidFill>
          </a:ln>
        </p:spPr>
        <p:txBody>
          <a:bodyPr wrap="square">
            <a:spAutoFit/>
          </a:bodyPr>
          <a:lstStyle/>
          <a:p>
            <a:r>
              <a:rPr lang="en-US" sz="1600" b="1" i="1" dirty="0" smtClean="0">
                <a:latin typeface="Arial" panose="020B0604020202020204" pitchFamily="34" charset="0"/>
                <a:cs typeface="Arial" panose="020B0604020202020204" pitchFamily="34" charset="0"/>
              </a:rPr>
              <a:t>Track </a:t>
            </a:r>
            <a:r>
              <a:rPr lang="en-US" sz="1600" i="1" dirty="0" smtClean="0">
                <a:latin typeface="Arial" panose="020B0604020202020204" pitchFamily="34" charset="0"/>
                <a:cs typeface="Arial" panose="020B0604020202020204" pitchFamily="34" charset="0"/>
              </a:rPr>
              <a:t>Incident Tickets</a:t>
            </a:r>
            <a:endParaRPr lang="en-US" sz="1600" dirty="0">
              <a:latin typeface="Arial" panose="020B0604020202020204" pitchFamily="34" charset="0"/>
              <a:cs typeface="Arial" panose="020B0604020202020204" pitchFamily="34" charset="0"/>
            </a:endParaRPr>
          </a:p>
        </p:txBody>
      </p:sp>
      <p:sp>
        <p:nvSpPr>
          <p:cNvPr id="20" name="Rectangle 19"/>
          <p:cNvSpPr/>
          <p:nvPr/>
        </p:nvSpPr>
        <p:spPr>
          <a:xfrm>
            <a:off x="838200" y="5685446"/>
            <a:ext cx="2362200" cy="584775"/>
          </a:xfrm>
          <a:prstGeom prst="rect">
            <a:avLst/>
          </a:prstGeom>
          <a:ln>
            <a:solidFill>
              <a:schemeClr val="tx1"/>
            </a:solidFill>
          </a:ln>
        </p:spPr>
        <p:txBody>
          <a:bodyPr wrap="square">
            <a:spAutoFit/>
          </a:bodyPr>
          <a:lstStyle/>
          <a:p>
            <a:r>
              <a:rPr lang="en-US" sz="1600" b="1" i="1" dirty="0" smtClean="0">
                <a:latin typeface="Arial" panose="020B0604020202020204" pitchFamily="34" charset="0"/>
                <a:cs typeface="Arial" panose="020B0604020202020204" pitchFamily="34" charset="0"/>
              </a:rPr>
              <a:t>Fix</a:t>
            </a:r>
            <a:r>
              <a:rPr lang="en-US" sz="1600" i="1" dirty="0" smtClean="0">
                <a:latin typeface="Arial" panose="020B0604020202020204" pitchFamily="34" charset="0"/>
                <a:cs typeface="Arial" panose="020B0604020202020204" pitchFamily="34" charset="0"/>
              </a:rPr>
              <a:t> Problems </a:t>
            </a:r>
          </a:p>
          <a:p>
            <a:r>
              <a:rPr lang="en-US" sz="1600" i="1" dirty="0" smtClean="0">
                <a:latin typeface="Arial" panose="020B0604020202020204" pitchFamily="34" charset="0"/>
                <a:cs typeface="Arial" panose="020B0604020202020204" pitchFamily="34" charset="0"/>
              </a:rPr>
              <a:t>in Incident Tickets</a:t>
            </a:r>
            <a:endParaRPr lang="en-US" sz="1600" dirty="0">
              <a:latin typeface="Arial" panose="020B0604020202020204" pitchFamily="34" charset="0"/>
              <a:cs typeface="Arial" panose="020B0604020202020204" pitchFamily="34" charset="0"/>
            </a:endParaRPr>
          </a:p>
        </p:txBody>
      </p:sp>
      <p:cxnSp>
        <p:nvCxnSpPr>
          <p:cNvPr id="21" name="Straight Arrow Connector 20"/>
          <p:cNvCxnSpPr>
            <a:endCxn id="19" idx="0"/>
          </p:cNvCxnSpPr>
          <p:nvPr/>
        </p:nvCxnSpPr>
        <p:spPr>
          <a:xfrm>
            <a:off x="6969784" y="5445047"/>
            <a:ext cx="418022" cy="5327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20" idx="0"/>
          </p:cNvCxnSpPr>
          <p:nvPr/>
        </p:nvCxnSpPr>
        <p:spPr>
          <a:xfrm flipH="1">
            <a:off x="2019300" y="4988319"/>
            <a:ext cx="978794" cy="6971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007411"/>
      </p:ext>
    </p:extLst>
  </p:cSld>
  <p:clrMapOvr>
    <a:masterClrMapping/>
  </p:clrMapOvr>
  <mc:AlternateContent xmlns:mc="http://schemas.openxmlformats.org/markup-compatibility/2006" xmlns:p14="http://schemas.microsoft.com/office/powerpoint/2010/main">
    <mc:Choice Requires="p14">
      <p:transition spd="slow" p14:dur="2000" advTm="1151"/>
    </mc:Choice>
    <mc:Fallback xmlns="">
      <p:transition spd="slow" advTm="1151"/>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 Ticket with Resolution</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904871352"/>
              </p:ext>
            </p:extLst>
          </p:nvPr>
        </p:nvGraphicFramePr>
        <p:xfrm>
          <a:off x="228600" y="1600200"/>
          <a:ext cx="8763000" cy="3662680"/>
        </p:xfrm>
        <a:graphic>
          <a:graphicData uri="http://schemas.openxmlformats.org/drawingml/2006/table">
            <a:tbl>
              <a:tblPr firstRow="1" bandRow="1">
                <a:tableStyleId>{073A0DAA-6AF3-43AB-8588-CEC1D06C72B9}</a:tableStyleId>
              </a:tblPr>
              <a:tblGrid>
                <a:gridCol w="1054806"/>
                <a:gridCol w="1154994"/>
                <a:gridCol w="1524000"/>
                <a:gridCol w="2108200"/>
                <a:gridCol w="1460500"/>
                <a:gridCol w="1460500"/>
              </a:tblGrid>
              <a:tr h="370840">
                <a:tc>
                  <a:txBody>
                    <a:bodyPr/>
                    <a:lstStyle/>
                    <a:p>
                      <a:r>
                        <a:rPr lang="en-US" dirty="0" smtClean="0"/>
                        <a:t>Ticket ID</a:t>
                      </a:r>
                      <a:endParaRPr lang="en-US" dirty="0"/>
                    </a:p>
                  </a:txBody>
                  <a:tcPr/>
                </a:tc>
                <a:tc>
                  <a:txBody>
                    <a:bodyPr/>
                    <a:lstStyle/>
                    <a:p>
                      <a:r>
                        <a:rPr lang="en-US" dirty="0" smtClean="0"/>
                        <a:t>Resolver</a:t>
                      </a:r>
                      <a:r>
                        <a:rPr lang="en-US" baseline="0" dirty="0" smtClean="0"/>
                        <a:t> Name</a:t>
                      </a:r>
                      <a:endParaRPr lang="en-US" dirty="0"/>
                    </a:p>
                  </a:txBody>
                  <a:tcPr/>
                </a:tc>
                <a:tc>
                  <a:txBody>
                    <a:bodyPr/>
                    <a:lstStyle/>
                    <a:p>
                      <a:r>
                        <a:rPr lang="en-US" dirty="0" smtClean="0"/>
                        <a:t>Open Time</a:t>
                      </a:r>
                      <a:endParaRPr lang="en-US" dirty="0"/>
                    </a:p>
                  </a:txBody>
                  <a:tcPr/>
                </a:tc>
                <a:tc>
                  <a:txBody>
                    <a:bodyPr/>
                    <a:lstStyle/>
                    <a:p>
                      <a:r>
                        <a:rPr lang="en-US" dirty="0" smtClean="0"/>
                        <a:t>Problem</a:t>
                      </a:r>
                      <a:r>
                        <a:rPr lang="en-US" baseline="0" dirty="0" smtClean="0"/>
                        <a:t> Description</a:t>
                      </a:r>
                      <a:endParaRPr lang="en-US" dirty="0"/>
                    </a:p>
                  </a:txBody>
                  <a:tcPr/>
                </a:tc>
                <a:tc>
                  <a:txBody>
                    <a:bodyPr/>
                    <a:lstStyle/>
                    <a:p>
                      <a:r>
                        <a:rPr lang="en-US" dirty="0" smtClean="0"/>
                        <a:t>Solution Description</a:t>
                      </a:r>
                      <a:endParaRPr lang="en-US" dirty="0"/>
                    </a:p>
                  </a:txBody>
                  <a:tcPr/>
                </a:tc>
                <a:tc>
                  <a:txBody>
                    <a:bodyPr/>
                    <a:lstStyle/>
                    <a:p>
                      <a:r>
                        <a:rPr lang="en-US" dirty="0" smtClean="0"/>
                        <a:t>…</a:t>
                      </a:r>
                      <a:endParaRPr lang="en-US" dirty="0"/>
                    </a:p>
                  </a:txBody>
                  <a:tcPr/>
                </a:tc>
              </a:tr>
              <a:tr h="370840">
                <a:tc>
                  <a:txBody>
                    <a:bodyPr/>
                    <a:lstStyle/>
                    <a:p>
                      <a:r>
                        <a:rPr lang="en-US" dirty="0" smtClean="0"/>
                        <a:t>IBM-C102203</a:t>
                      </a:r>
                      <a:endParaRPr lang="en-US" dirty="0"/>
                    </a:p>
                  </a:txBody>
                  <a:tcPr/>
                </a:tc>
                <a:tc>
                  <a:txBody>
                    <a:bodyPr/>
                    <a:lstStyle/>
                    <a:p>
                      <a:r>
                        <a:rPr lang="en-US" dirty="0" smtClean="0"/>
                        <a:t>John</a:t>
                      </a:r>
                      <a:endParaRPr lang="en-US" dirty="0"/>
                    </a:p>
                  </a:txBody>
                  <a:tcPr/>
                </a:tc>
                <a:tc>
                  <a:txBody>
                    <a:bodyPr/>
                    <a:lstStyle/>
                    <a:p>
                      <a:r>
                        <a:rPr lang="en-US" dirty="0" smtClean="0"/>
                        <a:t>May 7, 2012 6:51:49 AM EDT</a:t>
                      </a:r>
                    </a:p>
                    <a:p>
                      <a:endParaRPr lang="en-US" dirty="0"/>
                    </a:p>
                  </a:txBody>
                  <a:tcPr/>
                </a:tc>
                <a:tc>
                  <a:txBody>
                    <a:bodyPr/>
                    <a:lstStyle/>
                    <a:p>
                      <a:r>
                        <a:rPr lang="en-US" dirty="0" smtClean="0"/>
                        <a:t>Summary: MS SQL issue: database AEFA_DB very little log free space in …</a:t>
                      </a:r>
                      <a:endParaRPr lang="en-US" dirty="0"/>
                    </a:p>
                  </a:txBody>
                  <a:tcPr/>
                </a:tc>
                <a:tc>
                  <a:txBody>
                    <a:bodyPr/>
                    <a:lstStyle/>
                    <a:p>
                      <a:r>
                        <a:rPr lang="en-US" dirty="0" smtClean="0"/>
                        <a:t>*** Clearing Event Received.  Event Follows ***</a:t>
                      </a:r>
                      <a:endParaRPr lang="en-US" dirty="0"/>
                    </a:p>
                  </a:txBody>
                  <a:tcPr/>
                </a:tc>
                <a:tc>
                  <a:txBody>
                    <a:bodyPr/>
                    <a:lstStyle/>
                    <a:p>
                      <a:r>
                        <a:rPr lang="en-US" dirty="0" smtClean="0"/>
                        <a:t>….</a:t>
                      </a:r>
                      <a:endParaRPr lang="en-US" dirty="0"/>
                    </a:p>
                  </a:txBody>
                  <a:tcPr/>
                </a:tc>
              </a:tr>
              <a:tr h="370840">
                <a:tc>
                  <a:txBody>
                    <a:bodyPr/>
                    <a:lstStyle/>
                    <a:p>
                      <a:r>
                        <a:rPr lang="en-US" dirty="0" smtClean="0"/>
                        <a:t>IBM-C422013</a:t>
                      </a:r>
                      <a:endParaRPr lang="en-US" dirty="0"/>
                    </a:p>
                  </a:txBody>
                  <a:tcPr/>
                </a:tc>
                <a:tc>
                  <a:txBody>
                    <a:bodyPr/>
                    <a:lstStyle/>
                    <a:p>
                      <a:r>
                        <a:rPr lang="en-US" dirty="0" smtClean="0"/>
                        <a:t>XC</a:t>
                      </a:r>
                      <a:endParaRPr lang="en-US" dirty="0"/>
                    </a:p>
                  </a:txBody>
                  <a:tcPr/>
                </a:tc>
                <a:tc>
                  <a:txBody>
                    <a:bodyPr/>
                    <a:lstStyle/>
                    <a:p>
                      <a:r>
                        <a:rPr lang="en-US" dirty="0" smtClean="0"/>
                        <a:t>May 6, 2012 9:06:40 AM EDT</a:t>
                      </a:r>
                    </a:p>
                    <a:p>
                      <a:endParaRPr lang="en-US" dirty="0"/>
                    </a:p>
                  </a:txBody>
                  <a:tcPr/>
                </a:tc>
                <a:tc>
                  <a:txBody>
                    <a:bodyPr/>
                    <a:lstStyle/>
                    <a:p>
                      <a:r>
                        <a:rPr lang="en-US" dirty="0" smtClean="0"/>
                        <a:t>MS SQL issue: bad server status:  on server TMPD0371….</a:t>
                      </a:r>
                      <a:endParaRPr lang="en-US" dirty="0"/>
                    </a:p>
                  </a:txBody>
                  <a:tcPr/>
                </a:tc>
                <a:tc>
                  <a:txBody>
                    <a:bodyPr/>
                    <a:lstStyle/>
                    <a:p>
                      <a:r>
                        <a:rPr lang="en-US" dirty="0" smtClean="0"/>
                        <a:t>Server reboots </a:t>
                      </a:r>
                      <a:r>
                        <a:rPr lang="en-US" dirty="0" err="1" smtClean="0"/>
                        <a:t>resolved_full</a:t>
                      </a:r>
                      <a:endParaRPr lang="en-US" dirty="0"/>
                    </a:p>
                  </a:txBody>
                  <a:tcPr/>
                </a:tc>
                <a:tc>
                  <a:txBody>
                    <a:bodyPr/>
                    <a:lstStyle/>
                    <a:p>
                      <a:r>
                        <a:rPr lang="en-US" dirty="0" smtClean="0"/>
                        <a:t>…</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10" name="TextBox 9"/>
          <p:cNvSpPr txBox="1"/>
          <p:nvPr/>
        </p:nvSpPr>
        <p:spPr>
          <a:xfrm>
            <a:off x="457200" y="5638800"/>
            <a:ext cx="8382000" cy="707886"/>
          </a:xfrm>
          <a:prstGeom prst="rect">
            <a:avLst/>
          </a:prstGeom>
          <a:noFill/>
        </p:spPr>
        <p:txBody>
          <a:bodyPr wrap="square" rtlCol="0">
            <a:spAutoFit/>
          </a:bodyPr>
          <a:lstStyle/>
          <a:p>
            <a:r>
              <a:rPr lang="en-US" sz="2000" b="1" dirty="0" smtClean="0"/>
              <a:t>Observation</a:t>
            </a:r>
            <a:r>
              <a:rPr lang="en-US" sz="2000" dirty="0" smtClean="0"/>
              <a:t>: If the </a:t>
            </a:r>
            <a:r>
              <a:rPr lang="en-US" sz="2000" dirty="0" smtClean="0">
                <a:solidFill>
                  <a:srgbClr val="FF0000"/>
                </a:solidFill>
              </a:rPr>
              <a:t>problem descriptions </a:t>
            </a:r>
            <a:r>
              <a:rPr lang="en-US" sz="2000" dirty="0" smtClean="0"/>
              <a:t>are similar, the </a:t>
            </a:r>
            <a:r>
              <a:rPr lang="en-US" sz="2000" dirty="0" smtClean="0">
                <a:solidFill>
                  <a:srgbClr val="FF0000"/>
                </a:solidFill>
              </a:rPr>
              <a:t>solution descriptions</a:t>
            </a:r>
            <a:r>
              <a:rPr lang="en-US" sz="2000" dirty="0" smtClean="0"/>
              <a:t> are likely to be similar or identical.</a:t>
            </a:r>
            <a:endParaRPr lang="en-US" sz="2000" dirty="0"/>
          </a:p>
        </p:txBody>
      </p:sp>
    </p:spTree>
    <p:extLst>
      <p:ext uri="{BB962C8B-B14F-4D97-AF65-F5344CB8AC3E}">
        <p14:creationId xmlns:p14="http://schemas.microsoft.com/office/powerpoint/2010/main" val="1215910304"/>
      </p:ext>
    </p:extLst>
  </p:cSld>
  <p:clrMapOvr>
    <a:masterClrMapping/>
  </p:clrMapOvr>
  <mc:AlternateContent xmlns:mc="http://schemas.openxmlformats.org/markup-compatibility/2006" xmlns:p14="http://schemas.microsoft.com/office/powerpoint/2010/main">
    <mc:Choice Requires="p14">
      <p:transition spd="slow" p14:dur="2000" advTm="797"/>
    </mc:Choice>
    <mc:Fallback xmlns="">
      <p:transition spd="slow" advTm="797"/>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a:t>B</a:t>
            </a:r>
            <a:r>
              <a:rPr lang="en-US" dirty="0" smtClean="0"/>
              <a:t>uild a recommendation model for recommending the relevant resolutions for new tickets.</a:t>
            </a:r>
          </a:p>
          <a:p>
            <a:pPr lvl="1"/>
            <a:r>
              <a:rPr lang="en-US" dirty="0" smtClean="0"/>
              <a:t>When a new ticket arrives, recommends top K relevant resolutions</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4236701797"/>
      </p:ext>
    </p:extLst>
  </p:cSld>
  <p:clrMapOvr>
    <a:masterClrMapping/>
  </p:clrMapOvr>
  <mc:AlternateContent xmlns:mc="http://schemas.openxmlformats.org/markup-compatibility/2006" xmlns:p14="http://schemas.microsoft.com/office/powerpoint/2010/main">
    <mc:Choice Requires="p14">
      <p:transition spd="slow" p14:dur="2000" advTm="501"/>
    </mc:Choice>
    <mc:Fallback xmlns="">
      <p:transition spd="slow" advTm="501"/>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Study this Problem?</a:t>
            </a:r>
            <a:endParaRPr lang="en-US" dirty="0"/>
          </a:p>
        </p:txBody>
      </p:sp>
      <p:sp>
        <p:nvSpPr>
          <p:cNvPr id="3" name="Content Placeholder 2"/>
          <p:cNvSpPr>
            <a:spLocks noGrp="1"/>
          </p:cNvSpPr>
          <p:nvPr>
            <p:ph idx="1"/>
          </p:nvPr>
        </p:nvSpPr>
        <p:spPr/>
        <p:txBody>
          <a:bodyPr/>
          <a:lstStyle/>
          <a:p>
            <a:r>
              <a:rPr lang="en-US" dirty="0" smtClean="0"/>
              <a:t>Help administrators diagnose new tickets.</a:t>
            </a:r>
          </a:p>
          <a:p>
            <a:pPr lvl="1"/>
            <a:r>
              <a:rPr lang="en-US" dirty="0" smtClean="0"/>
              <a:t>Many system problems are </a:t>
            </a:r>
            <a:r>
              <a:rPr lang="en-US" dirty="0" smtClean="0">
                <a:solidFill>
                  <a:srgbClr val="FF0000"/>
                </a:solidFill>
              </a:rPr>
              <a:t>not isolated</a:t>
            </a:r>
            <a:r>
              <a:rPr lang="en-US" dirty="0" smtClean="0"/>
              <a:t>. </a:t>
            </a:r>
          </a:p>
          <a:p>
            <a:pPr lvl="1"/>
            <a:endParaRPr lang="en-US" dirty="0" smtClean="0"/>
          </a:p>
          <a:p>
            <a:pPr lvl="1"/>
            <a:r>
              <a:rPr lang="en-US" dirty="0" smtClean="0"/>
              <a:t>Share the knowledge between different administrators.</a:t>
            </a:r>
          </a:p>
          <a:p>
            <a:pPr lvl="1"/>
            <a:endParaRPr lang="en-US" dirty="0"/>
          </a:p>
          <a:p>
            <a:pPr lvl="1"/>
            <a:r>
              <a:rPr lang="en-US" dirty="0" smtClean="0"/>
              <a:t>…</a:t>
            </a:r>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3051177635"/>
      </p:ext>
    </p:extLst>
  </p:cSld>
  <p:clrMapOvr>
    <a:masterClrMapping/>
  </p:clrMapOvr>
  <mc:AlternateContent xmlns:mc="http://schemas.openxmlformats.org/markup-compatibility/2006" xmlns:p14="http://schemas.microsoft.com/office/powerpoint/2010/main">
    <mc:Choice Requires="p14">
      <p:transition spd="slow" p14:dur="2000" advTm="942"/>
    </mc:Choice>
    <mc:Fallback xmlns="">
      <p:transition spd="slow" advTm="942"/>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a:bodyPr>
          <a:lstStyle/>
          <a:p>
            <a:r>
              <a:rPr lang="en-US" sz="2800" dirty="0"/>
              <a:t>User-based Recommendation </a:t>
            </a:r>
            <a:r>
              <a:rPr lang="en-US" sz="2800" dirty="0" smtClean="0"/>
              <a:t>Algorithms</a:t>
            </a:r>
          </a:p>
          <a:p>
            <a:endParaRPr lang="en-US" sz="2800" dirty="0" smtClean="0"/>
          </a:p>
          <a:p>
            <a:r>
              <a:rPr lang="en-US" sz="2800" dirty="0" smtClean="0"/>
              <a:t>Item-based </a:t>
            </a:r>
            <a:r>
              <a:rPr lang="en-US" sz="2800" dirty="0"/>
              <a:t>Recommendation </a:t>
            </a:r>
            <a:r>
              <a:rPr lang="en-US" sz="2800" dirty="0" smtClean="0"/>
              <a:t>Algorithm</a:t>
            </a:r>
            <a:r>
              <a:rPr lang="en-US" sz="2800" dirty="0"/>
              <a:t>s</a:t>
            </a:r>
            <a:endParaRPr lang="en-US" sz="2800" dirty="0" smtClean="0"/>
          </a:p>
          <a:p>
            <a:endParaRPr lang="en-US" sz="2800" dirty="0" smtClean="0"/>
          </a:p>
          <a:p>
            <a:r>
              <a:rPr lang="en-US" sz="2800" dirty="0" smtClean="0"/>
              <a:t>Constraint-based Recommender Systems</a:t>
            </a:r>
          </a:p>
          <a:p>
            <a:endParaRPr lang="en-US" sz="2000" dirty="0"/>
          </a:p>
          <a:p>
            <a:r>
              <a:rPr lang="en-US" sz="2800" dirty="0" smtClean="0"/>
              <a:t>Multiple Objective Optimization…</a:t>
            </a:r>
          </a:p>
          <a:p>
            <a:pPr marL="0" indent="0">
              <a:buNone/>
            </a:pPr>
            <a:endParaRPr lang="en-US" sz="2400" dirty="0"/>
          </a:p>
          <a:p>
            <a:endParaRPr lang="en-US" sz="2400" dirty="0" smtClean="0"/>
          </a:p>
          <a:p>
            <a:endParaRPr lang="en-US" sz="2400" dirty="0"/>
          </a:p>
          <a:p>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3477254070"/>
      </p:ext>
    </p:extLst>
  </p:cSld>
  <p:clrMapOvr>
    <a:masterClrMapping/>
  </p:clrMapOvr>
  <mc:AlternateContent xmlns:mc="http://schemas.openxmlformats.org/markup-compatibility/2006" xmlns:p14="http://schemas.microsoft.com/office/powerpoint/2010/main">
    <mc:Choice Requires="p14">
      <p:transition spd="slow" p14:dur="2000" advTm="317"/>
    </mc:Choice>
    <mc:Fallback xmlns="">
      <p:transition spd="slow" advTm="317"/>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Work</a:t>
            </a:r>
            <a:endParaRPr lang="en-US" dirty="0"/>
          </a:p>
        </p:txBody>
      </p:sp>
      <p:sp>
        <p:nvSpPr>
          <p:cNvPr id="3" name="Content Placeholder 2"/>
          <p:cNvSpPr>
            <a:spLocks noGrp="1"/>
          </p:cNvSpPr>
          <p:nvPr>
            <p:ph idx="1"/>
          </p:nvPr>
        </p:nvSpPr>
        <p:spPr/>
        <p:txBody>
          <a:bodyPr>
            <a:normAutofit/>
          </a:bodyPr>
          <a:lstStyle/>
          <a:p>
            <a:r>
              <a:rPr lang="en-US" sz="2600" dirty="0" smtClean="0"/>
              <a:t>User-based Top-K Recommendation</a:t>
            </a:r>
          </a:p>
          <a:p>
            <a:pPr lvl="1"/>
            <a:r>
              <a:rPr lang="en-US" sz="2200" dirty="0" smtClean="0"/>
              <a:t>Find top K similar tickets based on problem descriptions</a:t>
            </a:r>
          </a:p>
          <a:p>
            <a:pPr lvl="1"/>
            <a:endParaRPr lang="en-US" sz="2200" dirty="0" smtClean="0"/>
          </a:p>
          <a:p>
            <a:r>
              <a:rPr lang="en-US" sz="2600" dirty="0" smtClean="0"/>
              <a:t>Incorporating the </a:t>
            </a:r>
            <a:r>
              <a:rPr lang="en-US" sz="2600" dirty="0" smtClean="0">
                <a:solidFill>
                  <a:srgbClr val="FF0000"/>
                </a:solidFill>
              </a:rPr>
              <a:t>penalty</a:t>
            </a:r>
            <a:r>
              <a:rPr lang="en-US" sz="2600" dirty="0" smtClean="0"/>
              <a:t> of “wrong” recommendation</a:t>
            </a:r>
          </a:p>
          <a:p>
            <a:pPr lvl="1"/>
            <a:r>
              <a:rPr lang="en-US" sz="2200" dirty="0" smtClean="0"/>
              <a:t>Recommending a false ticket’s resolution to a real ticket would mislead the administrators (may incur serious consequences).</a:t>
            </a:r>
          </a:p>
          <a:p>
            <a:pPr lvl="1"/>
            <a:r>
              <a:rPr lang="en-US" sz="2200" dirty="0" smtClean="0"/>
              <a:t>However, we do not know a new ticket is real or false.</a:t>
            </a:r>
          </a:p>
          <a:p>
            <a:pPr lvl="1"/>
            <a:r>
              <a:rPr lang="en-US" sz="2200" dirty="0" smtClean="0"/>
              <a:t>Combine the ticket prediction confidence with the ticket relevance.</a:t>
            </a:r>
          </a:p>
          <a:p>
            <a:pPr lvl="1"/>
            <a:endParaRPr lang="en-US" sz="2200" dirty="0" smtClean="0"/>
          </a:p>
          <a:p>
            <a:endParaRPr lang="en-US" dirty="0"/>
          </a:p>
          <a:p>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685571951"/>
      </p:ext>
    </p:extLst>
  </p:cSld>
  <p:clrMapOvr>
    <a:masterClrMapping/>
  </p:clrMapOvr>
  <mc:AlternateContent xmlns:mc="http://schemas.openxmlformats.org/markup-compatibility/2006" xmlns:p14="http://schemas.microsoft.com/office/powerpoint/2010/main">
    <mc:Choice Requires="p14">
      <p:transition spd="slow" p14:dur="2000" advTm="573"/>
    </mc:Choice>
    <mc:Fallback xmlns="">
      <p:transition spd="slow" advTm="573"/>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Method</a:t>
            </a:r>
          </a:p>
        </p:txBody>
      </p:sp>
      <p:sp>
        <p:nvSpPr>
          <p:cNvPr id="3" name="Content Placeholder 2"/>
          <p:cNvSpPr>
            <a:spLocks noGrp="1"/>
          </p:cNvSpPr>
          <p:nvPr>
            <p:ph idx="1"/>
          </p:nvPr>
        </p:nvSpPr>
        <p:spPr/>
        <p:txBody>
          <a:bodyPr/>
          <a:lstStyle/>
          <a:p>
            <a:r>
              <a:rPr lang="en-US" sz="2600" dirty="0"/>
              <a:t>Measuring the </a:t>
            </a:r>
            <a:r>
              <a:rPr lang="en-US" sz="2600" dirty="0">
                <a:solidFill>
                  <a:srgbClr val="FF0000"/>
                </a:solidFill>
              </a:rPr>
              <a:t>quality</a:t>
            </a:r>
            <a:r>
              <a:rPr lang="en-US" sz="2600" dirty="0"/>
              <a:t> of the resolutions</a:t>
            </a:r>
          </a:p>
          <a:p>
            <a:pPr lvl="1"/>
            <a:endParaRPr lang="en-US" sz="2200" dirty="0" smtClean="0"/>
          </a:p>
          <a:p>
            <a:pPr lvl="1"/>
            <a:r>
              <a:rPr lang="en-US" sz="2200" dirty="0" smtClean="0"/>
              <a:t>No </a:t>
            </a:r>
            <a:r>
              <a:rPr lang="en-US" sz="2200" dirty="0"/>
              <a:t>explicit ratings of resolutions.</a:t>
            </a:r>
          </a:p>
          <a:p>
            <a:pPr lvl="1"/>
            <a:endParaRPr lang="en-US" sz="2200" dirty="0" smtClean="0"/>
          </a:p>
          <a:p>
            <a:pPr lvl="1"/>
            <a:r>
              <a:rPr lang="en-US" sz="2200" dirty="0" smtClean="0"/>
              <a:t>Many resolutions are not </a:t>
            </a:r>
            <a:r>
              <a:rPr lang="en-US" sz="2200" dirty="0" smtClean="0">
                <a:solidFill>
                  <a:srgbClr val="FF0000"/>
                </a:solidFill>
              </a:rPr>
              <a:t>informative</a:t>
            </a:r>
            <a:r>
              <a:rPr lang="en-US" sz="2200" dirty="0" smtClean="0"/>
              <a:t>, like </a:t>
            </a:r>
            <a:r>
              <a:rPr lang="en-US" sz="2200" dirty="0"/>
              <a:t>“</a:t>
            </a:r>
            <a:r>
              <a:rPr lang="en-US" sz="2200" i="1" dirty="0"/>
              <a:t>solved</a:t>
            </a:r>
            <a:r>
              <a:rPr lang="en-US" sz="2200" dirty="0"/>
              <a:t>”, “</a:t>
            </a:r>
            <a:r>
              <a:rPr lang="en-US" sz="2200" i="1" dirty="0"/>
              <a:t>cleared</a:t>
            </a:r>
            <a:r>
              <a:rPr lang="en-US" sz="2200" dirty="0"/>
              <a:t>”, “</a:t>
            </a:r>
            <a:r>
              <a:rPr lang="en-US" sz="2200" i="1" dirty="0"/>
              <a:t>is fixed</a:t>
            </a:r>
            <a:r>
              <a:rPr lang="en-US" sz="2200" dirty="0" smtClean="0"/>
              <a:t>”.</a:t>
            </a:r>
            <a:endParaRPr lang="en-US" sz="2200" dirty="0"/>
          </a:p>
          <a:p>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334787445"/>
      </p:ext>
    </p:extLst>
  </p:cSld>
  <p:clrMapOvr>
    <a:masterClrMapping/>
  </p:clrMapOvr>
  <mc:AlternateContent xmlns:mc="http://schemas.openxmlformats.org/markup-compatibility/2006" xmlns:p14="http://schemas.microsoft.com/office/powerpoint/2010/main">
    <mc:Choice Requires="p14">
      <p:transition spd="slow" p14:dur="2000" advTm="82"/>
    </mc:Choice>
    <mc:Fallback xmlns="">
      <p:transition spd="slow" advTm="82"/>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Background and </a:t>
            </a:r>
            <a:r>
              <a:rPr lang="en-US" dirty="0"/>
              <a:t>Overview</a:t>
            </a:r>
            <a:endParaRPr lang="en-US" dirty="0" smtClean="0"/>
          </a:p>
          <a:p>
            <a:r>
              <a:rPr lang="en-US" dirty="0" smtClean="0"/>
              <a:t>Research Problems</a:t>
            </a:r>
          </a:p>
          <a:p>
            <a:pPr lvl="1"/>
            <a:r>
              <a:rPr lang="en-US" dirty="0" smtClean="0"/>
              <a:t>Converting Textual Log to System Events</a:t>
            </a:r>
          </a:p>
          <a:p>
            <a:pPr lvl="1"/>
            <a:r>
              <a:rPr lang="en-US" dirty="0" smtClean="0"/>
              <a:t>Monitoring Configuration Optimization</a:t>
            </a:r>
          </a:p>
          <a:p>
            <a:pPr lvl="2"/>
            <a:r>
              <a:rPr lang="en-US" dirty="0" smtClean="0"/>
              <a:t>False Positive</a:t>
            </a:r>
          </a:p>
          <a:p>
            <a:pPr lvl="2"/>
            <a:r>
              <a:rPr lang="en-US" dirty="0" smtClean="0"/>
              <a:t>False Negative</a:t>
            </a:r>
          </a:p>
          <a:p>
            <a:pPr lvl="1"/>
            <a:r>
              <a:rPr lang="en-US" dirty="0" smtClean="0"/>
              <a:t>Analysis on Detected System Issues</a:t>
            </a:r>
          </a:p>
          <a:p>
            <a:pPr lvl="2"/>
            <a:r>
              <a:rPr lang="en-US" dirty="0"/>
              <a:t>Temporal Dependencies of </a:t>
            </a:r>
            <a:r>
              <a:rPr lang="en-US" dirty="0" smtClean="0"/>
              <a:t>Events</a:t>
            </a:r>
          </a:p>
          <a:p>
            <a:pPr lvl="2"/>
            <a:r>
              <a:rPr lang="en-US" dirty="0" smtClean="0"/>
              <a:t>Incident Resolution Recommendation</a:t>
            </a:r>
            <a:endParaRPr lang="en-US" dirty="0"/>
          </a:p>
          <a:p>
            <a:pPr lvl="2"/>
            <a:r>
              <a:rPr lang="en-US" dirty="0" smtClean="0">
                <a:solidFill>
                  <a:srgbClr val="FF0000"/>
                </a:solidFill>
              </a:rPr>
              <a:t>Textual Event Segments Search</a:t>
            </a:r>
          </a:p>
          <a:p>
            <a:r>
              <a:rPr lang="en-US" dirty="0" smtClean="0"/>
              <a:t>Summary and Timeline</a:t>
            </a:r>
          </a:p>
          <a:p>
            <a:endParaRPr lang="en-US" dirty="0"/>
          </a:p>
        </p:txBody>
      </p:sp>
      <p:sp>
        <p:nvSpPr>
          <p:cNvPr id="4" name="Date Placeholder 3"/>
          <p:cNvSpPr>
            <a:spLocks noGrp="1"/>
          </p:cNvSpPr>
          <p:nvPr>
            <p:ph type="dt" sz="half" idx="10"/>
          </p:nvPr>
        </p:nvSpPr>
        <p:spPr/>
        <p:txBody>
          <a:bodyPr/>
          <a:lstStyle/>
          <a:p>
            <a:fld id="{947345FD-1553-4BDE-925D-C8D6C4CECFAB}"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11466876"/>
      </p:ext>
    </p:extLst>
  </p:cSld>
  <p:clrMapOvr>
    <a:masterClrMapping/>
  </p:clrMapOvr>
  <mc:AlternateContent xmlns:mc="http://schemas.openxmlformats.org/markup-compatibility/2006" xmlns:p14="http://schemas.microsoft.com/office/powerpoint/2010/main">
    <mc:Choice Requires="p14">
      <p:transition spd="slow" p14:dur="2000" advTm="950"/>
    </mc:Choice>
    <mc:Fallback xmlns="">
      <p:transition spd="slow" advTm="95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Textual Event Segment?</a:t>
            </a:r>
            <a:endParaRPr lang="en-US" dirty="0"/>
          </a:p>
        </p:txBody>
      </p:sp>
      <p:sp>
        <p:nvSpPr>
          <p:cNvPr id="3" name="Content Placeholder 2"/>
          <p:cNvSpPr>
            <a:spLocks noGrp="1"/>
          </p:cNvSpPr>
          <p:nvPr>
            <p:ph idx="1"/>
          </p:nvPr>
        </p:nvSpPr>
        <p:spPr/>
        <p:txBody>
          <a:bodyPr/>
          <a:lstStyle/>
          <a:p>
            <a:pPr marL="0" indent="0">
              <a:buNone/>
            </a:pPr>
            <a:r>
              <a:rPr lang="en-US" sz="2400" dirty="0" smtClean="0"/>
              <a:t>A textual </a:t>
            </a:r>
            <a:r>
              <a:rPr lang="en-US" sz="2400" dirty="0"/>
              <a:t>e</a:t>
            </a:r>
            <a:r>
              <a:rPr lang="en-US" sz="2400" dirty="0" smtClean="0"/>
              <a:t>vent </a:t>
            </a:r>
            <a:r>
              <a:rPr lang="en-US" sz="2400" dirty="0"/>
              <a:t>s</a:t>
            </a:r>
            <a:r>
              <a:rPr lang="en-US" sz="2400" dirty="0" smtClean="0"/>
              <a:t>equence is a sequence of events, where each event is a text (e.g., textual log sequence)</a:t>
            </a:r>
            <a:endParaRPr lang="en-US" sz="2400" b="1" dirty="0" smtClean="0"/>
          </a:p>
          <a:p>
            <a:pPr lvl="1"/>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pic>
        <p:nvPicPr>
          <p:cNvPr id="11" name="Content Placeholder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438400"/>
            <a:ext cx="3829824" cy="2285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aphicFrame>
        <p:nvGraphicFramePr>
          <p:cNvPr id="9" name="Object 8"/>
          <p:cNvGraphicFramePr>
            <a:graphicFrameLocks noChangeAspect="1"/>
          </p:cNvGraphicFramePr>
          <p:nvPr>
            <p:extLst>
              <p:ext uri="{D42A27DB-BD31-4B8C-83A1-F6EECF244321}">
                <p14:modId xmlns:p14="http://schemas.microsoft.com/office/powerpoint/2010/main" val="305233218"/>
              </p:ext>
            </p:extLst>
          </p:nvPr>
        </p:nvGraphicFramePr>
        <p:xfrm>
          <a:off x="4419600" y="3285662"/>
          <a:ext cx="3811587" cy="409575"/>
        </p:xfrm>
        <a:graphic>
          <a:graphicData uri="http://schemas.openxmlformats.org/presentationml/2006/ole">
            <mc:AlternateContent xmlns:mc="http://schemas.openxmlformats.org/markup-compatibility/2006">
              <mc:Choice xmlns:v="urn:schemas-microsoft-com:vml" Requires="v">
                <p:oleObj spid="_x0000_s4472" name="Visio" r:id="rId4" imgW="3811621" imgH="409643" progId="Visio.Drawing.11">
                  <p:embed/>
                </p:oleObj>
              </mc:Choice>
              <mc:Fallback>
                <p:oleObj name="Visio" r:id="rId4" imgW="3811621" imgH="409643" progId="Visio.Drawing.11">
                  <p:embed/>
                  <p:pic>
                    <p:nvPicPr>
                      <p:cNvPr id="0" name=""/>
                      <p:cNvPicPr/>
                      <p:nvPr/>
                    </p:nvPicPr>
                    <p:blipFill>
                      <a:blip r:embed="rId5"/>
                      <a:stretch>
                        <a:fillRect/>
                      </a:stretch>
                    </p:blipFill>
                    <p:spPr>
                      <a:xfrm>
                        <a:off x="4419600" y="3285662"/>
                        <a:ext cx="3811587" cy="409575"/>
                      </a:xfrm>
                      <a:prstGeom prst="rect">
                        <a:avLst/>
                      </a:prstGeom>
                    </p:spPr>
                  </p:pic>
                </p:oleObj>
              </mc:Fallback>
            </mc:AlternateContent>
          </a:graphicData>
        </a:graphic>
      </p:graphicFrame>
      <p:sp>
        <p:nvSpPr>
          <p:cNvPr id="12" name="TextBox 11"/>
          <p:cNvSpPr txBox="1"/>
          <p:nvPr/>
        </p:nvSpPr>
        <p:spPr>
          <a:xfrm>
            <a:off x="384000" y="5029200"/>
            <a:ext cx="7693200"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A textual event segment is a segment of the textual event sequence. For instance, </a:t>
            </a:r>
            <a:r>
              <a:rPr lang="en-US" sz="2000" i="1" dirty="0" smtClean="0">
                <a:latin typeface="Arial" panose="020B0604020202020204" pitchFamily="34" charset="0"/>
                <a:cs typeface="Arial" panose="020B0604020202020204" pitchFamily="34" charset="0"/>
              </a:rPr>
              <a:t>s</a:t>
            </a:r>
            <a:r>
              <a:rPr lang="en-US" sz="2000" baseline="-25000" dirty="0" smtClean="0">
                <a:latin typeface="Arial" panose="020B0604020202020204" pitchFamily="34" charset="0"/>
                <a:cs typeface="Arial" panose="020B0604020202020204" pitchFamily="34" charset="0"/>
              </a:rPr>
              <a:t>2</a:t>
            </a:r>
            <a:r>
              <a:rPr lang="en-US" sz="2000" i="1" dirty="0" smtClean="0">
                <a:latin typeface="Arial" panose="020B0604020202020204" pitchFamily="34" charset="0"/>
                <a:cs typeface="Arial" panose="020B0604020202020204" pitchFamily="34" charset="0"/>
              </a:rPr>
              <a:t>s</a:t>
            </a:r>
            <a:r>
              <a:rPr lang="en-US" sz="2000" baseline="-25000" dirty="0" smtClean="0">
                <a:latin typeface="Arial" panose="020B0604020202020204" pitchFamily="34" charset="0"/>
                <a:cs typeface="Arial" panose="020B0604020202020204" pitchFamily="34" charset="0"/>
              </a:rPr>
              <a:t>3</a:t>
            </a:r>
            <a:r>
              <a:rPr lang="en-US" sz="2000" i="1" dirty="0" smtClean="0">
                <a:latin typeface="Arial" panose="020B0604020202020204" pitchFamily="34" charset="0"/>
                <a:cs typeface="Arial" panose="020B0604020202020204" pitchFamily="34" charset="0"/>
              </a:rPr>
              <a:t>s</a:t>
            </a:r>
            <a:r>
              <a:rPr lang="en-US" sz="2000" baseline="-25000" dirty="0" smtClean="0">
                <a:latin typeface="Arial" panose="020B0604020202020204" pitchFamily="34" charset="0"/>
                <a:cs typeface="Arial" panose="020B0604020202020204" pitchFamily="34" charset="0"/>
              </a:rPr>
              <a:t>4</a:t>
            </a:r>
            <a:r>
              <a:rPr lang="en-US" sz="2000" dirty="0" smtClean="0">
                <a:latin typeface="Arial" panose="020B0604020202020204" pitchFamily="34" charset="0"/>
                <a:cs typeface="Arial" panose="020B0604020202020204" pitchFamily="34" charset="0"/>
              </a:rPr>
              <a:t>, but </a:t>
            </a:r>
            <a:r>
              <a:rPr lang="en-US" sz="2000" i="1" dirty="0" smtClean="0">
                <a:latin typeface="Arial" panose="020B0604020202020204" pitchFamily="34" charset="0"/>
                <a:cs typeface="Arial" panose="020B0604020202020204" pitchFamily="34" charset="0"/>
              </a:rPr>
              <a:t>s</a:t>
            </a:r>
            <a:r>
              <a:rPr lang="en-US" sz="2000" baseline="-25000" dirty="0" smtClean="0">
                <a:latin typeface="Arial" panose="020B0604020202020204" pitchFamily="34" charset="0"/>
                <a:cs typeface="Arial" panose="020B0604020202020204" pitchFamily="34" charset="0"/>
              </a:rPr>
              <a:t>2</a:t>
            </a:r>
            <a:r>
              <a:rPr lang="en-US" sz="2000" i="1" dirty="0" smtClean="0">
                <a:latin typeface="Arial" panose="020B0604020202020204" pitchFamily="34" charset="0"/>
                <a:cs typeface="Arial" panose="020B0604020202020204" pitchFamily="34" charset="0"/>
              </a:rPr>
              <a:t>s</a:t>
            </a:r>
            <a:r>
              <a:rPr lang="en-US" sz="2000" baseline="-25000" dirty="0" smtClean="0">
                <a:latin typeface="Arial" panose="020B0604020202020204" pitchFamily="34" charset="0"/>
                <a:cs typeface="Arial" panose="020B0604020202020204" pitchFamily="34" charset="0"/>
              </a:rPr>
              <a:t>3</a:t>
            </a:r>
            <a:r>
              <a:rPr lang="en-US" sz="2000" i="1" dirty="0" smtClean="0">
                <a:latin typeface="Arial" panose="020B0604020202020204" pitchFamily="34" charset="0"/>
                <a:cs typeface="Arial" panose="020B0604020202020204" pitchFamily="34" charset="0"/>
              </a:rPr>
              <a:t>s</a:t>
            </a:r>
            <a:r>
              <a:rPr lang="en-US" sz="2000" baseline="-25000" dirty="0" smtClean="0">
                <a:latin typeface="Arial" panose="020B0604020202020204" pitchFamily="34" charset="0"/>
                <a:cs typeface="Arial" panose="020B0604020202020204" pitchFamily="34" charset="0"/>
              </a:rPr>
              <a:t>5  </a:t>
            </a:r>
            <a:r>
              <a:rPr lang="en-US" sz="2000" dirty="0" smtClean="0">
                <a:latin typeface="Arial" panose="020B0604020202020204" pitchFamily="34" charset="0"/>
                <a:cs typeface="Arial" panose="020B0604020202020204" pitchFamily="34" charset="0"/>
              </a:rPr>
              <a:t>is not. </a:t>
            </a:r>
            <a:endParaRPr lang="en-US" sz="2000" dirty="0">
              <a:latin typeface="Arial" panose="020B0604020202020204" pitchFamily="34" charset="0"/>
              <a:cs typeface="Arial" panose="020B0604020202020204" pitchFamily="34" charset="0"/>
            </a:endParaRPr>
          </a:p>
        </p:txBody>
      </p:sp>
      <p:sp>
        <p:nvSpPr>
          <p:cNvPr id="16" name="Left Brace 15"/>
          <p:cNvSpPr/>
          <p:nvPr/>
        </p:nvSpPr>
        <p:spPr>
          <a:xfrm rot="16200000">
            <a:off x="5524500" y="3123737"/>
            <a:ext cx="457200" cy="16002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5029200" y="4152437"/>
            <a:ext cx="1600200"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A segment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466758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smtClean="0"/>
              <a:t>Given an event sequence </a:t>
            </a:r>
            <a:r>
              <a:rPr lang="en-US" i="1" dirty="0" smtClean="0"/>
              <a:t>S</a:t>
            </a:r>
            <a:r>
              <a:rPr lang="en-US" dirty="0" smtClean="0"/>
              <a:t> and a query sequence </a:t>
            </a:r>
            <a:r>
              <a:rPr lang="en-US" i="1" dirty="0" smtClean="0"/>
              <a:t>Q</a:t>
            </a:r>
            <a:r>
              <a:rPr lang="en-US" dirty="0" smtClean="0"/>
              <a:t>, find all segments with length |</a:t>
            </a:r>
            <a:r>
              <a:rPr lang="en-US" i="1" dirty="0" smtClean="0"/>
              <a:t>Q</a:t>
            </a:r>
            <a:r>
              <a:rPr lang="en-US" dirty="0" smtClean="0"/>
              <a:t>| in </a:t>
            </a:r>
            <a:r>
              <a:rPr lang="en-US" i="1" dirty="0" smtClean="0"/>
              <a:t>S</a:t>
            </a:r>
            <a:r>
              <a:rPr lang="en-US" dirty="0" smtClean="0"/>
              <a:t> that are </a:t>
            </a:r>
            <a:r>
              <a:rPr lang="en-US" dirty="0" smtClean="0">
                <a:solidFill>
                  <a:srgbClr val="FF0000"/>
                </a:solidFill>
              </a:rPr>
              <a:t>similar</a:t>
            </a:r>
            <a:r>
              <a:rPr lang="en-US" dirty="0" smtClean="0"/>
              <a:t> to </a:t>
            </a:r>
            <a:r>
              <a:rPr lang="en-US" i="1" dirty="0" smtClean="0"/>
              <a:t>Q</a:t>
            </a:r>
            <a:r>
              <a:rPr lang="en-US" dirty="0" smtClean="0"/>
              <a:t>.</a:t>
            </a:r>
          </a:p>
          <a:p>
            <a:r>
              <a:rPr lang="en-US" dirty="0" smtClean="0"/>
              <a:t>What is the dissimilarity:</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3000" y="3654600"/>
            <a:ext cx="5105400" cy="1859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838200" y="5638800"/>
            <a:ext cx="7467600" cy="369332"/>
          </a:xfrm>
          <a:prstGeom prst="rect">
            <a:avLst/>
          </a:prstGeom>
          <a:noFill/>
          <a:ln>
            <a:solidFill>
              <a:schemeClr val="tx1"/>
            </a:solidFill>
          </a:ln>
        </p:spPr>
        <p:txBody>
          <a:bodyPr wrap="square" rtlCol="0">
            <a:spAutoFit/>
          </a:bodyPr>
          <a:lstStyle/>
          <a:p>
            <a:r>
              <a:rPr lang="en-US" dirty="0" smtClean="0">
                <a:latin typeface="Arial" panose="020B0604020202020204" pitchFamily="34" charset="0"/>
                <a:cs typeface="Arial" panose="020B0604020202020204" pitchFamily="34" charset="0"/>
              </a:rPr>
              <a:t>In other words,  similar segments have </a:t>
            </a:r>
            <a:r>
              <a:rPr lang="en-US" dirty="0" smtClean="0">
                <a:solidFill>
                  <a:srgbClr val="FF0000"/>
                </a:solidFill>
                <a:latin typeface="Arial" panose="020B0604020202020204" pitchFamily="34" charset="0"/>
                <a:cs typeface="Arial" panose="020B0604020202020204" pitchFamily="34" charset="0"/>
              </a:rPr>
              <a:t>at most </a:t>
            </a:r>
            <a:r>
              <a:rPr lang="en-US" i="1" dirty="0" smtClean="0">
                <a:latin typeface="Arial" panose="020B0604020202020204" pitchFamily="34" charset="0"/>
                <a:cs typeface="Arial" panose="020B0604020202020204" pitchFamily="34" charset="0"/>
              </a:rPr>
              <a:t>k</a:t>
            </a:r>
            <a:r>
              <a:rPr lang="en-US" dirty="0" smtClean="0">
                <a:latin typeface="Arial" panose="020B0604020202020204" pitchFamily="34" charset="0"/>
                <a:cs typeface="Arial" panose="020B0604020202020204" pitchFamily="34" charset="0"/>
              </a:rPr>
              <a:t> dissimilar events.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7634380"/>
      </p:ext>
    </p:extLst>
  </p:cSld>
  <p:clrMapOvr>
    <a:masterClrMapping/>
  </p:clrMapOvr>
  <mc:AlternateContent xmlns:mc="http://schemas.openxmlformats.org/markup-compatibility/2006" xmlns:p14="http://schemas.microsoft.com/office/powerpoint/2010/main">
    <mc:Choice Requires="p14">
      <p:transition spd="slow" p14:dur="2000" advTm="888"/>
    </mc:Choice>
    <mc:Fallback xmlns="">
      <p:transition spd="slow" advTm="888"/>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Study This Problem?</a:t>
            </a:r>
            <a:endParaRPr lang="en-US" dirty="0"/>
          </a:p>
        </p:txBody>
      </p:sp>
      <p:sp>
        <p:nvSpPr>
          <p:cNvPr id="3" name="Content Placeholder 2"/>
          <p:cNvSpPr>
            <a:spLocks noGrp="1"/>
          </p:cNvSpPr>
          <p:nvPr>
            <p:ph idx="1"/>
          </p:nvPr>
        </p:nvSpPr>
        <p:spPr/>
        <p:txBody>
          <a:bodyPr/>
          <a:lstStyle/>
          <a:p>
            <a:r>
              <a:rPr lang="en-US" sz="2800" dirty="0" smtClean="0"/>
              <a:t>Investigating historical logs is a common way to diagnose the system incident.</a:t>
            </a:r>
          </a:p>
          <a:p>
            <a:pPr lvl="1"/>
            <a:r>
              <a:rPr lang="en-US" sz="2400" dirty="0" smtClean="0"/>
              <a:t>Similar event segments reveal similar system behaviors. </a:t>
            </a:r>
          </a:p>
          <a:p>
            <a:pPr lvl="1"/>
            <a:r>
              <a:rPr lang="en-US" sz="2400" dirty="0" smtClean="0"/>
              <a:t>Comparing similar event segments help to find out the reason for a system problem</a:t>
            </a:r>
            <a:r>
              <a:rPr lang="en-US" dirty="0" smtClean="0"/>
              <a:t>.</a:t>
            </a:r>
            <a:endParaRPr lang="en-US" dirty="0"/>
          </a:p>
          <a:p>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extBox 6"/>
          <p:cNvSpPr txBox="1"/>
          <p:nvPr/>
        </p:nvSpPr>
        <p:spPr>
          <a:xfrm>
            <a:off x="457200" y="4571999"/>
            <a:ext cx="8534400" cy="646331"/>
          </a:xfrm>
          <a:prstGeom prst="rect">
            <a:avLst/>
          </a:prstGeom>
          <a:noFill/>
          <a:ln>
            <a:solidFill>
              <a:schemeClr val="tx1"/>
            </a:solidFill>
          </a:ln>
        </p:spPr>
        <p:txBody>
          <a:bodyPr wrap="square" rtlCol="0">
            <a:spAutoFit/>
          </a:bodyPr>
          <a:lstStyle/>
          <a:p>
            <a:r>
              <a:rPr lang="en-US" dirty="0" smtClean="0">
                <a:latin typeface="Arial" panose="020B0604020202020204" pitchFamily="34" charset="0"/>
                <a:cs typeface="Arial" panose="020B0604020202020204" pitchFamily="34" charset="0"/>
              </a:rPr>
              <a:t>We allow similar segments have some dissimilar events, because they may be the abnormal behavior.</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4725363"/>
      </p:ext>
    </p:extLst>
  </p:cSld>
  <p:clrMapOvr>
    <a:masterClrMapping/>
  </p:clrMapOvr>
  <mc:AlternateContent xmlns:mc="http://schemas.openxmlformats.org/markup-compatibility/2006" xmlns:p14="http://schemas.microsoft.com/office/powerpoint/2010/main">
    <mc:Choice Requires="p14">
      <p:transition spd="slow" p14:dur="2000" advTm="614"/>
    </mc:Choice>
    <mc:Fallback xmlns="">
      <p:transition spd="slow" advTm="614"/>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Research Problems</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323491"/>
            <a:ext cx="4690454" cy="3839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ular Callout 7"/>
          <p:cNvSpPr/>
          <p:nvPr/>
        </p:nvSpPr>
        <p:spPr>
          <a:xfrm>
            <a:off x="152400" y="1371600"/>
            <a:ext cx="3657600" cy="1371600"/>
          </a:xfrm>
          <a:prstGeom prst="wedgeRectCallout">
            <a:avLst>
              <a:gd name="adj1" fmla="val 54050"/>
              <a:gd name="adj2" fmla="val 2258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Arial" panose="020B0604020202020204" pitchFamily="34" charset="0"/>
                <a:cs typeface="Arial" panose="020B0604020202020204" pitchFamily="34" charset="0"/>
              </a:rPr>
              <a:t>Monitoring Configuration Optimization:</a:t>
            </a:r>
          </a:p>
          <a:p>
            <a:pPr marL="285750" indent="-285750">
              <a:buFont typeface="Arial" panose="020B0604020202020204" pitchFamily="34" charset="0"/>
              <a:buChar char="•"/>
            </a:pPr>
            <a:r>
              <a:rPr lang="en-US" sz="1600" dirty="0" smtClean="0">
                <a:solidFill>
                  <a:schemeClr val="tx1"/>
                </a:solidFill>
                <a:latin typeface="Arial" panose="020B0604020202020204" pitchFamily="34" charset="0"/>
                <a:cs typeface="Arial" panose="020B0604020202020204" pitchFamily="34" charset="0"/>
              </a:rPr>
              <a:t>Reduce False positive (false alerts)</a:t>
            </a:r>
          </a:p>
          <a:p>
            <a:pPr marL="285750" indent="-285750">
              <a:buFont typeface="Arial" panose="020B0604020202020204" pitchFamily="34" charset="0"/>
              <a:buChar char="•"/>
            </a:pPr>
            <a:r>
              <a:rPr lang="en-US" sz="1600" dirty="0" smtClean="0">
                <a:solidFill>
                  <a:schemeClr val="tx1"/>
                </a:solidFill>
                <a:latin typeface="Arial" panose="020B0604020202020204" pitchFamily="34" charset="0"/>
                <a:cs typeface="Arial" panose="020B0604020202020204" pitchFamily="34" charset="0"/>
              </a:rPr>
              <a:t>Reduce False negative (missed alerts)</a:t>
            </a:r>
          </a:p>
        </p:txBody>
      </p:sp>
      <p:sp>
        <p:nvSpPr>
          <p:cNvPr id="9" name="Rectangular Callout 8"/>
          <p:cNvSpPr/>
          <p:nvPr/>
        </p:nvSpPr>
        <p:spPr>
          <a:xfrm>
            <a:off x="156713" y="4572603"/>
            <a:ext cx="3424687" cy="1477962"/>
          </a:xfrm>
          <a:prstGeom prst="wedgeRectCallout">
            <a:avLst>
              <a:gd name="adj1" fmla="val 73402"/>
              <a:gd name="adj2" fmla="val -5995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Arial" panose="020B0604020202020204" pitchFamily="34" charset="0"/>
                <a:cs typeface="Arial" panose="020B0604020202020204" pitchFamily="34" charset="0"/>
              </a:rPr>
              <a:t>System Incidents </a:t>
            </a:r>
            <a:r>
              <a:rPr lang="en-US" sz="1600" b="1" dirty="0">
                <a:solidFill>
                  <a:schemeClr val="tx1"/>
                </a:solidFill>
                <a:latin typeface="Arial" panose="020B0604020202020204" pitchFamily="34" charset="0"/>
                <a:cs typeface="Arial" panose="020B0604020202020204" pitchFamily="34" charset="0"/>
              </a:rPr>
              <a:t>Diagnosis :</a:t>
            </a:r>
            <a:endParaRPr lang="en-US" sz="1600" b="1" dirty="0" smtClean="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solidFill>
                  <a:schemeClr val="tx1"/>
                </a:solidFill>
                <a:latin typeface="Arial" panose="020B0604020202020204" pitchFamily="34" charset="0"/>
                <a:cs typeface="Arial" panose="020B0604020202020204" pitchFamily="34" charset="0"/>
              </a:rPr>
              <a:t>Locate Relevant Logs Efficiently.</a:t>
            </a:r>
          </a:p>
          <a:p>
            <a:pPr marL="285750" indent="-285750">
              <a:buFont typeface="Arial" panose="020B0604020202020204" pitchFamily="34" charset="0"/>
              <a:buChar char="•"/>
            </a:pPr>
            <a:r>
              <a:rPr lang="en-US" sz="1600" dirty="0" smtClean="0">
                <a:solidFill>
                  <a:schemeClr val="tx1"/>
                </a:solidFill>
                <a:latin typeface="Arial" panose="020B0604020202020204" pitchFamily="34" charset="0"/>
                <a:cs typeface="Arial" panose="020B0604020202020204" pitchFamily="34" charset="0"/>
              </a:rPr>
              <a:t>Discover Event Dependencies.</a:t>
            </a:r>
          </a:p>
          <a:p>
            <a:pPr marL="285750" indent="-285750">
              <a:buFont typeface="Arial" panose="020B0604020202020204" pitchFamily="34" charset="0"/>
              <a:buChar char="•"/>
            </a:pPr>
            <a:r>
              <a:rPr lang="en-US" sz="1600" dirty="0" smtClean="0">
                <a:solidFill>
                  <a:schemeClr val="tx1"/>
                </a:solidFill>
                <a:latin typeface="Arial" panose="020B0604020202020204" pitchFamily="34" charset="0"/>
                <a:cs typeface="Arial" panose="020B0604020202020204" pitchFamily="34" charset="0"/>
              </a:rPr>
              <a:t>Automatic Resolution Recommendation </a:t>
            </a:r>
            <a:endParaRPr lang="en-US" sz="1600" dirty="0">
              <a:solidFill>
                <a:schemeClr val="tx1"/>
              </a:solidFill>
              <a:latin typeface="Arial" panose="020B0604020202020204" pitchFamily="34" charset="0"/>
              <a:cs typeface="Arial" panose="020B0604020202020204" pitchFamily="34" charset="0"/>
            </a:endParaRPr>
          </a:p>
        </p:txBody>
      </p:sp>
      <p:sp>
        <p:nvSpPr>
          <p:cNvPr id="10" name="Rectangular Callout 9"/>
          <p:cNvSpPr/>
          <p:nvPr/>
        </p:nvSpPr>
        <p:spPr>
          <a:xfrm>
            <a:off x="5029200" y="1371600"/>
            <a:ext cx="3733800" cy="611570"/>
          </a:xfrm>
          <a:prstGeom prst="wedgeRectCallout">
            <a:avLst>
              <a:gd name="adj1" fmla="val -22233"/>
              <a:gd name="adj2" fmla="val 2271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Arial" panose="020B0604020202020204" pitchFamily="34" charset="0"/>
                <a:cs typeface="Arial" panose="020B0604020202020204" pitchFamily="34" charset="0"/>
              </a:rPr>
              <a:t>Convert Raw Textual Logs into System Events</a:t>
            </a:r>
          </a:p>
        </p:txBody>
      </p:sp>
    </p:spTree>
    <p:extLst>
      <p:ext uri="{BB962C8B-B14F-4D97-AF65-F5344CB8AC3E}">
        <p14:creationId xmlns:p14="http://schemas.microsoft.com/office/powerpoint/2010/main" val="814506125"/>
      </p:ext>
    </p:extLst>
  </p:cSld>
  <p:clrMapOvr>
    <a:masterClrMapping/>
  </p:clrMapOvr>
  <mc:AlternateContent xmlns:mc="http://schemas.openxmlformats.org/markup-compatibility/2006" xmlns:p14="http://schemas.microsoft.com/office/powerpoint/2010/main">
    <mc:Choice Requires="p14">
      <p:transition spd="slow" p14:dur="2000" advTm="567"/>
    </mc:Choice>
    <mc:Fallback xmlns="">
      <p:transition spd="slow" advTm="567"/>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Solutions</a:t>
            </a:r>
            <a:endParaRPr lang="en-US" dirty="0"/>
          </a:p>
        </p:txBody>
      </p:sp>
      <p:sp>
        <p:nvSpPr>
          <p:cNvPr id="3" name="Content Placeholder 2"/>
          <p:cNvSpPr>
            <a:spLocks noGrp="1"/>
          </p:cNvSpPr>
          <p:nvPr>
            <p:ph idx="1"/>
          </p:nvPr>
        </p:nvSpPr>
        <p:spPr/>
        <p:txBody>
          <a:bodyPr/>
          <a:lstStyle/>
          <a:p>
            <a:r>
              <a:rPr lang="en-US" dirty="0" smtClean="0"/>
              <a:t>Unordered Text Similarity Search</a:t>
            </a:r>
          </a:p>
          <a:p>
            <a:pPr lvl="1"/>
            <a:r>
              <a:rPr lang="en-US" dirty="0" smtClean="0"/>
              <a:t>LSH(Locality Sensitive Hashing) </a:t>
            </a:r>
            <a:r>
              <a:rPr lang="en-US" sz="1800" dirty="0" smtClean="0"/>
              <a:t>(A. </a:t>
            </a:r>
            <a:r>
              <a:rPr lang="en-US" sz="1800" dirty="0" err="1" smtClean="0"/>
              <a:t>Gionis</a:t>
            </a:r>
            <a:r>
              <a:rPr lang="en-US" sz="1800" dirty="0"/>
              <a:t> </a:t>
            </a:r>
            <a:r>
              <a:rPr lang="en-US" sz="1800" dirty="0" smtClean="0"/>
              <a:t>et al., 1999)</a:t>
            </a:r>
            <a:r>
              <a:rPr lang="en-US" dirty="0" smtClean="0"/>
              <a:t> + Min Hash Function</a:t>
            </a:r>
            <a:r>
              <a:rPr lang="en-US" sz="1800" dirty="0" smtClean="0"/>
              <a:t>(A. Z. </a:t>
            </a:r>
            <a:r>
              <a:rPr lang="en-US" sz="1800" dirty="0" err="1" smtClean="0"/>
              <a:t>Broder</a:t>
            </a:r>
            <a:r>
              <a:rPr lang="en-US" sz="1800" dirty="0" smtClean="0"/>
              <a:t> et al., 1998)</a:t>
            </a:r>
            <a:r>
              <a:rPr lang="en-US" dirty="0" smtClean="0"/>
              <a:t>.</a:t>
            </a:r>
          </a:p>
          <a:p>
            <a:pPr lvl="1"/>
            <a:r>
              <a:rPr lang="en-US" dirty="0" smtClean="0"/>
              <a:t>…</a:t>
            </a:r>
          </a:p>
          <a:p>
            <a:r>
              <a:rPr lang="en-US" dirty="0" smtClean="0"/>
              <a:t>Code Sequence Match or Alignment </a:t>
            </a:r>
          </a:p>
          <a:p>
            <a:pPr lvl="1"/>
            <a:r>
              <a:rPr lang="en-US" dirty="0" smtClean="0"/>
              <a:t>Suffix Tree,</a:t>
            </a:r>
            <a:r>
              <a:rPr lang="en-US" dirty="0"/>
              <a:t> </a:t>
            </a:r>
            <a:r>
              <a:rPr lang="en-US" dirty="0" smtClean="0"/>
              <a:t>Suffix Array </a:t>
            </a:r>
            <a:r>
              <a:rPr lang="en-US" sz="1800" dirty="0" smtClean="0"/>
              <a:t>(U. </a:t>
            </a:r>
            <a:r>
              <a:rPr lang="en-US" sz="1800" dirty="0" err="1" smtClean="0"/>
              <a:t>Manber</a:t>
            </a:r>
            <a:r>
              <a:rPr lang="en-US" sz="1800" dirty="0" smtClean="0"/>
              <a:t>, 1993)</a:t>
            </a:r>
          </a:p>
          <a:p>
            <a:pPr lvl="1"/>
            <a:r>
              <a:rPr lang="en-US" dirty="0" smtClean="0"/>
              <a:t>…</a:t>
            </a:r>
          </a:p>
          <a:p>
            <a:pPr lvl="1"/>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dirty="0"/>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Tree>
    <p:extLst>
      <p:ext uri="{BB962C8B-B14F-4D97-AF65-F5344CB8AC3E}">
        <p14:creationId xmlns:p14="http://schemas.microsoft.com/office/powerpoint/2010/main" val="3760009800"/>
      </p:ext>
    </p:extLst>
  </p:cSld>
  <p:clrMapOvr>
    <a:masterClrMapping/>
  </p:clrMapOvr>
  <mc:AlternateContent xmlns:mc="http://schemas.openxmlformats.org/markup-compatibility/2006" xmlns:p14="http://schemas.microsoft.com/office/powerpoint/2010/main">
    <mc:Choice Requires="p14">
      <p:transition spd="slow" p14:dur="2000" advTm="1278"/>
    </mc:Choice>
    <mc:Fallback xmlns="">
      <p:transition spd="slow" advTm="1278"/>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Work</a:t>
            </a:r>
            <a:endParaRPr lang="en-US" dirty="0"/>
          </a:p>
        </p:txBody>
      </p:sp>
      <p:sp>
        <p:nvSpPr>
          <p:cNvPr id="3" name="Content Placeholder 2"/>
          <p:cNvSpPr>
            <a:spLocks noGrp="1"/>
          </p:cNvSpPr>
          <p:nvPr>
            <p:ph idx="1"/>
          </p:nvPr>
        </p:nvSpPr>
        <p:spPr/>
        <p:txBody>
          <a:bodyPr/>
          <a:lstStyle/>
          <a:p>
            <a:r>
              <a:rPr lang="en-US" dirty="0" smtClean="0"/>
              <a:t>LSH + Suffix Array = Suffix Matrix</a:t>
            </a:r>
          </a:p>
          <a:p>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320832"/>
            <a:ext cx="4174683" cy="3583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631883" y="2209800"/>
            <a:ext cx="4131117" cy="4401205"/>
          </a:xfrm>
          <a:prstGeom prst="rect">
            <a:avLst/>
          </a:prstGeom>
          <a:noFill/>
        </p:spPr>
        <p:txBody>
          <a:bodyPr wrap="square" rtlCol="0">
            <a:spAutoFit/>
          </a:bodyPr>
          <a:lstStyle/>
          <a:p>
            <a:r>
              <a:rPr lang="en-US" sz="1400" b="1" dirty="0" smtClean="0">
                <a:latin typeface="Arial" panose="020B0604020202020204" pitchFamily="34" charset="0"/>
                <a:cs typeface="Arial" panose="020B0604020202020204" pitchFamily="34" charset="0"/>
              </a:rPr>
              <a:t>Offline Indexing:</a:t>
            </a:r>
          </a:p>
          <a:p>
            <a:r>
              <a:rPr lang="en-US" sz="1400" dirty="0" smtClean="0">
                <a:latin typeface="Arial" panose="020B0604020202020204" pitchFamily="34" charset="0"/>
                <a:cs typeface="Arial" panose="020B0604020202020204" pitchFamily="34" charset="0"/>
              </a:rPr>
              <a:t>Step 1. Construct </a:t>
            </a:r>
            <a:r>
              <a:rPr lang="en-US" sz="1400" i="1" dirty="0" smtClean="0">
                <a:latin typeface="Arial" panose="020B0604020202020204" pitchFamily="34" charset="0"/>
                <a:cs typeface="Arial" panose="020B0604020202020204" pitchFamily="34" charset="0"/>
              </a:rPr>
              <a:t>m</a:t>
            </a:r>
            <a:r>
              <a:rPr lang="en-US" sz="1400" dirty="0" smtClean="0">
                <a:latin typeface="Arial" panose="020B0604020202020204" pitchFamily="34" charset="0"/>
                <a:cs typeface="Arial" panose="020B0604020202020204" pitchFamily="34" charset="0"/>
              </a:rPr>
              <a:t> random hash functions</a:t>
            </a:r>
          </a:p>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Step 2. For each hash function, compute the hash value of each event.</a:t>
            </a:r>
          </a:p>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Step 3. For each hash value sequence, build the suffix array as a row of the suffix matrix.</a:t>
            </a:r>
          </a:p>
          <a:p>
            <a:r>
              <a:rPr lang="en-US" sz="1400" dirty="0" smtClean="0">
                <a:latin typeface="Arial" panose="020B0604020202020204" pitchFamily="34" charset="0"/>
                <a:cs typeface="Arial" panose="020B0604020202020204" pitchFamily="34" charset="0"/>
              </a:rPr>
              <a:t> </a:t>
            </a:r>
          </a:p>
          <a:p>
            <a:r>
              <a:rPr lang="en-US" sz="1400" b="1" dirty="0" smtClean="0">
                <a:latin typeface="Arial" panose="020B0604020202020204" pitchFamily="34" charset="0"/>
                <a:cs typeface="Arial" panose="020B0604020202020204" pitchFamily="34" charset="0"/>
              </a:rPr>
              <a:t>Online Search:</a:t>
            </a:r>
          </a:p>
          <a:p>
            <a:r>
              <a:rPr lang="en-US" sz="1400" dirty="0" smtClean="0">
                <a:latin typeface="Arial" panose="020B0604020202020204" pitchFamily="34" charset="0"/>
                <a:cs typeface="Arial" panose="020B0604020202020204" pitchFamily="34" charset="0"/>
              </a:rPr>
              <a:t>Step 1</a:t>
            </a:r>
            <a:r>
              <a:rPr lang="en-US" sz="1400" b="1" dirty="0" smtClean="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Use the </a:t>
            </a:r>
            <a:r>
              <a:rPr lang="en-US" sz="1400" i="1" dirty="0" smtClean="0">
                <a:latin typeface="Arial" panose="020B0604020202020204" pitchFamily="34" charset="0"/>
                <a:cs typeface="Arial" panose="020B0604020202020204" pitchFamily="34" charset="0"/>
              </a:rPr>
              <a:t>m</a:t>
            </a:r>
            <a:r>
              <a:rPr lang="en-US" sz="1400" dirty="0" smtClean="0">
                <a:latin typeface="Arial" panose="020B0604020202020204" pitchFamily="34" charset="0"/>
                <a:cs typeface="Arial" panose="020B0604020202020204" pitchFamily="34" charset="0"/>
              </a:rPr>
              <a:t> hash functions to hash query </a:t>
            </a:r>
            <a:r>
              <a:rPr lang="en-US" sz="1400" i="1" dirty="0" smtClean="0">
                <a:latin typeface="Arial" panose="020B0604020202020204" pitchFamily="34" charset="0"/>
                <a:cs typeface="Arial" panose="020B0604020202020204" pitchFamily="34" charset="0"/>
              </a:rPr>
              <a:t>Q </a:t>
            </a:r>
            <a:r>
              <a:rPr lang="en-US" sz="1400" dirty="0" smtClean="0">
                <a:latin typeface="Arial" panose="020B0604020202020204" pitchFamily="34" charset="0"/>
                <a:cs typeface="Arial" panose="020B0604020202020204" pitchFamily="34" charset="0"/>
              </a:rPr>
              <a:t>and get </a:t>
            </a:r>
            <a:r>
              <a:rPr lang="en-US" sz="1400" i="1" dirty="0" smtClean="0">
                <a:latin typeface="Arial" panose="020B0604020202020204" pitchFamily="34" charset="0"/>
                <a:cs typeface="Arial" panose="020B0604020202020204" pitchFamily="34" charset="0"/>
              </a:rPr>
              <a:t>m</a:t>
            </a:r>
            <a:r>
              <a:rPr lang="en-US" sz="1400" dirty="0" smtClean="0">
                <a:latin typeface="Arial" panose="020B0604020202020204" pitchFamily="34" charset="0"/>
                <a:cs typeface="Arial" panose="020B0604020202020204" pitchFamily="34" charset="0"/>
              </a:rPr>
              <a:t> hash value query sequences.</a:t>
            </a:r>
          </a:p>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Step 2.  Use every hashed query sequence to do </a:t>
            </a:r>
            <a:r>
              <a:rPr lang="en-US" sz="1400" i="1" dirty="0" smtClean="0">
                <a:latin typeface="Arial" panose="020B0604020202020204" pitchFamily="34" charset="0"/>
                <a:cs typeface="Arial" panose="020B0604020202020204" pitchFamily="34" charset="0"/>
              </a:rPr>
              <a:t>binary search </a:t>
            </a:r>
            <a:r>
              <a:rPr lang="en-US" sz="1400" dirty="0" smtClean="0">
                <a:latin typeface="Arial" panose="020B0604020202020204" pitchFamily="34" charset="0"/>
                <a:cs typeface="Arial" panose="020B0604020202020204" pitchFamily="34" charset="0"/>
              </a:rPr>
              <a:t>over suffix arrays and get candidate segment positions.</a:t>
            </a:r>
          </a:p>
          <a:p>
            <a:endParaRPr lang="en-US" sz="1400" dirty="0" smtClean="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Step 3.  If one segment  appears in many candidate sets,  pick it as the final candidate.</a:t>
            </a:r>
            <a:endParaRPr lang="en-US" sz="1400" b="1" dirty="0" smtClean="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4703635"/>
      </p:ext>
    </p:extLst>
  </p:cSld>
  <p:clrMapOvr>
    <a:masterClrMapping/>
  </p:clrMapOvr>
  <mc:AlternateContent xmlns:mc="http://schemas.openxmlformats.org/markup-compatibility/2006" xmlns:p14="http://schemas.microsoft.com/office/powerpoint/2010/main">
    <mc:Choice Requires="p14">
      <p:transition spd="slow" p14:dur="2000" advTm="1564"/>
    </mc:Choice>
    <mc:Fallback xmlns="">
      <p:transition spd="slow" advTm="1564"/>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Dissimilar Events</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1548911"/>
            <a:ext cx="3962400" cy="128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765600" y="1535230"/>
            <a:ext cx="5029200" cy="646331"/>
          </a:xfrm>
          <a:prstGeom prst="rect">
            <a:avLst/>
          </a:prstGeom>
          <a:noFill/>
        </p:spPr>
        <p:txBody>
          <a:bodyPr wrap="square" rtlCol="0">
            <a:spAutoFit/>
          </a:bodyPr>
          <a:lstStyle/>
          <a:p>
            <a:r>
              <a:rPr lang="en-US" dirty="0" smtClean="0">
                <a:solidFill>
                  <a:srgbClr val="FF0000"/>
                </a:solidFill>
                <a:latin typeface="Arial" panose="020B0604020202020204" pitchFamily="34" charset="0"/>
                <a:cs typeface="Arial" panose="020B0604020202020204" pitchFamily="34" charset="0"/>
              </a:rPr>
              <a:t>9</a:t>
            </a:r>
            <a:r>
              <a:rPr lang="en-US" dirty="0" smtClean="0">
                <a:latin typeface="Arial" panose="020B0604020202020204" pitchFamily="34" charset="0"/>
                <a:cs typeface="Arial" panose="020B0604020202020204" pitchFamily="34" charset="0"/>
              </a:rPr>
              <a:t> is not equal to </a:t>
            </a:r>
            <a:r>
              <a:rPr lang="en-US" dirty="0" smtClean="0">
                <a:solidFill>
                  <a:srgbClr val="FF0000"/>
                </a:solidFill>
                <a:latin typeface="Arial" panose="020B0604020202020204" pitchFamily="34" charset="0"/>
                <a:cs typeface="Arial" panose="020B0604020202020204" pitchFamily="34" charset="0"/>
              </a:rPr>
              <a:t>1</a:t>
            </a:r>
            <a:r>
              <a:rPr lang="en-US" dirty="0" smtClean="0">
                <a:latin typeface="Arial" panose="020B0604020202020204" pitchFamily="34" charset="0"/>
                <a:cs typeface="Arial" panose="020B0604020202020204" pitchFamily="34" charset="0"/>
              </a:rPr>
              <a:t>. </a:t>
            </a:r>
            <a:r>
              <a:rPr lang="en-US" i="1" dirty="0" smtClean="0">
                <a:latin typeface="Arial" panose="020B0604020202020204" pitchFamily="34" charset="0"/>
                <a:cs typeface="Arial" panose="020B0604020202020204" pitchFamily="34" charset="0"/>
              </a:rPr>
              <a:t>L</a:t>
            </a:r>
            <a:r>
              <a:rPr lang="en-US" dirty="0" smtClean="0">
                <a:latin typeface="Arial" panose="020B0604020202020204" pitchFamily="34" charset="0"/>
                <a:cs typeface="Arial" panose="020B0604020202020204" pitchFamily="34" charset="0"/>
              </a:rPr>
              <a:t> and  </a:t>
            </a:r>
            <a:r>
              <a:rPr lang="en-US" i="1" dirty="0" smtClean="0">
                <a:latin typeface="Arial" panose="020B0604020202020204" pitchFamily="34" charset="0"/>
                <a:cs typeface="Arial" panose="020B0604020202020204" pitchFamily="34" charset="0"/>
              </a:rPr>
              <a:t>Q</a:t>
            </a:r>
            <a:r>
              <a:rPr lang="en-US" dirty="0" smtClean="0">
                <a:latin typeface="Arial" panose="020B0604020202020204" pitchFamily="34" charset="0"/>
                <a:cs typeface="Arial" panose="020B0604020202020204" pitchFamily="34" charset="0"/>
              </a:rPr>
              <a:t> are not in the same partition in suffix array. Binary search </a:t>
            </a:r>
            <a:r>
              <a:rPr lang="en-US" dirty="0" smtClean="0">
                <a:solidFill>
                  <a:srgbClr val="FF0000"/>
                </a:solidFill>
                <a:latin typeface="Arial" panose="020B0604020202020204" pitchFamily="34" charset="0"/>
                <a:cs typeface="Arial" panose="020B0604020202020204" pitchFamily="34" charset="0"/>
              </a:rPr>
              <a:t>fails</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9" name="TextBox 8"/>
          <p:cNvSpPr txBox="1"/>
          <p:nvPr/>
        </p:nvSpPr>
        <p:spPr>
          <a:xfrm>
            <a:off x="2743200" y="2507845"/>
            <a:ext cx="5715000"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Idea</a:t>
            </a:r>
            <a:r>
              <a:rPr lang="en-US" dirty="0" smtClean="0">
                <a:latin typeface="Arial" panose="020B0604020202020204" pitchFamily="34" charset="0"/>
                <a:cs typeface="Arial" panose="020B0604020202020204" pitchFamily="34" charset="0"/>
              </a:rPr>
              <a:t>: create more suffix arrays, but ignore some events (that could be the dissimilar events).</a:t>
            </a:r>
            <a:endParaRPr lang="en-US" dirty="0">
              <a:latin typeface="Arial" panose="020B0604020202020204" pitchFamily="34" charset="0"/>
              <a:cs typeface="Arial" panose="020B0604020202020204" pitchFamily="34" charset="0"/>
            </a:endParaRPr>
          </a:p>
        </p:txBody>
      </p:sp>
      <p:sp>
        <p:nvSpPr>
          <p:cNvPr id="10" name="TextBox 9"/>
          <p:cNvSpPr txBox="1"/>
          <p:nvPr/>
        </p:nvSpPr>
        <p:spPr>
          <a:xfrm>
            <a:off x="1357200" y="1241134"/>
            <a:ext cx="1600200" cy="307777"/>
          </a:xfrm>
          <a:prstGeom prst="rect">
            <a:avLst/>
          </a:prstGeom>
          <a:noFill/>
        </p:spPr>
        <p:txBody>
          <a:bodyPr wrap="square" rtlCol="0">
            <a:spAutoFit/>
          </a:bodyPr>
          <a:lstStyle/>
          <a:p>
            <a:r>
              <a:rPr lang="en-US" sz="1400" dirty="0" smtClean="0">
                <a:solidFill>
                  <a:srgbClr val="FF0000"/>
                </a:solidFill>
                <a:latin typeface="Arial" panose="020B0604020202020204" pitchFamily="34" charset="0"/>
                <a:cs typeface="Arial" panose="020B0604020202020204" pitchFamily="34" charset="0"/>
              </a:rPr>
              <a:t>dissimilar event</a:t>
            </a:r>
            <a:endParaRPr lang="en-US" sz="1400" dirty="0">
              <a:solidFill>
                <a:srgbClr val="FF0000"/>
              </a:solidFill>
              <a:latin typeface="Arial" panose="020B0604020202020204" pitchFamily="34" charset="0"/>
              <a:cs typeface="Arial" panose="020B0604020202020204" pitchFamily="34" charset="0"/>
            </a:endParaRPr>
          </a:p>
        </p:txBody>
      </p:sp>
      <p:cxnSp>
        <p:nvCxnSpPr>
          <p:cNvPr id="12" name="Straight Arrow Connector 11"/>
          <p:cNvCxnSpPr>
            <a:stCxn id="7171" idx="0"/>
          </p:cNvCxnSpPr>
          <p:nvPr/>
        </p:nvCxnSpPr>
        <p:spPr>
          <a:xfrm>
            <a:off x="2171700" y="1548911"/>
            <a:ext cx="76200" cy="428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055" y="3213703"/>
            <a:ext cx="4195763" cy="2715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5257800" y="4245133"/>
            <a:ext cx="2209800"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Random Mask</a:t>
            </a:r>
            <a:endParaRPr lang="en-US" dirty="0">
              <a:latin typeface="Arial" panose="020B0604020202020204" pitchFamily="34" charset="0"/>
              <a:cs typeface="Arial" panose="020B0604020202020204" pitchFamily="34" charset="0"/>
            </a:endParaRPr>
          </a:p>
        </p:txBody>
      </p:sp>
      <p:cxnSp>
        <p:nvCxnSpPr>
          <p:cNvPr id="16" name="Straight Arrow Connector 15"/>
          <p:cNvCxnSpPr>
            <a:endCxn id="14" idx="1"/>
          </p:cNvCxnSpPr>
          <p:nvPr/>
        </p:nvCxnSpPr>
        <p:spPr>
          <a:xfrm>
            <a:off x="4495800" y="4245133"/>
            <a:ext cx="762000" cy="184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4" idx="1"/>
          </p:cNvCxnSpPr>
          <p:nvPr/>
        </p:nvCxnSpPr>
        <p:spPr>
          <a:xfrm flipV="1">
            <a:off x="4495800" y="4429799"/>
            <a:ext cx="762000" cy="67560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285700" y="4736068"/>
            <a:ext cx="3401100"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Masked Hash Value Sequence</a:t>
            </a:r>
            <a:endParaRPr lang="en-US" dirty="0">
              <a:latin typeface="Arial" panose="020B0604020202020204" pitchFamily="34" charset="0"/>
              <a:cs typeface="Arial" panose="020B0604020202020204" pitchFamily="34" charset="0"/>
            </a:endParaRPr>
          </a:p>
        </p:txBody>
      </p:sp>
      <p:cxnSp>
        <p:nvCxnSpPr>
          <p:cNvPr id="24" name="Straight Arrow Connector 23"/>
          <p:cNvCxnSpPr>
            <a:endCxn id="23" idx="1"/>
          </p:cNvCxnSpPr>
          <p:nvPr/>
        </p:nvCxnSpPr>
        <p:spPr>
          <a:xfrm>
            <a:off x="4495800" y="4648201"/>
            <a:ext cx="789900" cy="2725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23" idx="1"/>
          </p:cNvCxnSpPr>
          <p:nvPr/>
        </p:nvCxnSpPr>
        <p:spPr>
          <a:xfrm flipV="1">
            <a:off x="4495800" y="4920734"/>
            <a:ext cx="789900" cy="56566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257800" y="3657600"/>
            <a:ext cx="3401100"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Original Hash Value Sequence</a:t>
            </a:r>
            <a:endParaRPr lang="en-US" dirty="0">
              <a:latin typeface="Arial" panose="020B0604020202020204" pitchFamily="34" charset="0"/>
              <a:cs typeface="Arial" panose="020B0604020202020204" pitchFamily="34" charset="0"/>
            </a:endParaRPr>
          </a:p>
        </p:txBody>
      </p:sp>
      <p:cxnSp>
        <p:nvCxnSpPr>
          <p:cNvPr id="31" name="Straight Arrow Connector 30"/>
          <p:cNvCxnSpPr>
            <a:endCxn id="30" idx="1"/>
          </p:cNvCxnSpPr>
          <p:nvPr/>
        </p:nvCxnSpPr>
        <p:spPr>
          <a:xfrm>
            <a:off x="4495800" y="3842266"/>
            <a:ext cx="762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88300" y="5816288"/>
            <a:ext cx="8506500"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Dissimilar events are masked in </a:t>
            </a:r>
            <a:r>
              <a:rPr lang="en-US" i="1" dirty="0" smtClean="0">
                <a:latin typeface="Arial" panose="020B0604020202020204" pitchFamily="34" charset="0"/>
                <a:cs typeface="Arial" panose="020B0604020202020204" pitchFamily="34" charset="0"/>
              </a:rPr>
              <a:t>M</a:t>
            </a:r>
            <a:r>
              <a:rPr lang="en-US" baseline="-25000" dirty="0" smtClean="0">
                <a:latin typeface="Arial" panose="020B0604020202020204" pitchFamily="34" charset="0"/>
                <a:cs typeface="Arial" panose="020B0604020202020204" pitchFamily="34" charset="0"/>
              </a:rPr>
              <a:t>1</a:t>
            </a:r>
            <a:r>
              <a:rPr lang="en-US" dirty="0" smtClean="0">
                <a:latin typeface="Arial" panose="020B0604020202020204" pitchFamily="34" charset="0"/>
                <a:cs typeface="Arial" panose="020B0604020202020204" pitchFamily="34" charset="0"/>
              </a:rPr>
              <a:t>(</a:t>
            </a:r>
            <a:r>
              <a:rPr lang="en-US" i="1" dirty="0" smtClean="0">
                <a:latin typeface="Arial" panose="020B0604020202020204" pitchFamily="34" charset="0"/>
                <a:cs typeface="Arial" panose="020B0604020202020204" pitchFamily="34" charset="0"/>
              </a:rPr>
              <a:t>h</a:t>
            </a:r>
            <a:r>
              <a:rPr lang="en-US" dirty="0" smtClean="0">
                <a:latin typeface="Arial" panose="020B0604020202020204" pitchFamily="34" charset="0"/>
                <a:cs typeface="Arial" panose="020B0604020202020204" pitchFamily="34" charset="0"/>
              </a:rPr>
              <a:t>(</a:t>
            </a:r>
            <a:r>
              <a:rPr lang="en-US" i="1" dirty="0" smtClean="0">
                <a:latin typeface="Arial" panose="020B0604020202020204" pitchFamily="34" charset="0"/>
                <a:cs typeface="Arial" panose="020B0604020202020204" pitchFamily="34" charset="0"/>
              </a:rPr>
              <a:t>S</a:t>
            </a:r>
            <a:r>
              <a:rPr lang="en-US" dirty="0" smtClean="0">
                <a:latin typeface="Arial" panose="020B0604020202020204" pitchFamily="34" charset="0"/>
                <a:cs typeface="Arial" panose="020B0604020202020204" pitchFamily="34" charset="0"/>
              </a:rPr>
              <a:t>)) and do NOT </a:t>
            </a:r>
            <a:r>
              <a:rPr lang="en-US" dirty="0" smtClean="0">
                <a:solidFill>
                  <a:srgbClr val="FF0000"/>
                </a:solidFill>
                <a:latin typeface="Arial" panose="020B0604020202020204" pitchFamily="34" charset="0"/>
                <a:cs typeface="Arial" panose="020B0604020202020204" pitchFamily="34" charset="0"/>
              </a:rPr>
              <a:t>hurt</a:t>
            </a:r>
            <a:r>
              <a:rPr lang="en-US" dirty="0" smtClean="0">
                <a:latin typeface="Arial" panose="020B0604020202020204" pitchFamily="34" charset="0"/>
                <a:cs typeface="Arial" panose="020B0604020202020204" pitchFamily="34" charset="0"/>
              </a:rPr>
              <a:t> the binary searches.</a:t>
            </a:r>
            <a:endParaRPr lang="en-US" dirty="0">
              <a:latin typeface="Arial" panose="020B0604020202020204" pitchFamily="34" charset="0"/>
              <a:cs typeface="Arial" panose="020B0604020202020204" pitchFamily="34" charset="0"/>
            </a:endParaRPr>
          </a:p>
        </p:txBody>
      </p:sp>
      <p:sp>
        <p:nvSpPr>
          <p:cNvPr id="29" name="Oval 28"/>
          <p:cNvSpPr/>
          <p:nvPr/>
        </p:nvSpPr>
        <p:spPr>
          <a:xfrm>
            <a:off x="2514600" y="3858402"/>
            <a:ext cx="228600" cy="1263134"/>
          </a:xfrm>
          <a:prstGeom prst="ellipse">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429000" y="3867870"/>
            <a:ext cx="228600" cy="1263134"/>
          </a:xfrm>
          <a:prstGeom prst="ellipse">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922295"/>
      </p:ext>
    </p:extLst>
  </p:cSld>
  <p:clrMapOvr>
    <a:masterClrMapping/>
  </p:clrMapOvr>
  <mc:AlternateContent xmlns:mc="http://schemas.openxmlformats.org/markup-compatibility/2006" xmlns:p14="http://schemas.microsoft.com/office/powerpoint/2010/main">
    <mc:Choice Requires="p14">
      <p:transition spd="slow" p14:dur="2000" advTm="5405"/>
    </mc:Choice>
    <mc:Fallback xmlns="">
      <p:transition spd="slow" advTm="5405"/>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Background and </a:t>
            </a:r>
            <a:r>
              <a:rPr lang="en-US" dirty="0"/>
              <a:t>Overview</a:t>
            </a:r>
            <a:endParaRPr lang="en-US" dirty="0" smtClean="0"/>
          </a:p>
          <a:p>
            <a:r>
              <a:rPr lang="en-US" dirty="0" smtClean="0"/>
              <a:t>Research Problems</a:t>
            </a:r>
          </a:p>
          <a:p>
            <a:pPr lvl="1"/>
            <a:r>
              <a:rPr lang="en-US" dirty="0" smtClean="0"/>
              <a:t>Converting Textual Log to System Events</a:t>
            </a:r>
          </a:p>
          <a:p>
            <a:pPr lvl="1"/>
            <a:r>
              <a:rPr lang="en-US" dirty="0" smtClean="0"/>
              <a:t>Monitoring Configuration Optimization</a:t>
            </a:r>
          </a:p>
          <a:p>
            <a:pPr lvl="2"/>
            <a:r>
              <a:rPr lang="en-US" dirty="0" smtClean="0"/>
              <a:t>False Positive</a:t>
            </a:r>
          </a:p>
          <a:p>
            <a:pPr lvl="2"/>
            <a:r>
              <a:rPr lang="en-US" dirty="0" smtClean="0"/>
              <a:t>False Negative</a:t>
            </a:r>
          </a:p>
          <a:p>
            <a:pPr lvl="1"/>
            <a:r>
              <a:rPr lang="en-US" dirty="0" smtClean="0"/>
              <a:t>Analysis on Detected System Issues</a:t>
            </a:r>
          </a:p>
          <a:p>
            <a:pPr lvl="2"/>
            <a:r>
              <a:rPr lang="en-US" dirty="0"/>
              <a:t>Temporal Dependencies of </a:t>
            </a:r>
            <a:r>
              <a:rPr lang="en-US" dirty="0" smtClean="0"/>
              <a:t>Events</a:t>
            </a:r>
          </a:p>
          <a:p>
            <a:pPr lvl="2"/>
            <a:r>
              <a:rPr lang="en-US" dirty="0" smtClean="0"/>
              <a:t>Incident Resolution Recommendation</a:t>
            </a:r>
            <a:endParaRPr lang="en-US" dirty="0"/>
          </a:p>
          <a:p>
            <a:pPr lvl="2"/>
            <a:r>
              <a:rPr lang="en-US" dirty="0" smtClean="0"/>
              <a:t>Textual Event Segments Search</a:t>
            </a:r>
          </a:p>
          <a:p>
            <a:r>
              <a:rPr lang="en-US" dirty="0" smtClean="0">
                <a:solidFill>
                  <a:srgbClr val="FF0000"/>
                </a:solidFill>
              </a:rPr>
              <a:t>Summary and Timeline</a:t>
            </a:r>
          </a:p>
          <a:p>
            <a:endParaRPr lang="en-US" dirty="0"/>
          </a:p>
        </p:txBody>
      </p:sp>
      <p:sp>
        <p:nvSpPr>
          <p:cNvPr id="4" name="Date Placeholder 3"/>
          <p:cNvSpPr>
            <a:spLocks noGrp="1"/>
          </p:cNvSpPr>
          <p:nvPr>
            <p:ph type="dt" sz="half" idx="10"/>
          </p:nvPr>
        </p:nvSpPr>
        <p:spPr/>
        <p:txBody>
          <a:bodyPr/>
          <a:lstStyle/>
          <a:p>
            <a:fld id="{947345FD-1553-4BDE-925D-C8D6C4CECFAB}"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2518164120"/>
      </p:ext>
    </p:extLst>
  </p:cSld>
  <p:clrMapOvr>
    <a:masterClrMapping/>
  </p:clrMapOvr>
  <mc:AlternateContent xmlns:mc="http://schemas.openxmlformats.org/markup-compatibility/2006" xmlns:p14="http://schemas.microsoft.com/office/powerpoint/2010/main">
    <mc:Choice Requires="p14">
      <p:transition spd="slow" p14:dur="2000" advTm="926"/>
    </mc:Choice>
    <mc:Fallback xmlns="">
      <p:transition spd="slow" advTm="926"/>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323491"/>
            <a:ext cx="4690454" cy="3839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ular Callout 7"/>
          <p:cNvSpPr/>
          <p:nvPr/>
        </p:nvSpPr>
        <p:spPr>
          <a:xfrm>
            <a:off x="152400" y="1371600"/>
            <a:ext cx="3657600" cy="1371600"/>
          </a:xfrm>
          <a:prstGeom prst="wedgeRectCallout">
            <a:avLst>
              <a:gd name="adj1" fmla="val 54050"/>
              <a:gd name="adj2" fmla="val 2258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Arial" panose="020B0604020202020204" pitchFamily="34" charset="0"/>
                <a:cs typeface="Arial" panose="020B0604020202020204" pitchFamily="34" charset="0"/>
              </a:rPr>
              <a:t>Monitoring Configuration Optimization:</a:t>
            </a:r>
          </a:p>
          <a:p>
            <a:pPr marL="285750" indent="-285750">
              <a:buFont typeface="Arial" panose="020B0604020202020204" pitchFamily="34" charset="0"/>
              <a:buChar char="•"/>
            </a:pPr>
            <a:r>
              <a:rPr lang="en-US" sz="1600" dirty="0" smtClean="0">
                <a:solidFill>
                  <a:srgbClr val="00B050"/>
                </a:solidFill>
                <a:latin typeface="Arial" panose="020B0604020202020204" pitchFamily="34" charset="0"/>
                <a:cs typeface="Arial" panose="020B0604020202020204" pitchFamily="34" charset="0"/>
              </a:rPr>
              <a:t>Reduce False positive (false alerts)</a:t>
            </a:r>
          </a:p>
          <a:p>
            <a:pPr marL="285750" indent="-285750">
              <a:buFont typeface="Arial" panose="020B0604020202020204" pitchFamily="34" charset="0"/>
              <a:buChar char="•"/>
            </a:pPr>
            <a:r>
              <a:rPr lang="en-US" sz="1600" dirty="0" smtClean="0">
                <a:solidFill>
                  <a:srgbClr val="C00000"/>
                </a:solidFill>
                <a:latin typeface="Arial" panose="020B0604020202020204" pitchFamily="34" charset="0"/>
                <a:cs typeface="Arial" panose="020B0604020202020204" pitchFamily="34" charset="0"/>
              </a:rPr>
              <a:t>Reduce False negative (missed alerts)</a:t>
            </a:r>
          </a:p>
        </p:txBody>
      </p:sp>
      <p:sp>
        <p:nvSpPr>
          <p:cNvPr id="9" name="Rectangular Callout 8"/>
          <p:cNvSpPr/>
          <p:nvPr/>
        </p:nvSpPr>
        <p:spPr>
          <a:xfrm>
            <a:off x="156713" y="4572603"/>
            <a:ext cx="3424687" cy="1477962"/>
          </a:xfrm>
          <a:prstGeom prst="wedgeRectCallout">
            <a:avLst>
              <a:gd name="adj1" fmla="val 73402"/>
              <a:gd name="adj2" fmla="val -5995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Arial" panose="020B0604020202020204" pitchFamily="34" charset="0"/>
                <a:cs typeface="Arial" panose="020B0604020202020204" pitchFamily="34" charset="0"/>
              </a:rPr>
              <a:t>System Incidents </a:t>
            </a:r>
            <a:r>
              <a:rPr lang="en-US" sz="1600" b="1" dirty="0">
                <a:solidFill>
                  <a:schemeClr val="tx1"/>
                </a:solidFill>
                <a:latin typeface="Arial" panose="020B0604020202020204" pitchFamily="34" charset="0"/>
                <a:cs typeface="Arial" panose="020B0604020202020204" pitchFamily="34" charset="0"/>
              </a:rPr>
              <a:t>Diagnosis :</a:t>
            </a:r>
            <a:endParaRPr lang="en-US" sz="1600" b="1" dirty="0" smtClean="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solidFill>
                  <a:srgbClr val="00B050"/>
                </a:solidFill>
                <a:latin typeface="Arial" panose="020B0604020202020204" pitchFamily="34" charset="0"/>
                <a:cs typeface="Arial" panose="020B0604020202020204" pitchFamily="34" charset="0"/>
              </a:rPr>
              <a:t>Locate Relevant Logs Efficiently</a:t>
            </a:r>
            <a:r>
              <a:rPr lang="en-US" sz="1600" dirty="0" smtClean="0">
                <a:solidFill>
                  <a:schemeClr val="tx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1600" dirty="0" smtClean="0">
                <a:solidFill>
                  <a:srgbClr val="00B050"/>
                </a:solidFill>
                <a:latin typeface="Arial" panose="020B0604020202020204" pitchFamily="34" charset="0"/>
                <a:cs typeface="Arial" panose="020B0604020202020204" pitchFamily="34" charset="0"/>
              </a:rPr>
              <a:t>Discover Event Dependencies.</a:t>
            </a:r>
          </a:p>
          <a:p>
            <a:pPr marL="285750" indent="-285750">
              <a:buFont typeface="Arial" panose="020B0604020202020204" pitchFamily="34" charset="0"/>
              <a:buChar char="•"/>
            </a:pPr>
            <a:r>
              <a:rPr lang="en-US" sz="1600" dirty="0" smtClean="0">
                <a:solidFill>
                  <a:srgbClr val="C00000"/>
                </a:solidFill>
                <a:latin typeface="Arial" panose="020B0604020202020204" pitchFamily="34" charset="0"/>
                <a:cs typeface="Arial" panose="020B0604020202020204" pitchFamily="34" charset="0"/>
              </a:rPr>
              <a:t>Automatic Resolution Recommendation </a:t>
            </a:r>
            <a:endParaRPr lang="en-US" sz="1600" dirty="0">
              <a:solidFill>
                <a:srgbClr val="C00000"/>
              </a:solidFill>
              <a:latin typeface="Arial" panose="020B0604020202020204" pitchFamily="34" charset="0"/>
              <a:cs typeface="Arial" panose="020B0604020202020204" pitchFamily="34" charset="0"/>
            </a:endParaRPr>
          </a:p>
        </p:txBody>
      </p:sp>
      <p:sp>
        <p:nvSpPr>
          <p:cNvPr id="10" name="Rectangular Callout 9"/>
          <p:cNvSpPr/>
          <p:nvPr/>
        </p:nvSpPr>
        <p:spPr>
          <a:xfrm>
            <a:off x="5029200" y="1371600"/>
            <a:ext cx="3733800" cy="611570"/>
          </a:xfrm>
          <a:prstGeom prst="wedgeRectCallout">
            <a:avLst>
              <a:gd name="adj1" fmla="val -22233"/>
              <a:gd name="adj2" fmla="val 2271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00B050"/>
                </a:solidFill>
                <a:latin typeface="Arial" panose="020B0604020202020204" pitchFamily="34" charset="0"/>
                <a:cs typeface="Arial" panose="020B0604020202020204" pitchFamily="34" charset="0"/>
              </a:rPr>
              <a:t>Convert Raw Logs into System Events</a:t>
            </a:r>
          </a:p>
        </p:txBody>
      </p:sp>
      <p:sp>
        <p:nvSpPr>
          <p:cNvPr id="3" name="TextBox 2"/>
          <p:cNvSpPr txBox="1"/>
          <p:nvPr/>
        </p:nvSpPr>
        <p:spPr>
          <a:xfrm>
            <a:off x="228600" y="3124200"/>
            <a:ext cx="3352800" cy="646331"/>
          </a:xfrm>
          <a:prstGeom prst="rect">
            <a:avLst/>
          </a:prstGeom>
          <a:noFill/>
        </p:spPr>
        <p:txBody>
          <a:bodyPr wrap="square" rtlCol="0">
            <a:spAutoFit/>
          </a:bodyPr>
          <a:lstStyle/>
          <a:p>
            <a:r>
              <a:rPr lang="en-US" dirty="0" smtClean="0">
                <a:solidFill>
                  <a:srgbClr val="00B050"/>
                </a:solidFill>
                <a:latin typeface="Arial" panose="020B0604020202020204" pitchFamily="34" charset="0"/>
                <a:cs typeface="Arial" panose="020B0604020202020204" pitchFamily="34" charset="0"/>
              </a:rPr>
              <a:t>Green</a:t>
            </a:r>
            <a:r>
              <a:rPr lang="en-US" dirty="0" smtClean="0">
                <a:latin typeface="Arial" panose="020B0604020202020204" pitchFamily="34" charset="0"/>
                <a:cs typeface="Arial" panose="020B0604020202020204" pitchFamily="34" charset="0"/>
              </a:rPr>
              <a:t> one is already done.</a:t>
            </a:r>
          </a:p>
          <a:p>
            <a:r>
              <a:rPr lang="en-US" dirty="0" smtClean="0">
                <a:solidFill>
                  <a:srgbClr val="C00000"/>
                </a:solidFill>
                <a:latin typeface="Arial" panose="020B0604020202020204" pitchFamily="34" charset="0"/>
                <a:cs typeface="Arial" panose="020B0604020202020204" pitchFamily="34" charset="0"/>
              </a:rPr>
              <a:t>Red</a:t>
            </a:r>
            <a:r>
              <a:rPr lang="en-US" dirty="0" smtClean="0">
                <a:latin typeface="Arial" panose="020B0604020202020204" pitchFamily="34" charset="0"/>
                <a:cs typeface="Arial" panose="020B0604020202020204" pitchFamily="34" charset="0"/>
              </a:rPr>
              <a:t> one is ongoing.</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2239524"/>
      </p:ext>
    </p:extLst>
  </p:cSld>
  <p:clrMapOvr>
    <a:masterClrMapping/>
  </p:clrMapOvr>
  <mc:AlternateContent xmlns:mc="http://schemas.openxmlformats.org/markup-compatibility/2006" xmlns:p14="http://schemas.microsoft.com/office/powerpoint/2010/main">
    <mc:Choice Requires="p14">
      <p:transition spd="slow" p14:dur="2000" advTm="2652"/>
    </mc:Choice>
    <mc:Fallback xmlns="">
      <p:transition spd="slow" advTm="2652"/>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Timeline</a:t>
            </a:r>
            <a:endParaRPr lang="en-US" dirty="0"/>
          </a:p>
        </p:txBody>
      </p:sp>
      <p:sp>
        <p:nvSpPr>
          <p:cNvPr id="3" name="Content Placeholder 2"/>
          <p:cNvSpPr>
            <a:spLocks noGrp="1"/>
          </p:cNvSpPr>
          <p:nvPr>
            <p:ph idx="1"/>
          </p:nvPr>
        </p:nvSpPr>
        <p:spPr/>
        <p:txBody>
          <a:bodyPr>
            <a:normAutofit lnSpcReduction="10000"/>
          </a:bodyPr>
          <a:lstStyle/>
          <a:p>
            <a:r>
              <a:rPr lang="en-US" dirty="0" smtClean="0"/>
              <a:t>End of 2013 Fall</a:t>
            </a:r>
          </a:p>
          <a:p>
            <a:pPr lvl="1"/>
            <a:r>
              <a:rPr lang="en-US" dirty="0" smtClean="0"/>
              <a:t>Finish “False Negative Discovery”.</a:t>
            </a:r>
          </a:p>
          <a:p>
            <a:pPr lvl="1"/>
            <a:r>
              <a:rPr lang="en-US" dirty="0" smtClean="0"/>
              <a:t>Finish “Ticket Resolution Recommendation”.</a:t>
            </a:r>
          </a:p>
          <a:p>
            <a:pPr lvl="1"/>
            <a:endParaRPr lang="en-US" dirty="0" smtClean="0"/>
          </a:p>
          <a:p>
            <a:r>
              <a:rPr lang="en-US" dirty="0" smtClean="0"/>
              <a:t>2014 Spring</a:t>
            </a:r>
          </a:p>
          <a:p>
            <a:pPr lvl="1"/>
            <a:r>
              <a:rPr lang="en-US" dirty="0" smtClean="0"/>
              <a:t>Defense and </a:t>
            </a:r>
            <a:r>
              <a:rPr lang="en-US" smtClean="0"/>
              <a:t>Finish Dissertation.</a:t>
            </a:r>
            <a:endParaRPr lang="en-US" dirty="0" smtClean="0"/>
          </a:p>
          <a:p>
            <a:endParaRPr lang="en-US" dirty="0" smtClean="0"/>
          </a:p>
          <a:p>
            <a:r>
              <a:rPr lang="en-US" dirty="0" smtClean="0"/>
              <a:t>2014 Summer</a:t>
            </a:r>
          </a:p>
          <a:p>
            <a:pPr lvl="1"/>
            <a:r>
              <a:rPr lang="en-US" dirty="0" smtClean="0"/>
              <a:t>Apply Graduation.</a:t>
            </a:r>
          </a:p>
          <a:p>
            <a:pPr lvl="1"/>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1538677533"/>
      </p:ext>
    </p:extLst>
  </p:cSld>
  <p:clrMapOvr>
    <a:masterClrMapping/>
  </p:clrMapOvr>
  <mc:AlternateContent xmlns:mc="http://schemas.openxmlformats.org/markup-compatibility/2006" xmlns:p14="http://schemas.microsoft.com/office/powerpoint/2010/main">
    <mc:Choice Requires="p14">
      <p:transition spd="slow" p14:dur="2000" advTm="485"/>
    </mc:Choice>
    <mc:Fallback xmlns="">
      <p:transition spd="slow" advTm="485"/>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457200" y="1600200"/>
            <a:ext cx="8534400" cy="4525963"/>
          </a:xfrm>
        </p:spPr>
        <p:txBody>
          <a:bodyPr>
            <a:normAutofit lnSpcReduction="10000"/>
          </a:bodyPr>
          <a:lstStyle/>
          <a:p>
            <a:r>
              <a:rPr lang="en-US" sz="1200" dirty="0" smtClean="0"/>
              <a:t>A. </a:t>
            </a:r>
            <a:r>
              <a:rPr lang="en-US" sz="1200" dirty="0" err="1" smtClean="0"/>
              <a:t>Gajentaan</a:t>
            </a:r>
            <a:r>
              <a:rPr lang="en-US" sz="1200" dirty="0" smtClean="0"/>
              <a:t> and M. H. </a:t>
            </a:r>
            <a:r>
              <a:rPr lang="en-US" sz="1200" dirty="0" err="1" smtClean="0"/>
              <a:t>Overmars</a:t>
            </a:r>
            <a:r>
              <a:rPr lang="en-US" sz="1200" dirty="0" smtClean="0"/>
              <a:t>, “On a class of O(n</a:t>
            </a:r>
            <a:r>
              <a:rPr lang="en-US" sz="1200" baseline="30000" dirty="0" smtClean="0"/>
              <a:t>2</a:t>
            </a:r>
            <a:r>
              <a:rPr lang="en-US" sz="1200" dirty="0" smtClean="0"/>
              <a:t>) problems in computational geometry”, in Computational Geometry,  5:165-185, 1995.</a:t>
            </a:r>
          </a:p>
          <a:p>
            <a:r>
              <a:rPr lang="en-US" sz="1200" dirty="0" smtClean="0"/>
              <a:t>A. </a:t>
            </a:r>
            <a:r>
              <a:rPr lang="en-US" sz="1200" dirty="0" err="1" smtClean="0"/>
              <a:t>Gionis</a:t>
            </a:r>
            <a:r>
              <a:rPr lang="en-US" sz="1200" dirty="0" smtClean="0"/>
              <a:t>, P. </a:t>
            </a:r>
            <a:r>
              <a:rPr lang="en-US" sz="1200" dirty="0" err="1" smtClean="0"/>
              <a:t>Indyk</a:t>
            </a:r>
            <a:r>
              <a:rPr lang="en-US" sz="1200" dirty="0" smtClean="0"/>
              <a:t>, and R. </a:t>
            </a:r>
            <a:r>
              <a:rPr lang="en-US" sz="1200" dirty="0" err="1" smtClean="0"/>
              <a:t>Motwani</a:t>
            </a:r>
            <a:r>
              <a:rPr lang="en-US" sz="1200" dirty="0" smtClean="0"/>
              <a:t>, “Similarity search in high dimensions via hashing”, in VLDB 1999.</a:t>
            </a:r>
          </a:p>
          <a:p>
            <a:r>
              <a:rPr lang="en-US" sz="1200" dirty="0" smtClean="0"/>
              <a:t>A</a:t>
            </a:r>
            <a:r>
              <a:rPr lang="en-US" sz="1200" dirty="0"/>
              <a:t>. </a:t>
            </a:r>
            <a:r>
              <a:rPr lang="en-US" sz="1200" dirty="0" err="1"/>
              <a:t>Makanju</a:t>
            </a:r>
            <a:r>
              <a:rPr lang="en-US" sz="1200" dirty="0"/>
              <a:t>, A. N. </a:t>
            </a:r>
            <a:r>
              <a:rPr lang="en-US" sz="1200" dirty="0" err="1"/>
              <a:t>zincir</a:t>
            </a:r>
            <a:r>
              <a:rPr lang="en-US" sz="1200" dirty="0"/>
              <a:t>-Heywood, and E. E. </a:t>
            </a:r>
            <a:r>
              <a:rPr lang="en-US" sz="1200" dirty="0" err="1"/>
              <a:t>Milios</a:t>
            </a:r>
            <a:r>
              <a:rPr lang="en-US" sz="1200" dirty="0"/>
              <a:t>, “Clustering event logs using iterative partitioning”, in KDD 2009</a:t>
            </a:r>
            <a:r>
              <a:rPr lang="en-US" sz="1200" dirty="0" smtClean="0"/>
              <a:t>.</a:t>
            </a:r>
          </a:p>
          <a:p>
            <a:r>
              <a:rPr lang="en-US" sz="1200" dirty="0" smtClean="0"/>
              <a:t>A. Z. </a:t>
            </a:r>
            <a:r>
              <a:rPr lang="en-US" sz="1200" dirty="0" err="1" smtClean="0"/>
              <a:t>Broder</a:t>
            </a:r>
            <a:r>
              <a:rPr lang="en-US" sz="1200" dirty="0" smtClean="0"/>
              <a:t>, N. </a:t>
            </a:r>
            <a:r>
              <a:rPr lang="en-US" sz="1200" dirty="0" err="1" smtClean="0"/>
              <a:t>Charikar</a:t>
            </a:r>
            <a:r>
              <a:rPr lang="en-US" sz="1200" dirty="0" smtClean="0"/>
              <a:t>, A. M. Frieze, and M. </a:t>
            </a:r>
            <a:r>
              <a:rPr lang="en-US" sz="1200" dirty="0" err="1" smtClean="0"/>
              <a:t>Mitzenmacher</a:t>
            </a:r>
            <a:r>
              <a:rPr lang="en-US" sz="1200" dirty="0" smtClean="0"/>
              <a:t>, “Min-wise independent permutations” in STOC 1998.</a:t>
            </a:r>
          </a:p>
          <a:p>
            <a:r>
              <a:rPr lang="en-US" sz="1200" dirty="0" smtClean="0"/>
              <a:t>H. </a:t>
            </a:r>
            <a:r>
              <a:rPr lang="en-US" sz="1200" dirty="0" err="1" smtClean="0"/>
              <a:t>Mannila</a:t>
            </a:r>
            <a:r>
              <a:rPr lang="en-US" sz="1200" dirty="0" smtClean="0"/>
              <a:t>, H. </a:t>
            </a:r>
            <a:r>
              <a:rPr lang="en-US" sz="1200" dirty="0" err="1" smtClean="0"/>
              <a:t>Tovionen</a:t>
            </a:r>
            <a:r>
              <a:rPr lang="en-US" sz="1200" dirty="0" smtClean="0"/>
              <a:t>, and A. I. </a:t>
            </a:r>
            <a:r>
              <a:rPr lang="en-US" sz="1200" dirty="0" err="1" smtClean="0"/>
              <a:t>Verkamo</a:t>
            </a:r>
            <a:r>
              <a:rPr lang="en-US" sz="1200" dirty="0" smtClean="0"/>
              <a:t>, “Discovery of frequent episodes in event sequences”, in DMKD, 1(3):259-289, 1997.</a:t>
            </a:r>
          </a:p>
          <a:p>
            <a:r>
              <a:rPr lang="en-US" sz="1200" dirty="0" smtClean="0"/>
              <a:t>K. </a:t>
            </a:r>
            <a:r>
              <a:rPr lang="en-US" sz="1200" dirty="0" err="1" smtClean="0"/>
              <a:t>Bouandas</a:t>
            </a:r>
            <a:r>
              <a:rPr lang="en-US" sz="1200" dirty="0" smtClean="0"/>
              <a:t> and A. </a:t>
            </a:r>
            <a:r>
              <a:rPr lang="en-US" sz="1200" dirty="0" err="1" smtClean="0"/>
              <a:t>Osmani</a:t>
            </a:r>
            <a:r>
              <a:rPr lang="en-US" sz="1200" dirty="0" smtClean="0"/>
              <a:t>, “Mining association </a:t>
            </a:r>
            <a:r>
              <a:rPr lang="en-US" sz="1200" dirty="0" err="1" smtClean="0"/>
              <a:t>ruls</a:t>
            </a:r>
            <a:r>
              <a:rPr lang="en-US" sz="1200" dirty="0" smtClean="0"/>
              <a:t> in temporal sequences”, in CIDM 2007.</a:t>
            </a:r>
          </a:p>
          <a:p>
            <a:r>
              <a:rPr lang="en-US" sz="1200" dirty="0" smtClean="0"/>
              <a:t>M. </a:t>
            </a:r>
            <a:r>
              <a:rPr lang="en-US" sz="1200" dirty="0" err="1" smtClean="0"/>
              <a:t>Aharon</a:t>
            </a:r>
            <a:r>
              <a:rPr lang="en-US" sz="1200" dirty="0" smtClean="0"/>
              <a:t>, G. </a:t>
            </a:r>
            <a:r>
              <a:rPr lang="en-US" sz="1200" dirty="0" err="1" smtClean="0"/>
              <a:t>Barash</a:t>
            </a:r>
            <a:r>
              <a:rPr lang="en-US" sz="1200" dirty="0" smtClean="0"/>
              <a:t>, I. Cohen, and E. </a:t>
            </a:r>
            <a:r>
              <a:rPr lang="en-US" sz="1200" dirty="0" err="1" smtClean="0"/>
              <a:t>Mordechai</a:t>
            </a:r>
            <a:r>
              <a:rPr lang="en-US" sz="1200" dirty="0" smtClean="0"/>
              <a:t>, “One graph is worth a thousand logs: Uncovering hidden </a:t>
            </a:r>
            <a:r>
              <a:rPr lang="en-US" sz="1200" dirty="0" err="1" smtClean="0"/>
              <a:t>strutures</a:t>
            </a:r>
            <a:r>
              <a:rPr lang="en-US" sz="1200" dirty="0" smtClean="0"/>
              <a:t> in massive system event logs”, in ECML/PKDD, 2009.</a:t>
            </a:r>
          </a:p>
          <a:p>
            <a:r>
              <a:rPr lang="en-US" sz="1200" dirty="0" smtClean="0"/>
              <a:t>K. </a:t>
            </a:r>
            <a:r>
              <a:rPr lang="en-US" sz="1200" dirty="0" err="1" smtClean="0"/>
              <a:t>Xu</a:t>
            </a:r>
            <a:r>
              <a:rPr lang="en-US" sz="1200" dirty="0" smtClean="0"/>
              <a:t>, Z.-L. Zhang, and S. Bhattacharyya, “Profiling internet backbone traffic: behavior models and applications”, in SIGCOMM 2005.</a:t>
            </a:r>
          </a:p>
          <a:p>
            <a:r>
              <a:rPr lang="en-US" sz="1200" dirty="0" smtClean="0"/>
              <a:t>L. Tang, T. Li, F. </a:t>
            </a:r>
            <a:r>
              <a:rPr lang="en-US" sz="1200" dirty="0" err="1" smtClean="0"/>
              <a:t>Pinel</a:t>
            </a:r>
            <a:r>
              <a:rPr lang="en-US" sz="1200" dirty="0" smtClean="0"/>
              <a:t>, L. </a:t>
            </a:r>
            <a:r>
              <a:rPr lang="en-US" sz="1200" dirty="0" err="1" smtClean="0"/>
              <a:t>Shwartz</a:t>
            </a:r>
            <a:r>
              <a:rPr lang="en-US" sz="1200" dirty="0" smtClean="0"/>
              <a:t>, and G. </a:t>
            </a:r>
            <a:r>
              <a:rPr lang="en-US" sz="1200" dirty="0" err="1" smtClean="0"/>
              <a:t>Grabarnik</a:t>
            </a:r>
            <a:r>
              <a:rPr lang="en-US" sz="1200" dirty="0" smtClean="0"/>
              <a:t>, “Optimizing system monitoring configurations for non-actionable alerts”, in IEEE/IFIP NOMS, 2012.</a:t>
            </a:r>
          </a:p>
          <a:p>
            <a:r>
              <a:rPr lang="en-US" sz="1200" dirty="0" smtClean="0"/>
              <a:t>S. </a:t>
            </a:r>
            <a:r>
              <a:rPr lang="en-US" sz="1200" dirty="0" err="1" smtClean="0"/>
              <a:t>Agrawal</a:t>
            </a:r>
            <a:r>
              <a:rPr lang="en-US" sz="1200" dirty="0" smtClean="0"/>
              <a:t>, S. Deb, K.V.M. Naidu, and R. </a:t>
            </a:r>
            <a:r>
              <a:rPr lang="en-US" sz="1200" dirty="0" err="1" smtClean="0"/>
              <a:t>Rastogi</a:t>
            </a:r>
            <a:r>
              <a:rPr lang="en-US" sz="1200" dirty="0" smtClean="0"/>
              <a:t>, “Efficient detection of distributed constraint violations”, in ICDE 2007.</a:t>
            </a:r>
          </a:p>
          <a:p>
            <a:r>
              <a:rPr lang="en-US" sz="1200" dirty="0" smtClean="0"/>
              <a:t>S. R. </a:t>
            </a:r>
            <a:r>
              <a:rPr lang="en-US" sz="1200" dirty="0" err="1" smtClean="0"/>
              <a:t>Kashyap</a:t>
            </a:r>
            <a:r>
              <a:rPr lang="en-US" sz="1200" dirty="0" smtClean="0"/>
              <a:t>, J. </a:t>
            </a:r>
            <a:r>
              <a:rPr lang="en-US" sz="1200" dirty="0" err="1" smtClean="0"/>
              <a:t>Ramamirtham</a:t>
            </a:r>
            <a:r>
              <a:rPr lang="en-US" sz="1200" dirty="0" smtClean="0"/>
              <a:t>, R. </a:t>
            </a:r>
            <a:r>
              <a:rPr lang="en-US" sz="1200" dirty="0" err="1" smtClean="0"/>
              <a:t>Rastogi</a:t>
            </a:r>
            <a:r>
              <a:rPr lang="en-US" sz="1200" dirty="0" smtClean="0"/>
              <a:t>, and P. </a:t>
            </a:r>
            <a:r>
              <a:rPr lang="en-US" sz="1200" dirty="0" err="1" smtClean="0"/>
              <a:t>Shukla</a:t>
            </a:r>
            <a:r>
              <a:rPr lang="en-US" sz="1200" dirty="0" smtClean="0"/>
              <a:t>, “Efficient constraint monitoring using adaptive thresholds”, in ICDE 2008.</a:t>
            </a:r>
          </a:p>
          <a:p>
            <a:r>
              <a:rPr lang="en-US" sz="1200" dirty="0" smtClean="0"/>
              <a:t>T. Li and S. Ma, “Mining temporal patterns without predefined time windows”, in ICDM 2004.</a:t>
            </a:r>
          </a:p>
          <a:p>
            <a:r>
              <a:rPr lang="en-US" sz="1200" dirty="0" smtClean="0"/>
              <a:t>U. </a:t>
            </a:r>
            <a:r>
              <a:rPr lang="en-US" sz="1200" dirty="0" err="1" smtClean="0"/>
              <a:t>Manber</a:t>
            </a:r>
            <a:r>
              <a:rPr lang="en-US" sz="1200" dirty="0" smtClean="0"/>
              <a:t> and E. W. Myers, “Suffix </a:t>
            </a:r>
            <a:r>
              <a:rPr lang="en-US" sz="1200" dirty="0" err="1" smtClean="0"/>
              <a:t>arryas</a:t>
            </a:r>
            <a:r>
              <a:rPr lang="en-US" sz="1200" dirty="0" smtClean="0"/>
              <a:t>: A new method for on-line string searches”, in SIAM J. </a:t>
            </a:r>
            <a:r>
              <a:rPr lang="en-US" sz="1200" dirty="0" err="1" smtClean="0"/>
              <a:t>Comput</a:t>
            </a:r>
            <a:r>
              <a:rPr lang="en-US" sz="1200" dirty="0" smtClean="0"/>
              <a:t>., 22(5):935-948, 1993.</a:t>
            </a:r>
          </a:p>
          <a:p>
            <a:r>
              <a:rPr lang="en-US" sz="1200" dirty="0" smtClean="0"/>
              <a:t>W. </a:t>
            </a:r>
            <a:r>
              <a:rPr lang="en-US" sz="1200" dirty="0" err="1" smtClean="0"/>
              <a:t>Xu</a:t>
            </a:r>
            <a:r>
              <a:rPr lang="en-US" sz="1200" dirty="0" smtClean="0"/>
              <a:t>, L. Huang, A. Fox, D. A. Patterson, and M. I. Jordan, “Mining console logs for large-scale system problem detection”, in </a:t>
            </a:r>
            <a:r>
              <a:rPr lang="en-US" sz="1200" dirty="0" err="1" smtClean="0"/>
              <a:t>SysML</a:t>
            </a:r>
            <a:r>
              <a:rPr lang="en-US" sz="1200" dirty="0" smtClean="0"/>
              <a:t>, 2008.</a:t>
            </a:r>
          </a:p>
          <a:p>
            <a:endParaRPr lang="en-US" dirty="0"/>
          </a:p>
        </p:txBody>
      </p:sp>
      <p:sp>
        <p:nvSpPr>
          <p:cNvPr id="4" name="Date Placeholder 3"/>
          <p:cNvSpPr>
            <a:spLocks noGrp="1"/>
          </p:cNvSpPr>
          <p:nvPr>
            <p:ph type="dt" sz="half" idx="10"/>
          </p:nvPr>
        </p:nvSpPr>
        <p:spPr/>
        <p:txBody>
          <a:bodyPr/>
          <a:lstStyle/>
          <a:p>
            <a:fld id="{BB251C14-4CC8-4860-B883-E676DEF957F5}"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291184792"/>
      </p:ext>
    </p:extLst>
  </p:cSld>
  <p:clrMapOvr>
    <a:masterClrMapping/>
  </p:clrMapOvr>
  <mc:AlternateContent xmlns:mc="http://schemas.openxmlformats.org/markup-compatibility/2006" xmlns:p14="http://schemas.microsoft.com/office/powerpoint/2010/main">
    <mc:Choice Requires="p14">
      <p:transition spd="slow" p14:dur="2000" advTm="589"/>
    </mc:Choice>
    <mc:Fallback xmlns="">
      <p:transition spd="slow" advTm="589"/>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3600" dirty="0" smtClean="0"/>
              <a:t>Recent Publications </a:t>
            </a:r>
            <a:r>
              <a:rPr lang="en-US" sz="2400" dirty="0" smtClean="0"/>
              <a:t>(11 full conference papers, 1 short paper,  2 journal papers)</a:t>
            </a:r>
            <a:endParaRPr lang="en-US" sz="2400" dirty="0"/>
          </a:p>
        </p:txBody>
      </p:sp>
      <p:sp>
        <p:nvSpPr>
          <p:cNvPr id="4" name="Date Placeholder 3"/>
          <p:cNvSpPr>
            <a:spLocks noGrp="1"/>
          </p:cNvSpPr>
          <p:nvPr>
            <p:ph type="dt" sz="half" idx="10"/>
          </p:nvPr>
        </p:nvSpPr>
        <p:spPr/>
        <p:txBody>
          <a:bodyPr/>
          <a:lstStyle/>
          <a:p>
            <a:fld id="{D0004D3E-60F1-4CEB-BE2D-3047E2355107}"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2002456479"/>
              </p:ext>
            </p:extLst>
          </p:nvPr>
        </p:nvGraphicFramePr>
        <p:xfrm>
          <a:off x="304800" y="1219200"/>
          <a:ext cx="8686800" cy="5098327"/>
        </p:xfrm>
        <a:graphic>
          <a:graphicData uri="http://schemas.openxmlformats.org/drawingml/2006/table">
            <a:tbl>
              <a:tblPr/>
              <a:tblGrid>
                <a:gridCol w="8686800"/>
              </a:tblGrid>
              <a:tr h="76197">
                <a:tc>
                  <a:txBody>
                    <a:bodyPr/>
                    <a:lstStyle/>
                    <a:p>
                      <a:r>
                        <a:rPr lang="en-US" sz="900" b="1" dirty="0">
                          <a:latin typeface="Arial" panose="020B0604020202020204" pitchFamily="34" charset="0"/>
                          <a:cs typeface="Arial" panose="020B0604020202020204" pitchFamily="34" charset="0"/>
                        </a:rPr>
                        <a:t>2013</a:t>
                      </a:r>
                      <a:endParaRPr lang="en-US" sz="900" dirty="0">
                        <a:latin typeface="Arial" panose="020B0604020202020204" pitchFamily="34" charset="0"/>
                        <a:cs typeface="Arial" panose="020B0604020202020204" pitchFamily="34" charset="0"/>
                      </a:endParaRPr>
                    </a:p>
                  </a:txBody>
                  <a:tcPr marL="25716" marR="25716" marT="12858" marB="12858" anchor="ctr">
                    <a:lnL>
                      <a:noFill/>
                    </a:lnL>
                    <a:lnR>
                      <a:noFill/>
                    </a:lnR>
                    <a:lnT>
                      <a:noFill/>
                    </a:lnT>
                    <a:lnB>
                      <a:noFill/>
                    </a:lnB>
                  </a:tcPr>
                </a:tc>
              </a:tr>
              <a:tr h="1981200">
                <a:tc>
                  <a:txBody>
                    <a:bodyPr/>
                    <a:lstStyle/>
                    <a:p>
                      <a:pPr>
                        <a:buFont typeface="Arial"/>
                        <a:buChar char="•"/>
                      </a:pPr>
                      <a:r>
                        <a:rPr lang="en-US" sz="900" b="1" dirty="0" smtClean="0">
                          <a:effectLst/>
                          <a:latin typeface="Arial" panose="020B0604020202020204" pitchFamily="34" charset="0"/>
                          <a:cs typeface="Arial" panose="020B0604020202020204" pitchFamily="34" charset="0"/>
                        </a:rPr>
                        <a:t>  Liang </a:t>
                      </a:r>
                      <a:r>
                        <a:rPr lang="en-US" sz="900" b="1" dirty="0">
                          <a:effectLst/>
                          <a:latin typeface="Arial" panose="020B0604020202020204" pitchFamily="34" charset="0"/>
                          <a:cs typeface="Arial" panose="020B0604020202020204" pitchFamily="34" charset="0"/>
                        </a:rPr>
                        <a:t>Tang</a:t>
                      </a:r>
                      <a:r>
                        <a:rPr lang="en-US" sz="900" dirty="0">
                          <a:effectLst/>
                          <a:latin typeface="Arial" panose="020B0604020202020204" pitchFamily="34" charset="0"/>
                          <a:cs typeface="Arial" panose="020B0604020202020204" pitchFamily="34" charset="0"/>
                        </a:rPr>
                        <a:t>, </a:t>
                      </a:r>
                      <a:r>
                        <a:rPr lang="en-US" sz="900" dirty="0" err="1">
                          <a:effectLst/>
                          <a:latin typeface="Arial" panose="020B0604020202020204" pitchFamily="34" charset="0"/>
                          <a:cs typeface="Arial" panose="020B0604020202020204" pitchFamily="34" charset="0"/>
                        </a:rPr>
                        <a:t>Romer</a:t>
                      </a:r>
                      <a:r>
                        <a:rPr lang="en-US" sz="900" dirty="0">
                          <a:effectLst/>
                          <a:latin typeface="Arial" panose="020B0604020202020204" pitchFamily="34" charset="0"/>
                          <a:cs typeface="Arial" panose="020B0604020202020204" pitchFamily="34" charset="0"/>
                        </a:rPr>
                        <a:t> Rosales, </a:t>
                      </a:r>
                      <a:r>
                        <a:rPr lang="en-US" sz="900" dirty="0" err="1">
                          <a:effectLst/>
                          <a:latin typeface="Arial" panose="020B0604020202020204" pitchFamily="34" charset="0"/>
                          <a:cs typeface="Arial" panose="020B0604020202020204" pitchFamily="34" charset="0"/>
                        </a:rPr>
                        <a:t>Ajit</a:t>
                      </a:r>
                      <a:r>
                        <a:rPr lang="en-US" sz="900" dirty="0">
                          <a:effectLst/>
                          <a:latin typeface="Arial" panose="020B0604020202020204" pitchFamily="34" charset="0"/>
                          <a:cs typeface="Arial" panose="020B0604020202020204" pitchFamily="34" charset="0"/>
                        </a:rPr>
                        <a:t> Singh, Deepak </a:t>
                      </a:r>
                      <a:r>
                        <a:rPr lang="en-US" sz="900" dirty="0" err="1">
                          <a:effectLst/>
                          <a:latin typeface="Arial" panose="020B0604020202020204" pitchFamily="34" charset="0"/>
                          <a:cs typeface="Arial" panose="020B0604020202020204" pitchFamily="34" charset="0"/>
                        </a:rPr>
                        <a:t>Agarwal</a:t>
                      </a:r>
                      <a:r>
                        <a:rPr lang="en-US" sz="900" dirty="0">
                          <a:effectLst/>
                          <a:latin typeface="Arial" panose="020B0604020202020204" pitchFamily="34" charset="0"/>
                          <a:cs typeface="Arial" panose="020B0604020202020204" pitchFamily="34" charset="0"/>
                        </a:rPr>
                        <a:t>. "</a:t>
                      </a:r>
                      <a:r>
                        <a:rPr lang="en-US" sz="900" dirty="0">
                          <a:effectLst/>
                          <a:latin typeface="Arial" panose="020B0604020202020204" pitchFamily="34" charset="0"/>
                          <a:cs typeface="Arial" panose="020B0604020202020204" pitchFamily="34" charset="0"/>
                          <a:hlinkClick r:id="rId2"/>
                        </a:rPr>
                        <a:t>Automatic Ad Format Selection via Contextual Bandits</a:t>
                      </a:r>
                      <a:r>
                        <a:rPr lang="en-US" sz="900" dirty="0">
                          <a:effectLst/>
                          <a:latin typeface="Arial" panose="020B0604020202020204" pitchFamily="34" charset="0"/>
                          <a:cs typeface="Arial" panose="020B0604020202020204" pitchFamily="34" charset="0"/>
                        </a:rPr>
                        <a:t>", </a:t>
                      </a:r>
                      <a:r>
                        <a:rPr lang="en-US" sz="900" i="1" dirty="0">
                          <a:effectLst/>
                          <a:latin typeface="Arial" panose="020B0604020202020204" pitchFamily="34" charset="0"/>
                          <a:cs typeface="Arial" panose="020B0604020202020204" pitchFamily="34" charset="0"/>
                        </a:rPr>
                        <a:t>in Proceedings of the 22th ACM Conference on Information and Knowledge Management </a:t>
                      </a:r>
                      <a:r>
                        <a:rPr lang="en-US" sz="900" dirty="0">
                          <a:effectLst/>
                          <a:latin typeface="Arial" panose="020B0604020202020204" pitchFamily="34" charset="0"/>
                          <a:cs typeface="Arial" panose="020B0604020202020204" pitchFamily="34" charset="0"/>
                        </a:rPr>
                        <a:t>(</a:t>
                      </a:r>
                      <a:r>
                        <a:rPr lang="en-US" sz="900" b="1" dirty="0">
                          <a:effectLst/>
                          <a:latin typeface="Arial" panose="020B0604020202020204" pitchFamily="34" charset="0"/>
                          <a:cs typeface="Arial" panose="020B0604020202020204" pitchFamily="34" charset="0"/>
                        </a:rPr>
                        <a:t>CIKM 2013</a:t>
                      </a:r>
                      <a:r>
                        <a:rPr lang="en-US" sz="900" dirty="0">
                          <a:effectLst/>
                          <a:latin typeface="Arial" panose="020B0604020202020204" pitchFamily="34" charset="0"/>
                          <a:cs typeface="Arial" panose="020B0604020202020204" pitchFamily="34" charset="0"/>
                        </a:rPr>
                        <a:t>), San Francisco, USA, Dec. 2013. (full paper, invited paper).</a:t>
                      </a:r>
                    </a:p>
                    <a:p>
                      <a:pPr>
                        <a:buFont typeface="Arial"/>
                        <a:buChar char="•"/>
                      </a:pPr>
                      <a:r>
                        <a:rPr lang="en-US" sz="900" b="1" dirty="0" smtClean="0">
                          <a:effectLst/>
                          <a:latin typeface="Arial" panose="020B0604020202020204" pitchFamily="34" charset="0"/>
                          <a:cs typeface="Arial" panose="020B0604020202020204" pitchFamily="34" charset="0"/>
                        </a:rPr>
                        <a:t>  Liang </a:t>
                      </a:r>
                      <a:r>
                        <a:rPr lang="en-US" sz="900" b="1" dirty="0">
                          <a:effectLst/>
                          <a:latin typeface="Arial" panose="020B0604020202020204" pitchFamily="34" charset="0"/>
                          <a:cs typeface="Arial" panose="020B0604020202020204" pitchFamily="34" charset="0"/>
                        </a:rPr>
                        <a:t>Tang</a:t>
                      </a:r>
                      <a:r>
                        <a:rPr lang="en-US" sz="900" dirty="0">
                          <a:effectLst/>
                          <a:latin typeface="Arial" panose="020B0604020202020204" pitchFamily="34" charset="0"/>
                          <a:cs typeface="Arial" panose="020B0604020202020204" pitchFamily="34" charset="0"/>
                        </a:rPr>
                        <a:t>, Tao Li, </a:t>
                      </a:r>
                      <a:r>
                        <a:rPr lang="en-US" sz="900" dirty="0" err="1">
                          <a:effectLst/>
                          <a:latin typeface="Arial" panose="020B0604020202020204" pitchFamily="34" charset="0"/>
                          <a:cs typeface="Arial" panose="020B0604020202020204" pitchFamily="34" charset="0"/>
                        </a:rPr>
                        <a:t>Shu-Ching</a:t>
                      </a:r>
                      <a:r>
                        <a:rPr lang="en-US" sz="900" dirty="0">
                          <a:effectLst/>
                          <a:latin typeface="Arial" panose="020B0604020202020204" pitchFamily="34" charset="0"/>
                          <a:cs typeface="Arial" panose="020B0604020202020204" pitchFamily="34" charset="0"/>
                        </a:rPr>
                        <a:t> Chen, </a:t>
                      </a:r>
                      <a:r>
                        <a:rPr lang="en-US" sz="900" dirty="0" err="1">
                          <a:effectLst/>
                          <a:latin typeface="Arial" panose="020B0604020202020204" pitchFamily="34" charset="0"/>
                          <a:cs typeface="Arial" panose="020B0604020202020204" pitchFamily="34" charset="0"/>
                        </a:rPr>
                        <a:t>Shuzhi</a:t>
                      </a:r>
                      <a:r>
                        <a:rPr lang="en-US" sz="900" dirty="0">
                          <a:effectLst/>
                          <a:latin typeface="Arial" panose="020B0604020202020204" pitchFamily="34" charset="0"/>
                          <a:cs typeface="Arial" panose="020B0604020202020204" pitchFamily="34" charset="0"/>
                        </a:rPr>
                        <a:t> Zhu. "</a:t>
                      </a:r>
                      <a:r>
                        <a:rPr lang="en-US" sz="900" dirty="0">
                          <a:effectLst/>
                          <a:latin typeface="Arial" panose="020B0604020202020204" pitchFamily="34" charset="0"/>
                          <a:cs typeface="Arial" panose="020B0604020202020204" pitchFamily="34" charset="0"/>
                          <a:hlinkClick r:id="rId3"/>
                        </a:rPr>
                        <a:t>Searching Similar Segments over Textual Event Sequences</a:t>
                      </a:r>
                      <a:r>
                        <a:rPr lang="en-US" sz="900" dirty="0">
                          <a:effectLst/>
                          <a:latin typeface="Arial" panose="020B0604020202020204" pitchFamily="34" charset="0"/>
                          <a:cs typeface="Arial" panose="020B0604020202020204" pitchFamily="34" charset="0"/>
                        </a:rPr>
                        <a:t>", </a:t>
                      </a:r>
                      <a:r>
                        <a:rPr lang="en-US" sz="900" i="1" dirty="0">
                          <a:effectLst/>
                          <a:latin typeface="Arial" panose="020B0604020202020204" pitchFamily="34" charset="0"/>
                          <a:cs typeface="Arial" panose="020B0604020202020204" pitchFamily="34" charset="0"/>
                        </a:rPr>
                        <a:t>in Proceedings of the 22th ACM Conference on Information and Knowledge Management </a:t>
                      </a:r>
                      <a:r>
                        <a:rPr lang="en-US" sz="900" dirty="0">
                          <a:effectLst/>
                          <a:latin typeface="Arial" panose="020B0604020202020204" pitchFamily="34" charset="0"/>
                          <a:cs typeface="Arial" panose="020B0604020202020204" pitchFamily="34" charset="0"/>
                        </a:rPr>
                        <a:t>(</a:t>
                      </a:r>
                      <a:r>
                        <a:rPr lang="en-US" sz="900" b="1" dirty="0">
                          <a:effectLst/>
                          <a:latin typeface="Arial" panose="020B0604020202020204" pitchFamily="34" charset="0"/>
                          <a:cs typeface="Arial" panose="020B0604020202020204" pitchFamily="34" charset="0"/>
                        </a:rPr>
                        <a:t>CIKM 2013</a:t>
                      </a:r>
                      <a:r>
                        <a:rPr lang="en-US" sz="900" dirty="0">
                          <a:effectLst/>
                          <a:latin typeface="Arial" panose="020B0604020202020204" pitchFamily="34" charset="0"/>
                          <a:cs typeface="Arial" panose="020B0604020202020204" pitchFamily="34" charset="0"/>
                        </a:rPr>
                        <a:t>), San Francisco, USA, Dec. 2013. (full paper, acceptance rate: 143/848=16.8%).</a:t>
                      </a:r>
                    </a:p>
                    <a:p>
                      <a:pPr>
                        <a:buFont typeface="Arial"/>
                        <a:buChar char="•"/>
                      </a:pPr>
                      <a:r>
                        <a:rPr lang="en-US" sz="900" dirty="0" smtClean="0">
                          <a:effectLst/>
                          <a:latin typeface="Arial" panose="020B0604020202020204" pitchFamily="34" charset="0"/>
                          <a:cs typeface="Arial" panose="020B0604020202020204" pitchFamily="34" charset="0"/>
                        </a:rPr>
                        <a:t>  Li </a:t>
                      </a:r>
                      <a:r>
                        <a:rPr lang="en-US" sz="900" dirty="0" err="1">
                          <a:effectLst/>
                          <a:latin typeface="Arial" panose="020B0604020202020204" pitchFamily="34" charset="0"/>
                          <a:cs typeface="Arial" panose="020B0604020202020204" pitchFamily="34" charset="0"/>
                        </a:rPr>
                        <a:t>Zheng</a:t>
                      </a:r>
                      <a:r>
                        <a:rPr lang="en-US" sz="900" dirty="0">
                          <a:effectLst/>
                          <a:latin typeface="Arial" panose="020B0604020202020204" pitchFamily="34" charset="0"/>
                          <a:cs typeface="Arial" panose="020B0604020202020204" pitchFamily="34" charset="0"/>
                        </a:rPr>
                        <a:t>, Chao </a:t>
                      </a:r>
                      <a:r>
                        <a:rPr lang="en-US" sz="900" dirty="0" err="1">
                          <a:effectLst/>
                          <a:latin typeface="Arial" panose="020B0604020202020204" pitchFamily="34" charset="0"/>
                          <a:cs typeface="Arial" panose="020B0604020202020204" pitchFamily="34" charset="0"/>
                        </a:rPr>
                        <a:t>Shen</a:t>
                      </a:r>
                      <a:r>
                        <a:rPr lang="en-US" sz="900" dirty="0">
                          <a:effectLst/>
                          <a:latin typeface="Arial" panose="020B0604020202020204" pitchFamily="34" charset="0"/>
                          <a:cs typeface="Arial" panose="020B0604020202020204" pitchFamily="34" charset="0"/>
                        </a:rPr>
                        <a:t>, </a:t>
                      </a:r>
                      <a:r>
                        <a:rPr lang="en-US" sz="900" b="1" dirty="0">
                          <a:effectLst/>
                          <a:latin typeface="Arial" panose="020B0604020202020204" pitchFamily="34" charset="0"/>
                          <a:cs typeface="Arial" panose="020B0604020202020204" pitchFamily="34" charset="0"/>
                        </a:rPr>
                        <a:t>Liang Tang</a:t>
                      </a:r>
                      <a:r>
                        <a:rPr lang="en-US" sz="900" dirty="0">
                          <a:effectLst/>
                          <a:latin typeface="Arial" panose="020B0604020202020204" pitchFamily="34" charset="0"/>
                          <a:cs typeface="Arial" panose="020B0604020202020204" pitchFamily="34" charset="0"/>
                        </a:rPr>
                        <a:t>, </a:t>
                      </a:r>
                      <a:r>
                        <a:rPr lang="en-US" sz="900" dirty="0" err="1">
                          <a:effectLst/>
                          <a:latin typeface="Arial" panose="020B0604020202020204" pitchFamily="34" charset="0"/>
                          <a:cs typeface="Arial" panose="020B0604020202020204" pitchFamily="34" charset="0"/>
                        </a:rPr>
                        <a:t>Chunqiu</a:t>
                      </a:r>
                      <a:r>
                        <a:rPr lang="en-US" sz="900" dirty="0">
                          <a:effectLst/>
                          <a:latin typeface="Arial" panose="020B0604020202020204" pitchFamily="34" charset="0"/>
                          <a:cs typeface="Arial" panose="020B0604020202020204" pitchFamily="34" charset="0"/>
                        </a:rPr>
                        <a:t> </a:t>
                      </a:r>
                      <a:r>
                        <a:rPr lang="en-US" sz="900" dirty="0" err="1">
                          <a:effectLst/>
                          <a:latin typeface="Arial" panose="020B0604020202020204" pitchFamily="34" charset="0"/>
                          <a:cs typeface="Arial" panose="020B0604020202020204" pitchFamily="34" charset="0"/>
                        </a:rPr>
                        <a:t>Zeng</a:t>
                      </a:r>
                      <a:r>
                        <a:rPr lang="en-US" sz="900" dirty="0">
                          <a:effectLst/>
                          <a:latin typeface="Arial" panose="020B0604020202020204" pitchFamily="34" charset="0"/>
                          <a:cs typeface="Arial" panose="020B0604020202020204" pitchFamily="34" charset="0"/>
                        </a:rPr>
                        <a:t>, Tao Li, Steve Luis, </a:t>
                      </a:r>
                      <a:r>
                        <a:rPr lang="en-US" sz="900" dirty="0" err="1">
                          <a:effectLst/>
                          <a:latin typeface="Arial" panose="020B0604020202020204" pitchFamily="34" charset="0"/>
                          <a:cs typeface="Arial" panose="020B0604020202020204" pitchFamily="34" charset="0"/>
                        </a:rPr>
                        <a:t>Shu-Ching</a:t>
                      </a:r>
                      <a:r>
                        <a:rPr lang="en-US" sz="900" dirty="0">
                          <a:effectLst/>
                          <a:latin typeface="Arial" panose="020B0604020202020204" pitchFamily="34" charset="0"/>
                          <a:cs typeface="Arial" panose="020B0604020202020204" pitchFamily="34" charset="0"/>
                        </a:rPr>
                        <a:t> Chen. "</a:t>
                      </a:r>
                      <a:r>
                        <a:rPr lang="en-US" sz="900" dirty="0">
                          <a:effectLst/>
                          <a:latin typeface="Arial" panose="020B0604020202020204" pitchFamily="34" charset="0"/>
                          <a:cs typeface="Arial" panose="020B0604020202020204" pitchFamily="34" charset="0"/>
                          <a:hlinkClick r:id="rId4"/>
                        </a:rPr>
                        <a:t>Data Mining Meets the Needs of Disaster Information Management</a:t>
                      </a:r>
                      <a:r>
                        <a:rPr lang="en-US" sz="900" dirty="0">
                          <a:effectLst/>
                          <a:latin typeface="Arial" panose="020B0604020202020204" pitchFamily="34" charset="0"/>
                          <a:cs typeface="Arial" panose="020B0604020202020204" pitchFamily="34" charset="0"/>
                        </a:rPr>
                        <a:t>", </a:t>
                      </a:r>
                      <a:r>
                        <a:rPr lang="en-US" sz="900" i="1" dirty="0">
                          <a:effectLst/>
                          <a:latin typeface="Arial" panose="020B0604020202020204" pitchFamily="34" charset="0"/>
                          <a:cs typeface="Arial" panose="020B0604020202020204" pitchFamily="34" charset="0"/>
                        </a:rPr>
                        <a:t>IEEE Transactions on Human-</a:t>
                      </a:r>
                      <a:r>
                        <a:rPr lang="en-US" sz="900" i="1" dirty="0" err="1">
                          <a:effectLst/>
                          <a:latin typeface="Arial" panose="020B0604020202020204" pitchFamily="34" charset="0"/>
                          <a:cs typeface="Arial" panose="020B0604020202020204" pitchFamily="34" charset="0"/>
                        </a:rPr>
                        <a:t>Matchine</a:t>
                      </a:r>
                      <a:r>
                        <a:rPr lang="en-US" sz="900" i="1" dirty="0">
                          <a:effectLst/>
                          <a:latin typeface="Arial" panose="020B0604020202020204" pitchFamily="34" charset="0"/>
                          <a:cs typeface="Arial" panose="020B0604020202020204" pitchFamily="34" charset="0"/>
                        </a:rPr>
                        <a:t> Systems</a:t>
                      </a:r>
                      <a:r>
                        <a:rPr lang="en-US" sz="900" dirty="0">
                          <a:effectLst/>
                          <a:latin typeface="Arial" panose="020B0604020202020204" pitchFamily="34" charset="0"/>
                          <a:cs typeface="Arial" panose="020B0604020202020204" pitchFamily="34" charset="0"/>
                        </a:rPr>
                        <a:t>, 2013, to appear.</a:t>
                      </a:r>
                    </a:p>
                    <a:p>
                      <a:pPr>
                        <a:buFont typeface="Arial"/>
                        <a:buChar char="•"/>
                      </a:pPr>
                      <a:r>
                        <a:rPr lang="en-US" sz="900" b="1" dirty="0" smtClean="0">
                          <a:effectLst/>
                          <a:latin typeface="Arial" panose="020B0604020202020204" pitchFamily="34" charset="0"/>
                          <a:cs typeface="Arial" panose="020B0604020202020204" pitchFamily="34" charset="0"/>
                        </a:rPr>
                        <a:t>  Liang </a:t>
                      </a:r>
                      <a:r>
                        <a:rPr lang="en-US" sz="900" b="1" dirty="0">
                          <a:effectLst/>
                          <a:latin typeface="Arial" panose="020B0604020202020204" pitchFamily="34" charset="0"/>
                          <a:cs typeface="Arial" panose="020B0604020202020204" pitchFamily="34" charset="0"/>
                        </a:rPr>
                        <a:t>Tang</a:t>
                      </a:r>
                      <a:r>
                        <a:rPr lang="en-US" sz="900" dirty="0">
                          <a:effectLst/>
                          <a:latin typeface="Arial" panose="020B0604020202020204" pitchFamily="34" charset="0"/>
                          <a:cs typeface="Arial" panose="020B0604020202020204" pitchFamily="34" charset="0"/>
                        </a:rPr>
                        <a:t>, Tao Li, Larisa </a:t>
                      </a:r>
                      <a:r>
                        <a:rPr lang="en-US" sz="900" dirty="0" err="1">
                          <a:effectLst/>
                          <a:latin typeface="Arial" panose="020B0604020202020204" pitchFamily="34" charset="0"/>
                          <a:cs typeface="Arial" panose="020B0604020202020204" pitchFamily="34" charset="0"/>
                        </a:rPr>
                        <a:t>Shwartz</a:t>
                      </a:r>
                      <a:r>
                        <a:rPr lang="en-US" sz="900" dirty="0">
                          <a:effectLst/>
                          <a:latin typeface="Arial" panose="020B0604020202020204" pitchFamily="34" charset="0"/>
                          <a:cs typeface="Arial" panose="020B0604020202020204" pitchFamily="34" charset="0"/>
                        </a:rPr>
                        <a:t>, </a:t>
                      </a:r>
                      <a:r>
                        <a:rPr lang="en-US" sz="900" dirty="0" err="1">
                          <a:effectLst/>
                          <a:latin typeface="Arial" panose="020B0604020202020204" pitchFamily="34" charset="0"/>
                          <a:cs typeface="Arial" panose="020B0604020202020204" pitchFamily="34" charset="0"/>
                        </a:rPr>
                        <a:t>Genady</a:t>
                      </a:r>
                      <a:r>
                        <a:rPr lang="en-US" sz="900" dirty="0">
                          <a:effectLst/>
                          <a:latin typeface="Arial" panose="020B0604020202020204" pitchFamily="34" charset="0"/>
                          <a:cs typeface="Arial" panose="020B0604020202020204" pitchFamily="34" charset="0"/>
                        </a:rPr>
                        <a:t> </a:t>
                      </a:r>
                      <a:r>
                        <a:rPr lang="en-US" sz="900" dirty="0" err="1">
                          <a:effectLst/>
                          <a:latin typeface="Arial" panose="020B0604020202020204" pitchFamily="34" charset="0"/>
                          <a:cs typeface="Arial" panose="020B0604020202020204" pitchFamily="34" charset="0"/>
                        </a:rPr>
                        <a:t>Ya</a:t>
                      </a:r>
                      <a:r>
                        <a:rPr lang="en-US" sz="900" dirty="0">
                          <a:effectLst/>
                          <a:latin typeface="Arial" panose="020B0604020202020204" pitchFamily="34" charset="0"/>
                          <a:cs typeface="Arial" panose="020B0604020202020204" pitchFamily="34" charset="0"/>
                        </a:rPr>
                        <a:t>. </a:t>
                      </a:r>
                      <a:r>
                        <a:rPr lang="en-US" sz="900" dirty="0" err="1">
                          <a:effectLst/>
                          <a:latin typeface="Arial" panose="020B0604020202020204" pitchFamily="34" charset="0"/>
                          <a:cs typeface="Arial" panose="020B0604020202020204" pitchFamily="34" charset="0"/>
                        </a:rPr>
                        <a:t>Grabarnik</a:t>
                      </a:r>
                      <a:r>
                        <a:rPr lang="en-US" sz="900" dirty="0">
                          <a:effectLst/>
                          <a:latin typeface="Arial" panose="020B0604020202020204" pitchFamily="34" charset="0"/>
                          <a:cs typeface="Arial" panose="020B0604020202020204" pitchFamily="34" charset="0"/>
                        </a:rPr>
                        <a:t>. "</a:t>
                      </a:r>
                      <a:r>
                        <a:rPr lang="en-US" sz="900" dirty="0">
                          <a:effectLst/>
                          <a:latin typeface="Arial" panose="020B0604020202020204" pitchFamily="34" charset="0"/>
                          <a:cs typeface="Arial" panose="020B0604020202020204" pitchFamily="34" charset="0"/>
                          <a:hlinkClick r:id="rId5"/>
                        </a:rPr>
                        <a:t>Identifying Missed Monitoring Alerts based on Unstructured Incident Tickets</a:t>
                      </a:r>
                      <a:r>
                        <a:rPr lang="en-US" sz="900" dirty="0">
                          <a:effectLst/>
                          <a:latin typeface="Arial" panose="020B0604020202020204" pitchFamily="34" charset="0"/>
                          <a:cs typeface="Arial" panose="020B0604020202020204" pitchFamily="34" charset="0"/>
                        </a:rPr>
                        <a:t>", </a:t>
                      </a:r>
                      <a:r>
                        <a:rPr lang="en-US" sz="900" i="1" dirty="0">
                          <a:effectLst/>
                          <a:latin typeface="Arial" panose="020B0604020202020204" pitchFamily="34" charset="0"/>
                          <a:cs typeface="Arial" panose="020B0604020202020204" pitchFamily="34" charset="0"/>
                        </a:rPr>
                        <a:t>in Proceedings of the 9th International Conference on Network and Service Management </a:t>
                      </a:r>
                      <a:r>
                        <a:rPr lang="en-US" sz="900" dirty="0">
                          <a:effectLst/>
                          <a:latin typeface="Arial" panose="020B0604020202020204" pitchFamily="34" charset="0"/>
                          <a:cs typeface="Arial" panose="020B0604020202020204" pitchFamily="34" charset="0"/>
                        </a:rPr>
                        <a:t>(</a:t>
                      </a:r>
                      <a:r>
                        <a:rPr lang="en-US" sz="900" b="1" dirty="0">
                          <a:effectLst/>
                          <a:latin typeface="Arial" panose="020B0604020202020204" pitchFamily="34" charset="0"/>
                          <a:cs typeface="Arial" panose="020B0604020202020204" pitchFamily="34" charset="0"/>
                        </a:rPr>
                        <a:t>CNSM 2013</a:t>
                      </a:r>
                      <a:r>
                        <a:rPr lang="en-US" sz="900" dirty="0">
                          <a:effectLst/>
                          <a:latin typeface="Arial" panose="020B0604020202020204" pitchFamily="34" charset="0"/>
                          <a:cs typeface="Arial" panose="020B0604020202020204" pitchFamily="34" charset="0"/>
                        </a:rPr>
                        <a:t>), Zurich, </a:t>
                      </a:r>
                      <a:r>
                        <a:rPr lang="en-US" sz="900" dirty="0" err="1">
                          <a:effectLst/>
                          <a:latin typeface="Arial" panose="020B0604020202020204" pitchFamily="34" charset="0"/>
                          <a:cs typeface="Arial" panose="020B0604020202020204" pitchFamily="34" charset="0"/>
                        </a:rPr>
                        <a:t>Swizerland</a:t>
                      </a:r>
                      <a:r>
                        <a:rPr lang="en-US" sz="900" dirty="0">
                          <a:effectLst/>
                          <a:latin typeface="Arial" panose="020B0604020202020204" pitchFamily="34" charset="0"/>
                          <a:cs typeface="Arial" panose="020B0604020202020204" pitchFamily="34" charset="0"/>
                        </a:rPr>
                        <a:t>, Oct. 2013. (short paper</a:t>
                      </a:r>
                      <a:r>
                        <a:rPr lang="en-US" sz="900" dirty="0" smtClean="0">
                          <a:effectLst/>
                          <a:latin typeface="Arial" panose="020B0604020202020204" pitchFamily="34" charset="0"/>
                          <a:cs typeface="Arial" panose="020B0604020202020204" pitchFamily="34" charset="0"/>
                        </a:rPr>
                        <a:t>), </a:t>
                      </a:r>
                      <a:r>
                        <a:rPr lang="en-US" sz="900" dirty="0">
                          <a:effectLst/>
                          <a:latin typeface="Arial" panose="020B0604020202020204" pitchFamily="34" charset="0"/>
                          <a:cs typeface="Arial" panose="020B0604020202020204" pitchFamily="34" charset="0"/>
                        </a:rPr>
                        <a:t>to appear.</a:t>
                      </a:r>
                    </a:p>
                    <a:p>
                      <a:pPr>
                        <a:buFont typeface="Arial"/>
                        <a:buChar char="•"/>
                      </a:pPr>
                      <a:r>
                        <a:rPr lang="en-US" sz="900" b="1" dirty="0" smtClean="0">
                          <a:effectLst/>
                          <a:latin typeface="Arial" panose="020B0604020202020204" pitchFamily="34" charset="0"/>
                          <a:cs typeface="Arial" panose="020B0604020202020204" pitchFamily="34" charset="0"/>
                        </a:rPr>
                        <a:t>  Liang </a:t>
                      </a:r>
                      <a:r>
                        <a:rPr lang="en-US" sz="900" b="1" dirty="0">
                          <a:effectLst/>
                          <a:latin typeface="Arial" panose="020B0604020202020204" pitchFamily="34" charset="0"/>
                          <a:cs typeface="Arial" panose="020B0604020202020204" pitchFamily="34" charset="0"/>
                        </a:rPr>
                        <a:t>Tang</a:t>
                      </a:r>
                      <a:r>
                        <a:rPr lang="en-US" sz="900" dirty="0">
                          <a:effectLst/>
                          <a:latin typeface="Arial" panose="020B0604020202020204" pitchFamily="34" charset="0"/>
                          <a:cs typeface="Arial" panose="020B0604020202020204" pitchFamily="34" charset="0"/>
                        </a:rPr>
                        <a:t>, Tao Li, Larisa </a:t>
                      </a:r>
                      <a:r>
                        <a:rPr lang="en-US" sz="900" dirty="0" err="1">
                          <a:effectLst/>
                          <a:latin typeface="Arial" panose="020B0604020202020204" pitchFamily="34" charset="0"/>
                          <a:cs typeface="Arial" panose="020B0604020202020204" pitchFamily="34" charset="0"/>
                        </a:rPr>
                        <a:t>Shwartz</a:t>
                      </a:r>
                      <a:r>
                        <a:rPr lang="en-US" sz="900" dirty="0">
                          <a:effectLst/>
                          <a:latin typeface="Arial" panose="020B0604020202020204" pitchFamily="34" charset="0"/>
                          <a:cs typeface="Arial" panose="020B0604020202020204" pitchFamily="34" charset="0"/>
                        </a:rPr>
                        <a:t>, Florian </a:t>
                      </a:r>
                      <a:r>
                        <a:rPr lang="en-US" sz="900" dirty="0" err="1">
                          <a:effectLst/>
                          <a:latin typeface="Arial" panose="020B0604020202020204" pitchFamily="34" charset="0"/>
                          <a:cs typeface="Arial" panose="020B0604020202020204" pitchFamily="34" charset="0"/>
                        </a:rPr>
                        <a:t>Pinel</a:t>
                      </a:r>
                      <a:r>
                        <a:rPr lang="en-US" sz="900" dirty="0">
                          <a:effectLst/>
                          <a:latin typeface="Arial" panose="020B0604020202020204" pitchFamily="34" charset="0"/>
                          <a:cs typeface="Arial" panose="020B0604020202020204" pitchFamily="34" charset="0"/>
                        </a:rPr>
                        <a:t>, </a:t>
                      </a:r>
                      <a:r>
                        <a:rPr lang="en-US" sz="900" dirty="0" err="1">
                          <a:effectLst/>
                          <a:latin typeface="Arial" panose="020B0604020202020204" pitchFamily="34" charset="0"/>
                          <a:cs typeface="Arial" panose="020B0604020202020204" pitchFamily="34" charset="0"/>
                        </a:rPr>
                        <a:t>Genady</a:t>
                      </a:r>
                      <a:r>
                        <a:rPr lang="en-US" sz="900" dirty="0">
                          <a:effectLst/>
                          <a:latin typeface="Arial" panose="020B0604020202020204" pitchFamily="34" charset="0"/>
                          <a:cs typeface="Arial" panose="020B0604020202020204" pitchFamily="34" charset="0"/>
                        </a:rPr>
                        <a:t> </a:t>
                      </a:r>
                      <a:r>
                        <a:rPr lang="en-US" sz="900" dirty="0" err="1">
                          <a:effectLst/>
                          <a:latin typeface="Arial" panose="020B0604020202020204" pitchFamily="34" charset="0"/>
                          <a:cs typeface="Arial" panose="020B0604020202020204" pitchFamily="34" charset="0"/>
                        </a:rPr>
                        <a:t>Ya</a:t>
                      </a:r>
                      <a:r>
                        <a:rPr lang="en-US" sz="900" dirty="0">
                          <a:effectLst/>
                          <a:latin typeface="Arial" panose="020B0604020202020204" pitchFamily="34" charset="0"/>
                          <a:cs typeface="Arial" panose="020B0604020202020204" pitchFamily="34" charset="0"/>
                        </a:rPr>
                        <a:t>. </a:t>
                      </a:r>
                      <a:r>
                        <a:rPr lang="en-US" sz="900" dirty="0" err="1">
                          <a:effectLst/>
                          <a:latin typeface="Arial" panose="020B0604020202020204" pitchFamily="34" charset="0"/>
                          <a:cs typeface="Arial" panose="020B0604020202020204" pitchFamily="34" charset="0"/>
                        </a:rPr>
                        <a:t>Grabarnik</a:t>
                      </a:r>
                      <a:r>
                        <a:rPr lang="en-US" sz="900" dirty="0">
                          <a:effectLst/>
                          <a:latin typeface="Arial" panose="020B0604020202020204" pitchFamily="34" charset="0"/>
                          <a:cs typeface="Arial" panose="020B0604020202020204" pitchFamily="34" charset="0"/>
                        </a:rPr>
                        <a:t>. "</a:t>
                      </a:r>
                      <a:r>
                        <a:rPr lang="en-US" sz="900" dirty="0">
                          <a:effectLst/>
                          <a:latin typeface="Arial" panose="020B0604020202020204" pitchFamily="34" charset="0"/>
                          <a:cs typeface="Arial" panose="020B0604020202020204" pitchFamily="34" charset="0"/>
                          <a:hlinkClick r:id="rId6"/>
                        </a:rPr>
                        <a:t>An Integrated Framework for Optimizing Automatic Monitoring Systems in Large IT Infrastructures</a:t>
                      </a:r>
                      <a:r>
                        <a:rPr lang="en-US" sz="900" dirty="0">
                          <a:effectLst/>
                          <a:latin typeface="Arial" panose="020B0604020202020204" pitchFamily="34" charset="0"/>
                          <a:cs typeface="Arial" panose="020B0604020202020204" pitchFamily="34" charset="0"/>
                        </a:rPr>
                        <a:t>", </a:t>
                      </a:r>
                      <a:r>
                        <a:rPr lang="en-US" sz="900" i="1" dirty="0">
                          <a:effectLst/>
                          <a:latin typeface="Arial" panose="020B0604020202020204" pitchFamily="34" charset="0"/>
                          <a:cs typeface="Arial" panose="020B0604020202020204" pitchFamily="34" charset="0"/>
                        </a:rPr>
                        <a:t>in Proceedings of the 19th ACM SIGKDD Conference on Knowledge Discovery and Data Mining </a:t>
                      </a:r>
                      <a:r>
                        <a:rPr lang="en-US" sz="900" dirty="0">
                          <a:effectLst/>
                          <a:latin typeface="Arial" panose="020B0604020202020204" pitchFamily="34" charset="0"/>
                          <a:cs typeface="Arial" panose="020B0604020202020204" pitchFamily="34" charset="0"/>
                        </a:rPr>
                        <a:t>(</a:t>
                      </a:r>
                      <a:r>
                        <a:rPr lang="en-US" sz="900" b="1" dirty="0">
                          <a:effectLst/>
                          <a:latin typeface="Arial" panose="020B0604020202020204" pitchFamily="34" charset="0"/>
                          <a:cs typeface="Arial" panose="020B0604020202020204" pitchFamily="34" charset="0"/>
                        </a:rPr>
                        <a:t>KDD'13</a:t>
                      </a:r>
                      <a:r>
                        <a:rPr lang="en-US" sz="900" dirty="0">
                          <a:effectLst/>
                          <a:latin typeface="Arial" panose="020B0604020202020204" pitchFamily="34" charset="0"/>
                          <a:cs typeface="Arial" panose="020B0604020202020204" pitchFamily="34" charset="0"/>
                        </a:rPr>
                        <a:t>), Chicago, USA, Aug. 2013. (Industrial/Government Track, full presentation</a:t>
                      </a:r>
                      <a:r>
                        <a:rPr lang="en-US" sz="900" dirty="0" smtClean="0">
                          <a:effectLst/>
                          <a:latin typeface="Arial" panose="020B0604020202020204" pitchFamily="34" charset="0"/>
                          <a:cs typeface="Arial" panose="020B0604020202020204" pitchFamily="34" charset="0"/>
                        </a:rPr>
                        <a:t>).</a:t>
                      </a:r>
                      <a:endParaRPr lang="en-US" sz="900" dirty="0">
                        <a:effectLst/>
                        <a:latin typeface="Arial" panose="020B0604020202020204" pitchFamily="34" charset="0"/>
                        <a:cs typeface="Arial" panose="020B0604020202020204" pitchFamily="34" charset="0"/>
                      </a:endParaRPr>
                    </a:p>
                    <a:p>
                      <a:pPr>
                        <a:buFont typeface="Arial"/>
                        <a:buChar char="•"/>
                      </a:pPr>
                      <a:r>
                        <a:rPr lang="en-US" sz="900" b="1" dirty="0" smtClean="0">
                          <a:effectLst/>
                          <a:latin typeface="Arial" panose="020B0604020202020204" pitchFamily="34" charset="0"/>
                          <a:cs typeface="Arial" panose="020B0604020202020204" pitchFamily="34" charset="0"/>
                        </a:rPr>
                        <a:t>  Liang </a:t>
                      </a:r>
                      <a:r>
                        <a:rPr lang="en-US" sz="900" b="1" dirty="0">
                          <a:effectLst/>
                          <a:latin typeface="Arial" panose="020B0604020202020204" pitchFamily="34" charset="0"/>
                          <a:cs typeface="Arial" panose="020B0604020202020204" pitchFamily="34" charset="0"/>
                        </a:rPr>
                        <a:t>Tang</a:t>
                      </a:r>
                      <a:r>
                        <a:rPr lang="en-US" sz="900" dirty="0">
                          <a:effectLst/>
                          <a:latin typeface="Arial" panose="020B0604020202020204" pitchFamily="34" charset="0"/>
                          <a:cs typeface="Arial" panose="020B0604020202020204" pitchFamily="34" charset="0"/>
                        </a:rPr>
                        <a:t>, Tao Li, </a:t>
                      </a:r>
                      <a:r>
                        <a:rPr lang="en-US" sz="900" dirty="0" err="1">
                          <a:effectLst/>
                          <a:latin typeface="Arial" panose="020B0604020202020204" pitchFamily="34" charset="0"/>
                          <a:cs typeface="Arial" panose="020B0604020202020204" pitchFamily="34" charset="0"/>
                        </a:rPr>
                        <a:t>Yexi</a:t>
                      </a:r>
                      <a:r>
                        <a:rPr lang="en-US" sz="900" dirty="0">
                          <a:effectLst/>
                          <a:latin typeface="Arial" panose="020B0604020202020204" pitchFamily="34" charset="0"/>
                          <a:cs typeface="Arial" panose="020B0604020202020204" pitchFamily="34" charset="0"/>
                        </a:rPr>
                        <a:t> Jiang, </a:t>
                      </a:r>
                      <a:r>
                        <a:rPr lang="en-US" sz="900" dirty="0" err="1">
                          <a:effectLst/>
                          <a:latin typeface="Arial" panose="020B0604020202020204" pitchFamily="34" charset="0"/>
                          <a:cs typeface="Arial" panose="020B0604020202020204" pitchFamily="34" charset="0"/>
                        </a:rPr>
                        <a:t>Zhiyuan</a:t>
                      </a:r>
                      <a:r>
                        <a:rPr lang="en-US" sz="900" dirty="0">
                          <a:effectLst/>
                          <a:latin typeface="Arial" panose="020B0604020202020204" pitchFamily="34" charset="0"/>
                          <a:cs typeface="Arial" panose="020B0604020202020204" pitchFamily="34" charset="0"/>
                        </a:rPr>
                        <a:t> Chen "</a:t>
                      </a:r>
                      <a:r>
                        <a:rPr lang="en-US" sz="900" dirty="0">
                          <a:effectLst/>
                          <a:latin typeface="Arial" panose="020B0604020202020204" pitchFamily="34" charset="0"/>
                          <a:cs typeface="Arial" panose="020B0604020202020204" pitchFamily="34" charset="0"/>
                          <a:hlinkClick r:id="rId7"/>
                        </a:rPr>
                        <a:t>Dynamic Query Forms for Database Queries</a:t>
                      </a:r>
                      <a:r>
                        <a:rPr lang="en-US" sz="900" dirty="0">
                          <a:effectLst/>
                          <a:latin typeface="Arial" panose="020B0604020202020204" pitchFamily="34" charset="0"/>
                          <a:cs typeface="Arial" panose="020B0604020202020204" pitchFamily="34" charset="0"/>
                        </a:rPr>
                        <a:t>", </a:t>
                      </a:r>
                      <a:r>
                        <a:rPr lang="en-US" sz="900" i="1" dirty="0">
                          <a:effectLst/>
                          <a:latin typeface="Arial" panose="020B0604020202020204" pitchFamily="34" charset="0"/>
                          <a:cs typeface="Arial" panose="020B0604020202020204" pitchFamily="34" charset="0"/>
                        </a:rPr>
                        <a:t>IEEE Transactions on Knowledge and Data Engineering</a:t>
                      </a:r>
                      <a:r>
                        <a:rPr lang="en-US" sz="900" dirty="0">
                          <a:effectLst/>
                          <a:latin typeface="Arial" panose="020B0604020202020204" pitchFamily="34" charset="0"/>
                          <a:cs typeface="Arial" panose="020B0604020202020204" pitchFamily="34" charset="0"/>
                        </a:rPr>
                        <a:t>(</a:t>
                      </a:r>
                      <a:r>
                        <a:rPr lang="en-US" sz="900" b="1" dirty="0">
                          <a:effectLst/>
                          <a:latin typeface="Arial" panose="020B0604020202020204" pitchFamily="34" charset="0"/>
                          <a:cs typeface="Arial" panose="020B0604020202020204" pitchFamily="34" charset="0"/>
                        </a:rPr>
                        <a:t>TKDE</a:t>
                      </a:r>
                      <a:r>
                        <a:rPr lang="en-US" sz="900" dirty="0">
                          <a:effectLst/>
                          <a:latin typeface="Arial" panose="020B0604020202020204" pitchFamily="34" charset="0"/>
                          <a:cs typeface="Arial" panose="020B0604020202020204" pitchFamily="34" charset="0"/>
                        </a:rPr>
                        <a:t>), 2013.</a:t>
                      </a:r>
                    </a:p>
                    <a:p>
                      <a:pPr>
                        <a:buFont typeface="Arial"/>
                        <a:buChar char="•"/>
                      </a:pPr>
                      <a:r>
                        <a:rPr lang="en-US" sz="900" b="1" dirty="0" smtClean="0">
                          <a:effectLst/>
                          <a:latin typeface="Arial" panose="020B0604020202020204" pitchFamily="34" charset="0"/>
                          <a:cs typeface="Arial" panose="020B0604020202020204" pitchFamily="34" charset="0"/>
                        </a:rPr>
                        <a:t>  Liang </a:t>
                      </a:r>
                      <a:r>
                        <a:rPr lang="en-US" sz="900" b="1" dirty="0">
                          <a:effectLst/>
                          <a:latin typeface="Arial" panose="020B0604020202020204" pitchFamily="34" charset="0"/>
                          <a:cs typeface="Arial" panose="020B0604020202020204" pitchFamily="34" charset="0"/>
                        </a:rPr>
                        <a:t>Tang</a:t>
                      </a:r>
                      <a:r>
                        <a:rPr lang="en-US" sz="900" dirty="0">
                          <a:effectLst/>
                          <a:latin typeface="Arial" panose="020B0604020202020204" pitchFamily="34" charset="0"/>
                          <a:cs typeface="Arial" panose="020B0604020202020204" pitchFamily="34" charset="0"/>
                        </a:rPr>
                        <a:t>, Tao Li, Larisa </a:t>
                      </a:r>
                      <a:r>
                        <a:rPr lang="en-US" sz="900" dirty="0" err="1">
                          <a:effectLst/>
                          <a:latin typeface="Arial" panose="020B0604020202020204" pitchFamily="34" charset="0"/>
                          <a:cs typeface="Arial" panose="020B0604020202020204" pitchFamily="34" charset="0"/>
                        </a:rPr>
                        <a:t>Shwartz</a:t>
                      </a:r>
                      <a:r>
                        <a:rPr lang="en-US" sz="900" dirty="0">
                          <a:effectLst/>
                          <a:latin typeface="Arial" panose="020B0604020202020204" pitchFamily="34" charset="0"/>
                          <a:cs typeface="Arial" panose="020B0604020202020204" pitchFamily="34" charset="0"/>
                        </a:rPr>
                        <a:t>, </a:t>
                      </a:r>
                      <a:r>
                        <a:rPr lang="en-US" sz="900" dirty="0" err="1">
                          <a:effectLst/>
                          <a:latin typeface="Arial" panose="020B0604020202020204" pitchFamily="34" charset="0"/>
                          <a:cs typeface="Arial" panose="020B0604020202020204" pitchFamily="34" charset="0"/>
                        </a:rPr>
                        <a:t>Genady</a:t>
                      </a:r>
                      <a:r>
                        <a:rPr lang="en-US" sz="900" dirty="0">
                          <a:effectLst/>
                          <a:latin typeface="Arial" panose="020B0604020202020204" pitchFamily="34" charset="0"/>
                          <a:cs typeface="Arial" panose="020B0604020202020204" pitchFamily="34" charset="0"/>
                        </a:rPr>
                        <a:t> </a:t>
                      </a:r>
                      <a:r>
                        <a:rPr lang="en-US" sz="900" dirty="0" err="1">
                          <a:effectLst/>
                          <a:latin typeface="Arial" panose="020B0604020202020204" pitchFamily="34" charset="0"/>
                          <a:cs typeface="Arial" panose="020B0604020202020204" pitchFamily="34" charset="0"/>
                        </a:rPr>
                        <a:t>Grabarnik</a:t>
                      </a:r>
                      <a:r>
                        <a:rPr lang="en-US" sz="900" dirty="0">
                          <a:effectLst/>
                          <a:latin typeface="Arial" panose="020B0604020202020204" pitchFamily="34" charset="0"/>
                          <a:cs typeface="Arial" panose="020B0604020202020204" pitchFamily="34" charset="0"/>
                        </a:rPr>
                        <a:t>. "</a:t>
                      </a:r>
                      <a:r>
                        <a:rPr lang="en-US" sz="900" dirty="0">
                          <a:effectLst/>
                          <a:latin typeface="Arial" panose="020B0604020202020204" pitchFamily="34" charset="0"/>
                          <a:cs typeface="Arial" panose="020B0604020202020204" pitchFamily="34" charset="0"/>
                          <a:hlinkClick r:id="rId8"/>
                        </a:rPr>
                        <a:t>Recommending Resolutions for Problems Identified by Monitoring</a:t>
                      </a:r>
                      <a:r>
                        <a:rPr lang="en-US" sz="900" dirty="0">
                          <a:effectLst/>
                          <a:latin typeface="Arial" panose="020B0604020202020204" pitchFamily="34" charset="0"/>
                          <a:cs typeface="Arial" panose="020B0604020202020204" pitchFamily="34" charset="0"/>
                        </a:rPr>
                        <a:t>", </a:t>
                      </a:r>
                      <a:r>
                        <a:rPr lang="en-US" sz="900" i="1" dirty="0">
                          <a:effectLst/>
                          <a:latin typeface="Arial" panose="020B0604020202020204" pitchFamily="34" charset="0"/>
                          <a:cs typeface="Arial" panose="020B0604020202020204" pitchFamily="34" charset="0"/>
                        </a:rPr>
                        <a:t>in Proceedings of the IFIP/IEEE International Symposium on Integrated Network Management</a:t>
                      </a:r>
                      <a:r>
                        <a:rPr lang="en-US" sz="900" dirty="0">
                          <a:effectLst/>
                          <a:latin typeface="Arial" panose="020B0604020202020204" pitchFamily="34" charset="0"/>
                          <a:cs typeface="Arial" panose="020B0604020202020204" pitchFamily="34" charset="0"/>
                        </a:rPr>
                        <a:t>(</a:t>
                      </a:r>
                      <a:r>
                        <a:rPr lang="en-US" sz="900" b="1" dirty="0">
                          <a:effectLst/>
                          <a:latin typeface="Arial" panose="020B0604020202020204" pitchFamily="34" charset="0"/>
                          <a:cs typeface="Arial" panose="020B0604020202020204" pitchFamily="34" charset="0"/>
                        </a:rPr>
                        <a:t>IM'2013</a:t>
                      </a:r>
                      <a:r>
                        <a:rPr lang="en-US" sz="900" dirty="0">
                          <a:effectLst/>
                          <a:latin typeface="Arial" panose="020B0604020202020204" pitchFamily="34" charset="0"/>
                          <a:cs typeface="Arial" panose="020B0604020202020204" pitchFamily="34" charset="0"/>
                        </a:rPr>
                        <a:t>), 2013 (regular technical track, acceptance rate: 27.0%) </a:t>
                      </a:r>
                      <a:r>
                        <a:rPr lang="en-US" sz="900" dirty="0" smtClean="0">
                          <a:effectLst/>
                          <a:latin typeface="Arial" panose="020B0604020202020204" pitchFamily="34" charset="0"/>
                          <a:cs typeface="Arial" panose="020B0604020202020204" pitchFamily="34" charset="0"/>
                        </a:rPr>
                        <a:t>.</a:t>
                      </a:r>
                      <a:endParaRPr lang="en-US" sz="900" dirty="0">
                        <a:effectLst/>
                        <a:latin typeface="Arial" panose="020B0604020202020204" pitchFamily="34" charset="0"/>
                        <a:cs typeface="Arial" panose="020B0604020202020204" pitchFamily="34" charset="0"/>
                      </a:endParaRPr>
                    </a:p>
                  </a:txBody>
                  <a:tcPr marL="25716" marR="25716" marT="12858" marB="12858" anchor="ctr">
                    <a:lnL>
                      <a:noFill/>
                    </a:lnL>
                    <a:lnR>
                      <a:noFill/>
                    </a:lnR>
                    <a:lnT>
                      <a:noFill/>
                    </a:lnT>
                    <a:lnB>
                      <a:noFill/>
                    </a:lnB>
                  </a:tcPr>
                </a:tc>
              </a:tr>
              <a:tr h="161773">
                <a:tc>
                  <a:txBody>
                    <a:bodyPr/>
                    <a:lstStyle/>
                    <a:p>
                      <a:r>
                        <a:rPr lang="en-US" sz="900" b="1" dirty="0">
                          <a:latin typeface="Arial" panose="020B0604020202020204" pitchFamily="34" charset="0"/>
                          <a:cs typeface="Arial" panose="020B0604020202020204" pitchFamily="34" charset="0"/>
                        </a:rPr>
                        <a:t>2012</a:t>
                      </a:r>
                      <a:endParaRPr lang="en-US" sz="900" dirty="0">
                        <a:latin typeface="Arial" panose="020B0604020202020204" pitchFamily="34" charset="0"/>
                        <a:cs typeface="Arial" panose="020B0604020202020204" pitchFamily="34" charset="0"/>
                      </a:endParaRPr>
                    </a:p>
                  </a:txBody>
                  <a:tcPr marL="25716" marR="25716" marT="12858" marB="12858" anchor="ctr">
                    <a:lnL>
                      <a:noFill/>
                    </a:lnL>
                    <a:lnR>
                      <a:noFill/>
                    </a:lnR>
                    <a:lnT>
                      <a:noFill/>
                    </a:lnT>
                    <a:lnB>
                      <a:noFill/>
                    </a:lnB>
                  </a:tcPr>
                </a:tc>
              </a:tr>
              <a:tr h="1042591">
                <a:tc>
                  <a:txBody>
                    <a:bodyPr/>
                    <a:lstStyle/>
                    <a:p>
                      <a:pPr>
                        <a:buFont typeface="Arial"/>
                        <a:buChar char="•"/>
                      </a:pPr>
                      <a:r>
                        <a:rPr lang="en-US" sz="900" dirty="0" smtClean="0">
                          <a:effectLst/>
                          <a:latin typeface="Arial" panose="020B0604020202020204" pitchFamily="34" charset="0"/>
                          <a:cs typeface="Arial" panose="020B0604020202020204" pitchFamily="34" charset="0"/>
                        </a:rPr>
                        <a:t>  Li </a:t>
                      </a:r>
                      <a:r>
                        <a:rPr lang="en-US" sz="900" dirty="0" err="1">
                          <a:effectLst/>
                          <a:latin typeface="Arial" panose="020B0604020202020204" pitchFamily="34" charset="0"/>
                          <a:cs typeface="Arial" panose="020B0604020202020204" pitchFamily="34" charset="0"/>
                        </a:rPr>
                        <a:t>Zheng</a:t>
                      </a:r>
                      <a:r>
                        <a:rPr lang="en-US" sz="900" dirty="0">
                          <a:effectLst/>
                          <a:latin typeface="Arial" panose="020B0604020202020204" pitchFamily="34" charset="0"/>
                          <a:cs typeface="Arial" panose="020B0604020202020204" pitchFamily="34" charset="0"/>
                        </a:rPr>
                        <a:t>, Chao </a:t>
                      </a:r>
                      <a:r>
                        <a:rPr lang="en-US" sz="900" dirty="0" err="1">
                          <a:effectLst/>
                          <a:latin typeface="Arial" panose="020B0604020202020204" pitchFamily="34" charset="0"/>
                          <a:cs typeface="Arial" panose="020B0604020202020204" pitchFamily="34" charset="0"/>
                        </a:rPr>
                        <a:t>Shen</a:t>
                      </a:r>
                      <a:r>
                        <a:rPr lang="en-US" sz="900" dirty="0">
                          <a:effectLst/>
                          <a:latin typeface="Arial" panose="020B0604020202020204" pitchFamily="34" charset="0"/>
                          <a:cs typeface="Arial" panose="020B0604020202020204" pitchFamily="34" charset="0"/>
                        </a:rPr>
                        <a:t>, </a:t>
                      </a:r>
                      <a:r>
                        <a:rPr lang="en-US" sz="900" b="1" dirty="0">
                          <a:effectLst/>
                          <a:latin typeface="Arial" panose="020B0604020202020204" pitchFamily="34" charset="0"/>
                          <a:cs typeface="Arial" panose="020B0604020202020204" pitchFamily="34" charset="0"/>
                        </a:rPr>
                        <a:t>Liang Tang</a:t>
                      </a:r>
                      <a:r>
                        <a:rPr lang="en-US" sz="900" dirty="0">
                          <a:effectLst/>
                          <a:latin typeface="Arial" panose="020B0604020202020204" pitchFamily="34" charset="0"/>
                          <a:cs typeface="Arial" panose="020B0604020202020204" pitchFamily="34" charset="0"/>
                        </a:rPr>
                        <a:t>, </a:t>
                      </a:r>
                      <a:r>
                        <a:rPr lang="en-US" sz="900" dirty="0" err="1">
                          <a:effectLst/>
                          <a:latin typeface="Arial" panose="020B0604020202020204" pitchFamily="34" charset="0"/>
                          <a:cs typeface="Arial" panose="020B0604020202020204" pitchFamily="34" charset="0"/>
                        </a:rPr>
                        <a:t>Chunqiu</a:t>
                      </a:r>
                      <a:r>
                        <a:rPr lang="en-US" sz="900" dirty="0">
                          <a:effectLst/>
                          <a:latin typeface="Arial" panose="020B0604020202020204" pitchFamily="34" charset="0"/>
                          <a:cs typeface="Arial" panose="020B0604020202020204" pitchFamily="34" charset="0"/>
                        </a:rPr>
                        <a:t> </a:t>
                      </a:r>
                      <a:r>
                        <a:rPr lang="en-US" sz="900" dirty="0" err="1">
                          <a:effectLst/>
                          <a:latin typeface="Arial" panose="020B0604020202020204" pitchFamily="34" charset="0"/>
                          <a:cs typeface="Arial" panose="020B0604020202020204" pitchFamily="34" charset="0"/>
                        </a:rPr>
                        <a:t>Zeng</a:t>
                      </a:r>
                      <a:r>
                        <a:rPr lang="en-US" sz="900" dirty="0">
                          <a:effectLst/>
                          <a:latin typeface="Arial" panose="020B0604020202020204" pitchFamily="34" charset="0"/>
                          <a:cs typeface="Arial" panose="020B0604020202020204" pitchFamily="34" charset="0"/>
                        </a:rPr>
                        <a:t>, Tao Li, Steve Luis, </a:t>
                      </a:r>
                      <a:r>
                        <a:rPr lang="en-US" sz="900" dirty="0" err="1">
                          <a:effectLst/>
                          <a:latin typeface="Arial" panose="020B0604020202020204" pitchFamily="34" charset="0"/>
                          <a:cs typeface="Arial" panose="020B0604020202020204" pitchFamily="34" charset="0"/>
                        </a:rPr>
                        <a:t>Shu-Ching</a:t>
                      </a:r>
                      <a:r>
                        <a:rPr lang="en-US" sz="900" dirty="0">
                          <a:effectLst/>
                          <a:latin typeface="Arial" panose="020B0604020202020204" pitchFamily="34" charset="0"/>
                          <a:cs typeface="Arial" panose="020B0604020202020204" pitchFamily="34" charset="0"/>
                        </a:rPr>
                        <a:t> Chen and </a:t>
                      </a:r>
                      <a:r>
                        <a:rPr lang="en-US" sz="900" dirty="0" err="1">
                          <a:effectLst/>
                          <a:latin typeface="Arial" panose="020B0604020202020204" pitchFamily="34" charset="0"/>
                          <a:cs typeface="Arial" panose="020B0604020202020204" pitchFamily="34" charset="0"/>
                        </a:rPr>
                        <a:t>Jainendra</a:t>
                      </a:r>
                      <a:r>
                        <a:rPr lang="en-US" sz="900" dirty="0">
                          <a:effectLst/>
                          <a:latin typeface="Arial" panose="020B0604020202020204" pitchFamily="34" charset="0"/>
                          <a:cs typeface="Arial" panose="020B0604020202020204" pitchFamily="34" charset="0"/>
                        </a:rPr>
                        <a:t> K. </a:t>
                      </a:r>
                      <a:r>
                        <a:rPr lang="en-US" sz="900" dirty="0" err="1">
                          <a:effectLst/>
                          <a:latin typeface="Arial" panose="020B0604020202020204" pitchFamily="34" charset="0"/>
                          <a:cs typeface="Arial" panose="020B0604020202020204" pitchFamily="34" charset="0"/>
                        </a:rPr>
                        <a:t>Navlakha</a:t>
                      </a:r>
                      <a:r>
                        <a:rPr lang="en-US" sz="900" dirty="0">
                          <a:effectLst/>
                          <a:latin typeface="Arial" panose="020B0604020202020204" pitchFamily="34" charset="0"/>
                          <a:cs typeface="Arial" panose="020B0604020202020204" pitchFamily="34" charset="0"/>
                        </a:rPr>
                        <a:t>. "</a:t>
                      </a:r>
                      <a:r>
                        <a:rPr lang="en-US" sz="900" dirty="0">
                          <a:effectLst/>
                          <a:latin typeface="Arial" panose="020B0604020202020204" pitchFamily="34" charset="0"/>
                          <a:cs typeface="Arial" panose="020B0604020202020204" pitchFamily="34" charset="0"/>
                          <a:hlinkClick r:id="rId9"/>
                        </a:rPr>
                        <a:t>Disaster </a:t>
                      </a:r>
                      <a:r>
                        <a:rPr lang="en-US" sz="900" dirty="0" err="1">
                          <a:effectLst/>
                          <a:latin typeface="Arial" panose="020B0604020202020204" pitchFamily="34" charset="0"/>
                          <a:cs typeface="Arial" panose="020B0604020202020204" pitchFamily="34" charset="0"/>
                          <a:hlinkClick r:id="rId9"/>
                        </a:rPr>
                        <a:t>SitRep</a:t>
                      </a:r>
                      <a:r>
                        <a:rPr lang="en-US" sz="900" dirty="0">
                          <a:effectLst/>
                          <a:latin typeface="Arial" panose="020B0604020202020204" pitchFamily="34" charset="0"/>
                          <a:cs typeface="Arial" panose="020B0604020202020204" pitchFamily="34" charset="0"/>
                          <a:hlinkClick r:id="rId9"/>
                        </a:rPr>
                        <a:t> - A Vertical Search Engine and Information Analysis Tool in Disaster Management Domain</a:t>
                      </a:r>
                      <a:r>
                        <a:rPr lang="en-US" sz="900" dirty="0">
                          <a:effectLst/>
                          <a:latin typeface="Arial" panose="020B0604020202020204" pitchFamily="34" charset="0"/>
                          <a:cs typeface="Arial" panose="020B0604020202020204" pitchFamily="34" charset="0"/>
                        </a:rPr>
                        <a:t>", </a:t>
                      </a:r>
                      <a:r>
                        <a:rPr lang="en-US" sz="900" i="1" dirty="0">
                          <a:effectLst/>
                          <a:latin typeface="Arial" panose="020B0604020202020204" pitchFamily="34" charset="0"/>
                          <a:cs typeface="Arial" panose="020B0604020202020204" pitchFamily="34" charset="0"/>
                        </a:rPr>
                        <a:t>in Proceedings of the 13th IEEE International Conference on Information Integration and Reuse</a:t>
                      </a:r>
                      <a:r>
                        <a:rPr lang="en-US" sz="900" dirty="0">
                          <a:effectLst/>
                          <a:latin typeface="Arial" panose="020B0604020202020204" pitchFamily="34" charset="0"/>
                          <a:cs typeface="Arial" panose="020B0604020202020204" pitchFamily="34" charset="0"/>
                        </a:rPr>
                        <a:t>(</a:t>
                      </a:r>
                      <a:r>
                        <a:rPr lang="en-US" sz="900" b="1" dirty="0">
                          <a:effectLst/>
                          <a:latin typeface="Arial" panose="020B0604020202020204" pitchFamily="34" charset="0"/>
                          <a:cs typeface="Arial" panose="020B0604020202020204" pitchFamily="34" charset="0"/>
                        </a:rPr>
                        <a:t>IRI'12</a:t>
                      </a:r>
                      <a:r>
                        <a:rPr lang="en-US" sz="900" dirty="0">
                          <a:effectLst/>
                          <a:latin typeface="Arial" panose="020B0604020202020204" pitchFamily="34" charset="0"/>
                          <a:cs typeface="Arial" panose="020B0604020202020204" pitchFamily="34" charset="0"/>
                        </a:rPr>
                        <a:t>).</a:t>
                      </a:r>
                    </a:p>
                    <a:p>
                      <a:pPr>
                        <a:buFont typeface="Arial"/>
                        <a:buChar char="•"/>
                      </a:pPr>
                      <a:r>
                        <a:rPr lang="en-US" sz="900" b="1" dirty="0" smtClean="0">
                          <a:effectLst/>
                          <a:latin typeface="Arial" panose="020B0604020202020204" pitchFamily="34" charset="0"/>
                          <a:cs typeface="Arial" panose="020B0604020202020204" pitchFamily="34" charset="0"/>
                        </a:rPr>
                        <a:t>  Liang </a:t>
                      </a:r>
                      <a:r>
                        <a:rPr lang="en-US" sz="900" b="1" dirty="0">
                          <a:effectLst/>
                          <a:latin typeface="Arial" panose="020B0604020202020204" pitchFamily="34" charset="0"/>
                          <a:cs typeface="Arial" panose="020B0604020202020204" pitchFamily="34" charset="0"/>
                        </a:rPr>
                        <a:t>Tang</a:t>
                      </a:r>
                      <a:r>
                        <a:rPr lang="en-US" sz="900" dirty="0">
                          <a:effectLst/>
                          <a:latin typeface="Arial" panose="020B0604020202020204" pitchFamily="34" charset="0"/>
                          <a:cs typeface="Arial" panose="020B0604020202020204" pitchFamily="34" charset="0"/>
                        </a:rPr>
                        <a:t>, Tao Li, Larisa </a:t>
                      </a:r>
                      <a:r>
                        <a:rPr lang="en-US" sz="900" dirty="0" err="1">
                          <a:effectLst/>
                          <a:latin typeface="Arial" panose="020B0604020202020204" pitchFamily="34" charset="0"/>
                          <a:cs typeface="Arial" panose="020B0604020202020204" pitchFamily="34" charset="0"/>
                        </a:rPr>
                        <a:t>Shwartz</a:t>
                      </a:r>
                      <a:r>
                        <a:rPr lang="en-US" sz="900" dirty="0">
                          <a:effectLst/>
                          <a:latin typeface="Arial" panose="020B0604020202020204" pitchFamily="34" charset="0"/>
                          <a:cs typeface="Arial" panose="020B0604020202020204" pitchFamily="34" charset="0"/>
                        </a:rPr>
                        <a:t>. "</a:t>
                      </a:r>
                      <a:r>
                        <a:rPr lang="en-US" sz="900" dirty="0">
                          <a:effectLst/>
                          <a:latin typeface="Arial" panose="020B0604020202020204" pitchFamily="34" charset="0"/>
                          <a:cs typeface="Arial" panose="020B0604020202020204" pitchFamily="34" charset="0"/>
                          <a:hlinkClick r:id="rId10"/>
                        </a:rPr>
                        <a:t>Discovering Lag Intervals for Temporal Dependencies</a:t>
                      </a:r>
                      <a:r>
                        <a:rPr lang="en-US" sz="900" dirty="0">
                          <a:effectLst/>
                          <a:latin typeface="Arial" panose="020B0604020202020204" pitchFamily="34" charset="0"/>
                          <a:cs typeface="Arial" panose="020B0604020202020204" pitchFamily="34" charset="0"/>
                        </a:rPr>
                        <a:t>", </a:t>
                      </a:r>
                      <a:r>
                        <a:rPr lang="en-US" sz="900" i="1" dirty="0">
                          <a:effectLst/>
                          <a:latin typeface="Arial" panose="020B0604020202020204" pitchFamily="34" charset="0"/>
                          <a:cs typeface="Arial" panose="020B0604020202020204" pitchFamily="34" charset="0"/>
                        </a:rPr>
                        <a:t>in Proceedings of the 18th ACM SIGKDD Conference on Knowledge Discovery and Data Mining </a:t>
                      </a:r>
                      <a:r>
                        <a:rPr lang="en-US" sz="900" dirty="0">
                          <a:effectLst/>
                          <a:latin typeface="Arial" panose="020B0604020202020204" pitchFamily="34" charset="0"/>
                          <a:cs typeface="Arial" panose="020B0604020202020204" pitchFamily="34" charset="0"/>
                        </a:rPr>
                        <a:t>(</a:t>
                      </a:r>
                      <a:r>
                        <a:rPr lang="en-US" sz="900" b="1" dirty="0">
                          <a:effectLst/>
                          <a:latin typeface="Arial" panose="020B0604020202020204" pitchFamily="34" charset="0"/>
                          <a:cs typeface="Arial" panose="020B0604020202020204" pitchFamily="34" charset="0"/>
                        </a:rPr>
                        <a:t>KDD'12</a:t>
                      </a:r>
                      <a:r>
                        <a:rPr lang="en-US" sz="900" dirty="0">
                          <a:effectLst/>
                          <a:latin typeface="Arial" panose="020B0604020202020204" pitchFamily="34" charset="0"/>
                          <a:cs typeface="Arial" panose="020B0604020202020204" pitchFamily="34" charset="0"/>
                        </a:rPr>
                        <a:t>), Beijing, China, Aug. 2012. (research track, full presentation, acceptance rate: 133/755=17.6</a:t>
                      </a:r>
                      <a:r>
                        <a:rPr lang="en-US" sz="900" dirty="0" smtClean="0">
                          <a:effectLst/>
                          <a:latin typeface="Arial" panose="020B0604020202020204" pitchFamily="34" charset="0"/>
                          <a:cs typeface="Arial" panose="020B0604020202020204" pitchFamily="34" charset="0"/>
                        </a:rPr>
                        <a:t>%)</a:t>
                      </a:r>
                      <a:endParaRPr lang="en-US" sz="900" dirty="0">
                        <a:effectLst/>
                        <a:latin typeface="Arial" panose="020B0604020202020204" pitchFamily="34" charset="0"/>
                        <a:cs typeface="Arial" panose="020B0604020202020204" pitchFamily="34" charset="0"/>
                      </a:endParaRPr>
                    </a:p>
                    <a:p>
                      <a:pPr>
                        <a:buFont typeface="Arial"/>
                        <a:buChar char="•"/>
                      </a:pPr>
                      <a:r>
                        <a:rPr lang="en-US" sz="900" b="1" dirty="0" smtClean="0">
                          <a:effectLst/>
                          <a:latin typeface="Arial" panose="020B0604020202020204" pitchFamily="34" charset="0"/>
                          <a:cs typeface="Arial" panose="020B0604020202020204" pitchFamily="34" charset="0"/>
                        </a:rPr>
                        <a:t>  Liang </a:t>
                      </a:r>
                      <a:r>
                        <a:rPr lang="en-US" sz="900" b="1" dirty="0">
                          <a:effectLst/>
                          <a:latin typeface="Arial" panose="020B0604020202020204" pitchFamily="34" charset="0"/>
                          <a:cs typeface="Arial" panose="020B0604020202020204" pitchFamily="34" charset="0"/>
                        </a:rPr>
                        <a:t>Tang</a:t>
                      </a:r>
                      <a:r>
                        <a:rPr lang="en-US" sz="900" dirty="0">
                          <a:effectLst/>
                          <a:latin typeface="Arial" panose="020B0604020202020204" pitchFamily="34" charset="0"/>
                          <a:cs typeface="Arial" panose="020B0604020202020204" pitchFamily="34" charset="0"/>
                        </a:rPr>
                        <a:t>, Tao Li, Florian </a:t>
                      </a:r>
                      <a:r>
                        <a:rPr lang="en-US" sz="900" dirty="0" err="1">
                          <a:effectLst/>
                          <a:latin typeface="Arial" panose="020B0604020202020204" pitchFamily="34" charset="0"/>
                          <a:cs typeface="Arial" panose="020B0604020202020204" pitchFamily="34" charset="0"/>
                        </a:rPr>
                        <a:t>Pinel</a:t>
                      </a:r>
                      <a:r>
                        <a:rPr lang="en-US" sz="900" dirty="0">
                          <a:effectLst/>
                          <a:latin typeface="Arial" panose="020B0604020202020204" pitchFamily="34" charset="0"/>
                          <a:cs typeface="Arial" panose="020B0604020202020204" pitchFamily="34" charset="0"/>
                        </a:rPr>
                        <a:t>, Larisa </a:t>
                      </a:r>
                      <a:r>
                        <a:rPr lang="en-US" sz="900" dirty="0" err="1">
                          <a:effectLst/>
                          <a:latin typeface="Arial" panose="020B0604020202020204" pitchFamily="34" charset="0"/>
                          <a:cs typeface="Arial" panose="020B0604020202020204" pitchFamily="34" charset="0"/>
                        </a:rPr>
                        <a:t>Shwartz</a:t>
                      </a:r>
                      <a:r>
                        <a:rPr lang="en-US" sz="900" dirty="0">
                          <a:effectLst/>
                          <a:latin typeface="Arial" panose="020B0604020202020204" pitchFamily="34" charset="0"/>
                          <a:cs typeface="Arial" panose="020B0604020202020204" pitchFamily="34" charset="0"/>
                        </a:rPr>
                        <a:t>, </a:t>
                      </a:r>
                      <a:r>
                        <a:rPr lang="en-US" sz="900" dirty="0" err="1">
                          <a:effectLst/>
                          <a:latin typeface="Arial" panose="020B0604020202020204" pitchFamily="34" charset="0"/>
                          <a:cs typeface="Arial" panose="020B0604020202020204" pitchFamily="34" charset="0"/>
                        </a:rPr>
                        <a:t>Genady</a:t>
                      </a:r>
                      <a:r>
                        <a:rPr lang="en-US" sz="900" dirty="0">
                          <a:effectLst/>
                          <a:latin typeface="Arial" panose="020B0604020202020204" pitchFamily="34" charset="0"/>
                          <a:cs typeface="Arial" panose="020B0604020202020204" pitchFamily="34" charset="0"/>
                        </a:rPr>
                        <a:t> </a:t>
                      </a:r>
                      <a:r>
                        <a:rPr lang="en-US" sz="900" dirty="0" err="1">
                          <a:effectLst/>
                          <a:latin typeface="Arial" panose="020B0604020202020204" pitchFamily="34" charset="0"/>
                          <a:cs typeface="Arial" panose="020B0604020202020204" pitchFamily="34" charset="0"/>
                        </a:rPr>
                        <a:t>Grabarnik</a:t>
                      </a:r>
                      <a:r>
                        <a:rPr lang="en-US" sz="900" dirty="0">
                          <a:effectLst/>
                          <a:latin typeface="Arial" panose="020B0604020202020204" pitchFamily="34" charset="0"/>
                          <a:cs typeface="Arial" panose="020B0604020202020204" pitchFamily="34" charset="0"/>
                        </a:rPr>
                        <a:t>. "</a:t>
                      </a:r>
                      <a:r>
                        <a:rPr lang="en-US" sz="900" dirty="0">
                          <a:effectLst/>
                          <a:latin typeface="Arial" panose="020B0604020202020204" pitchFamily="34" charset="0"/>
                          <a:cs typeface="Arial" panose="020B0604020202020204" pitchFamily="34" charset="0"/>
                          <a:hlinkClick r:id="rId11"/>
                        </a:rPr>
                        <a:t>Optimizing System Monitoring Configurations for Non-Actionable Alerts</a:t>
                      </a:r>
                      <a:r>
                        <a:rPr lang="en-US" sz="900" dirty="0">
                          <a:effectLst/>
                          <a:latin typeface="Arial" panose="020B0604020202020204" pitchFamily="34" charset="0"/>
                          <a:cs typeface="Arial" panose="020B0604020202020204" pitchFamily="34" charset="0"/>
                        </a:rPr>
                        <a:t>", </a:t>
                      </a:r>
                      <a:r>
                        <a:rPr lang="en-US" sz="900" i="1" dirty="0">
                          <a:effectLst/>
                          <a:latin typeface="Arial" panose="020B0604020202020204" pitchFamily="34" charset="0"/>
                          <a:cs typeface="Arial" panose="020B0604020202020204" pitchFamily="34" charset="0"/>
                        </a:rPr>
                        <a:t>in Proceedings of IEEE/IFIP Network Operations and Management Symposium </a:t>
                      </a:r>
                      <a:r>
                        <a:rPr lang="en-US" sz="900" dirty="0">
                          <a:effectLst/>
                          <a:latin typeface="Arial" panose="020B0604020202020204" pitchFamily="34" charset="0"/>
                          <a:cs typeface="Arial" panose="020B0604020202020204" pitchFamily="34" charset="0"/>
                        </a:rPr>
                        <a:t>(</a:t>
                      </a:r>
                      <a:r>
                        <a:rPr lang="en-US" sz="900" b="1" dirty="0">
                          <a:effectLst/>
                          <a:latin typeface="Arial" panose="020B0604020202020204" pitchFamily="34" charset="0"/>
                          <a:cs typeface="Arial" panose="020B0604020202020204" pitchFamily="34" charset="0"/>
                        </a:rPr>
                        <a:t>NOMS'2012</a:t>
                      </a:r>
                      <a:r>
                        <a:rPr lang="en-US" sz="900" dirty="0">
                          <a:effectLst/>
                          <a:latin typeface="Arial" panose="020B0604020202020204" pitchFamily="34" charset="0"/>
                          <a:cs typeface="Arial" panose="020B0604020202020204" pitchFamily="34" charset="0"/>
                        </a:rPr>
                        <a:t>), 2012 (main technical paper, acceptance rate: 26.2%) </a:t>
                      </a:r>
                    </a:p>
                  </a:txBody>
                  <a:tcPr marL="25716" marR="25716" marT="12858" marB="12858" anchor="ctr">
                    <a:lnL>
                      <a:noFill/>
                    </a:lnL>
                    <a:lnR>
                      <a:noFill/>
                    </a:lnR>
                    <a:lnT>
                      <a:noFill/>
                    </a:lnT>
                    <a:lnB>
                      <a:noFill/>
                    </a:lnB>
                  </a:tcPr>
                </a:tc>
              </a:tr>
              <a:tr h="161773">
                <a:tc>
                  <a:txBody>
                    <a:bodyPr/>
                    <a:lstStyle/>
                    <a:p>
                      <a:r>
                        <a:rPr lang="en-US" sz="900" b="1">
                          <a:latin typeface="Arial" panose="020B0604020202020204" pitchFamily="34" charset="0"/>
                          <a:cs typeface="Arial" panose="020B0604020202020204" pitchFamily="34" charset="0"/>
                        </a:rPr>
                        <a:t>2011</a:t>
                      </a:r>
                      <a:endParaRPr lang="en-US" sz="900">
                        <a:latin typeface="Arial" panose="020B0604020202020204" pitchFamily="34" charset="0"/>
                        <a:cs typeface="Arial" panose="020B0604020202020204" pitchFamily="34" charset="0"/>
                      </a:endParaRPr>
                    </a:p>
                  </a:txBody>
                  <a:tcPr marL="25716" marR="25716" marT="12858" marB="12858" anchor="ctr">
                    <a:lnL>
                      <a:noFill/>
                    </a:lnL>
                    <a:lnR>
                      <a:noFill/>
                    </a:lnR>
                    <a:lnT>
                      <a:noFill/>
                    </a:lnT>
                    <a:lnB>
                      <a:noFill/>
                    </a:lnB>
                  </a:tcPr>
                </a:tc>
              </a:tr>
              <a:tr h="696151">
                <a:tc>
                  <a:txBody>
                    <a:bodyPr/>
                    <a:lstStyle/>
                    <a:p>
                      <a:pPr>
                        <a:buFont typeface="Arial"/>
                        <a:buChar char="•"/>
                      </a:pPr>
                      <a:r>
                        <a:rPr lang="en-US" sz="900" b="1" dirty="0" smtClean="0">
                          <a:effectLst/>
                          <a:latin typeface="Arial" panose="020B0604020202020204" pitchFamily="34" charset="0"/>
                          <a:cs typeface="Arial" panose="020B0604020202020204" pitchFamily="34" charset="0"/>
                        </a:rPr>
                        <a:t>  Liang </a:t>
                      </a:r>
                      <a:r>
                        <a:rPr lang="en-US" sz="900" b="1" dirty="0">
                          <a:effectLst/>
                          <a:latin typeface="Arial" panose="020B0604020202020204" pitchFamily="34" charset="0"/>
                          <a:cs typeface="Arial" panose="020B0604020202020204" pitchFamily="34" charset="0"/>
                        </a:rPr>
                        <a:t>Tang</a:t>
                      </a:r>
                      <a:r>
                        <a:rPr lang="en-US" sz="900" dirty="0">
                          <a:effectLst/>
                          <a:latin typeface="Arial" panose="020B0604020202020204" pitchFamily="34" charset="0"/>
                          <a:cs typeface="Arial" panose="020B0604020202020204" pitchFamily="34" charset="0"/>
                        </a:rPr>
                        <a:t>, Tao Li, Chang-</a:t>
                      </a:r>
                      <a:r>
                        <a:rPr lang="en-US" sz="900" dirty="0" err="1">
                          <a:effectLst/>
                          <a:latin typeface="Arial" panose="020B0604020202020204" pitchFamily="34" charset="0"/>
                          <a:cs typeface="Arial" panose="020B0604020202020204" pitchFamily="34" charset="0"/>
                        </a:rPr>
                        <a:t>Shing</a:t>
                      </a:r>
                      <a:r>
                        <a:rPr lang="en-US" sz="900" dirty="0">
                          <a:effectLst/>
                          <a:latin typeface="Arial" panose="020B0604020202020204" pitchFamily="34" charset="0"/>
                          <a:cs typeface="Arial" panose="020B0604020202020204" pitchFamily="34" charset="0"/>
                        </a:rPr>
                        <a:t> </a:t>
                      </a:r>
                      <a:r>
                        <a:rPr lang="en-US" sz="900" dirty="0" err="1">
                          <a:effectLst/>
                          <a:latin typeface="Arial" panose="020B0604020202020204" pitchFamily="34" charset="0"/>
                          <a:cs typeface="Arial" panose="020B0604020202020204" pitchFamily="34" charset="0"/>
                        </a:rPr>
                        <a:t>Perng</a:t>
                      </a:r>
                      <a:r>
                        <a:rPr lang="en-US" sz="900" dirty="0">
                          <a:effectLst/>
                          <a:latin typeface="Arial" panose="020B0604020202020204" pitchFamily="34" charset="0"/>
                          <a:cs typeface="Arial" panose="020B0604020202020204" pitchFamily="34" charset="0"/>
                        </a:rPr>
                        <a:t>. "</a:t>
                      </a:r>
                      <a:r>
                        <a:rPr lang="en-US" sz="900" dirty="0" err="1">
                          <a:effectLst/>
                          <a:latin typeface="Arial" panose="020B0604020202020204" pitchFamily="34" charset="0"/>
                          <a:cs typeface="Arial" panose="020B0604020202020204" pitchFamily="34" charset="0"/>
                          <a:hlinkClick r:id="rId12"/>
                        </a:rPr>
                        <a:t>LogSig</a:t>
                      </a:r>
                      <a:r>
                        <a:rPr lang="en-US" sz="900" dirty="0">
                          <a:effectLst/>
                          <a:latin typeface="Arial" panose="020B0604020202020204" pitchFamily="34" charset="0"/>
                          <a:cs typeface="Arial" panose="020B0604020202020204" pitchFamily="34" charset="0"/>
                          <a:hlinkClick r:id="rId12"/>
                        </a:rPr>
                        <a:t>: Generating System Events from Raw Textual Logs</a:t>
                      </a:r>
                      <a:r>
                        <a:rPr lang="en-US" sz="900" dirty="0">
                          <a:effectLst/>
                          <a:latin typeface="Arial" panose="020B0604020202020204" pitchFamily="34" charset="0"/>
                          <a:cs typeface="Arial" panose="020B0604020202020204" pitchFamily="34" charset="0"/>
                        </a:rPr>
                        <a:t>", </a:t>
                      </a:r>
                      <a:r>
                        <a:rPr lang="en-US" sz="900" i="1" dirty="0">
                          <a:effectLst/>
                          <a:latin typeface="Arial" panose="020B0604020202020204" pitchFamily="34" charset="0"/>
                          <a:cs typeface="Arial" panose="020B0604020202020204" pitchFamily="34" charset="0"/>
                        </a:rPr>
                        <a:t>in Proceedings of the 20th ACM Conference on Information and Knowledge Management </a:t>
                      </a:r>
                      <a:r>
                        <a:rPr lang="en-US" sz="900" dirty="0">
                          <a:effectLst/>
                          <a:latin typeface="Arial" panose="020B0604020202020204" pitchFamily="34" charset="0"/>
                          <a:cs typeface="Arial" panose="020B0604020202020204" pitchFamily="34" charset="0"/>
                        </a:rPr>
                        <a:t>(</a:t>
                      </a:r>
                      <a:r>
                        <a:rPr lang="en-US" sz="900" b="1" dirty="0">
                          <a:effectLst/>
                          <a:latin typeface="Arial" panose="020B0604020202020204" pitchFamily="34" charset="0"/>
                          <a:cs typeface="Arial" panose="020B0604020202020204" pitchFamily="34" charset="0"/>
                        </a:rPr>
                        <a:t>CIKM'11</a:t>
                      </a:r>
                      <a:r>
                        <a:rPr lang="en-US" sz="900" dirty="0">
                          <a:effectLst/>
                          <a:latin typeface="Arial" panose="020B0604020202020204" pitchFamily="34" charset="0"/>
                          <a:cs typeface="Arial" panose="020B0604020202020204" pitchFamily="34" charset="0"/>
                        </a:rPr>
                        <a:t>), 2011 (Full paper, acceptance rate: 15</a:t>
                      </a:r>
                      <a:r>
                        <a:rPr lang="en-US" sz="900" dirty="0" smtClean="0">
                          <a:effectLst/>
                          <a:latin typeface="Arial" panose="020B0604020202020204" pitchFamily="34" charset="0"/>
                          <a:cs typeface="Arial" panose="020B0604020202020204" pitchFamily="34" charset="0"/>
                        </a:rPr>
                        <a:t>%)</a:t>
                      </a:r>
                      <a:endParaRPr lang="en-US" sz="900" dirty="0">
                        <a:effectLst/>
                        <a:latin typeface="Arial" panose="020B0604020202020204" pitchFamily="34" charset="0"/>
                        <a:cs typeface="Arial" panose="020B0604020202020204" pitchFamily="34" charset="0"/>
                      </a:endParaRPr>
                    </a:p>
                    <a:p>
                      <a:pPr>
                        <a:buFont typeface="Arial"/>
                        <a:buChar char="•"/>
                      </a:pPr>
                      <a:r>
                        <a:rPr lang="en-US" sz="900" dirty="0" smtClean="0">
                          <a:effectLst/>
                          <a:latin typeface="Arial" panose="020B0604020202020204" pitchFamily="34" charset="0"/>
                          <a:cs typeface="Arial" panose="020B0604020202020204" pitchFamily="34" charset="0"/>
                        </a:rPr>
                        <a:t>  Li </a:t>
                      </a:r>
                      <a:r>
                        <a:rPr lang="en-US" sz="900" dirty="0" err="1">
                          <a:effectLst/>
                          <a:latin typeface="Arial" panose="020B0604020202020204" pitchFamily="34" charset="0"/>
                          <a:cs typeface="Arial" panose="020B0604020202020204" pitchFamily="34" charset="0"/>
                        </a:rPr>
                        <a:t>Zheng</a:t>
                      </a:r>
                      <a:r>
                        <a:rPr lang="en-US" sz="900" dirty="0">
                          <a:effectLst/>
                          <a:latin typeface="Arial" panose="020B0604020202020204" pitchFamily="34" charset="0"/>
                          <a:cs typeface="Arial" panose="020B0604020202020204" pitchFamily="34" charset="0"/>
                        </a:rPr>
                        <a:t>, Chao </a:t>
                      </a:r>
                      <a:r>
                        <a:rPr lang="en-US" sz="900" dirty="0" err="1">
                          <a:effectLst/>
                          <a:latin typeface="Arial" panose="020B0604020202020204" pitchFamily="34" charset="0"/>
                          <a:cs typeface="Arial" panose="020B0604020202020204" pitchFamily="34" charset="0"/>
                        </a:rPr>
                        <a:t>Shen</a:t>
                      </a:r>
                      <a:r>
                        <a:rPr lang="en-US" sz="900" dirty="0">
                          <a:effectLst/>
                          <a:latin typeface="Arial" panose="020B0604020202020204" pitchFamily="34" charset="0"/>
                          <a:cs typeface="Arial" panose="020B0604020202020204" pitchFamily="34" charset="0"/>
                        </a:rPr>
                        <a:t>, </a:t>
                      </a:r>
                      <a:r>
                        <a:rPr lang="en-US" sz="900" b="1" dirty="0">
                          <a:effectLst/>
                          <a:latin typeface="Arial" panose="020B0604020202020204" pitchFamily="34" charset="0"/>
                          <a:cs typeface="Arial" panose="020B0604020202020204" pitchFamily="34" charset="0"/>
                        </a:rPr>
                        <a:t>Liang Tang</a:t>
                      </a:r>
                      <a:r>
                        <a:rPr lang="en-US" sz="900" dirty="0">
                          <a:effectLst/>
                          <a:latin typeface="Arial" panose="020B0604020202020204" pitchFamily="34" charset="0"/>
                          <a:cs typeface="Arial" panose="020B0604020202020204" pitchFamily="34" charset="0"/>
                        </a:rPr>
                        <a:t>, Tao Li, Steve Luis, </a:t>
                      </a:r>
                      <a:r>
                        <a:rPr lang="en-US" sz="900" dirty="0" err="1">
                          <a:effectLst/>
                          <a:latin typeface="Arial" panose="020B0604020202020204" pitchFamily="34" charset="0"/>
                          <a:cs typeface="Arial" panose="020B0604020202020204" pitchFamily="34" charset="0"/>
                        </a:rPr>
                        <a:t>Shu-Ching</a:t>
                      </a:r>
                      <a:r>
                        <a:rPr lang="en-US" sz="900" dirty="0">
                          <a:effectLst/>
                          <a:latin typeface="Arial" panose="020B0604020202020204" pitchFamily="34" charset="0"/>
                          <a:cs typeface="Arial" panose="020B0604020202020204" pitchFamily="34" charset="0"/>
                        </a:rPr>
                        <a:t> Chen. "</a:t>
                      </a:r>
                      <a:r>
                        <a:rPr lang="en-US" sz="900" dirty="0">
                          <a:effectLst/>
                          <a:latin typeface="Arial" panose="020B0604020202020204" pitchFamily="34" charset="0"/>
                          <a:cs typeface="Arial" panose="020B0604020202020204" pitchFamily="34" charset="0"/>
                          <a:hlinkClick r:id="rId13"/>
                        </a:rPr>
                        <a:t>Applying Data Mining Techniques to Address Disaster Information Management Challenges on Mobile Devices</a:t>
                      </a:r>
                      <a:r>
                        <a:rPr lang="en-US" sz="900" dirty="0">
                          <a:effectLst/>
                          <a:latin typeface="Arial" panose="020B0604020202020204" pitchFamily="34" charset="0"/>
                          <a:cs typeface="Arial" panose="020B0604020202020204" pitchFamily="34" charset="0"/>
                        </a:rPr>
                        <a:t>", </a:t>
                      </a:r>
                      <a:r>
                        <a:rPr lang="en-US" sz="900" i="1" dirty="0">
                          <a:effectLst/>
                          <a:latin typeface="Arial" panose="020B0604020202020204" pitchFamily="34" charset="0"/>
                          <a:cs typeface="Arial" panose="020B0604020202020204" pitchFamily="34" charset="0"/>
                        </a:rPr>
                        <a:t>in Proceedings of the 17th ACM SIGKDD Conference on Knowledge Discovery and Data Mining </a:t>
                      </a:r>
                      <a:r>
                        <a:rPr lang="en-US" sz="900" dirty="0">
                          <a:effectLst/>
                          <a:latin typeface="Arial" panose="020B0604020202020204" pitchFamily="34" charset="0"/>
                          <a:cs typeface="Arial" panose="020B0604020202020204" pitchFamily="34" charset="0"/>
                        </a:rPr>
                        <a:t>(</a:t>
                      </a:r>
                      <a:r>
                        <a:rPr lang="en-US" sz="900" b="1" dirty="0">
                          <a:effectLst/>
                          <a:latin typeface="Arial" panose="020B0604020202020204" pitchFamily="34" charset="0"/>
                          <a:cs typeface="Arial" panose="020B0604020202020204" pitchFamily="34" charset="0"/>
                        </a:rPr>
                        <a:t>KDD'11</a:t>
                      </a:r>
                      <a:r>
                        <a:rPr lang="en-US" sz="900" dirty="0">
                          <a:effectLst/>
                          <a:latin typeface="Arial" panose="020B0604020202020204" pitchFamily="34" charset="0"/>
                          <a:cs typeface="Arial" panose="020B0604020202020204" pitchFamily="34" charset="0"/>
                        </a:rPr>
                        <a:t>), 2011 (Industrial/Government Track, full presentation, acceptance rate: 8%)</a:t>
                      </a:r>
                    </a:p>
                  </a:txBody>
                  <a:tcPr marL="25716" marR="25716" marT="12858" marB="12858" anchor="ctr">
                    <a:lnL>
                      <a:noFill/>
                    </a:lnL>
                    <a:lnR>
                      <a:noFill/>
                    </a:lnR>
                    <a:lnT>
                      <a:noFill/>
                    </a:lnT>
                    <a:lnB>
                      <a:noFill/>
                    </a:lnB>
                  </a:tcPr>
                </a:tc>
              </a:tr>
              <a:tr h="161773">
                <a:tc>
                  <a:txBody>
                    <a:bodyPr/>
                    <a:lstStyle/>
                    <a:p>
                      <a:r>
                        <a:rPr lang="en-US" sz="900" b="1">
                          <a:latin typeface="Arial" panose="020B0604020202020204" pitchFamily="34" charset="0"/>
                          <a:cs typeface="Arial" panose="020B0604020202020204" pitchFamily="34" charset="0"/>
                        </a:rPr>
                        <a:t>2010</a:t>
                      </a:r>
                      <a:endParaRPr lang="en-US" sz="900">
                        <a:latin typeface="Arial" panose="020B0604020202020204" pitchFamily="34" charset="0"/>
                        <a:cs typeface="Arial" panose="020B0604020202020204" pitchFamily="34" charset="0"/>
                      </a:endParaRPr>
                    </a:p>
                  </a:txBody>
                  <a:tcPr marL="25716" marR="25716" marT="12858" marB="12858" anchor="ctr">
                    <a:lnL>
                      <a:noFill/>
                    </a:lnL>
                    <a:lnR>
                      <a:noFill/>
                    </a:lnR>
                    <a:lnT>
                      <a:noFill/>
                    </a:lnT>
                    <a:lnB>
                      <a:noFill/>
                    </a:lnB>
                  </a:tcPr>
                </a:tc>
              </a:tr>
              <a:tr h="704453">
                <a:tc>
                  <a:txBody>
                    <a:bodyPr/>
                    <a:lstStyle/>
                    <a:p>
                      <a:pPr>
                        <a:buFont typeface="Arial"/>
                        <a:buChar char="•"/>
                      </a:pPr>
                      <a:r>
                        <a:rPr lang="en-US" sz="900" b="1" dirty="0" smtClean="0">
                          <a:effectLst/>
                          <a:latin typeface="Arial" panose="020B0604020202020204" pitchFamily="34" charset="0"/>
                          <a:cs typeface="Arial" panose="020B0604020202020204" pitchFamily="34" charset="0"/>
                        </a:rPr>
                        <a:t>  Liang </a:t>
                      </a:r>
                      <a:r>
                        <a:rPr lang="en-US" sz="900" b="1" dirty="0">
                          <a:effectLst/>
                          <a:latin typeface="Arial" panose="020B0604020202020204" pitchFamily="34" charset="0"/>
                          <a:cs typeface="Arial" panose="020B0604020202020204" pitchFamily="34" charset="0"/>
                        </a:rPr>
                        <a:t>Tang</a:t>
                      </a:r>
                      <a:r>
                        <a:rPr lang="en-US" sz="900" dirty="0">
                          <a:effectLst/>
                          <a:latin typeface="Arial" panose="020B0604020202020204" pitchFamily="34" charset="0"/>
                          <a:cs typeface="Arial" panose="020B0604020202020204" pitchFamily="34" charset="0"/>
                        </a:rPr>
                        <a:t>, Tao Li. "</a:t>
                      </a:r>
                      <a:r>
                        <a:rPr lang="en-US" sz="900" dirty="0">
                          <a:effectLst/>
                          <a:latin typeface="Arial" panose="020B0604020202020204" pitchFamily="34" charset="0"/>
                          <a:cs typeface="Arial" panose="020B0604020202020204" pitchFamily="34" charset="0"/>
                          <a:hlinkClick r:id="rId14"/>
                        </a:rPr>
                        <a:t> </a:t>
                      </a:r>
                      <a:r>
                        <a:rPr lang="en-US" sz="900" dirty="0" err="1">
                          <a:effectLst/>
                          <a:latin typeface="Arial" panose="020B0604020202020204" pitchFamily="34" charset="0"/>
                          <a:cs typeface="Arial" panose="020B0604020202020204" pitchFamily="34" charset="0"/>
                          <a:hlinkClick r:id="rId14"/>
                        </a:rPr>
                        <a:t>LogTree</a:t>
                      </a:r>
                      <a:r>
                        <a:rPr lang="en-US" sz="900" dirty="0">
                          <a:effectLst/>
                          <a:latin typeface="Arial" panose="020B0604020202020204" pitchFamily="34" charset="0"/>
                          <a:cs typeface="Arial" panose="020B0604020202020204" pitchFamily="34" charset="0"/>
                          <a:hlinkClick r:id="rId14"/>
                        </a:rPr>
                        <a:t>: A Framework for Generating System Events from Raw Textual Logs</a:t>
                      </a:r>
                      <a:r>
                        <a:rPr lang="en-US" sz="900" dirty="0">
                          <a:effectLst/>
                          <a:latin typeface="Arial" panose="020B0604020202020204" pitchFamily="34" charset="0"/>
                          <a:cs typeface="Arial" panose="020B0604020202020204" pitchFamily="34" charset="0"/>
                        </a:rPr>
                        <a:t>", </a:t>
                      </a:r>
                      <a:r>
                        <a:rPr lang="en-US" sz="900" i="1" dirty="0">
                          <a:effectLst/>
                          <a:latin typeface="Arial" panose="020B0604020202020204" pitchFamily="34" charset="0"/>
                          <a:cs typeface="Arial" panose="020B0604020202020204" pitchFamily="34" charset="0"/>
                        </a:rPr>
                        <a:t>in </a:t>
                      </a:r>
                      <a:r>
                        <a:rPr lang="en-US" sz="900" i="1" dirty="0" err="1">
                          <a:effectLst/>
                          <a:latin typeface="Arial" panose="020B0604020202020204" pitchFamily="34" charset="0"/>
                          <a:cs typeface="Arial" panose="020B0604020202020204" pitchFamily="34" charset="0"/>
                        </a:rPr>
                        <a:t>Processdings</a:t>
                      </a:r>
                      <a:r>
                        <a:rPr lang="en-US" sz="900" i="1" dirty="0">
                          <a:effectLst/>
                          <a:latin typeface="Arial" panose="020B0604020202020204" pitchFamily="34" charset="0"/>
                          <a:cs typeface="Arial" panose="020B0604020202020204" pitchFamily="34" charset="0"/>
                        </a:rPr>
                        <a:t> of the 10th IEEE International Conference on Data Mining </a:t>
                      </a:r>
                      <a:r>
                        <a:rPr lang="en-US" sz="900" dirty="0">
                          <a:effectLst/>
                          <a:latin typeface="Arial" panose="020B0604020202020204" pitchFamily="34" charset="0"/>
                          <a:cs typeface="Arial" panose="020B0604020202020204" pitchFamily="34" charset="0"/>
                        </a:rPr>
                        <a:t>(</a:t>
                      </a:r>
                      <a:r>
                        <a:rPr lang="en-US" sz="900" b="1" dirty="0">
                          <a:effectLst/>
                          <a:latin typeface="Arial" panose="020B0604020202020204" pitchFamily="34" charset="0"/>
                          <a:cs typeface="Arial" panose="020B0604020202020204" pitchFamily="34" charset="0"/>
                        </a:rPr>
                        <a:t>ICDM'10</a:t>
                      </a:r>
                      <a:r>
                        <a:rPr lang="en-US" sz="900" dirty="0">
                          <a:effectLst/>
                          <a:latin typeface="Arial" panose="020B0604020202020204" pitchFamily="34" charset="0"/>
                          <a:cs typeface="Arial" panose="020B0604020202020204" pitchFamily="34" charset="0"/>
                        </a:rPr>
                        <a:t>), 2010 (Full paper, acceptance rate: 9</a:t>
                      </a:r>
                      <a:r>
                        <a:rPr lang="en-US" sz="900" dirty="0" smtClean="0">
                          <a:effectLst/>
                          <a:latin typeface="Arial" panose="020B0604020202020204" pitchFamily="34" charset="0"/>
                          <a:cs typeface="Arial" panose="020B0604020202020204" pitchFamily="34" charset="0"/>
                        </a:rPr>
                        <a:t>%)</a:t>
                      </a:r>
                      <a:endParaRPr lang="en-US" sz="900" dirty="0">
                        <a:effectLst/>
                        <a:latin typeface="Arial" panose="020B0604020202020204" pitchFamily="34" charset="0"/>
                        <a:cs typeface="Arial" panose="020B0604020202020204" pitchFamily="34" charset="0"/>
                      </a:endParaRPr>
                    </a:p>
                    <a:p>
                      <a:pPr>
                        <a:buFont typeface="Arial"/>
                        <a:buChar char="•"/>
                      </a:pPr>
                      <a:r>
                        <a:rPr lang="en-US" sz="900" dirty="0" smtClean="0">
                          <a:effectLst/>
                          <a:latin typeface="Arial" panose="020B0604020202020204" pitchFamily="34" charset="0"/>
                          <a:cs typeface="Arial" panose="020B0604020202020204" pitchFamily="34" charset="0"/>
                        </a:rPr>
                        <a:t>  Li </a:t>
                      </a:r>
                      <a:r>
                        <a:rPr lang="en-US" sz="900" dirty="0" err="1">
                          <a:effectLst/>
                          <a:latin typeface="Arial" panose="020B0604020202020204" pitchFamily="34" charset="0"/>
                          <a:cs typeface="Arial" panose="020B0604020202020204" pitchFamily="34" charset="0"/>
                        </a:rPr>
                        <a:t>Zheng</a:t>
                      </a:r>
                      <a:r>
                        <a:rPr lang="en-US" sz="900" dirty="0">
                          <a:effectLst/>
                          <a:latin typeface="Arial" panose="020B0604020202020204" pitchFamily="34" charset="0"/>
                          <a:cs typeface="Arial" panose="020B0604020202020204" pitchFamily="34" charset="0"/>
                        </a:rPr>
                        <a:t>, Chao </a:t>
                      </a:r>
                      <a:r>
                        <a:rPr lang="en-US" sz="900" dirty="0" err="1">
                          <a:effectLst/>
                          <a:latin typeface="Arial" panose="020B0604020202020204" pitchFamily="34" charset="0"/>
                          <a:cs typeface="Arial" panose="020B0604020202020204" pitchFamily="34" charset="0"/>
                        </a:rPr>
                        <a:t>Shen</a:t>
                      </a:r>
                      <a:r>
                        <a:rPr lang="en-US" sz="900" dirty="0">
                          <a:effectLst/>
                          <a:latin typeface="Arial" panose="020B0604020202020204" pitchFamily="34" charset="0"/>
                          <a:cs typeface="Arial" panose="020B0604020202020204" pitchFamily="34" charset="0"/>
                        </a:rPr>
                        <a:t>, </a:t>
                      </a:r>
                      <a:r>
                        <a:rPr lang="en-US" sz="900" b="1" dirty="0">
                          <a:effectLst/>
                          <a:latin typeface="Arial" panose="020B0604020202020204" pitchFamily="34" charset="0"/>
                          <a:cs typeface="Arial" panose="020B0604020202020204" pitchFamily="34" charset="0"/>
                        </a:rPr>
                        <a:t>Liang Tang</a:t>
                      </a:r>
                      <a:r>
                        <a:rPr lang="en-US" sz="900" dirty="0">
                          <a:effectLst/>
                          <a:latin typeface="Arial" panose="020B0604020202020204" pitchFamily="34" charset="0"/>
                          <a:cs typeface="Arial" panose="020B0604020202020204" pitchFamily="34" charset="0"/>
                        </a:rPr>
                        <a:t>, Tao Li, Steve Luis, </a:t>
                      </a:r>
                      <a:r>
                        <a:rPr lang="en-US" sz="900" dirty="0" err="1">
                          <a:effectLst/>
                          <a:latin typeface="Arial" panose="020B0604020202020204" pitchFamily="34" charset="0"/>
                          <a:cs typeface="Arial" panose="020B0604020202020204" pitchFamily="34" charset="0"/>
                        </a:rPr>
                        <a:t>Shu-Ching</a:t>
                      </a:r>
                      <a:r>
                        <a:rPr lang="en-US" sz="900" dirty="0">
                          <a:effectLst/>
                          <a:latin typeface="Arial" panose="020B0604020202020204" pitchFamily="34" charset="0"/>
                          <a:cs typeface="Arial" panose="020B0604020202020204" pitchFamily="34" charset="0"/>
                        </a:rPr>
                        <a:t> Chen, </a:t>
                      </a:r>
                      <a:r>
                        <a:rPr lang="en-US" sz="900" dirty="0" err="1">
                          <a:effectLst/>
                          <a:latin typeface="Arial" panose="020B0604020202020204" pitchFamily="34" charset="0"/>
                          <a:cs typeface="Arial" panose="020B0604020202020204" pitchFamily="34" charset="0"/>
                        </a:rPr>
                        <a:t>Vagelis</a:t>
                      </a:r>
                      <a:r>
                        <a:rPr lang="en-US" sz="900" dirty="0">
                          <a:effectLst/>
                          <a:latin typeface="Arial" panose="020B0604020202020204" pitchFamily="34" charset="0"/>
                          <a:cs typeface="Arial" panose="020B0604020202020204" pitchFamily="34" charset="0"/>
                        </a:rPr>
                        <a:t> </a:t>
                      </a:r>
                      <a:r>
                        <a:rPr lang="en-US" sz="900" dirty="0" err="1">
                          <a:effectLst/>
                          <a:latin typeface="Arial" panose="020B0604020202020204" pitchFamily="34" charset="0"/>
                          <a:cs typeface="Arial" panose="020B0604020202020204" pitchFamily="34" charset="0"/>
                        </a:rPr>
                        <a:t>Hristidis</a:t>
                      </a:r>
                      <a:r>
                        <a:rPr lang="en-US" sz="900" dirty="0">
                          <a:effectLst/>
                          <a:latin typeface="Arial" panose="020B0604020202020204" pitchFamily="34" charset="0"/>
                          <a:cs typeface="Arial" panose="020B0604020202020204" pitchFamily="34" charset="0"/>
                        </a:rPr>
                        <a:t>. "</a:t>
                      </a:r>
                      <a:r>
                        <a:rPr lang="en-US" sz="900" dirty="0">
                          <a:effectLst/>
                          <a:latin typeface="Arial" panose="020B0604020202020204" pitchFamily="34" charset="0"/>
                          <a:cs typeface="Arial" panose="020B0604020202020204" pitchFamily="34" charset="0"/>
                          <a:hlinkClick r:id="rId15"/>
                        </a:rPr>
                        <a:t> Using Data Mining Techniques to Address Critical Information Exchange Needs in Disaster Affected Public-Private Networks </a:t>
                      </a:r>
                      <a:r>
                        <a:rPr lang="en-US" sz="900" dirty="0">
                          <a:effectLst/>
                          <a:latin typeface="Arial" panose="020B0604020202020204" pitchFamily="34" charset="0"/>
                          <a:cs typeface="Arial" panose="020B0604020202020204" pitchFamily="34" charset="0"/>
                        </a:rPr>
                        <a:t>", </a:t>
                      </a:r>
                      <a:r>
                        <a:rPr lang="en-US" sz="900" i="1" dirty="0">
                          <a:effectLst/>
                          <a:latin typeface="Arial" panose="020B0604020202020204" pitchFamily="34" charset="0"/>
                          <a:cs typeface="Arial" panose="020B0604020202020204" pitchFamily="34" charset="0"/>
                        </a:rPr>
                        <a:t>in Proceedings of the 16th ACM SIGKDD Conference on Knowledge Discovery and Data Mining</a:t>
                      </a:r>
                      <a:r>
                        <a:rPr lang="en-US" sz="900" dirty="0">
                          <a:effectLst/>
                          <a:latin typeface="Arial" panose="020B0604020202020204" pitchFamily="34" charset="0"/>
                          <a:cs typeface="Arial" panose="020B0604020202020204" pitchFamily="34" charset="0"/>
                        </a:rPr>
                        <a:t>(</a:t>
                      </a:r>
                      <a:r>
                        <a:rPr lang="en-US" sz="900" b="1" dirty="0">
                          <a:effectLst/>
                          <a:latin typeface="Arial" panose="020B0604020202020204" pitchFamily="34" charset="0"/>
                          <a:cs typeface="Arial" panose="020B0604020202020204" pitchFamily="34" charset="0"/>
                        </a:rPr>
                        <a:t>KDD'10</a:t>
                      </a:r>
                      <a:r>
                        <a:rPr lang="en-US" sz="900" dirty="0">
                          <a:effectLst/>
                          <a:latin typeface="Arial" panose="020B0604020202020204" pitchFamily="34" charset="0"/>
                          <a:cs typeface="Arial" panose="020B0604020202020204" pitchFamily="34" charset="0"/>
                        </a:rPr>
                        <a:t>), 2010 (Industrial/Government Track, Full presentation, acceptance rate: 11%)</a:t>
                      </a:r>
                    </a:p>
                  </a:txBody>
                  <a:tcPr marL="25716" marR="25716" marT="12858" marB="12858" anchor="ctr">
                    <a:lnL>
                      <a:noFill/>
                    </a:lnL>
                    <a:lnR>
                      <a:noFill/>
                    </a:lnR>
                    <a:lnT>
                      <a:noFill/>
                    </a:lnT>
                    <a:lnB>
                      <a:noFill/>
                    </a:lnB>
                  </a:tcPr>
                </a:tc>
              </a:tr>
            </a:tbl>
          </a:graphicData>
        </a:graphic>
      </p:graphicFrame>
    </p:spTree>
    <p:extLst>
      <p:ext uri="{BB962C8B-B14F-4D97-AF65-F5344CB8AC3E}">
        <p14:creationId xmlns:p14="http://schemas.microsoft.com/office/powerpoint/2010/main" val="1432441613"/>
      </p:ext>
    </p:extLst>
  </p:cSld>
  <p:clrMapOvr>
    <a:masterClrMapping/>
  </p:clrMapOvr>
  <mc:AlternateContent xmlns:mc="http://schemas.openxmlformats.org/markup-compatibility/2006" xmlns:p14="http://schemas.microsoft.com/office/powerpoint/2010/main">
    <mc:Choice Requires="p14">
      <p:transition spd="slow" p14:dur="2000" advTm="1108"/>
    </mc:Choice>
    <mc:Fallback xmlns="">
      <p:transition spd="slow" advTm="1108"/>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Background and Overview</a:t>
            </a:r>
          </a:p>
          <a:p>
            <a:r>
              <a:rPr lang="en-US" dirty="0" smtClean="0"/>
              <a:t>Research Problems</a:t>
            </a:r>
          </a:p>
          <a:p>
            <a:pPr lvl="1"/>
            <a:r>
              <a:rPr lang="en-US" dirty="0" smtClean="0">
                <a:solidFill>
                  <a:srgbClr val="FF0000"/>
                </a:solidFill>
              </a:rPr>
              <a:t>Converting Textual Log to System Events</a:t>
            </a:r>
          </a:p>
          <a:p>
            <a:pPr lvl="1"/>
            <a:r>
              <a:rPr lang="en-US" dirty="0" smtClean="0"/>
              <a:t>Monitoring Configuration Optimization</a:t>
            </a:r>
          </a:p>
          <a:p>
            <a:pPr lvl="2"/>
            <a:r>
              <a:rPr lang="en-US" dirty="0" smtClean="0"/>
              <a:t>False Positive</a:t>
            </a:r>
          </a:p>
          <a:p>
            <a:pPr lvl="2"/>
            <a:r>
              <a:rPr lang="en-US" dirty="0" smtClean="0"/>
              <a:t>False Negative</a:t>
            </a:r>
          </a:p>
          <a:p>
            <a:pPr lvl="1"/>
            <a:r>
              <a:rPr lang="en-US" dirty="0" smtClean="0"/>
              <a:t>Analysis on Detected System Issues</a:t>
            </a:r>
          </a:p>
          <a:p>
            <a:pPr lvl="2"/>
            <a:r>
              <a:rPr lang="en-US" dirty="0"/>
              <a:t>Temporal Dependencies of Events</a:t>
            </a:r>
          </a:p>
          <a:p>
            <a:pPr lvl="2"/>
            <a:r>
              <a:rPr lang="en-US" dirty="0"/>
              <a:t>Incident Resolution Recommendation</a:t>
            </a:r>
          </a:p>
          <a:p>
            <a:pPr lvl="2"/>
            <a:r>
              <a:rPr lang="en-US" dirty="0"/>
              <a:t>Textual </a:t>
            </a:r>
            <a:r>
              <a:rPr lang="en-US" dirty="0" smtClean="0"/>
              <a:t>Event Segments Search</a:t>
            </a:r>
          </a:p>
          <a:p>
            <a:r>
              <a:rPr lang="en-US" dirty="0" smtClean="0"/>
              <a:t>Summary and Timeline</a:t>
            </a:r>
          </a:p>
          <a:p>
            <a:endParaRPr lang="en-US" dirty="0"/>
          </a:p>
        </p:txBody>
      </p:sp>
      <p:sp>
        <p:nvSpPr>
          <p:cNvPr id="4" name="Date Placeholder 3"/>
          <p:cNvSpPr>
            <a:spLocks noGrp="1"/>
          </p:cNvSpPr>
          <p:nvPr>
            <p:ph type="dt" sz="half" idx="10"/>
          </p:nvPr>
        </p:nvSpPr>
        <p:spPr/>
        <p:txBody>
          <a:bodyPr/>
          <a:lstStyle/>
          <a:p>
            <a:fld id="{947345FD-1553-4BDE-925D-C8D6C4CECFAB}"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412390138"/>
      </p:ext>
    </p:extLst>
  </p:cSld>
  <p:clrMapOvr>
    <a:masterClrMapping/>
  </p:clrMapOvr>
  <mc:AlternateContent xmlns:mc="http://schemas.openxmlformats.org/markup-compatibility/2006" xmlns:p14="http://schemas.microsoft.com/office/powerpoint/2010/main">
    <mc:Choice Requires="p14">
      <p:transition spd="slow" p14:dur="2000" advTm="438"/>
    </mc:Choice>
    <mc:Fallback xmlns="">
      <p:transition spd="slow" advTm="438"/>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r>
              <a:rPr lang="en-US" sz="3600" dirty="0" smtClean="0"/>
              <a:t>Why Convert Textual Logs to System Events?</a:t>
            </a:r>
            <a:endParaRPr lang="en-US" sz="3600"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pic>
        <p:nvPicPr>
          <p:cNvPr id="7" name="Content Placeholder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4589060" cy="246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505200"/>
            <a:ext cx="4400550" cy="2809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Bent Arrow 8"/>
          <p:cNvSpPr/>
          <p:nvPr/>
        </p:nvSpPr>
        <p:spPr bwMode="auto">
          <a:xfrm rot="5400000">
            <a:off x="5229875" y="2463800"/>
            <a:ext cx="609600" cy="1320800"/>
          </a:xfrm>
          <a:prstGeom prst="bentArrow">
            <a:avLst>
              <a:gd name="adj1" fmla="val 32028"/>
              <a:gd name="adj2" fmla="val 27343"/>
              <a:gd name="adj3" fmla="val 25000"/>
              <a:gd name="adj4" fmla="val 43750"/>
            </a:avLst>
          </a:prstGeom>
          <a:solidFill>
            <a:srgbClr val="000099"/>
          </a:solidFill>
          <a:ln w="9525" cap="flat" cmpd="sng" algn="ctr">
            <a:solidFill>
              <a:srgbClr val="00008A"/>
            </a:solidFill>
            <a:prstDash val="solid"/>
            <a:round/>
            <a:headEnd type="none" w="med" len="med"/>
            <a:tailEnd type="none" w="med" len="med"/>
          </a:ln>
          <a:effectLst/>
        </p:spPr>
        <p:txBody>
          <a:bodyPr wrap="none" anchor="ctr"/>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endParaRPr lang="en-US"/>
          </a:p>
        </p:txBody>
      </p:sp>
      <p:sp>
        <p:nvSpPr>
          <p:cNvPr id="11" name="TextBox 10"/>
          <p:cNvSpPr txBox="1"/>
          <p:nvPr/>
        </p:nvSpPr>
        <p:spPr>
          <a:xfrm>
            <a:off x="408000" y="4419600"/>
            <a:ext cx="3352800"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System events are </a:t>
            </a:r>
            <a:r>
              <a:rPr lang="en-US" sz="2000" dirty="0" smtClean="0">
                <a:solidFill>
                  <a:srgbClr val="FF0000"/>
                </a:solidFill>
                <a:latin typeface="Arial" panose="020B0604020202020204" pitchFamily="34" charset="0"/>
                <a:cs typeface="Arial" panose="020B0604020202020204" pitchFamily="34" charset="0"/>
              </a:rPr>
              <a:t>easier</a:t>
            </a:r>
            <a:r>
              <a:rPr lang="en-US" sz="2000" dirty="0" smtClean="0">
                <a:latin typeface="Arial" panose="020B0604020202020204" pitchFamily="34" charset="0"/>
                <a:cs typeface="Arial" panose="020B0604020202020204" pitchFamily="34" charset="0"/>
              </a:rPr>
              <a:t> to analyze other textual logs.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8707995"/>
      </p:ext>
    </p:extLst>
  </p:cSld>
  <p:clrMapOvr>
    <a:masterClrMapping/>
  </p:clrMapOvr>
  <mc:AlternateContent xmlns:mc="http://schemas.openxmlformats.org/markup-compatibility/2006" xmlns:p14="http://schemas.microsoft.com/office/powerpoint/2010/main">
    <mc:Choice Requires="p14">
      <p:transition spd="slow" p14:dur="2000" advTm="575"/>
    </mc:Choice>
    <mc:Fallback xmlns="">
      <p:transition spd="slow" advTm="575"/>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Existing Solutions</a:t>
            </a:r>
            <a:endParaRPr lang="en-US" dirty="0"/>
          </a:p>
        </p:txBody>
      </p:sp>
      <p:sp>
        <p:nvSpPr>
          <p:cNvPr id="3" name="Content Placeholder 2"/>
          <p:cNvSpPr>
            <a:spLocks noGrp="1"/>
          </p:cNvSpPr>
          <p:nvPr>
            <p:ph idx="1"/>
          </p:nvPr>
        </p:nvSpPr>
        <p:spPr/>
        <p:txBody>
          <a:bodyPr/>
          <a:lstStyle/>
          <a:p>
            <a:r>
              <a:rPr lang="en-US" sz="2000" dirty="0" smtClean="0"/>
              <a:t>Write a log parser </a:t>
            </a:r>
            <a:r>
              <a:rPr lang="en-US" sz="1400" dirty="0" smtClean="0"/>
              <a:t>(W. </a:t>
            </a:r>
            <a:r>
              <a:rPr lang="en-US" sz="1400" dirty="0" err="1" smtClean="0"/>
              <a:t>Xu</a:t>
            </a:r>
            <a:r>
              <a:rPr lang="en-US" sz="1400" dirty="0" smtClean="0"/>
              <a:t> et al., 2008)</a:t>
            </a:r>
            <a:r>
              <a:rPr lang="en-US" sz="2000" dirty="0" smtClean="0"/>
              <a:t>: </a:t>
            </a:r>
          </a:p>
          <a:p>
            <a:pPr lvl="1"/>
            <a:r>
              <a:rPr lang="en-US" sz="1800" dirty="0"/>
              <a:t>R</a:t>
            </a:r>
            <a:r>
              <a:rPr lang="en-US" sz="1800" dirty="0" smtClean="0"/>
              <a:t>equires to understand all log messages. </a:t>
            </a:r>
          </a:p>
          <a:p>
            <a:pPr lvl="1"/>
            <a:r>
              <a:rPr lang="en-US" sz="1800" dirty="0" smtClean="0"/>
              <a:t>Document or Source code are not available. </a:t>
            </a:r>
          </a:p>
          <a:p>
            <a:pPr lvl="1"/>
            <a:r>
              <a:rPr lang="en-US" sz="1800" dirty="0" smtClean="0"/>
              <a:t>Implementation is time consuming.</a:t>
            </a:r>
          </a:p>
          <a:p>
            <a:pPr lvl="1"/>
            <a:endParaRPr lang="en-US" sz="1800" dirty="0" smtClean="0"/>
          </a:p>
          <a:p>
            <a:pPr lvl="1"/>
            <a:endParaRPr lang="en-US" sz="1800" dirty="0" smtClean="0"/>
          </a:p>
          <a:p>
            <a:r>
              <a:rPr lang="en-US" sz="2200" dirty="0" smtClean="0"/>
              <a:t>Document clustering with Bag-of-Word model:</a:t>
            </a:r>
          </a:p>
          <a:p>
            <a:pPr lvl="1"/>
            <a:r>
              <a:rPr lang="en-US" sz="1800" dirty="0" smtClean="0"/>
              <a:t>Short lengths of log messages but a Large vocabulary. Due to the </a:t>
            </a:r>
            <a:r>
              <a:rPr lang="en-US" sz="1800" dirty="0" smtClean="0">
                <a:solidFill>
                  <a:srgbClr val="FF0000"/>
                </a:solidFill>
              </a:rPr>
              <a:t>curse of the dimensionality</a:t>
            </a:r>
            <a:r>
              <a:rPr lang="en-US" sz="1800" dirty="0" smtClean="0"/>
              <a:t>, the clustering result would be very poor.</a:t>
            </a:r>
          </a:p>
          <a:p>
            <a:endParaRPr lang="en-US" sz="2000" dirty="0" smtClean="0"/>
          </a:p>
          <a:p>
            <a:r>
              <a:rPr lang="en-US" sz="2000" dirty="0" smtClean="0"/>
              <a:t>Other clustering methods </a:t>
            </a:r>
            <a:r>
              <a:rPr lang="en-US" sz="1400" dirty="0" smtClean="0"/>
              <a:t>(M. </a:t>
            </a:r>
            <a:r>
              <a:rPr lang="en-US" sz="1400" dirty="0" err="1" smtClean="0"/>
              <a:t>Aharon</a:t>
            </a:r>
            <a:r>
              <a:rPr lang="en-US" sz="1400" dirty="0" smtClean="0"/>
              <a:t> et al., 2009; A. </a:t>
            </a:r>
            <a:r>
              <a:rPr lang="en-US" sz="1400" dirty="0" err="1" smtClean="0"/>
              <a:t>Makanju</a:t>
            </a:r>
            <a:r>
              <a:rPr lang="en-US" sz="1400" dirty="0"/>
              <a:t> </a:t>
            </a:r>
            <a:r>
              <a:rPr lang="en-US" sz="1400" dirty="0" smtClean="0"/>
              <a:t>et al, 2009)</a:t>
            </a:r>
            <a:r>
              <a:rPr lang="en-US" sz="2000" dirty="0" smtClean="0"/>
              <a:t>:</a:t>
            </a:r>
          </a:p>
          <a:p>
            <a:pPr lvl="1"/>
            <a:r>
              <a:rPr lang="en-US" sz="1800" dirty="0" smtClean="0"/>
              <a:t>Extract structure features of log messages, but only work for some types of log messages.</a:t>
            </a:r>
          </a:p>
          <a:p>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400105533"/>
      </p:ext>
    </p:extLst>
  </p:cSld>
  <p:clrMapOvr>
    <a:masterClrMapping/>
  </p:clrMapOvr>
  <mc:AlternateContent xmlns:mc="http://schemas.openxmlformats.org/markup-compatibility/2006" xmlns:p14="http://schemas.microsoft.com/office/powerpoint/2010/main">
    <mc:Choice Requires="p14">
      <p:transition spd="slow" p14:dur="2000" advTm="895"/>
    </mc:Choice>
    <mc:Fallback xmlns="">
      <p:transition spd="slow" advTm="895"/>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smtClean="0"/>
              <a:t>Preliminary Work:</a:t>
            </a:r>
            <a:br>
              <a:rPr lang="en-US" sz="3600" smtClean="0"/>
            </a:br>
            <a:r>
              <a:rPr lang="en-US" sz="3600" smtClean="0"/>
              <a:t>Message </a:t>
            </a:r>
            <a:r>
              <a:rPr lang="en-US" sz="3600" dirty="0" smtClean="0"/>
              <a:t>Signature Based Clustering</a:t>
            </a:r>
            <a:endParaRPr lang="en-US" sz="3600" dirty="0"/>
          </a:p>
        </p:txBody>
      </p:sp>
      <p:sp>
        <p:nvSpPr>
          <p:cNvPr id="4" name="Date Placeholder 3"/>
          <p:cNvSpPr>
            <a:spLocks noGrp="1"/>
          </p:cNvSpPr>
          <p:nvPr>
            <p:ph type="dt" sz="half" idx="10"/>
          </p:nvPr>
        </p:nvSpPr>
        <p:spPr/>
        <p:txBody>
          <a:bodyPr/>
          <a:lstStyle/>
          <a:p>
            <a:fld id="{74770CC1-4E46-4FEB-8088-AFA31AD43221}" type="datetime1">
              <a:rPr lang="en-US" smtClean="0"/>
              <a:t>10/21/2013</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extBox 4"/>
          <p:cNvSpPr txBox="1">
            <a:spLocks noChangeArrowheads="1"/>
          </p:cNvSpPr>
          <p:nvPr/>
        </p:nvSpPr>
        <p:spPr bwMode="auto">
          <a:xfrm>
            <a:off x="222000" y="2489726"/>
            <a:ext cx="6019800"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en-US" sz="1400" i="1" dirty="0"/>
              <a:t>[Thu Apr 01 00:07:31 2010] </a:t>
            </a:r>
            <a:r>
              <a:rPr lang="en-US" altLang="en-US" sz="1400" b="1" i="1" dirty="0">
                <a:solidFill>
                  <a:srgbClr val="0000FF"/>
                </a:solidFill>
              </a:rPr>
              <a:t>[error] [client </a:t>
            </a:r>
            <a:r>
              <a:rPr lang="en-US" altLang="en-US" sz="1400" i="1" dirty="0"/>
              <a:t>131.94.104.150] </a:t>
            </a:r>
            <a:r>
              <a:rPr lang="en-US" altLang="en-US" sz="1400" b="1" i="1" dirty="0">
                <a:solidFill>
                  <a:srgbClr val="0000FF"/>
                </a:solidFill>
              </a:rPr>
              <a:t>File does not exist</a:t>
            </a:r>
            <a:r>
              <a:rPr lang="en-US" altLang="en-US" sz="1400" i="1" dirty="0"/>
              <a:t>: /opt/website/sites/users.cs.fiu.edu/data/favicon.ico</a:t>
            </a:r>
            <a:r>
              <a:rPr lang="en-US" altLang="en-US" sz="1400" i="1" u="sng" dirty="0"/>
              <a:t/>
            </a:r>
            <a:br>
              <a:rPr lang="en-US" altLang="en-US" sz="1400" i="1" u="sng" dirty="0"/>
            </a:br>
            <a:endParaRPr lang="en-US" altLang="en-US" sz="1400" i="1" u="sng" dirty="0"/>
          </a:p>
          <a:p>
            <a:r>
              <a:rPr lang="en-US" altLang="en-US" sz="1400" i="1" dirty="0"/>
              <a:t>[Thu Apr 01 03:47:47 2010] </a:t>
            </a:r>
            <a:r>
              <a:rPr lang="en-US" altLang="en-US" sz="1400" b="1" i="1" dirty="0">
                <a:solidFill>
                  <a:srgbClr val="0000FF"/>
                </a:solidFill>
              </a:rPr>
              <a:t>[</a:t>
            </a:r>
            <a:r>
              <a:rPr lang="en-US" altLang="en-US" sz="1400" b="1" i="1" dirty="0" err="1">
                <a:solidFill>
                  <a:srgbClr val="0000FF"/>
                </a:solidFill>
              </a:rPr>
              <a:t>crit</a:t>
            </a:r>
            <a:r>
              <a:rPr lang="en-US" altLang="en-US" sz="1400" b="1" i="1" dirty="0">
                <a:solidFill>
                  <a:srgbClr val="0000FF"/>
                </a:solidFill>
              </a:rPr>
              <a:t>] [client </a:t>
            </a:r>
            <a:r>
              <a:rPr lang="en-US" altLang="en-US" sz="1400" i="1" dirty="0"/>
              <a:t>61.135.249.68] </a:t>
            </a:r>
            <a:r>
              <a:rPr lang="en-US" altLang="en-US" sz="1400" b="1" i="1" dirty="0">
                <a:solidFill>
                  <a:srgbClr val="0000FF"/>
                </a:solidFill>
              </a:rPr>
              <a:t>(13)Permission denied</a:t>
            </a:r>
            <a:r>
              <a:rPr lang="en-US" altLang="en-US" sz="1400" i="1" dirty="0"/>
              <a:t>: /home/</a:t>
            </a:r>
            <a:r>
              <a:rPr lang="en-US" altLang="en-US" sz="1400" i="1" dirty="0" err="1"/>
              <a:t>public_html</a:t>
            </a:r>
            <a:r>
              <a:rPr lang="en-US" altLang="en-US" sz="1400" i="1" dirty="0"/>
              <a:t>/</a:t>
            </a:r>
            <a:r>
              <a:rPr lang="en-US" altLang="en-US" sz="1400" i="1" dirty="0" err="1"/>
              <a:t>ke</a:t>
            </a:r>
            <a:r>
              <a:rPr lang="en-US" altLang="en-US" sz="1400" i="1" dirty="0"/>
              <a:t>/.</a:t>
            </a:r>
            <a:r>
              <a:rPr lang="en-US" altLang="en-US" sz="1400" i="1" dirty="0" err="1"/>
              <a:t>htaccess</a:t>
            </a:r>
            <a:r>
              <a:rPr lang="en-US" altLang="en-US" sz="1400" i="1" dirty="0"/>
              <a:t> </a:t>
            </a:r>
            <a:r>
              <a:rPr lang="en-US" altLang="en-US" sz="1400" i="1" dirty="0" err="1"/>
              <a:t>pcfg_openfile</a:t>
            </a:r>
            <a:r>
              <a:rPr lang="en-US" altLang="en-US" sz="1400" i="1" dirty="0"/>
              <a:t>: </a:t>
            </a:r>
            <a:r>
              <a:rPr lang="en-US" altLang="en-US" sz="1400" b="1" i="1" dirty="0">
                <a:solidFill>
                  <a:srgbClr val="0000FF"/>
                </a:solidFill>
              </a:rPr>
              <a:t>unable to check </a:t>
            </a:r>
            <a:r>
              <a:rPr lang="en-US" altLang="en-US" sz="1400" i="1" dirty="0" err="1"/>
              <a:t>htaccess</a:t>
            </a:r>
            <a:r>
              <a:rPr lang="en-US" altLang="en-US" sz="1400" i="1" dirty="0"/>
              <a:t> file, </a:t>
            </a:r>
            <a:r>
              <a:rPr lang="en-US" altLang="en-US" sz="1400" b="1" i="1" dirty="0">
                <a:solidFill>
                  <a:srgbClr val="0000FF"/>
                </a:solidFill>
              </a:rPr>
              <a:t>ensure it is readable</a:t>
            </a:r>
          </a:p>
          <a:p>
            <a:endParaRPr lang="en-US" altLang="en-US" sz="1400" i="1" u="sng" dirty="0"/>
          </a:p>
          <a:p>
            <a:r>
              <a:rPr lang="en-US" altLang="en-US" sz="1400" i="1" dirty="0"/>
              <a:t>[Thu Apr 01 01:41:18 2010] </a:t>
            </a:r>
            <a:r>
              <a:rPr lang="en-US" altLang="en-US" sz="1400" b="1" i="1" dirty="0">
                <a:solidFill>
                  <a:srgbClr val="0000FF"/>
                </a:solidFill>
              </a:rPr>
              <a:t>[error] [client </a:t>
            </a:r>
            <a:r>
              <a:rPr lang="en-US" altLang="en-US" sz="1400" i="1" dirty="0"/>
              <a:t>66.249.65.17] </a:t>
            </a:r>
            <a:r>
              <a:rPr lang="en-US" altLang="en-US" sz="1400" b="1" i="1" dirty="0">
                <a:solidFill>
                  <a:srgbClr val="0000FF"/>
                </a:solidFill>
              </a:rPr>
              <a:t>Premature</a:t>
            </a:r>
            <a:r>
              <a:rPr lang="en-US" altLang="en-US" sz="1400" i="1" dirty="0">
                <a:solidFill>
                  <a:srgbClr val="0000FF"/>
                </a:solidFill>
              </a:rPr>
              <a:t> </a:t>
            </a:r>
            <a:r>
              <a:rPr lang="en-US" altLang="en-US" sz="1400" b="1" i="1" dirty="0">
                <a:solidFill>
                  <a:srgbClr val="0000FF"/>
                </a:solidFill>
              </a:rPr>
              <a:t>end of script headers</a:t>
            </a:r>
            <a:r>
              <a:rPr lang="en-US" altLang="en-US" sz="1400" i="1" dirty="0"/>
              <a:t>: preferences.pl</a:t>
            </a:r>
          </a:p>
          <a:p>
            <a:endParaRPr lang="en-US" altLang="en-US" sz="1400" i="1" u="sng" dirty="0"/>
          </a:p>
          <a:p>
            <a:r>
              <a:rPr lang="en-US" altLang="en-US" sz="1400" i="1" dirty="0"/>
              <a:t>[Thu Apr 01 01:44:43 2010] </a:t>
            </a:r>
            <a:r>
              <a:rPr lang="en-US" altLang="en-US" sz="1400" b="1" i="1" dirty="0">
                <a:solidFill>
                  <a:srgbClr val="0000FF"/>
                </a:solidFill>
              </a:rPr>
              <a:t>[error] [client </a:t>
            </a:r>
            <a:r>
              <a:rPr lang="en-US" altLang="en-US" sz="1400" i="1" dirty="0"/>
              <a:t>207.46.13.87] </a:t>
            </a:r>
            <a:r>
              <a:rPr lang="en-US" altLang="en-US" sz="1400" b="1" i="1" dirty="0">
                <a:solidFill>
                  <a:srgbClr val="0000FF"/>
                </a:solidFill>
              </a:rPr>
              <a:t>File does not exist</a:t>
            </a:r>
            <a:r>
              <a:rPr lang="en-US" altLang="en-US" sz="1400" i="1" dirty="0"/>
              <a:t>: /home/bear-011/users/</a:t>
            </a:r>
            <a:r>
              <a:rPr lang="en-US" altLang="en-US" sz="1400" i="1" dirty="0" err="1"/>
              <a:t>giri</a:t>
            </a:r>
            <a:r>
              <a:rPr lang="en-US" altLang="en-US" sz="1400" i="1" dirty="0"/>
              <a:t>/</a:t>
            </a:r>
            <a:r>
              <a:rPr lang="en-US" altLang="en-US" sz="1400" i="1" dirty="0" err="1"/>
              <a:t>public_html</a:t>
            </a:r>
            <a:r>
              <a:rPr lang="en-US" altLang="en-US" sz="1400" i="1" dirty="0"/>
              <a:t>/teach/6936/F03</a:t>
            </a:r>
            <a:endParaRPr lang="en-US" altLang="en-US" sz="1400" i="1" u="sng" dirty="0"/>
          </a:p>
          <a:p>
            <a:endParaRPr lang="en-US" altLang="en-US" sz="1400" i="1" dirty="0"/>
          </a:p>
        </p:txBody>
      </p:sp>
      <p:cxnSp>
        <p:nvCxnSpPr>
          <p:cNvPr id="8" name="Straight Arrow Connector 7"/>
          <p:cNvCxnSpPr>
            <a:endCxn id="9" idx="2"/>
          </p:cNvCxnSpPr>
          <p:nvPr/>
        </p:nvCxnSpPr>
        <p:spPr>
          <a:xfrm>
            <a:off x="6172200" y="2720181"/>
            <a:ext cx="1000090" cy="7812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Cloud 8"/>
          <p:cNvSpPr/>
          <p:nvPr/>
        </p:nvSpPr>
        <p:spPr>
          <a:xfrm>
            <a:off x="7167563" y="2929963"/>
            <a:ext cx="1524000" cy="1143000"/>
          </a:xfrm>
          <a:prstGeom prst="cloud">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r>
              <a:rPr lang="en-US" dirty="0"/>
              <a:t>File does not exist</a:t>
            </a:r>
          </a:p>
        </p:txBody>
      </p:sp>
      <p:cxnSp>
        <p:nvCxnSpPr>
          <p:cNvPr id="10" name="Straight Arrow Connector 9"/>
          <p:cNvCxnSpPr>
            <a:endCxn id="9" idx="2"/>
          </p:cNvCxnSpPr>
          <p:nvPr/>
        </p:nvCxnSpPr>
        <p:spPr>
          <a:xfrm flipV="1">
            <a:off x="6024563" y="3501463"/>
            <a:ext cx="1147727" cy="137533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Cloud 10"/>
          <p:cNvSpPr/>
          <p:nvPr/>
        </p:nvSpPr>
        <p:spPr>
          <a:xfrm>
            <a:off x="6858000" y="1516063"/>
            <a:ext cx="1981200" cy="990600"/>
          </a:xfrm>
          <a:prstGeom prst="cloud">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r>
              <a:rPr lang="en-US" dirty="0"/>
              <a:t>Permission denied</a:t>
            </a:r>
          </a:p>
        </p:txBody>
      </p:sp>
      <p:cxnSp>
        <p:nvCxnSpPr>
          <p:cNvPr id="12" name="Straight Arrow Connector 11"/>
          <p:cNvCxnSpPr>
            <a:endCxn id="11" idx="2"/>
          </p:cNvCxnSpPr>
          <p:nvPr/>
        </p:nvCxnSpPr>
        <p:spPr>
          <a:xfrm flipV="1">
            <a:off x="6024563" y="2011363"/>
            <a:ext cx="839582" cy="141763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Cloud 12"/>
          <p:cNvSpPr/>
          <p:nvPr/>
        </p:nvSpPr>
        <p:spPr>
          <a:xfrm>
            <a:off x="6934200" y="4516438"/>
            <a:ext cx="1981200" cy="1143000"/>
          </a:xfrm>
          <a:prstGeom prst="cloud">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r>
              <a:rPr lang="en-US" dirty="0"/>
              <a:t>Bad script</a:t>
            </a:r>
          </a:p>
        </p:txBody>
      </p:sp>
      <p:cxnSp>
        <p:nvCxnSpPr>
          <p:cNvPr id="14" name="Straight Arrow Connector 13"/>
          <p:cNvCxnSpPr>
            <a:endCxn id="13" idx="2"/>
          </p:cNvCxnSpPr>
          <p:nvPr/>
        </p:nvCxnSpPr>
        <p:spPr>
          <a:xfrm>
            <a:off x="6172200" y="4343400"/>
            <a:ext cx="768145" cy="7445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TextBox 19"/>
          <p:cNvSpPr txBox="1">
            <a:spLocks noChangeArrowheads="1"/>
          </p:cNvSpPr>
          <p:nvPr/>
        </p:nvSpPr>
        <p:spPr bwMode="auto">
          <a:xfrm>
            <a:off x="222000" y="1295400"/>
            <a:ext cx="6667200" cy="83099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en-US" sz="1600" dirty="0" smtClean="0"/>
              <a:t>Message signature is the signature of the template.</a:t>
            </a:r>
          </a:p>
          <a:p>
            <a:r>
              <a:rPr lang="en-US" altLang="en-US" sz="1600" dirty="0"/>
              <a:t>One type of log messages is generated by </a:t>
            </a:r>
            <a:r>
              <a:rPr lang="en-US" altLang="en-US" sz="1600" dirty="0">
                <a:solidFill>
                  <a:srgbClr val="FF0000"/>
                </a:solidFill>
              </a:rPr>
              <a:t>one</a:t>
            </a:r>
            <a:r>
              <a:rPr lang="en-US" altLang="en-US" sz="1600" dirty="0"/>
              <a:t> </a:t>
            </a:r>
            <a:r>
              <a:rPr lang="en-US" altLang="en-US" sz="1600" dirty="0" smtClean="0"/>
              <a:t>template with </a:t>
            </a:r>
            <a:r>
              <a:rPr lang="en-US" altLang="en-US" sz="1600" dirty="0" smtClean="0">
                <a:solidFill>
                  <a:srgbClr val="FF0000"/>
                </a:solidFill>
              </a:rPr>
              <a:t>different</a:t>
            </a:r>
            <a:r>
              <a:rPr lang="en-US" altLang="en-US" sz="1600" dirty="0" smtClean="0"/>
              <a:t> parameters.</a:t>
            </a:r>
          </a:p>
        </p:txBody>
      </p:sp>
      <p:sp>
        <p:nvSpPr>
          <p:cNvPr id="3" name="TextBox 2"/>
          <p:cNvSpPr txBox="1"/>
          <p:nvPr/>
        </p:nvSpPr>
        <p:spPr>
          <a:xfrm>
            <a:off x="2336400" y="2001662"/>
            <a:ext cx="2083200" cy="307777"/>
          </a:xfrm>
          <a:prstGeom prst="rect">
            <a:avLst/>
          </a:prstGeom>
          <a:noFill/>
        </p:spPr>
        <p:txBody>
          <a:bodyPr wrap="square" rtlCol="0">
            <a:spAutoFit/>
          </a:bodyPr>
          <a:lstStyle/>
          <a:p>
            <a:r>
              <a:rPr lang="en-US" sz="1400" b="1" i="1" dirty="0">
                <a:solidFill>
                  <a:srgbClr val="0000FF"/>
                </a:solidFill>
                <a:latin typeface="Arial" charset="0"/>
              </a:rPr>
              <a:t>Message signature</a:t>
            </a:r>
          </a:p>
        </p:txBody>
      </p:sp>
      <p:cxnSp>
        <p:nvCxnSpPr>
          <p:cNvPr id="17" name="Straight Arrow Connector 16"/>
          <p:cNvCxnSpPr/>
          <p:nvPr/>
        </p:nvCxnSpPr>
        <p:spPr>
          <a:xfrm flipV="1">
            <a:off x="2819400" y="2309439"/>
            <a:ext cx="304800" cy="1972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3231900" y="2309439"/>
            <a:ext cx="146100" cy="1972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3" idx="2"/>
          </p:cNvCxnSpPr>
          <p:nvPr/>
        </p:nvCxnSpPr>
        <p:spPr>
          <a:xfrm flipH="1" flipV="1">
            <a:off x="3378000" y="2309439"/>
            <a:ext cx="1956000" cy="1972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3214149"/>
      </p:ext>
    </p:extLst>
  </p:cSld>
  <p:clrMapOvr>
    <a:masterClrMapping/>
  </p:clrMapOvr>
  <mc:AlternateContent xmlns:mc="http://schemas.openxmlformats.org/markup-compatibility/2006" xmlns:p14="http://schemas.microsoft.com/office/powerpoint/2010/main">
    <mc:Choice Requires="p14">
      <p:transition spd="slow" p14:dur="2000" advTm="1651"/>
    </mc:Choice>
    <mc:Fallback xmlns="">
      <p:transition spd="slow" advTm="1651"/>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2802</TotalTime>
  <Words>3949</Words>
  <Application>Microsoft Office PowerPoint</Application>
  <PresentationFormat>On-screen Show (4:3)</PresentationFormat>
  <Paragraphs>686</Paragraphs>
  <Slides>57</Slides>
  <Notes>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57</vt:i4>
      </vt:variant>
    </vt:vector>
  </HeadingPairs>
  <TitlesOfParts>
    <vt:vector size="60" baseType="lpstr">
      <vt:lpstr>Office Theme</vt:lpstr>
      <vt:lpstr>Equation</vt:lpstr>
      <vt:lpstr>Visio</vt:lpstr>
      <vt:lpstr>Proposal Defense Presentation</vt:lpstr>
      <vt:lpstr>Outline</vt:lpstr>
      <vt:lpstr>Background</vt:lpstr>
      <vt:lpstr>Background (Cont.)</vt:lpstr>
      <vt:lpstr>Overview of Research Problems</vt:lpstr>
      <vt:lpstr>Outline</vt:lpstr>
      <vt:lpstr>Why Convert Textual Logs to System Events?</vt:lpstr>
      <vt:lpstr>Existing Solutions</vt:lpstr>
      <vt:lpstr>Preliminary Work: Message Signature Based Clustering</vt:lpstr>
      <vt:lpstr>Message Signature based Clustering</vt:lpstr>
      <vt:lpstr>Problem Definition</vt:lpstr>
      <vt:lpstr>Approximate Problem 1</vt:lpstr>
      <vt:lpstr>Approximate Problem 2</vt:lpstr>
      <vt:lpstr>Tree-Structure based Clustering</vt:lpstr>
      <vt:lpstr>Outline</vt:lpstr>
      <vt:lpstr>What is False Positive (False Alarm)?</vt:lpstr>
      <vt:lpstr>Why We Have False Positive?</vt:lpstr>
      <vt:lpstr>Problem Statement</vt:lpstr>
      <vt:lpstr>Potential Approaches</vt:lpstr>
      <vt:lpstr>Preliminary Work</vt:lpstr>
      <vt:lpstr>Outline</vt:lpstr>
      <vt:lpstr>What is False Negative (Missed Alert) ?</vt:lpstr>
      <vt:lpstr>Why We Have False Negatives?</vt:lpstr>
      <vt:lpstr>Problem Statement</vt:lpstr>
      <vt:lpstr>Related Research and Challenges</vt:lpstr>
      <vt:lpstr>Proposed Method</vt:lpstr>
      <vt:lpstr>Outline</vt:lpstr>
      <vt:lpstr>What is Temporal Dependency?</vt:lpstr>
      <vt:lpstr>Why We Want to Find the Temporal Dependencies? </vt:lpstr>
      <vt:lpstr>Existing Approaches</vt:lpstr>
      <vt:lpstr>Relation with Other Temporal Patterns</vt:lpstr>
      <vt:lpstr>Challenges for Finding Time Lag</vt:lpstr>
      <vt:lpstr>What is a Qualified Lag Interval</vt:lpstr>
      <vt:lpstr>What is a Qualified Lag Interval</vt:lpstr>
      <vt:lpstr>Straightforward Algorithms for Finding Qualified Lag Intervals</vt:lpstr>
      <vt:lpstr>Time Complexity Lower Bound</vt:lpstr>
      <vt:lpstr>Preliminary Work: STScan Algorithm</vt:lpstr>
      <vt:lpstr>STScan Algorithm</vt:lpstr>
      <vt:lpstr>Outline</vt:lpstr>
      <vt:lpstr>Incident Ticket with Resolution</vt:lpstr>
      <vt:lpstr>Problem Statement</vt:lpstr>
      <vt:lpstr>Why We Study this Problem?</vt:lpstr>
      <vt:lpstr>Related Work</vt:lpstr>
      <vt:lpstr>Preliminary Work</vt:lpstr>
      <vt:lpstr>Proposed Method</vt:lpstr>
      <vt:lpstr>Outline</vt:lpstr>
      <vt:lpstr>What is Textual Event Segment?</vt:lpstr>
      <vt:lpstr>Problem Statement</vt:lpstr>
      <vt:lpstr>Why We Study This Problem?</vt:lpstr>
      <vt:lpstr>Potential Solutions</vt:lpstr>
      <vt:lpstr>Preliminary Work</vt:lpstr>
      <vt:lpstr>Handling Dissimilar Events</vt:lpstr>
      <vt:lpstr>Outline</vt:lpstr>
      <vt:lpstr>Summary</vt:lpstr>
      <vt:lpstr>Timeline</vt:lpstr>
      <vt:lpstr>References</vt:lpstr>
      <vt:lpstr>Recent Publications (11 full conference papers, 1 short paper,  2 journal papers)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Liang Tang</dc:creator>
  <cp:lastModifiedBy>Liang Tang</cp:lastModifiedBy>
  <cp:revision>722</cp:revision>
  <cp:lastPrinted>2013-10-21T13:34:25Z</cp:lastPrinted>
  <dcterms:created xsi:type="dcterms:W3CDTF">2006-08-16T00:00:00Z</dcterms:created>
  <dcterms:modified xsi:type="dcterms:W3CDTF">2013-10-21T13:35:13Z</dcterms:modified>
</cp:coreProperties>
</file>