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3"/>
  </p:notesMasterIdLst>
  <p:sldIdLst>
    <p:sldId id="257" r:id="rId5"/>
    <p:sldId id="261" r:id="rId6"/>
    <p:sldId id="263" r:id="rId7"/>
    <p:sldId id="262" r:id="rId8"/>
    <p:sldId id="272" r:id="rId9"/>
    <p:sldId id="264" r:id="rId10"/>
    <p:sldId id="267" r:id="rId11"/>
    <p:sldId id="273" r:id="rId12"/>
    <p:sldId id="274" r:id="rId13"/>
    <p:sldId id="279" r:id="rId14"/>
    <p:sldId id="269" r:id="rId15"/>
    <p:sldId id="268" r:id="rId16"/>
    <p:sldId id="280" r:id="rId17"/>
    <p:sldId id="277" r:id="rId18"/>
    <p:sldId id="281" r:id="rId19"/>
    <p:sldId id="278" r:id="rId20"/>
    <p:sldId id="275"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53" d="100"/>
          <a:sy n="53" d="100"/>
        </p:scale>
        <p:origin x="62" y="6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Research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Data</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conclusion</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t>Research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t>Data</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dirty="0"/>
            <a:t>conclusion</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88524-2282-44CF-9348-E4328C291AB7}"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C5307-CE32-4F1D-896A-533702494B8F}" type="slidenum">
              <a:rPr lang="en-US" smtClean="0"/>
              <a:t>‹#›</a:t>
            </a:fld>
            <a:endParaRPr lang="en-US"/>
          </a:p>
        </p:txBody>
      </p:sp>
    </p:spTree>
    <p:extLst>
      <p:ext uri="{BB962C8B-B14F-4D97-AF65-F5344CB8AC3E}">
        <p14:creationId xmlns:p14="http://schemas.microsoft.com/office/powerpoint/2010/main" val="93067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A82C5307-CE32-4F1D-896A-533702494B8F}" type="slidenum">
              <a:rPr lang="en-US" smtClean="0"/>
              <a:t>1</a:t>
            </a:fld>
            <a:endParaRPr lang="en-US"/>
          </a:p>
        </p:txBody>
      </p:sp>
    </p:spTree>
    <p:extLst>
      <p:ext uri="{BB962C8B-B14F-4D97-AF65-F5344CB8AC3E}">
        <p14:creationId xmlns:p14="http://schemas.microsoft.com/office/powerpoint/2010/main" val="3761427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 (how we used </a:t>
            </a:r>
            <a:r>
              <a:rPr lang="en-US" dirty="0" err="1"/>
              <a:t>altair</a:t>
            </a:r>
            <a:r>
              <a:rPr lang="en-US" dirty="0"/>
              <a:t>) – explain/show dashboard</a:t>
            </a:r>
          </a:p>
        </p:txBody>
      </p:sp>
      <p:sp>
        <p:nvSpPr>
          <p:cNvPr id="4" name="Slide Number Placeholder 3"/>
          <p:cNvSpPr>
            <a:spLocks noGrp="1"/>
          </p:cNvSpPr>
          <p:nvPr>
            <p:ph type="sldNum" sz="quarter" idx="5"/>
          </p:nvPr>
        </p:nvSpPr>
        <p:spPr/>
        <p:txBody>
          <a:bodyPr/>
          <a:lstStyle/>
          <a:p>
            <a:fld id="{A82C5307-CE32-4F1D-896A-533702494B8F}" type="slidenum">
              <a:rPr lang="en-US" smtClean="0"/>
              <a:t>10</a:t>
            </a:fld>
            <a:endParaRPr lang="en-US"/>
          </a:p>
        </p:txBody>
      </p:sp>
    </p:spTree>
    <p:extLst>
      <p:ext uri="{BB962C8B-B14F-4D97-AF65-F5344CB8AC3E}">
        <p14:creationId xmlns:p14="http://schemas.microsoft.com/office/powerpoint/2010/main" val="4029014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Raniah</a:t>
            </a:r>
            <a:endParaRPr lang="en-US" dirty="0"/>
          </a:p>
        </p:txBody>
      </p:sp>
      <p:sp>
        <p:nvSpPr>
          <p:cNvPr id="4" name="Slide Number Placeholder 3"/>
          <p:cNvSpPr>
            <a:spLocks noGrp="1"/>
          </p:cNvSpPr>
          <p:nvPr>
            <p:ph type="sldNum" sz="quarter" idx="5"/>
          </p:nvPr>
        </p:nvSpPr>
        <p:spPr/>
        <p:txBody>
          <a:bodyPr/>
          <a:lstStyle/>
          <a:p>
            <a:fld id="{A82C5307-CE32-4F1D-896A-533702494B8F}" type="slidenum">
              <a:rPr lang="en-US" smtClean="0"/>
              <a:t>12</a:t>
            </a:fld>
            <a:endParaRPr lang="en-US"/>
          </a:p>
        </p:txBody>
      </p:sp>
    </p:spTree>
    <p:extLst>
      <p:ext uri="{BB962C8B-B14F-4D97-AF65-F5344CB8AC3E}">
        <p14:creationId xmlns:p14="http://schemas.microsoft.com/office/powerpoint/2010/main" val="1911409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Surafel</a:t>
            </a:r>
            <a:endParaRPr lang="en-US" dirty="0"/>
          </a:p>
        </p:txBody>
      </p:sp>
      <p:sp>
        <p:nvSpPr>
          <p:cNvPr id="4" name="Slide Number Placeholder 3"/>
          <p:cNvSpPr>
            <a:spLocks noGrp="1"/>
          </p:cNvSpPr>
          <p:nvPr>
            <p:ph type="sldNum" sz="quarter" idx="5"/>
          </p:nvPr>
        </p:nvSpPr>
        <p:spPr/>
        <p:txBody>
          <a:bodyPr/>
          <a:lstStyle/>
          <a:p>
            <a:fld id="{A82C5307-CE32-4F1D-896A-533702494B8F}" type="slidenum">
              <a:rPr lang="en-US" smtClean="0"/>
              <a:t>13</a:t>
            </a:fld>
            <a:endParaRPr lang="en-US"/>
          </a:p>
        </p:txBody>
      </p:sp>
    </p:spTree>
    <p:extLst>
      <p:ext uri="{BB962C8B-B14F-4D97-AF65-F5344CB8AC3E}">
        <p14:creationId xmlns:p14="http://schemas.microsoft.com/office/powerpoint/2010/main" val="3421941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A82C5307-CE32-4F1D-896A-533702494B8F}" type="slidenum">
              <a:rPr lang="en-US" smtClean="0"/>
              <a:t>14</a:t>
            </a:fld>
            <a:endParaRPr lang="en-US"/>
          </a:p>
        </p:txBody>
      </p:sp>
    </p:spTree>
    <p:extLst>
      <p:ext uri="{BB962C8B-B14F-4D97-AF65-F5344CB8AC3E}">
        <p14:creationId xmlns:p14="http://schemas.microsoft.com/office/powerpoint/2010/main" val="1946369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A82C5307-CE32-4F1D-896A-533702494B8F}" type="slidenum">
              <a:rPr lang="en-US" smtClean="0"/>
              <a:t>15</a:t>
            </a:fld>
            <a:endParaRPr lang="en-US"/>
          </a:p>
        </p:txBody>
      </p:sp>
    </p:spTree>
    <p:extLst>
      <p:ext uri="{BB962C8B-B14F-4D97-AF65-F5344CB8AC3E}">
        <p14:creationId xmlns:p14="http://schemas.microsoft.com/office/powerpoint/2010/main" val="82638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Raniah</a:t>
            </a:r>
            <a:endParaRPr lang="en-US" dirty="0"/>
          </a:p>
        </p:txBody>
      </p:sp>
      <p:sp>
        <p:nvSpPr>
          <p:cNvPr id="4" name="Slide Number Placeholder 3"/>
          <p:cNvSpPr>
            <a:spLocks noGrp="1"/>
          </p:cNvSpPr>
          <p:nvPr>
            <p:ph type="sldNum" sz="quarter" idx="5"/>
          </p:nvPr>
        </p:nvSpPr>
        <p:spPr/>
        <p:txBody>
          <a:bodyPr/>
          <a:lstStyle/>
          <a:p>
            <a:fld id="{A82C5307-CE32-4F1D-896A-533702494B8F}" type="slidenum">
              <a:rPr lang="en-US" smtClean="0"/>
              <a:t>16</a:t>
            </a:fld>
            <a:endParaRPr lang="en-US"/>
          </a:p>
        </p:txBody>
      </p:sp>
    </p:spTree>
    <p:extLst>
      <p:ext uri="{BB962C8B-B14F-4D97-AF65-F5344CB8AC3E}">
        <p14:creationId xmlns:p14="http://schemas.microsoft.com/office/powerpoint/2010/main" val="352448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Raniah</a:t>
            </a:r>
            <a:endParaRPr lang="en-US" dirty="0"/>
          </a:p>
        </p:txBody>
      </p:sp>
      <p:sp>
        <p:nvSpPr>
          <p:cNvPr id="4" name="Slide Number Placeholder 3"/>
          <p:cNvSpPr>
            <a:spLocks noGrp="1"/>
          </p:cNvSpPr>
          <p:nvPr>
            <p:ph type="sldNum" sz="quarter" idx="5"/>
          </p:nvPr>
        </p:nvSpPr>
        <p:spPr/>
        <p:txBody>
          <a:bodyPr/>
          <a:lstStyle/>
          <a:p>
            <a:fld id="{A82C5307-CE32-4F1D-896A-533702494B8F}" type="slidenum">
              <a:rPr lang="en-US" smtClean="0"/>
              <a:t>17</a:t>
            </a:fld>
            <a:endParaRPr lang="en-US"/>
          </a:p>
        </p:txBody>
      </p:sp>
    </p:spTree>
    <p:extLst>
      <p:ext uri="{BB962C8B-B14F-4D97-AF65-F5344CB8AC3E}">
        <p14:creationId xmlns:p14="http://schemas.microsoft.com/office/powerpoint/2010/main" val="3948510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Surafel</a:t>
            </a:r>
            <a:r>
              <a:rPr lang="en-US" dirty="0"/>
              <a:t> – ask but we can all jump in to answer</a:t>
            </a:r>
          </a:p>
        </p:txBody>
      </p:sp>
      <p:sp>
        <p:nvSpPr>
          <p:cNvPr id="4" name="Slide Number Placeholder 3"/>
          <p:cNvSpPr>
            <a:spLocks noGrp="1"/>
          </p:cNvSpPr>
          <p:nvPr>
            <p:ph type="sldNum" sz="quarter" idx="5"/>
          </p:nvPr>
        </p:nvSpPr>
        <p:spPr/>
        <p:txBody>
          <a:bodyPr/>
          <a:lstStyle/>
          <a:p>
            <a:fld id="{A82C5307-CE32-4F1D-896A-533702494B8F}" type="slidenum">
              <a:rPr lang="en-US" smtClean="0"/>
              <a:t>18</a:t>
            </a:fld>
            <a:endParaRPr lang="en-US"/>
          </a:p>
        </p:txBody>
      </p:sp>
    </p:spTree>
    <p:extLst>
      <p:ext uri="{BB962C8B-B14F-4D97-AF65-F5344CB8AC3E}">
        <p14:creationId xmlns:p14="http://schemas.microsoft.com/office/powerpoint/2010/main" val="424291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A82C5307-CE32-4F1D-896A-533702494B8F}" type="slidenum">
              <a:rPr lang="en-US" smtClean="0"/>
              <a:t>2</a:t>
            </a:fld>
            <a:endParaRPr lang="en-US"/>
          </a:p>
        </p:txBody>
      </p:sp>
    </p:spTree>
    <p:extLst>
      <p:ext uri="{BB962C8B-B14F-4D97-AF65-F5344CB8AC3E}">
        <p14:creationId xmlns:p14="http://schemas.microsoft.com/office/powerpoint/2010/main" val="20511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A82C5307-CE32-4F1D-896A-533702494B8F}" type="slidenum">
              <a:rPr lang="en-US" smtClean="0"/>
              <a:t>3</a:t>
            </a:fld>
            <a:endParaRPr lang="en-US"/>
          </a:p>
        </p:txBody>
      </p:sp>
    </p:spTree>
    <p:extLst>
      <p:ext uri="{BB962C8B-B14F-4D97-AF65-F5344CB8AC3E}">
        <p14:creationId xmlns:p14="http://schemas.microsoft.com/office/powerpoint/2010/main" val="210713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A82C5307-CE32-4F1D-896A-533702494B8F}" type="slidenum">
              <a:rPr lang="en-US" smtClean="0"/>
              <a:t>4</a:t>
            </a:fld>
            <a:endParaRPr lang="en-US"/>
          </a:p>
        </p:txBody>
      </p:sp>
    </p:spTree>
    <p:extLst>
      <p:ext uri="{BB962C8B-B14F-4D97-AF65-F5344CB8AC3E}">
        <p14:creationId xmlns:p14="http://schemas.microsoft.com/office/powerpoint/2010/main" val="215266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A82C5307-CE32-4F1D-896A-533702494B8F}" type="slidenum">
              <a:rPr lang="en-US" smtClean="0"/>
              <a:t>5</a:t>
            </a:fld>
            <a:endParaRPr lang="en-US"/>
          </a:p>
        </p:txBody>
      </p:sp>
    </p:spTree>
    <p:extLst>
      <p:ext uri="{BB962C8B-B14F-4D97-AF65-F5344CB8AC3E}">
        <p14:creationId xmlns:p14="http://schemas.microsoft.com/office/powerpoint/2010/main" val="353342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a:t>
            </a:r>
          </a:p>
        </p:txBody>
      </p:sp>
      <p:sp>
        <p:nvSpPr>
          <p:cNvPr id="4" name="Slide Number Placeholder 3"/>
          <p:cNvSpPr>
            <a:spLocks noGrp="1"/>
          </p:cNvSpPr>
          <p:nvPr>
            <p:ph type="sldNum" sz="quarter" idx="5"/>
          </p:nvPr>
        </p:nvSpPr>
        <p:spPr/>
        <p:txBody>
          <a:bodyPr/>
          <a:lstStyle/>
          <a:p>
            <a:fld id="{A82C5307-CE32-4F1D-896A-533702494B8F}" type="slidenum">
              <a:rPr lang="en-US" smtClean="0"/>
              <a:t>6</a:t>
            </a:fld>
            <a:endParaRPr lang="en-US"/>
          </a:p>
        </p:txBody>
      </p:sp>
    </p:spTree>
    <p:extLst>
      <p:ext uri="{BB962C8B-B14F-4D97-AF65-F5344CB8AC3E}">
        <p14:creationId xmlns:p14="http://schemas.microsoft.com/office/powerpoint/2010/main" val="369761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Chris - </a:t>
            </a:r>
            <a:r>
              <a:rPr lang="en-US" dirty="0" err="1"/>
              <a:t>Jupyter</a:t>
            </a:r>
            <a:r>
              <a:rPr lang="en-US" dirty="0"/>
              <a:t> notebook showing code for cleanup</a:t>
            </a:r>
          </a:p>
        </p:txBody>
      </p:sp>
      <p:sp>
        <p:nvSpPr>
          <p:cNvPr id="4" name="Slide Number Placeholder 3"/>
          <p:cNvSpPr>
            <a:spLocks noGrp="1"/>
          </p:cNvSpPr>
          <p:nvPr>
            <p:ph type="sldNum" sz="quarter" idx="5"/>
          </p:nvPr>
        </p:nvSpPr>
        <p:spPr/>
        <p:txBody>
          <a:bodyPr/>
          <a:lstStyle/>
          <a:p>
            <a:fld id="{A82C5307-CE32-4F1D-896A-533702494B8F}" type="slidenum">
              <a:rPr lang="en-US" smtClean="0"/>
              <a:t>7</a:t>
            </a:fld>
            <a:endParaRPr lang="en-US"/>
          </a:p>
        </p:txBody>
      </p:sp>
    </p:spTree>
    <p:extLst>
      <p:ext uri="{BB962C8B-B14F-4D97-AF65-F5344CB8AC3E}">
        <p14:creationId xmlns:p14="http://schemas.microsoft.com/office/powerpoint/2010/main" val="225092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a:t>
            </a:r>
          </a:p>
        </p:txBody>
      </p:sp>
      <p:sp>
        <p:nvSpPr>
          <p:cNvPr id="4" name="Slide Number Placeholder 3"/>
          <p:cNvSpPr>
            <a:spLocks noGrp="1"/>
          </p:cNvSpPr>
          <p:nvPr>
            <p:ph type="sldNum" sz="quarter" idx="5"/>
          </p:nvPr>
        </p:nvSpPr>
        <p:spPr/>
        <p:txBody>
          <a:bodyPr/>
          <a:lstStyle/>
          <a:p>
            <a:fld id="{A82C5307-CE32-4F1D-896A-533702494B8F}" type="slidenum">
              <a:rPr lang="en-US" smtClean="0"/>
              <a:t>8</a:t>
            </a:fld>
            <a:endParaRPr lang="en-US"/>
          </a:p>
        </p:txBody>
      </p:sp>
    </p:spTree>
    <p:extLst>
      <p:ext uri="{BB962C8B-B14F-4D97-AF65-F5344CB8AC3E}">
        <p14:creationId xmlns:p14="http://schemas.microsoft.com/office/powerpoint/2010/main" val="52155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Surafel</a:t>
            </a:r>
            <a:r>
              <a:rPr lang="en-US" dirty="0"/>
              <a:t> (what it does and importing)</a:t>
            </a:r>
          </a:p>
        </p:txBody>
      </p:sp>
      <p:sp>
        <p:nvSpPr>
          <p:cNvPr id="4" name="Slide Number Placeholder 3"/>
          <p:cNvSpPr>
            <a:spLocks noGrp="1"/>
          </p:cNvSpPr>
          <p:nvPr>
            <p:ph type="sldNum" sz="quarter" idx="5"/>
          </p:nvPr>
        </p:nvSpPr>
        <p:spPr/>
        <p:txBody>
          <a:bodyPr/>
          <a:lstStyle/>
          <a:p>
            <a:fld id="{A82C5307-CE32-4F1D-896A-533702494B8F}" type="slidenum">
              <a:rPr lang="en-US" smtClean="0"/>
              <a:t>9</a:t>
            </a:fld>
            <a:endParaRPr lang="en-US"/>
          </a:p>
        </p:txBody>
      </p:sp>
    </p:spTree>
    <p:extLst>
      <p:ext uri="{BB962C8B-B14F-4D97-AF65-F5344CB8AC3E}">
        <p14:creationId xmlns:p14="http://schemas.microsoft.com/office/powerpoint/2010/main" val="303080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059620"/>
            <a:ext cx="4775075" cy="1926746"/>
          </a:xfrm>
        </p:spPr>
        <p:txBody>
          <a:bodyPr>
            <a:normAutofit/>
          </a:bodyPr>
          <a:lstStyle/>
          <a:p>
            <a:r>
              <a:rPr lang="en-US" sz="4400" dirty="0">
                <a:solidFill>
                  <a:schemeClr val="tx1"/>
                </a:solidFill>
              </a:rPr>
              <a:t>The </a:t>
            </a:r>
            <a:br>
              <a:rPr lang="en-US" sz="4400" dirty="0">
                <a:solidFill>
                  <a:schemeClr val="tx1"/>
                </a:solidFill>
              </a:rPr>
            </a:br>
            <a:r>
              <a:rPr lang="en-US" sz="4400" dirty="0">
                <a:solidFill>
                  <a:schemeClr val="tx1"/>
                </a:solidFill>
              </a:rPr>
              <a:t>presidential effect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4775075" cy="700299"/>
          </a:xfrm>
        </p:spPr>
        <p:txBody>
          <a:bodyPr>
            <a:normAutofit fontScale="92500" lnSpcReduction="10000"/>
          </a:bodyPr>
          <a:lstStyle/>
          <a:p>
            <a:pPr>
              <a:spcAft>
                <a:spcPts val="600"/>
              </a:spcAft>
            </a:pPr>
            <a:r>
              <a:rPr lang="en-US" dirty="0">
                <a:solidFill>
                  <a:schemeClr val="tx1"/>
                </a:solidFill>
              </a:rPr>
              <a:t>Chris Bryant, Lauren Tayara, </a:t>
            </a:r>
          </a:p>
          <a:p>
            <a:pPr>
              <a:spcAft>
                <a:spcPts val="600"/>
              </a:spcAft>
            </a:pPr>
            <a:r>
              <a:rPr lang="en-US" dirty="0" err="1">
                <a:solidFill>
                  <a:schemeClr val="tx1"/>
                </a:solidFill>
              </a:rPr>
              <a:t>Raniah</a:t>
            </a:r>
            <a:r>
              <a:rPr lang="en-US" dirty="0">
                <a:solidFill>
                  <a:schemeClr val="tx1"/>
                </a:solidFill>
              </a:rPr>
              <a:t> </a:t>
            </a:r>
            <a:r>
              <a:rPr lang="en-US" dirty="0" err="1">
                <a:solidFill>
                  <a:schemeClr val="tx1"/>
                </a:solidFill>
              </a:rPr>
              <a:t>Jeanlys</a:t>
            </a:r>
            <a:r>
              <a:rPr lang="en-US" dirty="0">
                <a:solidFill>
                  <a:schemeClr val="tx1"/>
                </a:solidFill>
              </a:rPr>
              <a:t>, </a:t>
            </a:r>
            <a:r>
              <a:rPr lang="en-US" dirty="0" err="1">
                <a:solidFill>
                  <a:schemeClr val="tx1"/>
                </a:solidFill>
              </a:rPr>
              <a:t>Surafel</a:t>
            </a:r>
            <a:r>
              <a:rPr lang="en-US" dirty="0">
                <a:solidFill>
                  <a:schemeClr val="tx1"/>
                </a:solidFill>
              </a:rPr>
              <a:t> </a:t>
            </a:r>
            <a:r>
              <a:rPr lang="en-US" dirty="0" err="1">
                <a:solidFill>
                  <a:schemeClr val="tx1"/>
                </a:solidFill>
              </a:rPr>
              <a:t>Gebreyesus</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07BA-01BB-4540-8E61-D6CD9D405CF7}"/>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A6C16136-A0C5-42DE-AA1A-AB1B3C782263}"/>
              </a:ext>
            </a:extLst>
          </p:cNvPr>
          <p:cNvSpPr>
            <a:spLocks noGrp="1"/>
          </p:cNvSpPr>
          <p:nvPr>
            <p:ph idx="1"/>
          </p:nvPr>
        </p:nvSpPr>
        <p:spPr/>
        <p:txBody>
          <a:bodyPr>
            <a:normAutofit/>
          </a:bodyPr>
          <a:lstStyle/>
          <a:p>
            <a:r>
              <a:rPr lang="en-US" sz="1800" dirty="0"/>
              <a:t>Added to a notebook</a:t>
            </a:r>
          </a:p>
          <a:p>
            <a:r>
              <a:rPr lang="en-US" sz="1800" dirty="0"/>
              <a:t>Four indicators per president per tab</a:t>
            </a:r>
          </a:p>
          <a:p>
            <a:r>
              <a:rPr lang="en-US" sz="1800" dirty="0"/>
              <a:t>Click on each president tab and the line plot lights up during each corresponding presidency</a:t>
            </a:r>
          </a:p>
          <a:p>
            <a:r>
              <a:rPr lang="en-US" sz="1800" dirty="0"/>
              <a:t>The first tab shows the full range from 1981 to current</a:t>
            </a:r>
          </a:p>
        </p:txBody>
      </p:sp>
    </p:spTree>
    <p:extLst>
      <p:ext uri="{BB962C8B-B14F-4D97-AF65-F5344CB8AC3E}">
        <p14:creationId xmlns:p14="http://schemas.microsoft.com/office/powerpoint/2010/main" val="272010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CB2A-C4CD-4EE8-997E-D7C6F9F619DF}"/>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F8DD9AA4-000B-4B23-9A0F-CDADEFCE76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110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12A8-A06C-47CC-9A03-B4A904D4B992}"/>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2736FDE-AE8B-4763-8CB5-6C067EC7D157}"/>
              </a:ext>
            </a:extLst>
          </p:cNvPr>
          <p:cNvSpPr>
            <a:spLocks noGrp="1"/>
          </p:cNvSpPr>
          <p:nvPr>
            <p:ph sz="half" idx="1"/>
          </p:nvPr>
        </p:nvSpPr>
        <p:spPr>
          <a:xfrm>
            <a:off x="1066801" y="2103120"/>
            <a:ext cx="4663440" cy="3749040"/>
          </a:xfrm>
        </p:spPr>
        <p:txBody>
          <a:bodyPr>
            <a:normAutofit/>
          </a:bodyPr>
          <a:lstStyle/>
          <a:p>
            <a:r>
              <a:rPr lang="en-US" b="1" dirty="0"/>
              <a:t>What effect did each president have on the economy?</a:t>
            </a:r>
          </a:p>
          <a:p>
            <a:pPr marL="0" indent="0">
              <a:buNone/>
            </a:pPr>
            <a:r>
              <a:rPr lang="en-US" dirty="0"/>
              <a:t>The trade deficit and unemployment were successful during Regan and Obama’s presidencies, whereas, they were both not successful during Bush Jr.’s presidency. The trade deficit was not successful during Clinton and Trump’s presidencies but successful on unemployment.</a:t>
            </a:r>
          </a:p>
        </p:txBody>
      </p:sp>
      <p:sp>
        <p:nvSpPr>
          <p:cNvPr id="5" name="Content Placeholder 3">
            <a:extLst>
              <a:ext uri="{FF2B5EF4-FFF2-40B4-BE49-F238E27FC236}">
                <a16:creationId xmlns:a16="http://schemas.microsoft.com/office/drawing/2014/main" id="{370282ED-4AD6-4FF2-86DE-DBD25A4A2E11}"/>
              </a:ext>
            </a:extLst>
          </p:cNvPr>
          <p:cNvSpPr txBox="1">
            <a:spLocks/>
          </p:cNvSpPr>
          <p:nvPr/>
        </p:nvSpPr>
        <p:spPr>
          <a:xfrm>
            <a:off x="6364106" y="2103120"/>
            <a:ext cx="4663440"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dirty="0"/>
          </a:p>
        </p:txBody>
      </p:sp>
      <p:pic>
        <p:nvPicPr>
          <p:cNvPr id="6" name="Picture 5" descr="Chart, line chart&#10;&#10;Description automatically generated">
            <a:extLst>
              <a:ext uri="{FF2B5EF4-FFF2-40B4-BE49-F238E27FC236}">
                <a16:creationId xmlns:a16="http://schemas.microsoft.com/office/drawing/2014/main" id="{92ADAB3D-77BD-49AA-A97F-D5F101E92520}"/>
              </a:ext>
            </a:extLst>
          </p:cNvPr>
          <p:cNvPicPr>
            <a:picLocks noChangeAspect="1"/>
          </p:cNvPicPr>
          <p:nvPr/>
        </p:nvPicPr>
        <p:blipFill>
          <a:blip r:embed="rId3"/>
          <a:stretch>
            <a:fillRect/>
          </a:stretch>
        </p:blipFill>
        <p:spPr>
          <a:xfrm>
            <a:off x="5523346" y="1145838"/>
            <a:ext cx="6069718" cy="4566323"/>
          </a:xfrm>
          <a:prstGeom prst="rect">
            <a:avLst/>
          </a:prstGeom>
        </p:spPr>
      </p:pic>
    </p:spTree>
    <p:extLst>
      <p:ext uri="{BB962C8B-B14F-4D97-AF65-F5344CB8AC3E}">
        <p14:creationId xmlns:p14="http://schemas.microsoft.com/office/powerpoint/2010/main" val="151501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86A9-6B17-4CDC-85B6-17FDF6CDE08B}"/>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FB0C095-CE3F-4386-B112-BAFBD3B0610D}"/>
              </a:ext>
            </a:extLst>
          </p:cNvPr>
          <p:cNvSpPr>
            <a:spLocks noGrp="1"/>
          </p:cNvSpPr>
          <p:nvPr>
            <p:ph sz="half" idx="1"/>
          </p:nvPr>
        </p:nvSpPr>
        <p:spPr/>
        <p:txBody>
          <a:bodyPr/>
          <a:lstStyle/>
          <a:p>
            <a:r>
              <a:rPr lang="en-US" b="1" dirty="0"/>
              <a:t>Are the economic indicators dependent or independent of the president?</a:t>
            </a:r>
          </a:p>
          <a:p>
            <a:pPr marL="0" indent="0">
              <a:buNone/>
            </a:pPr>
            <a:r>
              <a:rPr lang="en-US" dirty="0"/>
              <a:t>Our data showed that for Real GDP and Dow Jones Stock the president was independent of economic performance. For unemployment and Balance of trade, economy is dependent of the presidency. </a:t>
            </a:r>
          </a:p>
          <a:p>
            <a:endParaRPr lang="en-US" dirty="0"/>
          </a:p>
        </p:txBody>
      </p:sp>
      <p:pic>
        <p:nvPicPr>
          <p:cNvPr id="6" name="Content Placeholder 5" descr="Chart, line chart&#10;&#10;Description automatically generated">
            <a:extLst>
              <a:ext uri="{FF2B5EF4-FFF2-40B4-BE49-F238E27FC236}">
                <a16:creationId xmlns:a16="http://schemas.microsoft.com/office/drawing/2014/main" id="{C6695CD5-DDF1-49ED-8A24-0A610FD77509}"/>
              </a:ext>
            </a:extLst>
          </p:cNvPr>
          <p:cNvPicPr>
            <a:picLocks noGrp="1" noChangeAspect="1"/>
          </p:cNvPicPr>
          <p:nvPr>
            <p:ph sz="half" idx="2"/>
          </p:nvPr>
        </p:nvPicPr>
        <p:blipFill>
          <a:blip r:embed="rId3"/>
          <a:stretch>
            <a:fillRect/>
          </a:stretch>
        </p:blipFill>
        <p:spPr>
          <a:xfrm>
            <a:off x="6973455" y="3654864"/>
            <a:ext cx="3574090" cy="2560542"/>
          </a:xfrm>
        </p:spPr>
      </p:pic>
      <p:pic>
        <p:nvPicPr>
          <p:cNvPr id="8" name="Picture 7" descr="Chart, line chart&#10;&#10;Description automatically generated">
            <a:extLst>
              <a:ext uri="{FF2B5EF4-FFF2-40B4-BE49-F238E27FC236}">
                <a16:creationId xmlns:a16="http://schemas.microsoft.com/office/drawing/2014/main" id="{122E8C8A-B9AF-407C-9F55-E4201CD5E790}"/>
              </a:ext>
            </a:extLst>
          </p:cNvPr>
          <p:cNvPicPr>
            <a:picLocks noChangeAspect="1"/>
          </p:cNvPicPr>
          <p:nvPr/>
        </p:nvPicPr>
        <p:blipFill rotWithShape="1">
          <a:blip r:embed="rId4"/>
          <a:srcRect l="968" b="2055"/>
          <a:stretch/>
        </p:blipFill>
        <p:spPr>
          <a:xfrm>
            <a:off x="6973455" y="852270"/>
            <a:ext cx="3574090" cy="2576730"/>
          </a:xfrm>
          <a:prstGeom prst="rect">
            <a:avLst/>
          </a:prstGeom>
        </p:spPr>
      </p:pic>
    </p:spTree>
    <p:extLst>
      <p:ext uri="{BB962C8B-B14F-4D97-AF65-F5344CB8AC3E}">
        <p14:creationId xmlns:p14="http://schemas.microsoft.com/office/powerpoint/2010/main" val="220419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12A8-A06C-47CC-9A03-B4A904D4B992}"/>
              </a:ext>
            </a:extLst>
          </p:cNvPr>
          <p:cNvSpPr>
            <a:spLocks noGrp="1"/>
          </p:cNvSpPr>
          <p:nvPr>
            <p:ph type="title"/>
          </p:nvPr>
        </p:nvSpPr>
        <p:spPr/>
        <p:txBody>
          <a:bodyPr/>
          <a:lstStyle/>
          <a:p>
            <a:r>
              <a:rPr lang="en-US" dirty="0"/>
              <a:t>Findings</a:t>
            </a:r>
          </a:p>
        </p:txBody>
      </p:sp>
      <p:pic>
        <p:nvPicPr>
          <p:cNvPr id="5" name="Content Placeholder 4" descr="Chart, line chart&#10;&#10;Description automatically generated">
            <a:extLst>
              <a:ext uri="{FF2B5EF4-FFF2-40B4-BE49-F238E27FC236}">
                <a16:creationId xmlns:a16="http://schemas.microsoft.com/office/drawing/2014/main" id="{980AF928-DDD9-4E39-8FC8-4F775D4F859D}"/>
              </a:ext>
            </a:extLst>
          </p:cNvPr>
          <p:cNvPicPr>
            <a:picLocks noGrp="1" noChangeAspect="1"/>
          </p:cNvPicPr>
          <p:nvPr>
            <p:ph sz="half" idx="1"/>
          </p:nvPr>
        </p:nvPicPr>
        <p:blipFill>
          <a:blip r:embed="rId3"/>
          <a:stretch>
            <a:fillRect/>
          </a:stretch>
        </p:blipFill>
        <p:spPr>
          <a:xfrm>
            <a:off x="8088683" y="3385794"/>
            <a:ext cx="3617792" cy="2561337"/>
          </a:xfrm>
        </p:spPr>
      </p:pic>
      <p:sp>
        <p:nvSpPr>
          <p:cNvPr id="7" name="Content Placeholder 3">
            <a:extLst>
              <a:ext uri="{FF2B5EF4-FFF2-40B4-BE49-F238E27FC236}">
                <a16:creationId xmlns:a16="http://schemas.microsoft.com/office/drawing/2014/main" id="{C3B57C46-0CA6-46B0-A310-80460C6F2C61}"/>
              </a:ext>
            </a:extLst>
          </p:cNvPr>
          <p:cNvSpPr txBox="1">
            <a:spLocks/>
          </p:cNvSpPr>
          <p:nvPr/>
        </p:nvSpPr>
        <p:spPr>
          <a:xfrm>
            <a:off x="843610" y="2014194"/>
            <a:ext cx="3828471"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Does the political party of the president influence the economy?</a:t>
            </a:r>
          </a:p>
          <a:p>
            <a:pPr marL="0" indent="0">
              <a:buFont typeface="Garamond" pitchFamily="18" charset="0"/>
              <a:buNone/>
            </a:pPr>
            <a:r>
              <a:rPr lang="en-US" dirty="0"/>
              <a:t>Political party does not predict success of trade or unemployment. For instance, the two most economically successful presidents in trade and unemployment were Reagan and Obama, from two different political parties.</a:t>
            </a:r>
          </a:p>
        </p:txBody>
      </p:sp>
      <p:pic>
        <p:nvPicPr>
          <p:cNvPr id="8" name="Picture 7" descr="Chart, line chart&#10;&#10;Description automatically generated">
            <a:extLst>
              <a:ext uri="{FF2B5EF4-FFF2-40B4-BE49-F238E27FC236}">
                <a16:creationId xmlns:a16="http://schemas.microsoft.com/office/drawing/2014/main" id="{3590E548-358C-4CE0-A5B7-0BE575CB803C}"/>
              </a:ext>
            </a:extLst>
          </p:cNvPr>
          <p:cNvPicPr>
            <a:picLocks noChangeAspect="1"/>
          </p:cNvPicPr>
          <p:nvPr/>
        </p:nvPicPr>
        <p:blipFill>
          <a:blip r:embed="rId4"/>
          <a:stretch>
            <a:fillRect/>
          </a:stretch>
        </p:blipFill>
        <p:spPr>
          <a:xfrm>
            <a:off x="4583697" y="3385794"/>
            <a:ext cx="3504986" cy="2561337"/>
          </a:xfrm>
          <a:prstGeom prst="rect">
            <a:avLst/>
          </a:prstGeom>
        </p:spPr>
      </p:pic>
      <p:pic>
        <p:nvPicPr>
          <p:cNvPr id="10" name="Picture 9" descr="Chart, line chart&#10;&#10;Description automatically generated">
            <a:extLst>
              <a:ext uri="{FF2B5EF4-FFF2-40B4-BE49-F238E27FC236}">
                <a16:creationId xmlns:a16="http://schemas.microsoft.com/office/drawing/2014/main" id="{CF31A497-DEC7-4D7A-8441-4BB66837FEA4}"/>
              </a:ext>
            </a:extLst>
          </p:cNvPr>
          <p:cNvPicPr>
            <a:picLocks noChangeAspect="1"/>
          </p:cNvPicPr>
          <p:nvPr/>
        </p:nvPicPr>
        <p:blipFill>
          <a:blip r:embed="rId5"/>
          <a:stretch>
            <a:fillRect/>
          </a:stretch>
        </p:blipFill>
        <p:spPr>
          <a:xfrm>
            <a:off x="4583697" y="642594"/>
            <a:ext cx="3504986" cy="2566821"/>
          </a:xfrm>
          <a:prstGeom prst="rect">
            <a:avLst/>
          </a:prstGeom>
        </p:spPr>
      </p:pic>
      <p:pic>
        <p:nvPicPr>
          <p:cNvPr id="12" name="Picture 11" descr="Chart, line chart&#10;&#10;Description automatically generated">
            <a:extLst>
              <a:ext uri="{FF2B5EF4-FFF2-40B4-BE49-F238E27FC236}">
                <a16:creationId xmlns:a16="http://schemas.microsoft.com/office/drawing/2014/main" id="{1213E39C-F59B-4F9D-8746-32909EA6BDC7}"/>
              </a:ext>
            </a:extLst>
          </p:cNvPr>
          <p:cNvPicPr>
            <a:picLocks noChangeAspect="1"/>
          </p:cNvPicPr>
          <p:nvPr/>
        </p:nvPicPr>
        <p:blipFill>
          <a:blip r:embed="rId6"/>
          <a:stretch>
            <a:fillRect/>
          </a:stretch>
        </p:blipFill>
        <p:spPr>
          <a:xfrm>
            <a:off x="8088683" y="642594"/>
            <a:ext cx="3676798" cy="2566821"/>
          </a:xfrm>
          <a:prstGeom prst="rect">
            <a:avLst/>
          </a:prstGeom>
        </p:spPr>
      </p:pic>
      <p:sp>
        <p:nvSpPr>
          <p:cNvPr id="13" name="TextBox 12">
            <a:extLst>
              <a:ext uri="{FF2B5EF4-FFF2-40B4-BE49-F238E27FC236}">
                <a16:creationId xmlns:a16="http://schemas.microsoft.com/office/drawing/2014/main" id="{8035BBEF-1350-41AC-ADD9-154B3A781393}"/>
              </a:ext>
            </a:extLst>
          </p:cNvPr>
          <p:cNvSpPr txBox="1"/>
          <p:nvPr/>
        </p:nvSpPr>
        <p:spPr>
          <a:xfrm>
            <a:off x="4583697" y="570863"/>
            <a:ext cx="1265381" cy="369332"/>
          </a:xfrm>
          <a:prstGeom prst="rect">
            <a:avLst/>
          </a:prstGeom>
          <a:noFill/>
        </p:spPr>
        <p:txBody>
          <a:bodyPr wrap="square" rtlCol="0">
            <a:spAutoFit/>
          </a:bodyPr>
          <a:lstStyle/>
          <a:p>
            <a:r>
              <a:rPr lang="en-US" b="1" dirty="0">
                <a:solidFill>
                  <a:srgbClr val="002060"/>
                </a:solidFill>
              </a:rPr>
              <a:t>Obama</a:t>
            </a:r>
          </a:p>
        </p:txBody>
      </p:sp>
      <p:sp>
        <p:nvSpPr>
          <p:cNvPr id="19" name="TextBox 18">
            <a:extLst>
              <a:ext uri="{FF2B5EF4-FFF2-40B4-BE49-F238E27FC236}">
                <a16:creationId xmlns:a16="http://schemas.microsoft.com/office/drawing/2014/main" id="{D228F844-A864-45E3-81DF-D68CDB11BC09}"/>
              </a:ext>
            </a:extLst>
          </p:cNvPr>
          <p:cNvSpPr txBox="1"/>
          <p:nvPr/>
        </p:nvSpPr>
        <p:spPr>
          <a:xfrm>
            <a:off x="8077434" y="476020"/>
            <a:ext cx="1265381" cy="369332"/>
          </a:xfrm>
          <a:prstGeom prst="rect">
            <a:avLst/>
          </a:prstGeom>
          <a:noFill/>
        </p:spPr>
        <p:txBody>
          <a:bodyPr wrap="square" rtlCol="0">
            <a:spAutoFit/>
          </a:bodyPr>
          <a:lstStyle/>
          <a:p>
            <a:r>
              <a:rPr lang="en-US" b="1" dirty="0">
                <a:solidFill>
                  <a:srgbClr val="002060"/>
                </a:solidFill>
              </a:rPr>
              <a:t>Obama</a:t>
            </a:r>
          </a:p>
        </p:txBody>
      </p:sp>
      <p:sp>
        <p:nvSpPr>
          <p:cNvPr id="21" name="TextBox 20">
            <a:extLst>
              <a:ext uri="{FF2B5EF4-FFF2-40B4-BE49-F238E27FC236}">
                <a16:creationId xmlns:a16="http://schemas.microsoft.com/office/drawing/2014/main" id="{15BA342E-D204-452E-A1EF-BBF2CAF4CB45}"/>
              </a:ext>
            </a:extLst>
          </p:cNvPr>
          <p:cNvSpPr txBox="1"/>
          <p:nvPr/>
        </p:nvSpPr>
        <p:spPr>
          <a:xfrm>
            <a:off x="8088683" y="3279254"/>
            <a:ext cx="1265381" cy="369332"/>
          </a:xfrm>
          <a:prstGeom prst="rect">
            <a:avLst/>
          </a:prstGeom>
          <a:noFill/>
        </p:spPr>
        <p:txBody>
          <a:bodyPr wrap="square" rtlCol="0">
            <a:spAutoFit/>
          </a:bodyPr>
          <a:lstStyle/>
          <a:p>
            <a:r>
              <a:rPr lang="en-US" b="1" dirty="0">
                <a:solidFill>
                  <a:srgbClr val="FF0000"/>
                </a:solidFill>
              </a:rPr>
              <a:t>Reagan</a:t>
            </a:r>
          </a:p>
        </p:txBody>
      </p:sp>
      <p:sp>
        <p:nvSpPr>
          <p:cNvPr id="23" name="TextBox 22">
            <a:extLst>
              <a:ext uri="{FF2B5EF4-FFF2-40B4-BE49-F238E27FC236}">
                <a16:creationId xmlns:a16="http://schemas.microsoft.com/office/drawing/2014/main" id="{043DEAAA-8FBB-4509-AE42-22519EC5BD09}"/>
              </a:ext>
            </a:extLst>
          </p:cNvPr>
          <p:cNvSpPr txBox="1"/>
          <p:nvPr/>
        </p:nvSpPr>
        <p:spPr>
          <a:xfrm>
            <a:off x="4539003" y="3244334"/>
            <a:ext cx="1265381" cy="369332"/>
          </a:xfrm>
          <a:prstGeom prst="rect">
            <a:avLst/>
          </a:prstGeom>
          <a:noFill/>
        </p:spPr>
        <p:txBody>
          <a:bodyPr wrap="square" rtlCol="0">
            <a:spAutoFit/>
          </a:bodyPr>
          <a:lstStyle/>
          <a:p>
            <a:r>
              <a:rPr lang="en-US" b="1" dirty="0">
                <a:solidFill>
                  <a:srgbClr val="FF0000"/>
                </a:solidFill>
              </a:rPr>
              <a:t>Reagan</a:t>
            </a:r>
          </a:p>
        </p:txBody>
      </p:sp>
    </p:spTree>
    <p:extLst>
      <p:ext uri="{BB962C8B-B14F-4D97-AF65-F5344CB8AC3E}">
        <p14:creationId xmlns:p14="http://schemas.microsoft.com/office/powerpoint/2010/main" val="94597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359DE9CB-F48B-4C85-9599-047324109FEE}"/>
              </a:ext>
            </a:extLst>
          </p:cNvPr>
          <p:cNvPicPr>
            <a:picLocks noChangeAspect="1"/>
          </p:cNvPicPr>
          <p:nvPr/>
        </p:nvPicPr>
        <p:blipFill>
          <a:blip r:embed="rId3"/>
          <a:stretch>
            <a:fillRect/>
          </a:stretch>
        </p:blipFill>
        <p:spPr>
          <a:xfrm>
            <a:off x="5730241" y="1462929"/>
            <a:ext cx="5547129" cy="3932142"/>
          </a:xfrm>
          <a:prstGeom prst="rect">
            <a:avLst/>
          </a:prstGeom>
        </p:spPr>
      </p:pic>
      <p:sp>
        <p:nvSpPr>
          <p:cNvPr id="2" name="Title 1">
            <a:extLst>
              <a:ext uri="{FF2B5EF4-FFF2-40B4-BE49-F238E27FC236}">
                <a16:creationId xmlns:a16="http://schemas.microsoft.com/office/drawing/2014/main" id="{E7B212A8-A06C-47CC-9A03-B4A904D4B992}"/>
              </a:ext>
            </a:extLst>
          </p:cNvPr>
          <p:cNvSpPr>
            <a:spLocks noGrp="1"/>
          </p:cNvSpPr>
          <p:nvPr>
            <p:ph type="title"/>
          </p:nvPr>
        </p:nvSpPr>
        <p:spPr/>
        <p:txBody>
          <a:bodyPr/>
          <a:lstStyle/>
          <a:p>
            <a:r>
              <a:rPr lang="en-US" dirty="0"/>
              <a:t>Findings</a:t>
            </a:r>
          </a:p>
        </p:txBody>
      </p:sp>
      <p:sp>
        <p:nvSpPr>
          <p:cNvPr id="7" name="Content Placeholder 3">
            <a:extLst>
              <a:ext uri="{FF2B5EF4-FFF2-40B4-BE49-F238E27FC236}">
                <a16:creationId xmlns:a16="http://schemas.microsoft.com/office/drawing/2014/main" id="{C3B57C46-0CA6-46B0-A310-80460C6F2C61}"/>
              </a:ext>
            </a:extLst>
          </p:cNvPr>
          <p:cNvSpPr txBox="1">
            <a:spLocks/>
          </p:cNvSpPr>
          <p:nvPr/>
        </p:nvSpPr>
        <p:spPr>
          <a:xfrm>
            <a:off x="1066801" y="2103120"/>
            <a:ext cx="4663440"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Does the length of presidency influence the length of economic influence?</a:t>
            </a:r>
          </a:p>
          <a:p>
            <a:pPr marL="0" indent="0">
              <a:buNone/>
            </a:pPr>
            <a:r>
              <a:rPr lang="en-US" dirty="0"/>
              <a:t>The data showed improvements from the first to second term in all unemployment for all of the 2-term presidencies except Bush Jr. Balance of trade improved in the second term for the Republican presidents (Reagan and Bush Jr.) but got worse for Democrat presidents (Clinton and Obama).</a:t>
            </a:r>
          </a:p>
        </p:txBody>
      </p:sp>
      <p:sp>
        <p:nvSpPr>
          <p:cNvPr id="18" name="TextBox 17">
            <a:extLst>
              <a:ext uri="{FF2B5EF4-FFF2-40B4-BE49-F238E27FC236}">
                <a16:creationId xmlns:a16="http://schemas.microsoft.com/office/drawing/2014/main" id="{EC75A1FC-F897-4CDA-9ADF-D2E61CD62AFC}"/>
              </a:ext>
            </a:extLst>
          </p:cNvPr>
          <p:cNvSpPr txBox="1"/>
          <p:nvPr/>
        </p:nvSpPr>
        <p:spPr>
          <a:xfrm>
            <a:off x="6344060" y="1430887"/>
            <a:ext cx="1265381" cy="369332"/>
          </a:xfrm>
          <a:prstGeom prst="rect">
            <a:avLst/>
          </a:prstGeom>
          <a:noFill/>
        </p:spPr>
        <p:txBody>
          <a:bodyPr wrap="square" rtlCol="0">
            <a:spAutoFit/>
          </a:bodyPr>
          <a:lstStyle/>
          <a:p>
            <a:r>
              <a:rPr lang="en-US" b="1" dirty="0">
                <a:solidFill>
                  <a:srgbClr val="FF0000"/>
                </a:solidFill>
              </a:rPr>
              <a:t>Bush Jr.</a:t>
            </a:r>
          </a:p>
        </p:txBody>
      </p:sp>
    </p:spTree>
    <p:extLst>
      <p:ext uri="{BB962C8B-B14F-4D97-AF65-F5344CB8AC3E}">
        <p14:creationId xmlns:p14="http://schemas.microsoft.com/office/powerpoint/2010/main" val="193120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12A8-A06C-47CC-9A03-B4A904D4B992}"/>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42736FDE-AE8B-4763-8CB5-6C067EC7D157}"/>
              </a:ext>
            </a:extLst>
          </p:cNvPr>
          <p:cNvSpPr>
            <a:spLocks noGrp="1"/>
          </p:cNvSpPr>
          <p:nvPr>
            <p:ph sz="half" idx="1"/>
          </p:nvPr>
        </p:nvSpPr>
        <p:spPr/>
        <p:txBody>
          <a:bodyPr>
            <a:normAutofit lnSpcReduction="10000"/>
          </a:bodyPr>
          <a:lstStyle/>
          <a:p>
            <a:r>
              <a:rPr lang="en-US" b="1" dirty="0"/>
              <a:t>What do the findings mean?</a:t>
            </a:r>
          </a:p>
          <a:p>
            <a:pPr marL="0" indent="0">
              <a:buNone/>
            </a:pPr>
            <a:r>
              <a:rPr lang="en-US" dirty="0"/>
              <a:t>Neither the president nor political party necessarily influence the economy. Two-term presidencies show more opportunity for economic success in unemployment than one term.</a:t>
            </a:r>
          </a:p>
        </p:txBody>
      </p:sp>
      <p:sp>
        <p:nvSpPr>
          <p:cNvPr id="4" name="Content Placeholder 3">
            <a:extLst>
              <a:ext uri="{FF2B5EF4-FFF2-40B4-BE49-F238E27FC236}">
                <a16:creationId xmlns:a16="http://schemas.microsoft.com/office/drawing/2014/main" id="{CC64F38C-D601-49EC-861C-694805751BCD}"/>
              </a:ext>
            </a:extLst>
          </p:cNvPr>
          <p:cNvSpPr>
            <a:spLocks noGrp="1"/>
          </p:cNvSpPr>
          <p:nvPr>
            <p:ph sz="half" idx="2"/>
          </p:nvPr>
        </p:nvSpPr>
        <p:spPr/>
        <p:txBody>
          <a:bodyPr>
            <a:normAutofit lnSpcReduction="10000"/>
          </a:bodyPr>
          <a:lstStyle/>
          <a:p>
            <a:r>
              <a:rPr lang="en-US" b="1" dirty="0"/>
              <a:t>How do they impact finance? </a:t>
            </a:r>
          </a:p>
          <a:p>
            <a:pPr marL="0" indent="0">
              <a:buNone/>
            </a:pPr>
            <a:r>
              <a:rPr lang="en-US" dirty="0"/>
              <a:t>According to the indicators analyzed in this research, these results show that the president has little to no influence on finance and the economy. Therefore, promises of economic success made during presidential campaigns do not show throughout the different presidencies. Economic success traditionally associated with certain political parties also does not show valid from this research. </a:t>
            </a:r>
          </a:p>
        </p:txBody>
      </p:sp>
    </p:spTree>
    <p:extLst>
      <p:ext uri="{BB962C8B-B14F-4D97-AF65-F5344CB8AC3E}">
        <p14:creationId xmlns:p14="http://schemas.microsoft.com/office/powerpoint/2010/main" val="181415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55AC-6F12-4733-9065-047218C3AFEB}"/>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B4182572-A1C2-4B4F-A5F2-5DDDC9F96003}"/>
              </a:ext>
            </a:extLst>
          </p:cNvPr>
          <p:cNvSpPr>
            <a:spLocks noGrp="1"/>
          </p:cNvSpPr>
          <p:nvPr>
            <p:ph idx="1"/>
          </p:nvPr>
        </p:nvSpPr>
        <p:spPr/>
        <p:txBody>
          <a:bodyPr/>
          <a:lstStyle/>
          <a:p>
            <a:pPr marL="0" indent="0">
              <a:buNone/>
            </a:pPr>
            <a:r>
              <a:rPr lang="en-US" sz="1800" b="1" dirty="0"/>
              <a:t>How will past economic results help forecast future elections?</a:t>
            </a:r>
          </a:p>
          <a:p>
            <a:pPr marL="0" indent="0">
              <a:buNone/>
            </a:pPr>
            <a:r>
              <a:rPr lang="en-US" sz="1800" dirty="0"/>
              <a:t>Despite people’s personal biases to one president or political party, the research does not show an easy forecast for future elections.</a:t>
            </a:r>
          </a:p>
          <a:p>
            <a:pPr marL="0" indent="0">
              <a:buNone/>
            </a:pPr>
            <a:r>
              <a:rPr lang="en-US" sz="1800" b="1" dirty="0"/>
              <a:t>Other Factors</a:t>
            </a:r>
          </a:p>
          <a:p>
            <a:r>
              <a:rPr lang="en-US" sz="1800" dirty="0"/>
              <a:t>We believe there are other factors that are not covered in our research such as National Security,  Health Care, Education and Energy, just to name a few, that should also be counted as indicators.</a:t>
            </a:r>
          </a:p>
          <a:p>
            <a:r>
              <a:rPr lang="en-US" sz="1800" dirty="0"/>
              <a:t>Policies and regulations by each president</a:t>
            </a:r>
          </a:p>
          <a:p>
            <a:r>
              <a:rPr lang="en-US" sz="1800" dirty="0"/>
              <a:t>“The hangover effect”  - results after a president’s term</a:t>
            </a:r>
          </a:p>
          <a:p>
            <a:r>
              <a:rPr lang="en-US" sz="1800" dirty="0"/>
              <a:t>Uncontrollable big events  - COVID, 9/11, Recession, etc.</a:t>
            </a:r>
          </a:p>
          <a:p>
            <a:endParaRPr lang="en-US" dirty="0"/>
          </a:p>
          <a:p>
            <a:endParaRPr lang="en-US" dirty="0"/>
          </a:p>
          <a:p>
            <a:endParaRPr lang="en-US" dirty="0"/>
          </a:p>
        </p:txBody>
      </p:sp>
    </p:spTree>
    <p:extLst>
      <p:ext uri="{BB962C8B-B14F-4D97-AF65-F5344CB8AC3E}">
        <p14:creationId xmlns:p14="http://schemas.microsoft.com/office/powerpoint/2010/main" val="41375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63C3-6365-415D-B372-FCEF84F93238}"/>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98673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3409596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8DB5-AF4F-464D-9F3C-D54CFC3F68B9}"/>
              </a:ext>
            </a:extLst>
          </p:cNvPr>
          <p:cNvSpPr>
            <a:spLocks noGrp="1"/>
          </p:cNvSpPr>
          <p:nvPr>
            <p:ph type="ctrTitle"/>
          </p:nvPr>
        </p:nvSpPr>
        <p:spPr/>
        <p:txBody>
          <a:bodyPr/>
          <a:lstStyle/>
          <a:p>
            <a:r>
              <a:rPr lang="en-US" dirty="0"/>
              <a:t>research</a:t>
            </a:r>
          </a:p>
        </p:txBody>
      </p:sp>
      <p:sp>
        <p:nvSpPr>
          <p:cNvPr id="3" name="Subtitle 2">
            <a:extLst>
              <a:ext uri="{FF2B5EF4-FFF2-40B4-BE49-F238E27FC236}">
                <a16:creationId xmlns:a16="http://schemas.microsoft.com/office/drawing/2014/main" id="{54ADB2A5-34AC-41D2-A177-B641CEEF4A0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9739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B8EE-F2A2-420B-AFFF-4A7C6659BE81}"/>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6A6F9D74-B7B4-430F-B010-1B4DDBFA519B}"/>
              </a:ext>
            </a:extLst>
          </p:cNvPr>
          <p:cNvSpPr>
            <a:spLocks noGrp="1"/>
          </p:cNvSpPr>
          <p:nvPr>
            <p:ph idx="1"/>
          </p:nvPr>
        </p:nvSpPr>
        <p:spPr/>
        <p:txBody>
          <a:bodyPr>
            <a:normAutofit fontScale="92500" lnSpcReduction="10000"/>
          </a:bodyPr>
          <a:lstStyle/>
          <a:p>
            <a:pPr marL="342900" marR="0" lvl="0" indent="-342900">
              <a:lnSpc>
                <a:spcPct val="107000"/>
              </a:lnSpc>
              <a:spcBef>
                <a:spcPts val="0"/>
              </a:spcBef>
              <a:spcAft>
                <a:spcPts val="0"/>
              </a:spcAft>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What economic effect (stock market, GDP, unemployment, trade deficit) occurred during each president?</a:t>
            </a:r>
          </a:p>
          <a:p>
            <a:pPr marL="342900" marR="0" lvl="0" indent="-342900">
              <a:lnSpc>
                <a:spcPct val="107000"/>
              </a:lnSpc>
              <a:spcBef>
                <a:spcPts val="0"/>
              </a:spcBef>
              <a:spcAft>
                <a:spcPts val="0"/>
              </a:spcAft>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Are the economic indicators dependent or independent of the president?</a:t>
            </a:r>
          </a:p>
          <a:p>
            <a:pPr marL="342900" marR="0" lvl="0" indent="-342900">
              <a:lnSpc>
                <a:spcPct val="107000"/>
              </a:lnSpc>
              <a:spcBef>
                <a:spcPts val="0"/>
              </a:spcBef>
              <a:spcAft>
                <a:spcPts val="0"/>
              </a:spcAft>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Does the political party of the president influence the economy?</a:t>
            </a:r>
          </a:p>
          <a:p>
            <a:pPr marL="342900" marR="0" lvl="0" indent="-342900">
              <a:lnSpc>
                <a:spcPct val="107000"/>
              </a:lnSpc>
              <a:spcBef>
                <a:spcPts val="0"/>
              </a:spcBef>
              <a:spcAft>
                <a:spcPts val="0"/>
              </a:spcAft>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Does the length of presidency influence the length of economy?</a:t>
            </a:r>
          </a:p>
          <a:p>
            <a:pPr marL="342900" marR="0" lvl="0" indent="-342900">
              <a:lnSpc>
                <a:spcPct val="107000"/>
              </a:lnSpc>
              <a:spcBef>
                <a:spcPts val="0"/>
              </a:spcBef>
              <a:spcAft>
                <a:spcPts val="0"/>
              </a:spcAft>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How will past economic results help forecast for future elections? </a:t>
            </a:r>
          </a:p>
          <a:p>
            <a:pPr marL="0" marR="0" lvl="0" indent="0">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Times New Roman" panose="02020603050405020304" pitchFamily="18" charset="0"/>
              </a:rPr>
              <a:t>Motivation: Current election, voter education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267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D5C6-1A82-4EF0-8734-23B05710B4CA}"/>
              </a:ext>
            </a:extLst>
          </p:cNvPr>
          <p:cNvSpPr>
            <a:spLocks noGrp="1"/>
          </p:cNvSpPr>
          <p:nvPr>
            <p:ph type="title"/>
          </p:nvPr>
        </p:nvSpPr>
        <p:spPr/>
        <p:txBody>
          <a:bodyPr/>
          <a:lstStyle/>
          <a:p>
            <a:r>
              <a:rPr lang="en-US" dirty="0"/>
              <a:t>Economic Health Indicators</a:t>
            </a:r>
          </a:p>
        </p:txBody>
      </p:sp>
      <p:sp>
        <p:nvSpPr>
          <p:cNvPr id="3" name="Content Placeholder 2">
            <a:extLst>
              <a:ext uri="{FF2B5EF4-FFF2-40B4-BE49-F238E27FC236}">
                <a16:creationId xmlns:a16="http://schemas.microsoft.com/office/drawing/2014/main" id="{E2715FB2-8B98-4390-B774-B14CB7F58A46}"/>
              </a:ext>
            </a:extLst>
          </p:cNvPr>
          <p:cNvSpPr>
            <a:spLocks noGrp="1"/>
          </p:cNvSpPr>
          <p:nvPr>
            <p:ph sz="half" idx="1"/>
          </p:nvPr>
        </p:nvSpPr>
        <p:spPr>
          <a:xfrm>
            <a:off x="1066799" y="2103120"/>
            <a:ext cx="7654119" cy="3749040"/>
          </a:xfrm>
        </p:spPr>
        <p:txBody>
          <a:bodyPr>
            <a:normAutofit/>
          </a:bodyPr>
          <a:lstStyle/>
          <a:p>
            <a:r>
              <a:rPr lang="en-US" sz="2800" dirty="0"/>
              <a:t>Data from 1981 - Current</a:t>
            </a:r>
          </a:p>
          <a:p>
            <a:r>
              <a:rPr lang="en-US" sz="2800" dirty="0"/>
              <a:t>Federal Reserve Economic Data (FRED)</a:t>
            </a:r>
          </a:p>
          <a:p>
            <a:pPr lvl="1"/>
            <a:r>
              <a:rPr lang="en-US" sz="2400" dirty="0"/>
              <a:t>Real Gross Domestic Product (GDP) </a:t>
            </a:r>
          </a:p>
          <a:p>
            <a:pPr lvl="1"/>
            <a:r>
              <a:rPr lang="en-US" sz="2400" dirty="0"/>
              <a:t>Unemployment</a:t>
            </a:r>
          </a:p>
          <a:p>
            <a:r>
              <a:rPr lang="en-US" sz="2800" dirty="0"/>
              <a:t>Macrotrends.net </a:t>
            </a:r>
          </a:p>
          <a:p>
            <a:pPr lvl="1"/>
            <a:r>
              <a:rPr lang="en-US" sz="2400" dirty="0"/>
              <a:t>Balance of Trade</a:t>
            </a:r>
            <a:endParaRPr lang="en-US" sz="2400" b="1" dirty="0"/>
          </a:p>
          <a:p>
            <a:pPr lvl="1"/>
            <a:r>
              <a:rPr lang="en-US" sz="2400" dirty="0"/>
              <a:t>Dow Jones Stock</a:t>
            </a:r>
          </a:p>
        </p:txBody>
      </p:sp>
      <p:pic>
        <p:nvPicPr>
          <p:cNvPr id="6" name="Picture 5">
            <a:extLst>
              <a:ext uri="{FF2B5EF4-FFF2-40B4-BE49-F238E27FC236}">
                <a16:creationId xmlns:a16="http://schemas.microsoft.com/office/drawing/2014/main" id="{1E04AA80-24DF-459E-A6E0-FCE095EF4EED}"/>
              </a:ext>
            </a:extLst>
          </p:cNvPr>
          <p:cNvPicPr>
            <a:picLocks noChangeAspect="1"/>
          </p:cNvPicPr>
          <p:nvPr/>
        </p:nvPicPr>
        <p:blipFill>
          <a:blip r:embed="rId3"/>
          <a:stretch>
            <a:fillRect/>
          </a:stretch>
        </p:blipFill>
        <p:spPr>
          <a:xfrm>
            <a:off x="7902054" y="4916038"/>
            <a:ext cx="3470796" cy="857648"/>
          </a:xfrm>
          <a:prstGeom prst="rect">
            <a:avLst/>
          </a:prstGeom>
        </p:spPr>
      </p:pic>
      <p:pic>
        <p:nvPicPr>
          <p:cNvPr id="7" name="Picture 6">
            <a:extLst>
              <a:ext uri="{FF2B5EF4-FFF2-40B4-BE49-F238E27FC236}">
                <a16:creationId xmlns:a16="http://schemas.microsoft.com/office/drawing/2014/main" id="{957E1ADE-71FB-45CB-8C5E-5D409A8079DD}"/>
              </a:ext>
            </a:extLst>
          </p:cNvPr>
          <p:cNvPicPr>
            <a:picLocks noChangeAspect="1"/>
          </p:cNvPicPr>
          <p:nvPr/>
        </p:nvPicPr>
        <p:blipFill>
          <a:blip r:embed="rId4"/>
          <a:stretch>
            <a:fillRect/>
          </a:stretch>
        </p:blipFill>
        <p:spPr>
          <a:xfrm>
            <a:off x="8720918" y="3004887"/>
            <a:ext cx="2651932" cy="1332372"/>
          </a:xfrm>
          <a:prstGeom prst="rect">
            <a:avLst/>
          </a:prstGeom>
        </p:spPr>
      </p:pic>
    </p:spTree>
    <p:extLst>
      <p:ext uri="{BB962C8B-B14F-4D97-AF65-F5344CB8AC3E}">
        <p14:creationId xmlns:p14="http://schemas.microsoft.com/office/powerpoint/2010/main" val="53116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D5C4-247E-4D3F-9544-CBE73291A2F5}"/>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F01081F3-CC05-4BFB-A0D0-B1F4C1FE1A8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8709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07BA-01BB-4540-8E61-D6CD9D405CF7}"/>
              </a:ext>
            </a:extLst>
          </p:cNvPr>
          <p:cNvSpPr>
            <a:spLocks noGrp="1"/>
          </p:cNvSpPr>
          <p:nvPr>
            <p:ph type="title"/>
          </p:nvPr>
        </p:nvSpPr>
        <p:spPr/>
        <p:txBody>
          <a:bodyPr/>
          <a:lstStyle/>
          <a:p>
            <a:r>
              <a:rPr lang="en-US" dirty="0"/>
              <a:t>Cleanup</a:t>
            </a:r>
          </a:p>
        </p:txBody>
      </p:sp>
      <p:sp>
        <p:nvSpPr>
          <p:cNvPr id="3" name="Content Placeholder 2">
            <a:extLst>
              <a:ext uri="{FF2B5EF4-FFF2-40B4-BE49-F238E27FC236}">
                <a16:creationId xmlns:a16="http://schemas.microsoft.com/office/drawing/2014/main" id="{A6C16136-A0C5-42DE-AA1A-AB1B3C782263}"/>
              </a:ext>
            </a:extLst>
          </p:cNvPr>
          <p:cNvSpPr>
            <a:spLocks noGrp="1"/>
          </p:cNvSpPr>
          <p:nvPr>
            <p:ph idx="1"/>
          </p:nvPr>
        </p:nvSpPr>
        <p:spPr>
          <a:xfrm>
            <a:off x="1066800" y="2103120"/>
            <a:ext cx="10058400" cy="3326719"/>
          </a:xfrm>
        </p:spPr>
        <p:txBody>
          <a:bodyPr numCol="2">
            <a:normAutofit fontScale="92500" lnSpcReduction="20000"/>
          </a:bodyPr>
          <a:lstStyle/>
          <a:p>
            <a:r>
              <a:rPr lang="en-US" sz="2800" dirty="0"/>
              <a:t>Balance of Trade</a:t>
            </a:r>
          </a:p>
          <a:p>
            <a:pPr lvl="1"/>
            <a:r>
              <a:rPr lang="en-US" sz="2400" dirty="0"/>
              <a:t>Set year as index</a:t>
            </a:r>
          </a:p>
          <a:p>
            <a:pPr lvl="1"/>
            <a:r>
              <a:rPr lang="en-US" sz="2400" dirty="0"/>
              <a:t>Removed </a:t>
            </a:r>
          </a:p>
          <a:p>
            <a:pPr lvl="2"/>
            <a:r>
              <a:rPr lang="en-US" sz="2400" dirty="0"/>
              <a:t>$</a:t>
            </a:r>
          </a:p>
          <a:p>
            <a:pPr lvl="2"/>
            <a:r>
              <a:rPr lang="en-US" sz="2400" dirty="0"/>
              <a:t>B</a:t>
            </a:r>
          </a:p>
          <a:p>
            <a:pPr lvl="1"/>
            <a:r>
              <a:rPr lang="en-US" sz="2400" dirty="0"/>
              <a:t>Dropped % of GDP column</a:t>
            </a:r>
          </a:p>
          <a:p>
            <a:pPr lvl="1"/>
            <a:r>
              <a:rPr lang="en-US" sz="2400" dirty="0"/>
              <a:t>Integer rounded to the nearest whole number</a:t>
            </a:r>
          </a:p>
          <a:p>
            <a:r>
              <a:rPr lang="en-US" sz="2800" dirty="0"/>
              <a:t>Unemployment</a:t>
            </a:r>
          </a:p>
          <a:p>
            <a:pPr lvl="1"/>
            <a:r>
              <a:rPr lang="en-US" sz="2600" dirty="0"/>
              <a:t>Set date as index</a:t>
            </a:r>
          </a:p>
          <a:p>
            <a:r>
              <a:rPr lang="en-US" sz="2800" dirty="0"/>
              <a:t>Real GDP</a:t>
            </a:r>
          </a:p>
          <a:p>
            <a:pPr lvl="1"/>
            <a:r>
              <a:rPr lang="en-US" sz="2400" dirty="0"/>
              <a:t>Set date as index</a:t>
            </a:r>
          </a:p>
          <a:p>
            <a:pPr lvl="1"/>
            <a:r>
              <a:rPr lang="en-US" sz="2400" dirty="0"/>
              <a:t>Renamed column</a:t>
            </a:r>
          </a:p>
          <a:p>
            <a:r>
              <a:rPr lang="en-US" sz="2800" dirty="0"/>
              <a:t>Dow Jones Stock</a:t>
            </a:r>
          </a:p>
          <a:p>
            <a:pPr lvl="1"/>
            <a:r>
              <a:rPr lang="en-US" sz="2400" dirty="0"/>
              <a:t>Set year as index</a:t>
            </a:r>
          </a:p>
          <a:p>
            <a:pPr lvl="1"/>
            <a:r>
              <a:rPr lang="en-US" sz="2400" dirty="0"/>
              <a:t>6 columns dropped</a:t>
            </a:r>
          </a:p>
          <a:p>
            <a:pPr lvl="1"/>
            <a:r>
              <a:rPr lang="en-US" sz="2400" dirty="0"/>
              <a:t>Sorted by year</a:t>
            </a:r>
            <a:endParaRPr lang="en-US" sz="2000" dirty="0"/>
          </a:p>
        </p:txBody>
      </p:sp>
    </p:spTree>
    <p:extLst>
      <p:ext uri="{BB962C8B-B14F-4D97-AF65-F5344CB8AC3E}">
        <p14:creationId xmlns:p14="http://schemas.microsoft.com/office/powerpoint/2010/main" val="42550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07BA-01BB-4540-8E61-D6CD9D405CF7}"/>
              </a:ext>
            </a:extLst>
          </p:cNvPr>
          <p:cNvSpPr>
            <a:spLocks noGrp="1"/>
          </p:cNvSpPr>
          <p:nvPr>
            <p:ph type="title"/>
          </p:nvPr>
        </p:nvSpPr>
        <p:spPr/>
        <p:txBody>
          <a:bodyPr/>
          <a:lstStyle/>
          <a:p>
            <a:r>
              <a:rPr lang="en-US" dirty="0"/>
              <a:t>Slicing</a:t>
            </a:r>
          </a:p>
        </p:txBody>
      </p:sp>
      <p:sp>
        <p:nvSpPr>
          <p:cNvPr id="3" name="Content Placeholder 2">
            <a:extLst>
              <a:ext uri="{FF2B5EF4-FFF2-40B4-BE49-F238E27FC236}">
                <a16:creationId xmlns:a16="http://schemas.microsoft.com/office/drawing/2014/main" id="{A6C16136-A0C5-42DE-AA1A-AB1B3C782263}"/>
              </a:ext>
            </a:extLst>
          </p:cNvPr>
          <p:cNvSpPr>
            <a:spLocks noGrp="1"/>
          </p:cNvSpPr>
          <p:nvPr>
            <p:ph idx="1"/>
          </p:nvPr>
        </p:nvSpPr>
        <p:spPr/>
        <p:txBody>
          <a:bodyPr>
            <a:normAutofit fontScale="92500" lnSpcReduction="10000"/>
          </a:bodyPr>
          <a:lstStyle/>
          <a:p>
            <a:r>
              <a:rPr lang="en-US" sz="2600" dirty="0"/>
              <a:t>All datasets were sliced according to the presidency ranges</a:t>
            </a:r>
          </a:p>
          <a:p>
            <a:pPr lvl="1"/>
            <a:r>
              <a:rPr lang="en-US" sz="2200" dirty="0"/>
              <a:t>Ronald Reagan 1981 - 1988</a:t>
            </a:r>
          </a:p>
          <a:p>
            <a:pPr lvl="1"/>
            <a:r>
              <a:rPr lang="en-US" sz="2200" dirty="0"/>
              <a:t>George Bush 1989 - 1992</a:t>
            </a:r>
          </a:p>
          <a:p>
            <a:pPr lvl="1"/>
            <a:r>
              <a:rPr lang="en-US" sz="2200" dirty="0"/>
              <a:t>Bill Clinton 1993 - 2000</a:t>
            </a:r>
          </a:p>
          <a:p>
            <a:pPr lvl="1"/>
            <a:r>
              <a:rPr lang="en-US" sz="2200" dirty="0"/>
              <a:t>George W. Bush 2001 - 2008</a:t>
            </a:r>
          </a:p>
          <a:p>
            <a:pPr lvl="1"/>
            <a:r>
              <a:rPr lang="en-US" sz="2200" dirty="0"/>
              <a:t>Barak Obama 2009 - 2016</a:t>
            </a:r>
          </a:p>
          <a:p>
            <a:pPr lvl="1"/>
            <a:r>
              <a:rPr lang="en-US" sz="2200" dirty="0"/>
              <a:t>Donald Trump 2017 - Current</a:t>
            </a:r>
          </a:p>
          <a:p>
            <a:r>
              <a:rPr lang="en-US" sz="2600" dirty="0"/>
              <a:t>Unemployment was adjusted using a 12-month step to indicate full years rather than monthly data. </a:t>
            </a:r>
          </a:p>
          <a:p>
            <a:r>
              <a:rPr lang="en-US" sz="2600" dirty="0"/>
              <a:t>GDP data was adjusted from quarterly using four steps </a:t>
            </a:r>
          </a:p>
          <a:p>
            <a:endParaRPr lang="en-US" dirty="0"/>
          </a:p>
        </p:txBody>
      </p:sp>
    </p:spTree>
    <p:extLst>
      <p:ext uri="{BB962C8B-B14F-4D97-AF65-F5344CB8AC3E}">
        <p14:creationId xmlns:p14="http://schemas.microsoft.com/office/powerpoint/2010/main" val="378847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A140-CB1C-4A44-A68A-7C0ACE9A08F6}"/>
              </a:ext>
            </a:extLst>
          </p:cNvPr>
          <p:cNvSpPr>
            <a:spLocks noGrp="1"/>
          </p:cNvSpPr>
          <p:nvPr>
            <p:ph type="title"/>
          </p:nvPr>
        </p:nvSpPr>
        <p:spPr/>
        <p:txBody>
          <a:bodyPr/>
          <a:lstStyle/>
          <a:p>
            <a:r>
              <a:rPr lang="en-US" dirty="0"/>
              <a:t>ALTAIR</a:t>
            </a:r>
          </a:p>
        </p:txBody>
      </p:sp>
      <p:sp>
        <p:nvSpPr>
          <p:cNvPr id="3" name="Content Placeholder 2">
            <a:extLst>
              <a:ext uri="{FF2B5EF4-FFF2-40B4-BE49-F238E27FC236}">
                <a16:creationId xmlns:a16="http://schemas.microsoft.com/office/drawing/2014/main" id="{241F66F8-8510-46CD-BBD9-D9AC646F6B62}"/>
              </a:ext>
            </a:extLst>
          </p:cNvPr>
          <p:cNvSpPr>
            <a:spLocks noGrp="1"/>
          </p:cNvSpPr>
          <p:nvPr>
            <p:ph idx="1"/>
          </p:nvPr>
        </p:nvSpPr>
        <p:spPr/>
        <p:txBody>
          <a:bodyPr>
            <a:normAutofit/>
          </a:bodyPr>
          <a:lstStyle/>
          <a:p>
            <a:pPr marL="0" indent="0">
              <a:buNone/>
            </a:pPr>
            <a:r>
              <a:rPr lang="en-US" sz="1800" dirty="0"/>
              <a:t>Altair is a Python library designed for statistical visualization. It is declarative in nature (we shall come to this definition later on). It is based on Vega and Vega-Lite, which are both visualization grammar that allows you to describe the visual appearance and interactive behavior of a visualization in a JSON format.</a:t>
            </a:r>
          </a:p>
          <a:p>
            <a:endParaRPr lang="en-US" sz="1800" dirty="0"/>
          </a:p>
          <a:p>
            <a:endParaRPr lang="en-US" sz="1800" dirty="0"/>
          </a:p>
          <a:p>
            <a:endParaRPr lang="en-US" sz="1800" dirty="0"/>
          </a:p>
          <a:p>
            <a:pPr marL="0" indent="0">
              <a:buNone/>
            </a:pPr>
            <a:endParaRPr lang="en-US" sz="1800" dirty="0"/>
          </a:p>
          <a:p>
            <a:pPr marL="0" indent="0">
              <a:buNone/>
            </a:pPr>
            <a:r>
              <a:rPr lang="nn-NO" sz="1800" dirty="0"/>
              <a:t>    from vega_datasets import data</a:t>
            </a:r>
            <a:endParaRPr lang="en-US" sz="1800" dirty="0"/>
          </a:p>
        </p:txBody>
      </p:sp>
      <p:sp>
        <p:nvSpPr>
          <p:cNvPr id="5" name="TextBox 4">
            <a:extLst>
              <a:ext uri="{FF2B5EF4-FFF2-40B4-BE49-F238E27FC236}">
                <a16:creationId xmlns:a16="http://schemas.microsoft.com/office/drawing/2014/main" id="{3F0F3293-26E8-4C62-A8BA-D4C657D7C549}"/>
              </a:ext>
            </a:extLst>
          </p:cNvPr>
          <p:cNvSpPr txBox="1"/>
          <p:nvPr/>
        </p:nvSpPr>
        <p:spPr>
          <a:xfrm>
            <a:off x="1316114" y="3615900"/>
            <a:ext cx="6094520" cy="646331"/>
          </a:xfrm>
          <a:prstGeom prst="rect">
            <a:avLst/>
          </a:prstGeom>
          <a:noFill/>
        </p:spPr>
        <p:txBody>
          <a:bodyPr wrap="square">
            <a:spAutoFit/>
          </a:bodyPr>
          <a:lstStyle/>
          <a:p>
            <a:r>
              <a:rPr lang="en-US" dirty="0"/>
              <a:t>pip install </a:t>
            </a:r>
            <a:r>
              <a:rPr lang="en-US" dirty="0" err="1"/>
              <a:t>altair</a:t>
            </a:r>
            <a:r>
              <a:rPr lang="en-US" dirty="0"/>
              <a:t> </a:t>
            </a:r>
            <a:r>
              <a:rPr lang="en-US" dirty="0" err="1"/>
              <a:t>vega_datasets</a:t>
            </a:r>
            <a:endParaRPr lang="en-US" dirty="0"/>
          </a:p>
          <a:p>
            <a:r>
              <a:rPr lang="en-US" dirty="0" err="1"/>
              <a:t>conda</a:t>
            </a:r>
            <a:r>
              <a:rPr lang="en-US" dirty="0"/>
              <a:t> install -c </a:t>
            </a:r>
            <a:r>
              <a:rPr lang="en-US" dirty="0" err="1"/>
              <a:t>conda</a:t>
            </a:r>
            <a:r>
              <a:rPr lang="en-US" dirty="0"/>
              <a:t>-forge </a:t>
            </a:r>
            <a:r>
              <a:rPr lang="en-US" dirty="0" err="1"/>
              <a:t>altair</a:t>
            </a:r>
            <a:r>
              <a:rPr lang="en-US" dirty="0"/>
              <a:t> </a:t>
            </a:r>
            <a:r>
              <a:rPr lang="en-US" dirty="0" err="1"/>
              <a:t>vega_datasets</a:t>
            </a:r>
            <a:endParaRPr lang="en-US" dirty="0"/>
          </a:p>
        </p:txBody>
      </p:sp>
      <p:sp>
        <p:nvSpPr>
          <p:cNvPr id="7" name="TextBox 6">
            <a:extLst>
              <a:ext uri="{FF2B5EF4-FFF2-40B4-BE49-F238E27FC236}">
                <a16:creationId xmlns:a16="http://schemas.microsoft.com/office/drawing/2014/main" id="{64D7F427-E128-4912-BFB1-67F0FE6803BD}"/>
              </a:ext>
            </a:extLst>
          </p:cNvPr>
          <p:cNvSpPr txBox="1"/>
          <p:nvPr/>
        </p:nvSpPr>
        <p:spPr>
          <a:xfrm>
            <a:off x="1316114" y="4374017"/>
            <a:ext cx="6094520" cy="369332"/>
          </a:xfrm>
          <a:prstGeom prst="rect">
            <a:avLst/>
          </a:prstGeom>
          <a:noFill/>
        </p:spPr>
        <p:txBody>
          <a:bodyPr wrap="square">
            <a:spAutoFit/>
          </a:bodyPr>
          <a:lstStyle/>
          <a:p>
            <a:r>
              <a:rPr lang="en-US" dirty="0"/>
              <a:t>import </a:t>
            </a:r>
            <a:r>
              <a:rPr lang="en-US" dirty="0" err="1"/>
              <a:t>altair</a:t>
            </a:r>
            <a:r>
              <a:rPr lang="en-US" dirty="0"/>
              <a:t> as alt</a:t>
            </a:r>
          </a:p>
        </p:txBody>
      </p:sp>
    </p:spTree>
    <p:extLst>
      <p:ext uri="{BB962C8B-B14F-4D97-AF65-F5344CB8AC3E}">
        <p14:creationId xmlns:p14="http://schemas.microsoft.com/office/powerpoint/2010/main" val="2661990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{B7D4BD38-A4AA-44D2-B53E-D37A64C991C1}tf78438558_win32</Template>
  <TotalTime>3852</TotalTime>
  <Words>855</Words>
  <Application>Microsoft Office PowerPoint</Application>
  <PresentationFormat>Widescreen</PresentationFormat>
  <Paragraphs>134</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Century Gothic</vt:lpstr>
      <vt:lpstr>Garamond</vt:lpstr>
      <vt:lpstr>SavonVTI</vt:lpstr>
      <vt:lpstr>The  presidential effect</vt:lpstr>
      <vt:lpstr>Agenda</vt:lpstr>
      <vt:lpstr>research</vt:lpstr>
      <vt:lpstr>Research Questions</vt:lpstr>
      <vt:lpstr>Economic Health Indicators</vt:lpstr>
      <vt:lpstr>Data</vt:lpstr>
      <vt:lpstr>Cleanup</vt:lpstr>
      <vt:lpstr>Slicing</vt:lpstr>
      <vt:lpstr>ALTAIR</vt:lpstr>
      <vt:lpstr>Dashboard</vt:lpstr>
      <vt:lpstr>Conclusion</vt:lpstr>
      <vt:lpstr>Findings</vt:lpstr>
      <vt:lpstr>Findings</vt:lpstr>
      <vt:lpstr>Findings</vt:lpstr>
      <vt:lpstr>Findings</vt:lpstr>
      <vt:lpstr>Implications</vt:lpstr>
      <vt:lpstr>Implications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presidential effect</dc:title>
  <dc:creator>Lauren Tayara</dc:creator>
  <cp:lastModifiedBy>Lauren Tayara</cp:lastModifiedBy>
  <cp:revision>46</cp:revision>
  <dcterms:created xsi:type="dcterms:W3CDTF">2020-10-31T19:39:44Z</dcterms:created>
  <dcterms:modified xsi:type="dcterms:W3CDTF">2020-11-05T23:30:50Z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