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verage" panose="020B0604020202020204" charset="0"/>
      <p:regular r:id="rId15"/>
    </p:embeddedFont>
    <p:embeddedFont>
      <p:font typeface="Oswald"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Chirstina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64b61a8ab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64b61a8a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Lauren and others join 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aeae7eaa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aeae7eaa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Lauren and Becca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aeae7eaa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aeae7ea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aeae7eaa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aeae7ea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Christina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aeae7eaa0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aeae7eaa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64b61a8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64b61a8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64b61a8a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64b61a8a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4b61a8ab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4b61a8ab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64b61a8a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64b61a8a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Surafel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64b61a8a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64b61a8a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aeae7eaa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aeae7eaa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Christina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data.world/cityofchicago/chicago-microlending-institute-cmi-microloans" TargetMode="External"/><Relationship Id="rId3" Type="http://schemas.openxmlformats.org/officeDocument/2006/relationships/hyperlink" Target="https://www.consumerfinance.gov/ask-cfpb/what-information-do-i-have-to-provide-a-lender-in-order-to-receive-a-loan-estimate-en-1987/" TargetMode="External"/><Relationship Id="rId7" Type="http://schemas.openxmlformats.org/officeDocument/2006/relationships/hyperlink" Target="https://www.lendingclub.com/info/statistics.action"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data.world/nerb/sba-loan-guarantee-data" TargetMode="External"/><Relationship Id="rId5" Type="http://schemas.openxmlformats.org/officeDocument/2006/relationships/hyperlink" Target="https://www.lendingtree.com/personal/personal-loans-statistics/" TargetMode="External"/><Relationship Id="rId10" Type="http://schemas.openxmlformats.org/officeDocument/2006/relationships/hyperlink" Target="https://www.cnbc.com/select/average-american-debt-by-age/" TargetMode="External"/><Relationship Id="rId4" Type="http://schemas.openxmlformats.org/officeDocument/2006/relationships/hyperlink" Target="https://blog.bitsrc.io/top-5-javascript-machine-learning-libraries-604e52acb548" TargetMode="External"/><Relationship Id="rId9" Type="http://schemas.openxmlformats.org/officeDocument/2006/relationships/hyperlink" Target="https://data.world/data-ny-gov/22ew-dxez"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Young and the Credit-less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Lauren Tayara, Robert Troutman, Becca Gerdon, </a:t>
            </a:r>
            <a:endParaRPr/>
          </a:p>
          <a:p>
            <a:pPr marL="0" lvl="0" indent="0" algn="ctr" rtl="0">
              <a:spcBef>
                <a:spcPts val="0"/>
              </a:spcBef>
              <a:spcAft>
                <a:spcPts val="0"/>
              </a:spcAft>
              <a:buNone/>
            </a:pPr>
            <a:r>
              <a:rPr lang="en"/>
              <a:t>Surafel Gebre-Yesus, Christina Sullivan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Implications</a:t>
            </a:r>
            <a:endParaRPr/>
          </a:p>
        </p:txBody>
      </p:sp>
      <p:sp>
        <p:nvSpPr>
          <p:cNvPr id="124" name="Google Shape;124;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Why don’t people from this group take out more loans?</a:t>
            </a:r>
            <a:endParaRPr/>
          </a:p>
          <a:p>
            <a:pPr marL="457200" lvl="0" indent="-317500" algn="l" rtl="0">
              <a:spcBef>
                <a:spcPts val="0"/>
              </a:spcBef>
              <a:spcAft>
                <a:spcPts val="0"/>
              </a:spcAft>
              <a:buSzPts val="1400"/>
              <a:buChar char="●"/>
            </a:pPr>
            <a:r>
              <a:rPr lang="en"/>
              <a:t>Why are they more likely to default on loans?</a:t>
            </a:r>
            <a:endParaRPr/>
          </a:p>
          <a:p>
            <a:pPr marL="457200" lvl="0" indent="-317500" algn="l" rtl="0">
              <a:spcBef>
                <a:spcPts val="0"/>
              </a:spcBef>
              <a:spcAft>
                <a:spcPts val="0"/>
              </a:spcAft>
              <a:buSzPts val="1400"/>
              <a:buChar char="●"/>
            </a:pPr>
            <a:r>
              <a:rPr lang="en"/>
              <a:t>This age group might need more education on credit and loans</a:t>
            </a:r>
            <a:endParaRPr/>
          </a:p>
        </p:txBody>
      </p:sp>
      <p:sp>
        <p:nvSpPr>
          <p:cNvPr id="125" name="Google Shape;125;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6" name="Google Shape;126;p22" descr="New ways of working: 12 implications of an innovation society for FMs"/>
          <p:cNvPicPr preferRelativeResize="0"/>
          <p:nvPr/>
        </p:nvPicPr>
        <p:blipFill>
          <a:blip r:embed="rId3">
            <a:alphaModFix/>
          </a:blip>
          <a:stretch>
            <a:fillRect/>
          </a:stretch>
        </p:blipFill>
        <p:spPr>
          <a:xfrm>
            <a:off x="4832400" y="1734050"/>
            <a:ext cx="3999900" cy="2253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QnA Bot</a:t>
            </a:r>
            <a:endParaRPr/>
          </a:p>
        </p:txBody>
      </p:sp>
      <p:sp>
        <p:nvSpPr>
          <p:cNvPr id="132" name="Google Shape;132;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Using AWS QnA Bot, we created a tool that is aimed to test the user’s credit knowledge and give them a score at the end</a:t>
            </a:r>
            <a:endParaRPr/>
          </a:p>
          <a:p>
            <a:pPr marL="457200" lvl="0" indent="-317500" algn="l" rtl="0">
              <a:spcBef>
                <a:spcPts val="0"/>
              </a:spcBef>
              <a:spcAft>
                <a:spcPts val="0"/>
              </a:spcAft>
              <a:buSzPts val="1400"/>
              <a:buChar char="●"/>
            </a:pPr>
            <a:r>
              <a:rPr lang="en"/>
              <a:t>We input a question, a correct answer, and three incorrect answers for the user to choose from</a:t>
            </a:r>
            <a:endParaRPr/>
          </a:p>
          <a:p>
            <a:pPr marL="457200" lvl="0" indent="-317500" algn="l" rtl="0">
              <a:spcBef>
                <a:spcPts val="0"/>
              </a:spcBef>
              <a:spcAft>
                <a:spcPts val="0"/>
              </a:spcAft>
              <a:buSzPts val="1400"/>
              <a:buChar char="●"/>
            </a:pPr>
            <a:r>
              <a:rPr lang="en"/>
              <a:t>Once the user selects an answer, the bot tells them whether they were correct or not and if not it shows the correct answer</a:t>
            </a:r>
            <a:endParaRPr/>
          </a:p>
          <a:p>
            <a:pPr marL="457200" lvl="0" indent="-317500" algn="l" rtl="0">
              <a:spcBef>
                <a:spcPts val="0"/>
              </a:spcBef>
              <a:spcAft>
                <a:spcPts val="0"/>
              </a:spcAft>
              <a:buSzPts val="1400"/>
              <a:buChar char="●"/>
            </a:pPr>
            <a:r>
              <a:rPr lang="en"/>
              <a:t>We also intended for this to be helpful for younger individuals to learn about what credit is and how they can improve their score</a:t>
            </a:r>
            <a:endParaRPr/>
          </a:p>
        </p:txBody>
      </p:sp>
      <p:sp>
        <p:nvSpPr>
          <p:cNvPr id="133" name="Google Shape;133;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https://jpya3ma0d8.execute-api.us-west-2.amazonaws.com/prod/static/client.html</a:t>
            </a:r>
            <a:endParaRPr/>
          </a:p>
        </p:txBody>
      </p:sp>
      <p:pic>
        <p:nvPicPr>
          <p:cNvPr id="134" name="Google Shape;134;p23" descr="Chatbot with QnA maker &amp; Azure Bot Services | by Rahul Sinha | Voice Tech  Podcast | Medium"/>
          <p:cNvPicPr preferRelativeResize="0"/>
          <p:nvPr/>
        </p:nvPicPr>
        <p:blipFill>
          <a:blip r:embed="rId3">
            <a:alphaModFix/>
          </a:blip>
          <a:stretch>
            <a:fillRect/>
          </a:stretch>
        </p:blipFill>
        <p:spPr>
          <a:xfrm>
            <a:off x="4989325" y="1822438"/>
            <a:ext cx="3686050" cy="207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sp>
        <p:nvSpPr>
          <p:cNvPr id="140" name="Google Shape;14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https://www.consumerfinance.gov/ask-cfpb/what-information-do-i-have-to-provide-a-lender-in-order-to-receive-a-loan-estimate-en-1987/</a:t>
            </a:r>
            <a:endParaRPr/>
          </a:p>
          <a:p>
            <a:pPr marL="457200" lvl="0" indent="-342900" algn="l" rtl="0">
              <a:spcBef>
                <a:spcPts val="0"/>
              </a:spcBef>
              <a:spcAft>
                <a:spcPts val="0"/>
              </a:spcAft>
              <a:buSzPts val="1800"/>
              <a:buChar char="●"/>
            </a:pPr>
            <a:r>
              <a:rPr lang="en" u="sng">
                <a:solidFill>
                  <a:schemeClr val="hlink"/>
                </a:solidFill>
                <a:hlinkClick r:id="rId4"/>
              </a:rPr>
              <a:t>https://blog.bitsrc.io/top-5-javascript-machine-learning-libraries-604e52acb548</a:t>
            </a:r>
            <a:endParaRPr/>
          </a:p>
          <a:p>
            <a:pPr marL="457200" lvl="0" indent="-342900" algn="l" rtl="0">
              <a:spcBef>
                <a:spcPts val="0"/>
              </a:spcBef>
              <a:spcAft>
                <a:spcPts val="0"/>
              </a:spcAft>
              <a:buSzPts val="1800"/>
              <a:buChar char="●"/>
            </a:pPr>
            <a:r>
              <a:rPr lang="en" u="sng">
                <a:solidFill>
                  <a:schemeClr val="hlink"/>
                </a:solidFill>
                <a:hlinkClick r:id="rId5"/>
              </a:rPr>
              <a:t>https://www.lendingtree.com/personal/personal-loans-statistics/</a:t>
            </a:r>
            <a:endParaRPr/>
          </a:p>
          <a:p>
            <a:pPr marL="457200" lvl="0" indent="-342900" algn="l" rtl="0">
              <a:spcBef>
                <a:spcPts val="0"/>
              </a:spcBef>
              <a:spcAft>
                <a:spcPts val="0"/>
              </a:spcAft>
              <a:buSzPts val="1800"/>
              <a:buChar char="●"/>
            </a:pPr>
            <a:r>
              <a:rPr lang="en" u="sng">
                <a:solidFill>
                  <a:schemeClr val="hlink"/>
                </a:solidFill>
                <a:hlinkClick r:id="rId6"/>
              </a:rPr>
              <a:t>https://data.world/nerb/sba-loan-guarantee-data</a:t>
            </a:r>
            <a:endParaRPr/>
          </a:p>
          <a:p>
            <a:pPr marL="457200" lvl="0" indent="-342900" algn="l" rtl="0">
              <a:spcBef>
                <a:spcPts val="0"/>
              </a:spcBef>
              <a:spcAft>
                <a:spcPts val="0"/>
              </a:spcAft>
              <a:buSzPts val="1800"/>
              <a:buChar char="●"/>
            </a:pPr>
            <a:r>
              <a:rPr lang="en" u="sng">
                <a:solidFill>
                  <a:schemeClr val="hlink"/>
                </a:solidFill>
                <a:hlinkClick r:id="rId7"/>
              </a:rPr>
              <a:t>https://www.lendingclub.com/info/statistics.action</a:t>
            </a:r>
            <a:r>
              <a:rPr lang="en"/>
              <a:t> </a:t>
            </a:r>
            <a:endParaRPr/>
          </a:p>
          <a:p>
            <a:pPr marL="457200" lvl="0" indent="-342900" algn="l" rtl="0">
              <a:spcBef>
                <a:spcPts val="0"/>
              </a:spcBef>
              <a:spcAft>
                <a:spcPts val="0"/>
              </a:spcAft>
              <a:buSzPts val="1800"/>
              <a:buChar char="●"/>
            </a:pPr>
            <a:r>
              <a:rPr lang="en" u="sng">
                <a:solidFill>
                  <a:schemeClr val="hlink"/>
                </a:solidFill>
                <a:hlinkClick r:id="rId8"/>
              </a:rPr>
              <a:t>https://data.world/cityofchicago/chicago-microlending-institute-cmi-microloans</a:t>
            </a:r>
            <a:endParaRPr/>
          </a:p>
          <a:p>
            <a:pPr marL="457200" lvl="0" indent="-342900" algn="l" rtl="0">
              <a:spcBef>
                <a:spcPts val="0"/>
              </a:spcBef>
              <a:spcAft>
                <a:spcPts val="0"/>
              </a:spcAft>
              <a:buSzPts val="1800"/>
              <a:buChar char="●"/>
            </a:pPr>
            <a:r>
              <a:rPr lang="en" u="sng">
                <a:solidFill>
                  <a:schemeClr val="hlink"/>
                </a:solidFill>
                <a:hlinkClick r:id="rId9"/>
              </a:rPr>
              <a:t>https://data.world/data-ny-gov/22ew-dxez</a:t>
            </a:r>
            <a:endParaRPr sz="1100">
              <a:solidFill>
                <a:srgbClr val="000000"/>
              </a:solidFill>
              <a:latin typeface="Arial"/>
              <a:ea typeface="Arial"/>
              <a:cs typeface="Arial"/>
              <a:sym typeface="Arial"/>
            </a:endParaRPr>
          </a:p>
          <a:p>
            <a:pPr marL="457200" lvl="0" indent="-342900" algn="l" rtl="0">
              <a:spcBef>
                <a:spcPts val="0"/>
              </a:spcBef>
              <a:spcAft>
                <a:spcPts val="0"/>
              </a:spcAft>
              <a:buSzPts val="1800"/>
              <a:buChar char="●"/>
            </a:pPr>
            <a:r>
              <a:rPr lang="en" u="sng">
                <a:solidFill>
                  <a:schemeClr val="hlink"/>
                </a:solidFill>
                <a:hlinkClick r:id="rId10"/>
              </a:rPr>
              <a:t>https://www.cnbc.com/select/average-american-debt-by-age</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Research Question</a:t>
            </a:r>
            <a:endParaRPr/>
          </a:p>
        </p:txBody>
      </p:sp>
      <p:sp>
        <p:nvSpPr>
          <p:cNvPr id="66" name="Google Shape;66;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How do we create a model that helps institutions avoid risk of young loan applicants yet allows the young applicants the opportunity to gain credit?</a:t>
            </a:r>
            <a:endParaRPr/>
          </a:p>
          <a:p>
            <a:pPr marL="457200" lvl="0" indent="-317500" algn="l" rtl="0">
              <a:spcBef>
                <a:spcPts val="0"/>
              </a:spcBef>
              <a:spcAft>
                <a:spcPts val="0"/>
              </a:spcAft>
              <a:buSzPts val="1400"/>
              <a:buChar char="●"/>
            </a:pPr>
            <a:r>
              <a:rPr lang="en"/>
              <a:t>Our group chose this question to bring attention to the little knowledge that young loan applicants have. Based on our findings in our models we show that:</a:t>
            </a:r>
            <a:endParaRPr/>
          </a:p>
          <a:p>
            <a:pPr marL="914400" lvl="1" indent="-304800" algn="l" rtl="0">
              <a:spcBef>
                <a:spcPts val="0"/>
              </a:spcBef>
              <a:spcAft>
                <a:spcPts val="0"/>
              </a:spcAft>
              <a:buSzPts val="1200"/>
              <a:buChar char="○"/>
            </a:pPr>
            <a:r>
              <a:rPr lang="en"/>
              <a:t>Which age group is the least likely to apply for loans?</a:t>
            </a:r>
            <a:endParaRPr/>
          </a:p>
          <a:p>
            <a:pPr marL="914400" lvl="1" indent="-304800" algn="l" rtl="0">
              <a:spcBef>
                <a:spcPts val="0"/>
              </a:spcBef>
              <a:spcAft>
                <a:spcPts val="0"/>
              </a:spcAft>
              <a:buSzPts val="1200"/>
              <a:buChar char="○"/>
            </a:pPr>
            <a:r>
              <a:rPr lang="en"/>
              <a:t>Which group is most likely to default on loans?</a:t>
            </a:r>
            <a:endParaRPr/>
          </a:p>
        </p:txBody>
      </p:sp>
      <p:sp>
        <p:nvSpPr>
          <p:cNvPr id="67" name="Google Shape;67;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8" name="Google Shape;68;p14" descr="How to Join, Apply, and Borrow From a Credit Union"/>
          <p:cNvPicPr preferRelativeResize="0"/>
          <p:nvPr/>
        </p:nvPicPr>
        <p:blipFill>
          <a:blip r:embed="rId3">
            <a:alphaModFix/>
          </a:blip>
          <a:stretch>
            <a:fillRect/>
          </a:stretch>
        </p:blipFill>
        <p:spPr>
          <a:xfrm>
            <a:off x="5177537" y="1753450"/>
            <a:ext cx="3309625" cy="22144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Machine Learning Model</a:t>
            </a:r>
            <a:endParaRPr/>
          </a:p>
        </p:txBody>
      </p:sp>
      <p:sp>
        <p:nvSpPr>
          <p:cNvPr id="74" name="Google Shape;74;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7500" algn="l" rtl="0">
              <a:spcBef>
                <a:spcPts val="1600"/>
              </a:spcBef>
              <a:spcAft>
                <a:spcPts val="0"/>
              </a:spcAft>
              <a:buClr>
                <a:srgbClr val="FFFFFF"/>
              </a:buClr>
              <a:buSzPts val="1400"/>
              <a:buChar char="●"/>
            </a:pPr>
            <a:r>
              <a:rPr lang="en">
                <a:solidFill>
                  <a:srgbClr val="FFFFFF"/>
                </a:solidFill>
              </a:rPr>
              <a:t>The dataset is going to be used to create a binary classification model using a deep neural network to determine loan approval, focusing on the younger demographic. This model contains 11 numerical variables, some of which were string variables that had to be converted to binary, giving us 26 variables total, in order to build the best model.</a:t>
            </a:r>
            <a:r>
              <a:rPr lang="en" sz="1100">
                <a:solidFill>
                  <a:srgbClr val="FFFFFF"/>
                </a:solidFill>
                <a:latin typeface="Arial"/>
                <a:ea typeface="Arial"/>
                <a:cs typeface="Arial"/>
                <a:sym typeface="Arial"/>
              </a:rPr>
              <a:t> </a:t>
            </a:r>
            <a:endParaRPr>
              <a:solidFill>
                <a:srgbClr val="FFFFFF"/>
              </a:solidFill>
            </a:endParaRPr>
          </a:p>
        </p:txBody>
      </p:sp>
      <p:pic>
        <p:nvPicPr>
          <p:cNvPr id="75" name="Google Shape;75;p15" descr="A Guide to Basic Modeling Techniques' Properties | by Matthew Speck | Medium"/>
          <p:cNvPicPr preferRelativeResize="0"/>
          <p:nvPr/>
        </p:nvPicPr>
        <p:blipFill>
          <a:blip r:embed="rId3">
            <a:alphaModFix/>
          </a:blip>
          <a:stretch>
            <a:fillRect/>
          </a:stretch>
        </p:blipFill>
        <p:spPr>
          <a:xfrm>
            <a:off x="5216099" y="1152476"/>
            <a:ext cx="2971800" cy="323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Preparation and Model Training Process</a:t>
            </a:r>
            <a:endParaRPr/>
          </a:p>
        </p:txBody>
      </p:sp>
      <p:sp>
        <p:nvSpPr>
          <p:cNvPr id="81" name="Google Shape;81;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First we read in the data we retrieved from Kaggle, and dropped all null values in the dataset.</a:t>
            </a:r>
            <a:endParaRPr/>
          </a:p>
          <a:p>
            <a:pPr marL="457200" lvl="0" indent="-317500" algn="l" rtl="0">
              <a:spcBef>
                <a:spcPts val="0"/>
              </a:spcBef>
              <a:spcAft>
                <a:spcPts val="0"/>
              </a:spcAft>
              <a:buSzPts val="1400"/>
              <a:buChar char="●"/>
            </a:pPr>
            <a:r>
              <a:rPr lang="en"/>
              <a:t>Then, using Pandas get_dummies feature, we were able to convert any string variables into binary allowing the data to be used to build a model.</a:t>
            </a:r>
            <a:endParaRPr/>
          </a:p>
          <a:p>
            <a:pPr marL="457200" lvl="0" indent="-317500" algn="l" rtl="0">
              <a:spcBef>
                <a:spcPts val="0"/>
              </a:spcBef>
              <a:spcAft>
                <a:spcPts val="0"/>
              </a:spcAft>
              <a:buSzPts val="1400"/>
              <a:buChar char="●"/>
            </a:pPr>
            <a:r>
              <a:rPr lang="en"/>
              <a:t>After selecting our X and y, we then trained our data, scaled/fit data, and transformed data, in order to build our model.</a:t>
            </a:r>
            <a:endParaRPr/>
          </a:p>
        </p:txBody>
      </p:sp>
      <p:sp>
        <p:nvSpPr>
          <p:cNvPr id="82" name="Google Shape;82;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Using Tensorflow we  made a LSTM model with a dropout percentage, to randomly drop 20% of the units on each epoch. </a:t>
            </a:r>
            <a:endParaRPr/>
          </a:p>
          <a:p>
            <a:pPr marL="457200" lvl="0" indent="-317500" algn="l" rtl="0">
              <a:spcBef>
                <a:spcPts val="0"/>
              </a:spcBef>
              <a:spcAft>
                <a:spcPts val="0"/>
              </a:spcAft>
              <a:buSzPts val="1400"/>
              <a:buChar char="●"/>
            </a:pPr>
            <a:r>
              <a:rPr lang="en"/>
              <a:t>Finally, we compiled and trained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Techniques Used to Evaluate Model</a:t>
            </a:r>
            <a:endParaRPr/>
          </a:p>
        </p:txBody>
      </p:sp>
      <p:sp>
        <p:nvSpPr>
          <p:cNvPr id="88" name="Google Shape;8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plots to visualize how different factors affected loan status:</a:t>
            </a:r>
            <a:endParaRPr/>
          </a:p>
          <a:p>
            <a:pPr marL="457200" lvl="0" indent="-317500" algn="l" rtl="0">
              <a:spcBef>
                <a:spcPts val="1600"/>
              </a:spcBef>
              <a:spcAft>
                <a:spcPts val="0"/>
              </a:spcAft>
              <a:buSzPts val="1400"/>
              <a:buChar char="●"/>
            </a:pPr>
            <a:r>
              <a:rPr lang="en"/>
              <a:t>Age groups</a:t>
            </a:r>
            <a:endParaRPr/>
          </a:p>
          <a:p>
            <a:pPr marL="914400" lvl="1" indent="-304800" algn="l" rtl="0">
              <a:spcBef>
                <a:spcPts val="0"/>
              </a:spcBef>
              <a:spcAft>
                <a:spcPts val="0"/>
              </a:spcAft>
              <a:buSzPts val="1200"/>
              <a:buChar char="○"/>
            </a:pPr>
            <a:r>
              <a:rPr lang="en"/>
              <a:t>And what is the ratio of good loans to bad loans for the age groups</a:t>
            </a:r>
            <a:endParaRPr/>
          </a:p>
          <a:p>
            <a:pPr marL="457200" lvl="0" indent="-317500" algn="l" rtl="0">
              <a:spcBef>
                <a:spcPts val="0"/>
              </a:spcBef>
              <a:spcAft>
                <a:spcPts val="0"/>
              </a:spcAft>
              <a:buSzPts val="1400"/>
              <a:buChar char="●"/>
            </a:pPr>
            <a:r>
              <a:rPr lang="en"/>
              <a:t>Homeownership status</a:t>
            </a:r>
            <a:endParaRPr/>
          </a:p>
          <a:p>
            <a:pPr marL="457200" lvl="0" indent="-317500" algn="l" rtl="0">
              <a:spcBef>
                <a:spcPts val="0"/>
              </a:spcBef>
              <a:spcAft>
                <a:spcPts val="0"/>
              </a:spcAft>
              <a:buSzPts val="1400"/>
              <a:buChar char="●"/>
            </a:pPr>
            <a:r>
              <a:rPr lang="en"/>
              <a:t>Loan Intent</a:t>
            </a:r>
            <a:endParaRPr/>
          </a:p>
          <a:p>
            <a:pPr marL="457200" lvl="0" indent="-317500" algn="l" rtl="0">
              <a:spcBef>
                <a:spcPts val="0"/>
              </a:spcBef>
              <a:spcAft>
                <a:spcPts val="0"/>
              </a:spcAft>
              <a:buSzPts val="1400"/>
              <a:buChar char="●"/>
            </a:pPr>
            <a:r>
              <a:rPr lang="en"/>
              <a:t>Previous default on loan or not</a:t>
            </a:r>
            <a:endParaRPr/>
          </a:p>
        </p:txBody>
      </p:sp>
      <p:pic>
        <p:nvPicPr>
          <p:cNvPr id="89" name="Google Shape;89;p17"/>
          <p:cNvPicPr preferRelativeResize="0"/>
          <p:nvPr/>
        </p:nvPicPr>
        <p:blipFill>
          <a:blip r:embed="rId3">
            <a:alphaModFix/>
          </a:blip>
          <a:stretch>
            <a:fillRect/>
          </a:stretch>
        </p:blipFill>
        <p:spPr>
          <a:xfrm>
            <a:off x="4311600" y="1420363"/>
            <a:ext cx="4691101" cy="2656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52400" y="152400"/>
            <a:ext cx="8546171" cy="48387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StatsModel</a:t>
            </a:r>
            <a:endParaRPr/>
          </a:p>
        </p:txBody>
      </p:sp>
      <p:sp>
        <p:nvSpPr>
          <p:cNvPr id="100" name="Google Shape;100;p19"/>
          <p:cNvSpPr txBox="1">
            <a:spLocks noGrp="1"/>
          </p:cNvSpPr>
          <p:nvPr>
            <p:ph type="body" idx="1"/>
          </p:nvPr>
        </p:nvSpPr>
        <p:spPr>
          <a:xfrm>
            <a:off x="311700" y="1260400"/>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Considered as the R of Python</a:t>
            </a:r>
            <a:endParaRPr/>
          </a:p>
          <a:p>
            <a:pPr marL="457200" lvl="0" indent="-317500" algn="l" rtl="0">
              <a:spcBef>
                <a:spcPts val="0"/>
              </a:spcBef>
              <a:spcAft>
                <a:spcPts val="0"/>
              </a:spcAft>
              <a:buSzPts val="1400"/>
              <a:buChar char="●"/>
            </a:pPr>
            <a:r>
              <a:rPr lang="en"/>
              <a:t>OLS MODEL (Ordinary List  Square)- A type of model used to estimate the unknown parameter  in a linear regression model.  Helps to minimize the difference between observed and predicted values</a:t>
            </a:r>
            <a:endParaRPr/>
          </a:p>
          <a:p>
            <a:pPr marL="457200" lvl="0" indent="-317500" algn="l" rtl="0">
              <a:spcBef>
                <a:spcPts val="0"/>
              </a:spcBef>
              <a:spcAft>
                <a:spcPts val="0"/>
              </a:spcAft>
              <a:buSzPts val="1400"/>
              <a:buChar char="●"/>
            </a:pPr>
            <a:r>
              <a:rPr lang="en"/>
              <a:t>The t score is a ratio between the difference between two groups and the difference within the groups. The larger the t score, the more difference there is between groups. The smaller the t score, the more similarity there is between groups.    OUR SCORE 9.179</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01" name="Google Shape;101;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R-squared reflects the fit of the model. R-squared values range from 0 to 1, where a higher value generally indicates a better fit, assuming certain conditions are met. (OUR SCORE  .03)</a:t>
            </a:r>
            <a:endParaRPr/>
          </a:p>
          <a:p>
            <a:pPr marL="457200" lvl="0" indent="-317500" algn="l" rtl="0">
              <a:spcBef>
                <a:spcPts val="0"/>
              </a:spcBef>
              <a:spcAft>
                <a:spcPts val="0"/>
              </a:spcAft>
              <a:buSzPts val="1400"/>
              <a:buChar char="●"/>
            </a:pPr>
            <a:r>
              <a:rPr lang="en"/>
              <a:t>const coefficient is your Y-intercept. It means that if both the person age and loan amount coefficients are zero, then the expected output (i.e., the Y) would be equal to the const coefficient.</a:t>
            </a:r>
            <a:endParaRPr/>
          </a:p>
          <a:p>
            <a:pPr marL="457200" lvl="0" indent="-317500" algn="l" rtl="0">
              <a:spcBef>
                <a:spcPts val="0"/>
              </a:spcBef>
              <a:spcAft>
                <a:spcPts val="0"/>
              </a:spcAft>
              <a:buSzPts val="1400"/>
              <a:buChar char="●"/>
            </a:pPr>
            <a:r>
              <a:rPr lang="en"/>
              <a:t>Interest_Rate coefficient represents the change in the output Y due to a change of one unit in the interest rate (everything else held constant)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and Summary</a:t>
            </a:r>
            <a:endParaRPr/>
          </a:p>
        </p:txBody>
      </p:sp>
      <p:sp>
        <p:nvSpPr>
          <p:cNvPr id="107" name="Google Shape;107;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Findings: 92.2% accuracy for predicting loan status but had a 22.5% loss. </a:t>
            </a:r>
            <a:endParaRPr/>
          </a:p>
          <a:p>
            <a:pPr marL="914400" lvl="1" indent="-304800" algn="l" rtl="0">
              <a:spcBef>
                <a:spcPts val="0"/>
              </a:spcBef>
              <a:spcAft>
                <a:spcPts val="0"/>
              </a:spcAft>
              <a:buSzPts val="1200"/>
              <a:buChar char="○"/>
            </a:pPr>
            <a:r>
              <a:rPr lang="en" sz="1200"/>
              <a:t>Out of all of the age groups 25 and under is the least likely to apply for loans (besides 55 and over, who would be the least) </a:t>
            </a:r>
            <a:endParaRPr sz="1200"/>
          </a:p>
          <a:p>
            <a:pPr marL="914400" lvl="1" indent="-304800" algn="l" rtl="0">
              <a:spcBef>
                <a:spcPts val="0"/>
              </a:spcBef>
              <a:spcAft>
                <a:spcPts val="0"/>
              </a:spcAft>
              <a:buSzPts val="1200"/>
              <a:buChar char="○"/>
            </a:pPr>
            <a:r>
              <a:rPr lang="en" sz="1200"/>
              <a:t>This group is most likely to default on loans.</a:t>
            </a:r>
            <a:endParaRPr/>
          </a:p>
          <a:p>
            <a:pPr marL="457200" lvl="0" indent="-317500" algn="l" rtl="0">
              <a:spcBef>
                <a:spcPts val="0"/>
              </a:spcBef>
              <a:spcAft>
                <a:spcPts val="0"/>
              </a:spcAft>
              <a:buSzPts val="1400"/>
              <a:buChar char="●"/>
            </a:pPr>
            <a:r>
              <a:rPr lang="en"/>
              <a:t>Summary: Although the 25-40 age group clearly had the most applicants the Under 25 category was more likely to  default with 23.2%.(25-40 had 20.9%)</a:t>
            </a:r>
            <a:endParaRPr/>
          </a:p>
          <a:p>
            <a:pPr marL="0" lvl="0" indent="0" algn="l" rtl="0">
              <a:spcBef>
                <a:spcPts val="0"/>
              </a:spcBef>
              <a:spcAft>
                <a:spcPts val="1600"/>
              </a:spcAft>
              <a:buNone/>
            </a:pPr>
            <a:endParaRPr/>
          </a:p>
        </p:txBody>
      </p:sp>
      <p:sp>
        <p:nvSpPr>
          <p:cNvPr id="108" name="Google Shape;108;p20"/>
          <p:cNvSpPr txBox="1">
            <a:spLocks noGrp="1"/>
          </p:cNvSpPr>
          <p:nvPr>
            <p:ph type="body" idx="2"/>
          </p:nvPr>
        </p:nvSpPr>
        <p:spPr>
          <a:xfrm>
            <a:off x="4775700" y="0"/>
            <a:ext cx="4368300" cy="5143500"/>
          </a:xfrm>
          <a:prstGeom prst="rect">
            <a:avLst/>
          </a:prstGeom>
          <a:solidFill>
            <a:schemeClr val="dk1"/>
          </a:solidFill>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9" name="Google Shape;109;p20"/>
          <p:cNvPicPr preferRelativeResize="0"/>
          <p:nvPr/>
        </p:nvPicPr>
        <p:blipFill>
          <a:blip r:embed="rId3">
            <a:alphaModFix/>
          </a:blip>
          <a:stretch>
            <a:fillRect/>
          </a:stretch>
        </p:blipFill>
        <p:spPr>
          <a:xfrm>
            <a:off x="5079450" y="140225"/>
            <a:ext cx="3752850" cy="2362200"/>
          </a:xfrm>
          <a:prstGeom prst="rect">
            <a:avLst/>
          </a:prstGeom>
          <a:noFill/>
          <a:ln>
            <a:noFill/>
          </a:ln>
        </p:spPr>
      </p:pic>
      <p:pic>
        <p:nvPicPr>
          <p:cNvPr id="110" name="Google Shape;110;p20"/>
          <p:cNvPicPr preferRelativeResize="0"/>
          <p:nvPr/>
        </p:nvPicPr>
        <p:blipFill>
          <a:blip r:embed="rId4">
            <a:alphaModFix/>
          </a:blip>
          <a:stretch>
            <a:fillRect/>
          </a:stretch>
        </p:blipFill>
        <p:spPr>
          <a:xfrm>
            <a:off x="5112000" y="2571750"/>
            <a:ext cx="3695700" cy="2362200"/>
          </a:xfrm>
          <a:prstGeom prst="rect">
            <a:avLst/>
          </a:prstGeom>
          <a:noFill/>
          <a:ln>
            <a:noFill/>
          </a:ln>
        </p:spPr>
      </p:pic>
      <p:pic>
        <p:nvPicPr>
          <p:cNvPr id="111" name="Google Shape;111;p20"/>
          <p:cNvPicPr preferRelativeResize="0"/>
          <p:nvPr/>
        </p:nvPicPr>
        <p:blipFill>
          <a:blip r:embed="rId5">
            <a:alphaModFix/>
          </a:blip>
          <a:stretch>
            <a:fillRect/>
          </a:stretch>
        </p:blipFill>
        <p:spPr>
          <a:xfrm>
            <a:off x="2871800" y="3408975"/>
            <a:ext cx="1700200" cy="160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Average Debt Balance by Age Group</a:t>
            </a:r>
            <a:endParaRPr/>
          </a:p>
        </p:txBody>
      </p:sp>
      <p:sp>
        <p:nvSpPr>
          <p:cNvPr id="117" name="Google Shape;117;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This graph shows the average debt balance, whether it be loans or credit cards, that the different generations have to date.</a:t>
            </a:r>
            <a:endParaRPr/>
          </a:p>
          <a:p>
            <a:pPr marL="457200" lvl="0" indent="-317500" algn="l" rtl="0">
              <a:spcBef>
                <a:spcPts val="0"/>
              </a:spcBef>
              <a:spcAft>
                <a:spcPts val="0"/>
              </a:spcAft>
              <a:buSzPts val="1400"/>
              <a:buChar char="●"/>
            </a:pPr>
            <a:r>
              <a:rPr lang="en"/>
              <a:t>Gen X has the highest debt rate in credit cards, auto loans student loans and mortgage loans.</a:t>
            </a:r>
            <a:endParaRPr/>
          </a:p>
          <a:p>
            <a:pPr marL="457200" lvl="0" indent="-317500" algn="l" rtl="0">
              <a:spcBef>
                <a:spcPts val="0"/>
              </a:spcBef>
              <a:spcAft>
                <a:spcPts val="0"/>
              </a:spcAft>
              <a:buSzPts val="1400"/>
              <a:buChar char="●"/>
            </a:pPr>
            <a:r>
              <a:rPr lang="en"/>
              <a:t>Seeing how Gen X is in the age range of 40-55, their debt balance is much higher due to kids going to college, paying off the mortgage and loans for kids cars. </a:t>
            </a:r>
            <a:endParaRPr/>
          </a:p>
        </p:txBody>
      </p:sp>
      <p:pic>
        <p:nvPicPr>
          <p:cNvPr id="118" name="Google Shape;118;p21"/>
          <p:cNvPicPr preferRelativeResize="0"/>
          <p:nvPr/>
        </p:nvPicPr>
        <p:blipFill>
          <a:blip r:embed="rId3">
            <a:alphaModFix/>
          </a:blip>
          <a:stretch>
            <a:fillRect/>
          </a:stretch>
        </p:blipFill>
        <p:spPr>
          <a:xfrm>
            <a:off x="4311600" y="1206048"/>
            <a:ext cx="4688025" cy="2558162"/>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944</Words>
  <Application>Microsoft Office PowerPoint</Application>
  <PresentationFormat>On-screen Show (16:9)</PresentationFormat>
  <Paragraphs>77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Oswald</vt:lpstr>
      <vt:lpstr>Average</vt:lpstr>
      <vt:lpstr>Slate</vt:lpstr>
      <vt:lpstr>The Young and the Credit-less</vt:lpstr>
      <vt:lpstr>Project Research Question</vt:lpstr>
      <vt:lpstr>Machine Learning Model</vt:lpstr>
      <vt:lpstr>Data Preparation and Model Training Process</vt:lpstr>
      <vt:lpstr>Techniques Used to Evaluate Model</vt:lpstr>
      <vt:lpstr>PowerPoint Presentation</vt:lpstr>
      <vt:lpstr>StatsModel</vt:lpstr>
      <vt:lpstr>Findings and Summary</vt:lpstr>
      <vt:lpstr>Average Debt Balance by Age Group</vt:lpstr>
      <vt:lpstr>Implications</vt:lpstr>
      <vt:lpstr>QnA Bot</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Young and the Credit-less</dc:title>
  <dc:creator>laure</dc:creator>
  <cp:lastModifiedBy>Lauren Tayara</cp:lastModifiedBy>
  <cp:revision>1</cp:revision>
  <dcterms:modified xsi:type="dcterms:W3CDTF">2021-01-19T15:32:11Z</dcterms:modified>
</cp:coreProperties>
</file>