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648" r:id="rId2"/>
  </p:sldMasterIdLst>
  <p:notesMasterIdLst>
    <p:notesMasterId r:id="rId18"/>
  </p:notesMasterIdLst>
  <p:handoutMasterIdLst>
    <p:handoutMasterId r:id="rId19"/>
  </p:handoutMasterIdLst>
  <p:sldIdLst>
    <p:sldId id="256" r:id="rId3"/>
    <p:sldId id="259" r:id="rId4"/>
    <p:sldId id="260" r:id="rId5"/>
    <p:sldId id="288" r:id="rId6"/>
    <p:sldId id="492" r:id="rId7"/>
    <p:sldId id="493" r:id="rId8"/>
    <p:sldId id="414" r:id="rId9"/>
    <p:sldId id="494" r:id="rId10"/>
    <p:sldId id="490" r:id="rId11"/>
    <p:sldId id="477" r:id="rId12"/>
    <p:sldId id="496" r:id="rId13"/>
    <p:sldId id="495" r:id="rId14"/>
    <p:sldId id="420" r:id="rId15"/>
    <p:sldId id="491" r:id="rId16"/>
    <p:sldId id="489"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F5E7"/>
    <a:srgbClr val="DAE8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29" autoAdjust="0"/>
    <p:restoredTop sz="95768" autoAdjust="0"/>
  </p:normalViewPr>
  <p:slideViewPr>
    <p:cSldViewPr>
      <p:cViewPr varScale="1">
        <p:scale>
          <a:sx n="110" d="100"/>
          <a:sy n="110" d="100"/>
        </p:scale>
        <p:origin x="400" y="184"/>
      </p:cViewPr>
      <p:guideLst>
        <p:guide orient="horz" pos="2160"/>
        <p:guide pos="3839"/>
      </p:guideLst>
    </p:cSldViewPr>
  </p:slideViewPr>
  <p:notesTextViewPr>
    <p:cViewPr>
      <p:scale>
        <a:sx n="80" d="100"/>
        <a:sy n="80" d="100"/>
      </p:scale>
      <p:origin x="0" y="0"/>
    </p:cViewPr>
  </p:notesTextViewPr>
  <p:sorterViewPr>
    <p:cViewPr>
      <p:scale>
        <a:sx n="80" d="100"/>
        <a:sy n="80" d="100"/>
      </p:scale>
      <p:origin x="0" y="0"/>
    </p:cViewPr>
  </p:sorter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12/13/22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12/13/22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1"/>
                </a:solidFill>
                <a:effectLst/>
                <a:latin typeface="+mn-lt"/>
                <a:ea typeface="+mn-ea"/>
                <a:cs typeface="+mn-cs"/>
              </a:rPr>
              <a:t>Hello everyone. Today, I will discuss my mid bootcamp project about analysis and prediction of average temperature based on meteorological data.</a:t>
            </a:r>
            <a:endParaRPr lang="tr-TR" sz="16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045B7DE-1198-4F2F-B574-CA8CAE341642}" type="slidenum">
              <a:rPr lang="uk-UA" smtClean="0"/>
              <a:t>1</a:t>
            </a:fld>
            <a:endParaRPr lang="uk-UA"/>
          </a:p>
        </p:txBody>
      </p:sp>
    </p:spTree>
    <p:extLst>
      <p:ext uri="{BB962C8B-B14F-4D97-AF65-F5344CB8AC3E}">
        <p14:creationId xmlns:p14="http://schemas.microsoft.com/office/powerpoint/2010/main" val="1607818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Logistic regression model is applied for Dusseldorf data. A new data was used for this purpose. This data gives information if weather is suitable to have outdoor activities such as barbeque. The data shows that people can’t make barbeque outside in 80% of the days between 2000-2010. This implies that the data is unevenly distributed. In this case, the data is manipulated to make it evenly distributed. The logistic regression model is applied before and after manipulation. The model score is 0.93 before manipulation. And high fraction of calculated performance metrics here implies that the model accurately predicts if the weather is suitable outside for activities such as barbeque.</a:t>
            </a:r>
            <a:endParaRPr lang="tr-TR" sz="1600" kern="1200" dirty="0">
              <a:solidFill>
                <a:schemeClr val="tx1"/>
              </a:solidFill>
              <a:effectLst/>
              <a:latin typeface="+mn-lt"/>
              <a:ea typeface="+mn-ea"/>
              <a:cs typeface="+mn-cs"/>
            </a:endParaRPr>
          </a:p>
          <a:p>
            <a:endParaRPr lang="en-TR" sz="16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045B7DE-1198-4F2F-B574-CA8CAE341642}" type="slidenum">
              <a:rPr lang="uk-UA" smtClean="0"/>
              <a:t>10</a:t>
            </a:fld>
            <a:endParaRPr lang="uk-UA"/>
          </a:p>
        </p:txBody>
      </p:sp>
    </p:spTree>
    <p:extLst>
      <p:ext uri="{BB962C8B-B14F-4D97-AF65-F5344CB8AC3E}">
        <p14:creationId xmlns:p14="http://schemas.microsoft.com/office/powerpoint/2010/main" val="410156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Logistic regression model is applied for Dusseldorf data. A new data was used for this purpose. This data gives information if weather is suitable to have outdoor activities such as barbeque. The data shows that people can’t make barbeque outside in 80% of the days between 2000-2010. This implies that the data is unevenly distributed. In this case, the data is manipulated to make it evenly distributed. The logistic regression model is applied before and after manipulation. The model score is 0.93 before manipulation. And high fraction of calculated performance metrics here implies that the model accurately predicts if the weather is suitable outside for activities such as barbeque.</a:t>
            </a:r>
            <a:endParaRPr lang="tr-TR" sz="1600" kern="1200" dirty="0">
              <a:solidFill>
                <a:schemeClr val="tx1"/>
              </a:solidFill>
              <a:effectLst/>
              <a:latin typeface="+mn-lt"/>
              <a:ea typeface="+mn-ea"/>
              <a:cs typeface="+mn-cs"/>
            </a:endParaRPr>
          </a:p>
          <a:p>
            <a:endParaRPr lang="en-TR" sz="16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045B7DE-1198-4F2F-B574-CA8CAE341642}" type="slidenum">
              <a:rPr lang="uk-UA" smtClean="0"/>
              <a:t>11</a:t>
            </a:fld>
            <a:endParaRPr lang="uk-UA"/>
          </a:p>
        </p:txBody>
      </p:sp>
    </p:spTree>
    <p:extLst>
      <p:ext uri="{BB962C8B-B14F-4D97-AF65-F5344CB8AC3E}">
        <p14:creationId xmlns:p14="http://schemas.microsoft.com/office/powerpoint/2010/main" val="2747153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Logistic regression model is applied for Dusseldorf data. A new data was used for this purpose. This data gives information if weather is suitable to have outdoor activities such as barbeque. The data shows that people can’t make barbeque outside in 80% of the days between 2000-2010. This implies that the data is unevenly distributed. In this case, the data is manipulated to make it evenly distributed. The logistic regression model is applied before and after manipulation. The model score is 0.93 before manipulation. And high fraction of calculated performance metrics here implies that the model accurately predicts if the weather is suitable outside for activities such as barbeque.</a:t>
            </a:r>
            <a:endParaRPr lang="tr-TR" sz="1600" kern="1200" dirty="0">
              <a:solidFill>
                <a:schemeClr val="tx1"/>
              </a:solidFill>
              <a:effectLst/>
              <a:latin typeface="+mn-lt"/>
              <a:ea typeface="+mn-ea"/>
              <a:cs typeface="+mn-cs"/>
            </a:endParaRPr>
          </a:p>
          <a:p>
            <a:endParaRPr lang="en-TR" sz="16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045B7DE-1198-4F2F-B574-CA8CAE341642}" type="slidenum">
              <a:rPr lang="uk-UA" smtClean="0"/>
              <a:t>12</a:t>
            </a:fld>
            <a:endParaRPr lang="uk-UA"/>
          </a:p>
        </p:txBody>
      </p:sp>
    </p:spTree>
    <p:extLst>
      <p:ext uri="{BB962C8B-B14F-4D97-AF65-F5344CB8AC3E}">
        <p14:creationId xmlns:p14="http://schemas.microsoft.com/office/powerpoint/2010/main" val="1632632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200000"/>
              </a:lnSpc>
            </a:pPr>
            <a:r>
              <a:rPr lang="en-US" sz="1600" dirty="0"/>
              <a:t>This study investigates the average temperatures for Dusseldorf and </a:t>
            </a:r>
            <a:r>
              <a:rPr lang="en-US" sz="1600" dirty="0" err="1"/>
              <a:t>Muenchen</a:t>
            </a:r>
            <a:r>
              <a:rPr lang="en-US" sz="1600" dirty="0"/>
              <a:t> cities based on meteorological parameters using linear and logistic regression models. </a:t>
            </a:r>
          </a:p>
          <a:p>
            <a:pPr algn="just">
              <a:lnSpc>
                <a:spcPct val="200000"/>
              </a:lnSpc>
            </a:pPr>
            <a:r>
              <a:rPr lang="en-US" sz="1600" dirty="0"/>
              <a:t>The linear regression model (0.75 r2 score) predict that </a:t>
            </a:r>
            <a:r>
              <a:rPr lang="en-US" sz="1600" dirty="0" err="1"/>
              <a:t>Muenchen</a:t>
            </a:r>
            <a:r>
              <a:rPr lang="en-US" sz="1600" dirty="0"/>
              <a:t> has annual temperature of 11.50 °C in 2001. </a:t>
            </a:r>
          </a:p>
          <a:p>
            <a:pPr algn="just">
              <a:lnSpc>
                <a:spcPct val="200000"/>
              </a:lnSpc>
            </a:pPr>
            <a:r>
              <a:rPr lang="en-US" sz="1600" dirty="0"/>
              <a:t>Logistic regression model is useful before making plans outside as it classifies the weather if it is suitable for outdoor activities or not.</a:t>
            </a:r>
          </a:p>
          <a:p>
            <a:endParaRPr lang="en-TR" sz="16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045B7DE-1198-4F2F-B574-CA8CAE341642}" type="slidenum">
              <a:rPr lang="uk-UA" smtClean="0"/>
              <a:t>13</a:t>
            </a:fld>
            <a:endParaRPr lang="uk-UA"/>
          </a:p>
        </p:txBody>
      </p:sp>
    </p:spTree>
    <p:extLst>
      <p:ext uri="{BB962C8B-B14F-4D97-AF65-F5344CB8AC3E}">
        <p14:creationId xmlns:p14="http://schemas.microsoft.com/office/powerpoint/2010/main" val="165572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sz="16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045B7DE-1198-4F2F-B574-CA8CAE341642}" type="slidenum">
              <a:rPr lang="uk-UA" smtClean="0"/>
              <a:t>14</a:t>
            </a:fld>
            <a:endParaRPr lang="uk-UA"/>
          </a:p>
        </p:txBody>
      </p:sp>
    </p:spTree>
    <p:extLst>
      <p:ext uri="{BB962C8B-B14F-4D97-AF65-F5344CB8AC3E}">
        <p14:creationId xmlns:p14="http://schemas.microsoft.com/office/powerpoint/2010/main" val="1553341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lang="en-TR" sz="1600" kern="1200" dirty="0">
              <a:solidFill>
                <a:schemeClr val="tx1"/>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lang="en-TR" sz="16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045B7DE-1198-4F2F-B574-CA8CAE341642}" type="slidenum">
              <a:rPr lang="uk-UA" smtClean="0"/>
              <a:t>15</a:t>
            </a:fld>
            <a:endParaRPr lang="uk-UA"/>
          </a:p>
        </p:txBody>
      </p:sp>
    </p:spTree>
    <p:extLst>
      <p:ext uri="{BB962C8B-B14F-4D97-AF65-F5344CB8AC3E}">
        <p14:creationId xmlns:p14="http://schemas.microsoft.com/office/powerpoint/2010/main" val="2121651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1"/>
                </a:solidFill>
                <a:effectLst/>
                <a:latin typeface="+mn-lt"/>
                <a:ea typeface="+mn-ea"/>
                <a:cs typeface="+mn-cs"/>
              </a:rPr>
              <a:t>Here is the outline of the presentation. Firstly, I will introduce the topic. Then, I will talk about the materials and methods. After that, I will show and discuss the results. Finally, I will conclude the presentation.</a:t>
            </a:r>
            <a:endParaRPr lang="tr-TR" sz="16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045B7DE-1198-4F2F-B574-CA8CAE341642}" type="slidenum">
              <a:rPr lang="uk-UA" smtClean="0"/>
              <a:t>2</a:t>
            </a:fld>
            <a:endParaRPr lang="uk-UA"/>
          </a:p>
        </p:txBody>
      </p:sp>
    </p:spTree>
    <p:extLst>
      <p:ext uri="{BB962C8B-B14F-4D97-AF65-F5344CB8AC3E}">
        <p14:creationId xmlns:p14="http://schemas.microsoft.com/office/powerpoint/2010/main" val="3605127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1"/>
                </a:solidFill>
                <a:effectLst/>
                <a:latin typeface="+mn-lt"/>
                <a:ea typeface="+mn-ea"/>
                <a:cs typeface="+mn-cs"/>
              </a:rPr>
              <a:t>This study analyses and predicts the average temperature of two European cities, Dusseldorf and Munich in Germany using machine learning models. Dataset consists of meteorological data which ranges from 2000 to 2010.</a:t>
            </a:r>
            <a:endParaRPr lang="tr-TR"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 </a:t>
            </a:r>
            <a:endParaRPr lang="tr-TR"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The main objectives of this study include the following investigations: </a:t>
            </a:r>
            <a:endParaRPr lang="tr-TR" sz="1600" kern="1200" dirty="0">
              <a:solidFill>
                <a:schemeClr val="tx1"/>
              </a:solidFill>
              <a:effectLst/>
              <a:latin typeface="+mn-lt"/>
              <a:ea typeface="+mn-ea"/>
              <a:cs typeface="+mn-cs"/>
            </a:endParaRPr>
          </a:p>
          <a:p>
            <a:pPr lvl="0"/>
            <a:r>
              <a:rPr lang="en-US" sz="1600" kern="1200" dirty="0">
                <a:solidFill>
                  <a:schemeClr val="tx1"/>
                </a:solidFill>
                <a:effectLst/>
                <a:latin typeface="+mn-lt"/>
                <a:ea typeface="+mn-ea"/>
                <a:cs typeface="+mn-cs"/>
              </a:rPr>
              <a:t>Analyzing relationships between meteorological parameters</a:t>
            </a:r>
            <a:endParaRPr lang="tr-TR" sz="1600" kern="1200" dirty="0">
              <a:solidFill>
                <a:schemeClr val="tx1"/>
              </a:solidFill>
              <a:effectLst/>
              <a:latin typeface="+mn-lt"/>
              <a:ea typeface="+mn-ea"/>
              <a:cs typeface="+mn-cs"/>
            </a:endParaRPr>
          </a:p>
          <a:p>
            <a:pPr lvl="0"/>
            <a:r>
              <a:rPr lang="en-US" sz="1600" kern="1200" dirty="0">
                <a:solidFill>
                  <a:schemeClr val="tx1"/>
                </a:solidFill>
                <a:effectLst/>
                <a:latin typeface="+mn-lt"/>
                <a:ea typeface="+mn-ea"/>
                <a:cs typeface="+mn-cs"/>
              </a:rPr>
              <a:t>Hypothesis testing to decide whether the data sufficiently support the hypothesis</a:t>
            </a:r>
            <a:endParaRPr lang="tr-TR" sz="1600" kern="1200" dirty="0">
              <a:solidFill>
                <a:schemeClr val="tx1"/>
              </a:solidFill>
              <a:effectLst/>
              <a:latin typeface="+mn-lt"/>
              <a:ea typeface="+mn-ea"/>
              <a:cs typeface="+mn-cs"/>
            </a:endParaRPr>
          </a:p>
          <a:p>
            <a:pPr lvl="0"/>
            <a:r>
              <a:rPr lang="en-US" sz="1600" kern="1200" dirty="0">
                <a:solidFill>
                  <a:schemeClr val="tx1"/>
                </a:solidFill>
                <a:effectLst/>
                <a:latin typeface="+mn-lt"/>
                <a:ea typeface="+mn-ea"/>
                <a:cs typeface="+mn-cs"/>
              </a:rPr>
              <a:t>Building linear regression and logistic regression models to predict the average temperature</a:t>
            </a:r>
            <a:endParaRPr lang="tr-TR"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 </a:t>
            </a:r>
            <a:endParaRPr lang="tr-TR"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In this case, the Dusseldorf data and Munich data are used to train and test the linear regression model, respectively. Additionally, logistic regression model is developed using Dusseldorf data.</a:t>
            </a:r>
            <a:endParaRPr lang="tr-TR" sz="16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045B7DE-1198-4F2F-B574-CA8CAE341642}" type="slidenum">
              <a:rPr lang="uk-UA" smtClean="0"/>
              <a:t>3</a:t>
            </a:fld>
            <a:endParaRPr lang="uk-UA"/>
          </a:p>
        </p:txBody>
      </p:sp>
    </p:spTree>
    <p:extLst>
      <p:ext uri="{BB962C8B-B14F-4D97-AF65-F5344CB8AC3E}">
        <p14:creationId xmlns:p14="http://schemas.microsoft.com/office/powerpoint/2010/main" val="3786662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1"/>
                </a:solidFill>
                <a:effectLst/>
                <a:latin typeface="+mn-lt"/>
                <a:ea typeface="+mn-ea"/>
                <a:cs typeface="+mn-cs"/>
              </a:rPr>
              <a:t>Meteorological parameters in the dataset are average temperature, precipitation, humidity, cloud cover, wind speed, wind gust, global radiation, sunshine, pressure, and barbeque weather. Here, the precipitation and temperature data are observed from 2000 to 2010. The analyses and predictions are performed on .csv and excel files using Python, </a:t>
            </a:r>
            <a:r>
              <a:rPr lang="en-US" sz="1600" kern="1200" dirty="0" err="1">
                <a:solidFill>
                  <a:schemeClr val="tx1"/>
                </a:solidFill>
                <a:effectLst/>
                <a:latin typeface="+mn-lt"/>
                <a:ea typeface="+mn-ea"/>
                <a:cs typeface="+mn-cs"/>
              </a:rPr>
              <a:t>Mysql</a:t>
            </a:r>
            <a:r>
              <a:rPr lang="en-US" sz="1600" kern="1200" dirty="0">
                <a:solidFill>
                  <a:schemeClr val="tx1"/>
                </a:solidFill>
                <a:effectLst/>
                <a:latin typeface="+mn-lt"/>
                <a:ea typeface="+mn-ea"/>
                <a:cs typeface="+mn-cs"/>
              </a:rPr>
              <a:t>, and Tableau </a:t>
            </a:r>
            <a:r>
              <a:rPr lang="en-US" sz="1600" kern="1200" dirty="0" err="1">
                <a:solidFill>
                  <a:schemeClr val="tx1"/>
                </a:solidFill>
                <a:effectLst/>
                <a:latin typeface="+mn-lt"/>
                <a:ea typeface="+mn-ea"/>
                <a:cs typeface="+mn-cs"/>
              </a:rPr>
              <a:t>softwares</a:t>
            </a:r>
            <a:r>
              <a:rPr lang="en-US" sz="1600" kern="1200" dirty="0">
                <a:solidFill>
                  <a:schemeClr val="tx1"/>
                </a:solidFill>
                <a:effectLst/>
                <a:latin typeface="+mn-lt"/>
                <a:ea typeface="+mn-ea"/>
                <a:cs typeface="+mn-cs"/>
              </a:rPr>
              <a:t>.</a:t>
            </a:r>
            <a:endParaRPr lang="tr-TR"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 </a:t>
            </a:r>
            <a:endParaRPr lang="tr-TR"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The methods of this study include the followings: </a:t>
            </a:r>
            <a:endParaRPr lang="tr-TR"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	Get data</a:t>
            </a:r>
            <a:endParaRPr lang="tr-TR"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	Exploratory data analyses</a:t>
            </a:r>
            <a:endParaRPr lang="tr-TR"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	Data cleaning</a:t>
            </a:r>
            <a:endParaRPr lang="tr-TR"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	Data visualization</a:t>
            </a:r>
            <a:endParaRPr lang="tr-TR"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	Hypothesis testing</a:t>
            </a:r>
            <a:endParaRPr lang="tr-TR"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	Data wrangling</a:t>
            </a:r>
            <a:endParaRPr lang="tr-TR"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	Build model</a:t>
            </a:r>
            <a:endParaRPr lang="tr-TR" sz="1600" kern="1200" dirty="0">
              <a:solidFill>
                <a:schemeClr val="tx1"/>
              </a:solidFill>
              <a:effectLst/>
              <a:latin typeface="+mn-lt"/>
              <a:ea typeface="+mn-ea"/>
              <a:cs typeface="+mn-cs"/>
            </a:endParaRPr>
          </a:p>
          <a:p>
            <a:endParaRPr lang="en-US" sz="1600" kern="1200" dirty="0">
              <a:solidFill>
                <a:schemeClr val="tx1"/>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One sided hypothesis is created to be tested. Based on average temperature in Dusseldorf between 2000-20, the hypothesis tests if average temperature in Dusseldorf between 2000-2010 is more than 10.8 C. P-value suggest that the null hypothesis can be rejected.</a:t>
            </a:r>
            <a:endParaRPr lang="tr-TR" sz="1600" kern="1200" dirty="0">
              <a:solidFill>
                <a:schemeClr val="tx1"/>
              </a:solidFill>
              <a:effectLst/>
              <a:latin typeface="+mn-lt"/>
              <a:ea typeface="+mn-ea"/>
              <a:cs typeface="+mn-cs"/>
            </a:endParaRPr>
          </a:p>
          <a:p>
            <a:endParaRPr lang="en-TR" sz="16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045B7DE-1198-4F2F-B574-CA8CAE341642}" type="slidenum">
              <a:rPr lang="tr-TR" smtClean="0"/>
              <a:t>4</a:t>
            </a:fld>
            <a:endParaRPr lang="tr-TR"/>
          </a:p>
        </p:txBody>
      </p:sp>
    </p:spTree>
    <p:extLst>
      <p:ext uri="{BB962C8B-B14F-4D97-AF65-F5344CB8AC3E}">
        <p14:creationId xmlns:p14="http://schemas.microsoft.com/office/powerpoint/2010/main" val="2797412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1"/>
                </a:solidFill>
                <a:effectLst/>
                <a:latin typeface="+mn-lt"/>
                <a:ea typeface="+mn-ea"/>
                <a:cs typeface="+mn-cs"/>
              </a:rPr>
              <a:t>Meteorological parameters in the dataset are average temperature, precipitation, humidity, cloud cover, wind speed, wind gust, global radiation, sunshine, pressure, and barbeque weather. Here, the precipitation and temperature data are observed from 2000 to 2010. The analyses and predictions are performed on .csv and excel files using Python, </a:t>
            </a:r>
            <a:r>
              <a:rPr lang="en-US" sz="1600" kern="1200" dirty="0" err="1">
                <a:solidFill>
                  <a:schemeClr val="tx1"/>
                </a:solidFill>
                <a:effectLst/>
                <a:latin typeface="+mn-lt"/>
                <a:ea typeface="+mn-ea"/>
                <a:cs typeface="+mn-cs"/>
              </a:rPr>
              <a:t>Mysql</a:t>
            </a:r>
            <a:r>
              <a:rPr lang="en-US" sz="1600" kern="1200" dirty="0">
                <a:solidFill>
                  <a:schemeClr val="tx1"/>
                </a:solidFill>
                <a:effectLst/>
                <a:latin typeface="+mn-lt"/>
                <a:ea typeface="+mn-ea"/>
                <a:cs typeface="+mn-cs"/>
              </a:rPr>
              <a:t>, and Tableau </a:t>
            </a:r>
            <a:r>
              <a:rPr lang="en-US" sz="1600" kern="1200" dirty="0" err="1">
                <a:solidFill>
                  <a:schemeClr val="tx1"/>
                </a:solidFill>
                <a:effectLst/>
                <a:latin typeface="+mn-lt"/>
                <a:ea typeface="+mn-ea"/>
                <a:cs typeface="+mn-cs"/>
              </a:rPr>
              <a:t>softwares</a:t>
            </a:r>
            <a:r>
              <a:rPr lang="en-US" sz="1600" kern="1200" dirty="0">
                <a:solidFill>
                  <a:schemeClr val="tx1"/>
                </a:solidFill>
                <a:effectLst/>
                <a:latin typeface="+mn-lt"/>
                <a:ea typeface="+mn-ea"/>
                <a:cs typeface="+mn-cs"/>
              </a:rPr>
              <a:t>.</a:t>
            </a:r>
            <a:endParaRPr lang="tr-TR"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 </a:t>
            </a:r>
            <a:endParaRPr lang="tr-TR"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The methods of this study include the followings: </a:t>
            </a:r>
            <a:endParaRPr lang="tr-TR"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	Get data</a:t>
            </a:r>
            <a:endParaRPr lang="tr-TR"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	Exploratory data analyses</a:t>
            </a:r>
            <a:endParaRPr lang="tr-TR"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	Data cleaning</a:t>
            </a:r>
            <a:endParaRPr lang="tr-TR"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	Data visualization</a:t>
            </a:r>
            <a:endParaRPr lang="tr-TR"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	Hypothesis testing</a:t>
            </a:r>
            <a:endParaRPr lang="tr-TR"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	Data wrangling</a:t>
            </a:r>
            <a:endParaRPr lang="tr-TR"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	Build model</a:t>
            </a:r>
            <a:endParaRPr lang="tr-TR" sz="1600" kern="1200" dirty="0">
              <a:solidFill>
                <a:schemeClr val="tx1"/>
              </a:solidFill>
              <a:effectLst/>
              <a:latin typeface="+mn-lt"/>
              <a:ea typeface="+mn-ea"/>
              <a:cs typeface="+mn-cs"/>
            </a:endParaRPr>
          </a:p>
          <a:p>
            <a:endParaRPr lang="en-US" sz="1600" kern="1200" dirty="0">
              <a:solidFill>
                <a:schemeClr val="tx1"/>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One sided hypothesis is created to be tested. Based on average temperature in Dusseldorf between 2000-20, the hypothesis tests if average temperature in Dusseldorf between 2000-2010 is more than 10.8 C. P-value suggest that the null hypothesis can be rejected.</a:t>
            </a:r>
            <a:endParaRPr lang="tr-TR" sz="1600" kern="1200" dirty="0">
              <a:solidFill>
                <a:schemeClr val="tx1"/>
              </a:solidFill>
              <a:effectLst/>
              <a:latin typeface="+mn-lt"/>
              <a:ea typeface="+mn-ea"/>
              <a:cs typeface="+mn-cs"/>
            </a:endParaRPr>
          </a:p>
          <a:p>
            <a:endParaRPr lang="en-TR" sz="16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045B7DE-1198-4F2F-B574-CA8CAE341642}" type="slidenum">
              <a:rPr lang="tr-TR" smtClean="0"/>
              <a:t>5</a:t>
            </a:fld>
            <a:endParaRPr lang="tr-TR"/>
          </a:p>
        </p:txBody>
      </p:sp>
    </p:spTree>
    <p:extLst>
      <p:ext uri="{BB962C8B-B14F-4D97-AF65-F5344CB8AC3E}">
        <p14:creationId xmlns:p14="http://schemas.microsoft.com/office/powerpoint/2010/main" val="2836739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1"/>
                </a:solidFill>
                <a:effectLst/>
                <a:latin typeface="+mn-lt"/>
                <a:ea typeface="+mn-ea"/>
                <a:cs typeface="+mn-cs"/>
              </a:rPr>
              <a:t>Meteorological parameters in the dataset are average temperature, precipitation, humidity, cloud cover, wind speed, wind gust, global radiation, sunshine, pressure, and barbeque weather. Here, the precipitation and temperature data are observed from 2000 to 2010. The analyses and predictions are performed on .csv and excel files using Python, </a:t>
            </a:r>
            <a:r>
              <a:rPr lang="en-US" sz="1600" kern="1200" dirty="0" err="1">
                <a:solidFill>
                  <a:schemeClr val="tx1"/>
                </a:solidFill>
                <a:effectLst/>
                <a:latin typeface="+mn-lt"/>
                <a:ea typeface="+mn-ea"/>
                <a:cs typeface="+mn-cs"/>
              </a:rPr>
              <a:t>Mysql</a:t>
            </a:r>
            <a:r>
              <a:rPr lang="en-US" sz="1600" kern="1200" dirty="0">
                <a:solidFill>
                  <a:schemeClr val="tx1"/>
                </a:solidFill>
                <a:effectLst/>
                <a:latin typeface="+mn-lt"/>
                <a:ea typeface="+mn-ea"/>
                <a:cs typeface="+mn-cs"/>
              </a:rPr>
              <a:t>, and Tableau </a:t>
            </a:r>
            <a:r>
              <a:rPr lang="en-US" sz="1600" kern="1200" dirty="0" err="1">
                <a:solidFill>
                  <a:schemeClr val="tx1"/>
                </a:solidFill>
                <a:effectLst/>
                <a:latin typeface="+mn-lt"/>
                <a:ea typeface="+mn-ea"/>
                <a:cs typeface="+mn-cs"/>
              </a:rPr>
              <a:t>softwares</a:t>
            </a:r>
            <a:r>
              <a:rPr lang="en-US" sz="1600" kern="1200" dirty="0">
                <a:solidFill>
                  <a:schemeClr val="tx1"/>
                </a:solidFill>
                <a:effectLst/>
                <a:latin typeface="+mn-lt"/>
                <a:ea typeface="+mn-ea"/>
                <a:cs typeface="+mn-cs"/>
              </a:rPr>
              <a:t>.</a:t>
            </a:r>
            <a:endParaRPr lang="tr-TR"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 </a:t>
            </a:r>
            <a:endParaRPr lang="tr-TR"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The methods of this study include the followings: </a:t>
            </a:r>
            <a:endParaRPr lang="tr-TR"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	Get data</a:t>
            </a:r>
            <a:endParaRPr lang="tr-TR"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	Exploratory data analyses</a:t>
            </a:r>
            <a:endParaRPr lang="tr-TR"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	Data cleaning</a:t>
            </a:r>
            <a:endParaRPr lang="tr-TR"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	Data visualization</a:t>
            </a:r>
            <a:endParaRPr lang="tr-TR"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	Hypothesis testing</a:t>
            </a:r>
            <a:endParaRPr lang="tr-TR"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	Data wrangling</a:t>
            </a:r>
            <a:endParaRPr lang="tr-TR"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	Build model</a:t>
            </a:r>
            <a:endParaRPr lang="tr-TR" sz="1600" kern="1200" dirty="0">
              <a:solidFill>
                <a:schemeClr val="tx1"/>
              </a:solidFill>
              <a:effectLst/>
              <a:latin typeface="+mn-lt"/>
              <a:ea typeface="+mn-ea"/>
              <a:cs typeface="+mn-cs"/>
            </a:endParaRPr>
          </a:p>
          <a:p>
            <a:endParaRPr lang="en-US" sz="1600" kern="1200" dirty="0">
              <a:solidFill>
                <a:schemeClr val="tx1"/>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One sided hypothesis is created to be tested. Based on average temperature in Dusseldorf between 2000-20, the hypothesis tests if average temperature in Dusseldorf between 2000-2010 is more than 10.8 C. P-value suggest that the null hypothesis can be rejected.</a:t>
            </a:r>
            <a:endParaRPr lang="tr-TR" sz="1600" kern="1200" dirty="0">
              <a:solidFill>
                <a:schemeClr val="tx1"/>
              </a:solidFill>
              <a:effectLst/>
              <a:latin typeface="+mn-lt"/>
              <a:ea typeface="+mn-ea"/>
              <a:cs typeface="+mn-cs"/>
            </a:endParaRPr>
          </a:p>
          <a:p>
            <a:endParaRPr lang="en-TR" sz="16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045B7DE-1198-4F2F-B574-CA8CAE341642}" type="slidenum">
              <a:rPr lang="tr-TR" smtClean="0"/>
              <a:t>6</a:t>
            </a:fld>
            <a:endParaRPr lang="tr-TR"/>
          </a:p>
        </p:txBody>
      </p:sp>
    </p:spTree>
    <p:extLst>
      <p:ext uri="{BB962C8B-B14F-4D97-AF65-F5344CB8AC3E}">
        <p14:creationId xmlns:p14="http://schemas.microsoft.com/office/powerpoint/2010/main" val="4156550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Here are the results of the linear regression model. Firstly, the model is trained using Dusseldorf data between 2000 and 2010. The predicted average temperature for Dusseldorf is 11.10 °C.  And the r2 score is 0.77. </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sz="1600" kern="1200" dirty="0">
              <a:solidFill>
                <a:schemeClr val="tx1"/>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After that, the model is tested with </a:t>
            </a:r>
            <a:r>
              <a:rPr lang="en-US" sz="1600" kern="1200" dirty="0" err="1">
                <a:solidFill>
                  <a:schemeClr val="tx1"/>
                </a:solidFill>
                <a:effectLst/>
                <a:latin typeface="+mn-lt"/>
                <a:ea typeface="+mn-ea"/>
                <a:cs typeface="+mn-cs"/>
              </a:rPr>
              <a:t>Muenchen</a:t>
            </a:r>
            <a:r>
              <a:rPr lang="en-US" sz="1600" kern="1200" dirty="0">
                <a:solidFill>
                  <a:schemeClr val="tx1"/>
                </a:solidFill>
                <a:effectLst/>
                <a:latin typeface="+mn-lt"/>
                <a:ea typeface="+mn-ea"/>
                <a:cs typeface="+mn-cs"/>
              </a:rPr>
              <a:t> data for 2001. The predicted annual temperature for </a:t>
            </a:r>
            <a:r>
              <a:rPr lang="en-US" sz="1600" kern="1200" dirty="0" err="1">
                <a:solidFill>
                  <a:schemeClr val="tx1"/>
                </a:solidFill>
                <a:effectLst/>
                <a:latin typeface="+mn-lt"/>
                <a:ea typeface="+mn-ea"/>
                <a:cs typeface="+mn-cs"/>
              </a:rPr>
              <a:t>Muenchen</a:t>
            </a:r>
            <a:r>
              <a:rPr lang="en-US" sz="1600" kern="1200" dirty="0">
                <a:solidFill>
                  <a:schemeClr val="tx1"/>
                </a:solidFill>
                <a:effectLst/>
                <a:latin typeface="+mn-lt"/>
                <a:ea typeface="+mn-ea"/>
                <a:cs typeface="+mn-cs"/>
              </a:rPr>
              <a:t> is 11.50 °C. The r2 score of test is a little bit lower than that of the train. Because the model is tested with data that the model has not seen before. </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sz="1600" kern="1200" dirty="0">
              <a:solidFill>
                <a:schemeClr val="tx1"/>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Our model predicts the average temperature well. The r2 score decreased up to 0.74 since the meteorological parameters making very high correlation were removed from the model such as minimum and maximum temperatures. </a:t>
            </a:r>
            <a:endParaRPr lang="tr-TR" sz="1600" kern="1200" dirty="0">
              <a:solidFill>
                <a:schemeClr val="tx1"/>
              </a:solidFill>
              <a:effectLst/>
              <a:latin typeface="+mn-lt"/>
              <a:ea typeface="+mn-ea"/>
              <a:cs typeface="+mn-cs"/>
            </a:endParaRPr>
          </a:p>
          <a:p>
            <a:endParaRPr lang="en-TR" sz="16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045B7DE-1198-4F2F-B574-CA8CAE341642}" type="slidenum">
              <a:rPr lang="tr-TR" smtClean="0"/>
              <a:t>7</a:t>
            </a:fld>
            <a:endParaRPr lang="tr-TR"/>
          </a:p>
        </p:txBody>
      </p:sp>
    </p:spTree>
    <p:extLst>
      <p:ext uri="{BB962C8B-B14F-4D97-AF65-F5344CB8AC3E}">
        <p14:creationId xmlns:p14="http://schemas.microsoft.com/office/powerpoint/2010/main" val="1685701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Here are the results of the linear regression model. Firstly, the model is trained using Dusseldorf data between 2000 and 2010. The predicted average temperature for Dusseldorf is 11.10 °C.  And the r2 score is 0.77. </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sz="1600" kern="1200" dirty="0">
              <a:solidFill>
                <a:schemeClr val="tx1"/>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After that, the model is tested with </a:t>
            </a:r>
            <a:r>
              <a:rPr lang="en-US" sz="1600" kern="1200" dirty="0" err="1">
                <a:solidFill>
                  <a:schemeClr val="tx1"/>
                </a:solidFill>
                <a:effectLst/>
                <a:latin typeface="+mn-lt"/>
                <a:ea typeface="+mn-ea"/>
                <a:cs typeface="+mn-cs"/>
              </a:rPr>
              <a:t>Muenchen</a:t>
            </a:r>
            <a:r>
              <a:rPr lang="en-US" sz="1600" kern="1200" dirty="0">
                <a:solidFill>
                  <a:schemeClr val="tx1"/>
                </a:solidFill>
                <a:effectLst/>
                <a:latin typeface="+mn-lt"/>
                <a:ea typeface="+mn-ea"/>
                <a:cs typeface="+mn-cs"/>
              </a:rPr>
              <a:t> data for 2001. The predicted annual temperature for </a:t>
            </a:r>
            <a:r>
              <a:rPr lang="en-US" sz="1600" kern="1200" dirty="0" err="1">
                <a:solidFill>
                  <a:schemeClr val="tx1"/>
                </a:solidFill>
                <a:effectLst/>
                <a:latin typeface="+mn-lt"/>
                <a:ea typeface="+mn-ea"/>
                <a:cs typeface="+mn-cs"/>
              </a:rPr>
              <a:t>Muenchen</a:t>
            </a:r>
            <a:r>
              <a:rPr lang="en-US" sz="1600" kern="1200" dirty="0">
                <a:solidFill>
                  <a:schemeClr val="tx1"/>
                </a:solidFill>
                <a:effectLst/>
                <a:latin typeface="+mn-lt"/>
                <a:ea typeface="+mn-ea"/>
                <a:cs typeface="+mn-cs"/>
              </a:rPr>
              <a:t> is 11.50 °C. The r2 score of test is a little bit lower than that of the train. Because the model is tested with data that the model has not seen before. </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sz="1600" kern="1200" dirty="0">
              <a:solidFill>
                <a:schemeClr val="tx1"/>
              </a:solidFill>
              <a:effectLst/>
              <a:latin typeface="+mn-lt"/>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Our model predicts the average temperature well. The r2 score decreased up to 0.74 since the meteorological parameters making very high correlation were removed from the model such as minimum and maximum temperatures. </a:t>
            </a:r>
            <a:endParaRPr lang="tr-TR" sz="1600" kern="1200" dirty="0">
              <a:solidFill>
                <a:schemeClr val="tx1"/>
              </a:solidFill>
              <a:effectLst/>
              <a:latin typeface="+mn-lt"/>
              <a:ea typeface="+mn-ea"/>
              <a:cs typeface="+mn-cs"/>
            </a:endParaRPr>
          </a:p>
          <a:p>
            <a:endParaRPr lang="en-TR" sz="16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045B7DE-1198-4F2F-B574-CA8CAE341642}" type="slidenum">
              <a:rPr lang="tr-TR" smtClean="0"/>
              <a:t>8</a:t>
            </a:fld>
            <a:endParaRPr lang="tr-TR"/>
          </a:p>
        </p:txBody>
      </p:sp>
    </p:spTree>
    <p:extLst>
      <p:ext uri="{BB962C8B-B14F-4D97-AF65-F5344CB8AC3E}">
        <p14:creationId xmlns:p14="http://schemas.microsoft.com/office/powerpoint/2010/main" val="4032069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Here are the predicted temperatures in </a:t>
            </a:r>
            <a:r>
              <a:rPr lang="en-US" sz="1600" kern="1200" dirty="0" err="1">
                <a:solidFill>
                  <a:schemeClr val="tx1"/>
                </a:solidFill>
                <a:effectLst/>
                <a:latin typeface="+mn-lt"/>
                <a:ea typeface="+mn-ea"/>
                <a:cs typeface="+mn-cs"/>
              </a:rPr>
              <a:t>Muenchen</a:t>
            </a:r>
            <a:r>
              <a:rPr lang="en-US" sz="1600" kern="1200" dirty="0">
                <a:solidFill>
                  <a:schemeClr val="tx1"/>
                </a:solidFill>
                <a:effectLst/>
                <a:latin typeface="+mn-lt"/>
                <a:ea typeface="+mn-ea"/>
                <a:cs typeface="+mn-cs"/>
              </a:rPr>
              <a:t> for 2001 and their relationship with sunshine. The temperature increases with increasing sunshine during summer.</a:t>
            </a:r>
            <a:endParaRPr lang="tr-TR" sz="1600" kern="1200" dirty="0">
              <a:solidFill>
                <a:schemeClr val="tx1"/>
              </a:solidFill>
              <a:effectLst/>
              <a:latin typeface="+mn-lt"/>
              <a:ea typeface="+mn-ea"/>
              <a:cs typeface="+mn-cs"/>
            </a:endParaRPr>
          </a:p>
          <a:p>
            <a:endParaRPr lang="en-TR" sz="16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045B7DE-1198-4F2F-B574-CA8CAE341642}" type="slidenum">
              <a:rPr lang="uk-UA" smtClean="0"/>
              <a:t>9</a:t>
            </a:fld>
            <a:endParaRPr lang="uk-UA"/>
          </a:p>
        </p:txBody>
      </p:sp>
    </p:spTree>
    <p:extLst>
      <p:ext uri="{BB962C8B-B14F-4D97-AF65-F5344CB8AC3E}">
        <p14:creationId xmlns:p14="http://schemas.microsoft.com/office/powerpoint/2010/main" val="1411788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BC0EA263-B88C-9F47-9FCC-029C8EE395AE}" type="datetime1">
              <a:rPr lang="tr-TR" smtClean="0"/>
              <a:t>13.12.2022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C04E5F2-79C5-A041-9601-3DCCF0409262}" type="datetime1">
              <a:rPr lang="tr-TR" smtClean="0"/>
              <a:t>13.12.2022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E5B59D-101A-3941-BC4D-4D66BBF63CDF}" type="datetime1">
              <a:rPr lang="tr-TR" smtClean="0"/>
              <a:t>13.12.2022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2256BE5-C6F6-6B48-89C0-7477EBC59E72}" type="datetime1">
              <a:rPr lang="tr-TR" smtClean="0"/>
              <a:t>13.12.2022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6E5EA1-7EF3-2F42-A942-83B1F6F05766}" type="datetime1">
              <a:rPr lang="tr-TR" smtClean="0"/>
              <a:t>13.12.2022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6F6C4DC-98E7-9345-AA42-1A935BFBD966}" type="datetime1">
              <a:rPr lang="tr-TR" smtClean="0"/>
              <a:t>13.12.2022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2" y="1596571"/>
            <a:ext cx="487553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96571"/>
            <a:ext cx="487553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80B304A-9371-7D4A-9CF8-6A5C97407AE0}" type="datetime1">
              <a:rPr lang="tr-TR" smtClean="0"/>
              <a:t>13.12.2022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D2B637A6-1DFD-2B42-8B65-DD9B7AD88D80}" type="datetime1">
              <a:rPr lang="tr-TR" smtClean="0"/>
              <a:t>13.12.2022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Date Placeholder 1"/>
          <p:cNvSpPr>
            <a:spLocks noGrp="1"/>
          </p:cNvSpPr>
          <p:nvPr>
            <p:ph type="dt" sz="half" idx="10"/>
          </p:nvPr>
        </p:nvSpPr>
        <p:spPr/>
        <p:txBody>
          <a:bodyPr/>
          <a:lstStyle/>
          <a:p>
            <a:fld id="{46E9B0F7-1445-614B-B777-267AE4168E55}" type="datetime1">
              <a:rPr lang="tr-TR" smtClean="0"/>
              <a:t>13.12.2022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D4834AB5-5B29-3543-B1B5-75FB85C11F26}" type="datetime1">
              <a:rPr lang="tr-TR" smtClean="0"/>
              <a:t>13.12.2022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A6F6852-2638-DF48-AF57-46ECB7FCE08C}" type="datetime1">
              <a:rPr lang="tr-TR" smtClean="0"/>
              <a:t>13.12.2022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endParaRPr/>
          </a:p>
        </p:txBody>
      </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5EB448BC-640B-6442-B28A-F1499F4CBAFF}" type="datetime1">
              <a:rPr lang="tr-TR" smtClean="0"/>
              <a:t>13.12.2022</a:t>
            </a:fld>
            <a:endParaRPr/>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836612" y="1066800"/>
            <a:ext cx="10668000" cy="2193068"/>
          </a:xfrm>
          <a:solidFill>
            <a:schemeClr val="bg1"/>
          </a:solidFill>
        </p:spPr>
        <p:txBody>
          <a:bodyPr/>
          <a:lstStyle/>
          <a:p>
            <a:pPr algn="ctr">
              <a:lnSpc>
                <a:spcPct val="150000"/>
              </a:lnSpc>
            </a:pPr>
            <a:r>
              <a:rPr lang="tr-TR" sz="3100" b="1" dirty="0"/>
              <a:t>Analysis </a:t>
            </a:r>
            <a:r>
              <a:rPr lang="tr-TR" sz="3100" b="1" dirty="0" err="1"/>
              <a:t>and</a:t>
            </a:r>
            <a:r>
              <a:rPr lang="tr-TR" sz="3100" b="1" dirty="0"/>
              <a:t> </a:t>
            </a:r>
            <a:r>
              <a:rPr lang="tr-TR" sz="3100" b="1" dirty="0" err="1"/>
              <a:t>prediction</a:t>
            </a:r>
            <a:r>
              <a:rPr lang="tr-TR" sz="3100" b="1" dirty="0"/>
              <a:t> of </a:t>
            </a:r>
            <a:r>
              <a:rPr lang="tr-TR" sz="3100" b="1" dirty="0" err="1"/>
              <a:t>average</a:t>
            </a:r>
            <a:r>
              <a:rPr lang="tr-TR" sz="3100" b="1" dirty="0"/>
              <a:t> </a:t>
            </a:r>
            <a:r>
              <a:rPr lang="tr-TR" sz="3100" b="1" dirty="0" err="1"/>
              <a:t>temperature</a:t>
            </a:r>
            <a:r>
              <a:rPr lang="tr-TR" sz="3100" b="1" dirty="0"/>
              <a:t> </a:t>
            </a:r>
            <a:r>
              <a:rPr lang="tr-TR" sz="3100" b="1" dirty="0" err="1"/>
              <a:t>based</a:t>
            </a:r>
            <a:r>
              <a:rPr lang="tr-TR" sz="3100" b="1" dirty="0"/>
              <a:t> on </a:t>
            </a:r>
            <a:r>
              <a:rPr lang="tr-TR" sz="3100" b="1" dirty="0" err="1"/>
              <a:t>meteorological</a:t>
            </a:r>
            <a:r>
              <a:rPr lang="tr-TR" sz="3100" b="1" dirty="0"/>
              <a:t> data</a:t>
            </a:r>
            <a:endParaRPr lang="tr-TR" sz="3100" dirty="0"/>
          </a:p>
        </p:txBody>
      </p:sp>
      <p:sp>
        <p:nvSpPr>
          <p:cNvPr id="6" name="Subtitle 2"/>
          <p:cNvSpPr>
            <a:spLocks noGrp="1"/>
          </p:cNvSpPr>
          <p:nvPr>
            <p:ph type="subTitle" idx="1"/>
          </p:nvPr>
        </p:nvSpPr>
        <p:spPr>
          <a:xfrm>
            <a:off x="0" y="3770229"/>
            <a:ext cx="12188824" cy="1411371"/>
          </a:xfrm>
        </p:spPr>
        <p:txBody>
          <a:bodyPr>
            <a:noAutofit/>
          </a:bodyPr>
          <a:lstStyle/>
          <a:p>
            <a:pPr algn="ctr">
              <a:lnSpc>
                <a:spcPct val="100000"/>
              </a:lnSpc>
            </a:pPr>
            <a:r>
              <a:rPr lang="tr-TR" sz="2000" dirty="0" err="1">
                <a:solidFill>
                  <a:schemeClr val="tx1"/>
                </a:solidFill>
                <a:latin typeface="Constantia" panose="02030602050306030303" pitchFamily="18" charset="0"/>
              </a:rPr>
              <a:t>Mid</a:t>
            </a:r>
            <a:r>
              <a:rPr lang="tr-TR" sz="2000" dirty="0">
                <a:solidFill>
                  <a:schemeClr val="tx1"/>
                </a:solidFill>
                <a:latin typeface="Constantia" panose="02030602050306030303" pitchFamily="18" charset="0"/>
              </a:rPr>
              <a:t> </a:t>
            </a:r>
            <a:r>
              <a:rPr lang="tr-TR" sz="2000" dirty="0" err="1">
                <a:solidFill>
                  <a:schemeClr val="tx1"/>
                </a:solidFill>
                <a:latin typeface="Constantia" panose="02030602050306030303" pitchFamily="18" charset="0"/>
              </a:rPr>
              <a:t>Bootcamp</a:t>
            </a:r>
            <a:r>
              <a:rPr lang="tr-TR" sz="2000" dirty="0">
                <a:solidFill>
                  <a:schemeClr val="tx1"/>
                </a:solidFill>
                <a:latin typeface="Constantia" panose="02030602050306030303" pitchFamily="18" charset="0"/>
              </a:rPr>
              <a:t> Project</a:t>
            </a:r>
            <a:endParaRPr lang="en-US" sz="2000" dirty="0">
              <a:solidFill>
                <a:schemeClr val="tx1"/>
              </a:solidFill>
              <a:latin typeface="Constantia" panose="02030602050306030303" pitchFamily="18" charset="0"/>
            </a:endParaRPr>
          </a:p>
          <a:p>
            <a:pPr algn="ctr">
              <a:lnSpc>
                <a:spcPct val="100000"/>
              </a:lnSpc>
            </a:pPr>
            <a:r>
              <a:rPr lang="en-US" sz="2000" dirty="0">
                <a:solidFill>
                  <a:schemeClr val="tx1"/>
                </a:solidFill>
                <a:latin typeface="Constantia" panose="02030602050306030303" pitchFamily="18" charset="0"/>
              </a:rPr>
              <a:t>L. T. </a:t>
            </a:r>
            <a:r>
              <a:rPr lang="tr-TR" sz="2000" dirty="0">
                <a:solidFill>
                  <a:schemeClr val="tx1"/>
                </a:solidFill>
                <a:latin typeface="Constantia" panose="02030602050306030303" pitchFamily="18" charset="0"/>
              </a:rPr>
              <a:t>OZGUR YILDIRIM</a:t>
            </a:r>
            <a:endParaRPr lang="en-US" sz="1500" dirty="0">
              <a:solidFill>
                <a:schemeClr val="tx1"/>
              </a:solidFill>
              <a:latin typeface="Constantia" panose="02030602050306030303" pitchFamily="18" charset="0"/>
            </a:endParaRPr>
          </a:p>
        </p:txBody>
      </p:sp>
      <p:sp>
        <p:nvSpPr>
          <p:cNvPr id="9" name="Subtitle 2">
            <a:extLst>
              <a:ext uri="{FF2B5EF4-FFF2-40B4-BE49-F238E27FC236}">
                <a16:creationId xmlns:a16="http://schemas.microsoft.com/office/drawing/2014/main" id="{6166202B-B5E7-FC41-A187-85D3D985AE09}"/>
              </a:ext>
            </a:extLst>
          </p:cNvPr>
          <p:cNvSpPr txBox="1">
            <a:spLocks/>
          </p:cNvSpPr>
          <p:nvPr/>
        </p:nvSpPr>
        <p:spPr>
          <a:xfrm>
            <a:off x="9523412" y="6237640"/>
            <a:ext cx="2057400" cy="433716"/>
          </a:xfrm>
          <a:prstGeom prst="rect">
            <a:avLst/>
          </a:prstGeom>
        </p:spPr>
        <p:txBody>
          <a:bodyPr vert="horz" lIns="121899" tIns="60949" rIns="121899" bIns="60949" rtlCol="0">
            <a:noAutofit/>
          </a:bodyPr>
          <a:lstStyle>
            <a:lvl1pPr marL="0" indent="0" algn="l" defTabSz="1218987" rtl="0" eaLnBrk="1" latinLnBrk="0" hangingPunct="1">
              <a:lnSpc>
                <a:spcPct val="90000"/>
              </a:lnSpc>
              <a:spcBef>
                <a:spcPts val="1800"/>
              </a:spcBef>
              <a:buClr>
                <a:schemeClr val="accent1"/>
              </a:buClr>
              <a:buFont typeface="Arial" pitchFamily="34" charset="0"/>
              <a:buNone/>
              <a:defRPr sz="2800" kern="1200">
                <a:solidFill>
                  <a:schemeClr val="accent1"/>
                </a:solidFill>
                <a:latin typeface="+mn-lt"/>
                <a:ea typeface="+mn-ea"/>
                <a:cs typeface="+mn-cs"/>
              </a:defRPr>
            </a:lvl1pPr>
            <a:lvl2pPr marL="609493" indent="0" algn="ctr" defTabSz="1218987" rtl="0" eaLnBrk="1" latinLnBrk="0" hangingPunct="1">
              <a:lnSpc>
                <a:spcPct val="90000"/>
              </a:lnSpc>
              <a:spcBef>
                <a:spcPts val="1200"/>
              </a:spcBef>
              <a:buClr>
                <a:schemeClr val="accent1"/>
              </a:buClr>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buClr>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buClr>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buClr>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9pPr>
          </a:lstStyle>
          <a:p>
            <a:pPr algn="ctr">
              <a:lnSpc>
                <a:spcPct val="100000"/>
              </a:lnSpc>
            </a:pPr>
            <a:r>
              <a:rPr lang="tr-TR" sz="1500" dirty="0" err="1">
                <a:solidFill>
                  <a:schemeClr val="tx1"/>
                </a:solidFill>
                <a:latin typeface="Constantia" panose="02030602050306030303" pitchFamily="18" charset="0"/>
              </a:rPr>
              <a:t>October</a:t>
            </a:r>
            <a:r>
              <a:rPr lang="en-US" sz="1500" dirty="0">
                <a:solidFill>
                  <a:schemeClr val="tx1"/>
                </a:solidFill>
                <a:latin typeface="Constantia" panose="02030602050306030303" pitchFamily="18" charset="0"/>
              </a:rPr>
              <a:t> </a:t>
            </a:r>
            <a:r>
              <a:rPr lang="tr-TR" sz="1500" dirty="0">
                <a:solidFill>
                  <a:schemeClr val="tx1"/>
                </a:solidFill>
                <a:latin typeface="Constantia" panose="02030602050306030303" pitchFamily="18" charset="0"/>
              </a:rPr>
              <a:t>7</a:t>
            </a:r>
            <a:r>
              <a:rPr lang="en-US" sz="1500" baseline="30000" dirty="0" err="1">
                <a:solidFill>
                  <a:schemeClr val="tx1"/>
                </a:solidFill>
                <a:latin typeface="Constantia" panose="02030602050306030303" pitchFamily="18" charset="0"/>
              </a:rPr>
              <a:t>th</a:t>
            </a:r>
            <a:r>
              <a:rPr lang="en-US" sz="1500" dirty="0">
                <a:solidFill>
                  <a:schemeClr val="tx1"/>
                </a:solidFill>
                <a:latin typeface="Constantia" panose="02030602050306030303" pitchFamily="18" charset="0"/>
              </a:rPr>
              <a:t>, 2022</a:t>
            </a:r>
          </a:p>
        </p:txBody>
      </p:sp>
      <p:sp>
        <p:nvSpPr>
          <p:cNvPr id="3" name="TextBox 2">
            <a:extLst>
              <a:ext uri="{FF2B5EF4-FFF2-40B4-BE49-F238E27FC236}">
                <a16:creationId xmlns:a16="http://schemas.microsoft.com/office/drawing/2014/main" id="{19C4B67E-51F5-0148-A21B-8E33BA79FD15}"/>
              </a:ext>
            </a:extLst>
          </p:cNvPr>
          <p:cNvSpPr txBox="1"/>
          <p:nvPr/>
        </p:nvSpPr>
        <p:spPr>
          <a:xfrm>
            <a:off x="1178549" y="5987608"/>
            <a:ext cx="3962400" cy="600164"/>
          </a:xfrm>
          <a:prstGeom prst="rect">
            <a:avLst/>
          </a:prstGeom>
          <a:noFill/>
        </p:spPr>
        <p:txBody>
          <a:bodyPr wrap="square" rtlCol="0">
            <a:spAutoFit/>
          </a:bodyPr>
          <a:lstStyle/>
          <a:p>
            <a:r>
              <a:rPr lang="en-US" sz="1800" dirty="0" err="1"/>
              <a:t>Ironhack</a:t>
            </a:r>
            <a:endParaRPr lang="en-US" sz="1800" dirty="0"/>
          </a:p>
          <a:p>
            <a:r>
              <a:rPr lang="en-US" sz="1500" dirty="0"/>
              <a:t>Data Analytics Bootcamp</a:t>
            </a:r>
          </a:p>
        </p:txBody>
      </p:sp>
      <p:pic>
        <p:nvPicPr>
          <p:cNvPr id="5" name="Picture 4">
            <a:extLst>
              <a:ext uri="{FF2B5EF4-FFF2-40B4-BE49-F238E27FC236}">
                <a16:creationId xmlns:a16="http://schemas.microsoft.com/office/drawing/2014/main" id="{2368DA8D-B7C0-DA4C-94B1-4D1985C5B4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49" y="5691961"/>
            <a:ext cx="1079500" cy="1079500"/>
          </a:xfrm>
          <a:prstGeom prst="rect">
            <a:avLst/>
          </a:prstGeom>
        </p:spPr>
      </p:pic>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E8C3946-7281-DD4F-A35F-3A023617F98F}"/>
              </a:ext>
            </a:extLst>
          </p:cNvPr>
          <p:cNvSpPr/>
          <p:nvPr/>
        </p:nvSpPr>
        <p:spPr>
          <a:xfrm>
            <a:off x="714157" y="505438"/>
            <a:ext cx="4006027" cy="1122743"/>
          </a:xfrm>
          <a:prstGeom prst="rect">
            <a:avLst/>
          </a:prstGeom>
        </p:spPr>
        <p:txBody>
          <a:bodyPr wrap="square">
            <a:spAutoFit/>
          </a:bodyPr>
          <a:lstStyle/>
          <a:p>
            <a:pPr algn="just">
              <a:lnSpc>
                <a:spcPct val="200000"/>
              </a:lnSpc>
            </a:pPr>
            <a:r>
              <a:rPr lang="en-US" sz="1800" b="1" dirty="0"/>
              <a:t>Results and Discussion</a:t>
            </a:r>
          </a:p>
          <a:p>
            <a:pPr marL="285750" indent="-285750" algn="just">
              <a:lnSpc>
                <a:spcPct val="200000"/>
              </a:lnSpc>
              <a:buFont typeface="Arial" panose="020B0604020202020204" pitchFamily="34" charset="0"/>
              <a:buChar char="•"/>
            </a:pPr>
            <a:r>
              <a:rPr lang="en-US" sz="1800" b="1" dirty="0"/>
              <a:t>Logistic regression model</a:t>
            </a:r>
          </a:p>
        </p:txBody>
      </p:sp>
      <p:sp>
        <p:nvSpPr>
          <p:cNvPr id="10" name="Rectangle 9">
            <a:extLst>
              <a:ext uri="{FF2B5EF4-FFF2-40B4-BE49-F238E27FC236}">
                <a16:creationId xmlns:a16="http://schemas.microsoft.com/office/drawing/2014/main" id="{2D74CFD3-AE7F-EA43-A969-6D23700868CF}"/>
              </a:ext>
            </a:extLst>
          </p:cNvPr>
          <p:cNvSpPr/>
          <p:nvPr/>
        </p:nvSpPr>
        <p:spPr>
          <a:xfrm>
            <a:off x="909037" y="1623225"/>
            <a:ext cx="10515600" cy="3479029"/>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sz="1400" dirty="0"/>
              <a:t>Unevenly distributed data : no barbeque in Dusseldorf in 80% of the days between 2000-2010.</a:t>
            </a:r>
          </a:p>
          <a:p>
            <a:pPr marL="285750" indent="-285750" algn="just">
              <a:lnSpc>
                <a:spcPct val="200000"/>
              </a:lnSpc>
              <a:buFont typeface="Arial" panose="020B0604020202020204" pitchFamily="34" charset="0"/>
              <a:buChar char="•"/>
            </a:pPr>
            <a:r>
              <a:rPr lang="en-US" sz="1400" dirty="0"/>
              <a:t>Data is manipulated.</a:t>
            </a:r>
          </a:p>
          <a:p>
            <a:pPr marL="285750" indent="-285750" algn="just">
              <a:lnSpc>
                <a:spcPct val="200000"/>
              </a:lnSpc>
              <a:buFont typeface="Arial" panose="020B0604020202020204" pitchFamily="34" charset="0"/>
              <a:buChar char="•"/>
            </a:pPr>
            <a:endParaRPr lang="en-US" sz="1400" dirty="0"/>
          </a:p>
          <a:p>
            <a:pPr marL="285750" indent="-285750" algn="just">
              <a:lnSpc>
                <a:spcPct val="200000"/>
              </a:lnSpc>
              <a:buFont typeface="Arial" panose="020B0604020202020204" pitchFamily="34" charset="0"/>
              <a:buChar char="•"/>
            </a:pPr>
            <a:endParaRPr lang="en-US" sz="1400" dirty="0"/>
          </a:p>
          <a:p>
            <a:pPr marL="285750" indent="-285750" algn="just">
              <a:lnSpc>
                <a:spcPct val="200000"/>
              </a:lnSpc>
              <a:buFont typeface="Arial" panose="020B0604020202020204" pitchFamily="34" charset="0"/>
              <a:buChar char="•"/>
            </a:pPr>
            <a:endParaRPr lang="en-US" sz="1400" dirty="0"/>
          </a:p>
          <a:p>
            <a:pPr marL="285750" indent="-285750" algn="just">
              <a:lnSpc>
                <a:spcPct val="200000"/>
              </a:lnSpc>
              <a:buFont typeface="Arial" panose="020B0604020202020204" pitchFamily="34" charset="0"/>
              <a:buChar char="•"/>
            </a:pPr>
            <a:endParaRPr lang="en-US" sz="1400" dirty="0"/>
          </a:p>
          <a:p>
            <a:pPr marL="285750" indent="-285750" algn="just">
              <a:lnSpc>
                <a:spcPct val="200000"/>
              </a:lnSpc>
              <a:buFont typeface="Arial" panose="020B0604020202020204" pitchFamily="34" charset="0"/>
              <a:buChar char="•"/>
            </a:pPr>
            <a:endParaRPr lang="en-US" sz="1400" dirty="0"/>
          </a:p>
          <a:p>
            <a:pPr marL="285750" indent="-285750" algn="just">
              <a:lnSpc>
                <a:spcPct val="200000"/>
              </a:lnSpc>
              <a:buFont typeface="Arial" panose="020B0604020202020204" pitchFamily="34" charset="0"/>
              <a:buChar char="•"/>
            </a:pPr>
            <a:r>
              <a:rPr lang="en-US" sz="1400" dirty="0"/>
              <a:t>Logistic regression score: 0.932.</a:t>
            </a:r>
          </a:p>
        </p:txBody>
      </p:sp>
      <p:graphicFrame>
        <p:nvGraphicFramePr>
          <p:cNvPr id="2" name="Table 1">
            <a:extLst>
              <a:ext uri="{FF2B5EF4-FFF2-40B4-BE49-F238E27FC236}">
                <a16:creationId xmlns:a16="http://schemas.microsoft.com/office/drawing/2014/main" id="{87125EE5-82C7-A94A-A0CF-9EE9D9AE68A4}"/>
              </a:ext>
            </a:extLst>
          </p:cNvPr>
          <p:cNvGraphicFramePr>
            <a:graphicFrameLocks noGrp="1"/>
          </p:cNvGraphicFramePr>
          <p:nvPr>
            <p:extLst>
              <p:ext uri="{D42A27DB-BD31-4B8C-83A1-F6EECF244321}">
                <p14:modId xmlns:p14="http://schemas.microsoft.com/office/powerpoint/2010/main" val="2487374278"/>
              </p:ext>
            </p:extLst>
          </p:nvPr>
        </p:nvGraphicFramePr>
        <p:xfrm>
          <a:off x="885225" y="5334000"/>
          <a:ext cx="9552587" cy="1112520"/>
        </p:xfrm>
        <a:graphic>
          <a:graphicData uri="http://schemas.openxmlformats.org/drawingml/2006/table">
            <a:tbl>
              <a:tblPr firstRow="1" bandRow="1">
                <a:tableStyleId>{5940675A-B579-460E-94D1-54222C63F5DA}</a:tableStyleId>
              </a:tblPr>
              <a:tblGrid>
                <a:gridCol w="3040801">
                  <a:extLst>
                    <a:ext uri="{9D8B030D-6E8A-4147-A177-3AD203B41FA5}">
                      <a16:colId xmlns:a16="http://schemas.microsoft.com/office/drawing/2014/main" val="3074685022"/>
                    </a:ext>
                  </a:extLst>
                </a:gridCol>
                <a:gridCol w="2015986">
                  <a:extLst>
                    <a:ext uri="{9D8B030D-6E8A-4147-A177-3AD203B41FA5}">
                      <a16:colId xmlns:a16="http://schemas.microsoft.com/office/drawing/2014/main" val="801066846"/>
                    </a:ext>
                  </a:extLst>
                </a:gridCol>
                <a:gridCol w="2438400">
                  <a:extLst>
                    <a:ext uri="{9D8B030D-6E8A-4147-A177-3AD203B41FA5}">
                      <a16:colId xmlns:a16="http://schemas.microsoft.com/office/drawing/2014/main" val="1732606614"/>
                    </a:ext>
                  </a:extLst>
                </a:gridCol>
                <a:gridCol w="2057400">
                  <a:extLst>
                    <a:ext uri="{9D8B030D-6E8A-4147-A177-3AD203B41FA5}">
                      <a16:colId xmlns:a16="http://schemas.microsoft.com/office/drawing/2014/main" val="1651788012"/>
                    </a:ext>
                  </a:extLst>
                </a:gridCol>
              </a:tblGrid>
              <a:tr h="370840">
                <a:tc>
                  <a:txBody>
                    <a:bodyPr/>
                    <a:lstStyle/>
                    <a:p>
                      <a:pPr algn="ctr"/>
                      <a:endParaRPr lang="tr-TR" sz="1600" dirty="0"/>
                    </a:p>
                  </a:txBody>
                  <a:tcPr/>
                </a:tc>
                <a:tc>
                  <a:txBody>
                    <a:bodyPr/>
                    <a:lstStyle/>
                    <a:p>
                      <a:pPr algn="ctr"/>
                      <a:r>
                        <a:rPr lang="tr-TR" sz="1600" b="1" dirty="0"/>
                        <a:t>Precision</a:t>
                      </a:r>
                    </a:p>
                  </a:txBody>
                  <a:tcPr/>
                </a:tc>
                <a:tc>
                  <a:txBody>
                    <a:bodyPr/>
                    <a:lstStyle/>
                    <a:p>
                      <a:pPr algn="ctr"/>
                      <a:r>
                        <a:rPr lang="tr-TR" sz="1600" b="1" dirty="0" err="1"/>
                        <a:t>Recall</a:t>
                      </a:r>
                      <a:endParaRPr lang="tr-TR" sz="1600" b="1" dirty="0"/>
                    </a:p>
                  </a:txBody>
                  <a:tcPr/>
                </a:tc>
                <a:tc>
                  <a:txBody>
                    <a:bodyPr/>
                    <a:lstStyle/>
                    <a:p>
                      <a:pPr algn="ctr"/>
                      <a:r>
                        <a:rPr lang="tr-TR" sz="1600" b="1" dirty="0"/>
                        <a:t>F1</a:t>
                      </a:r>
                    </a:p>
                  </a:txBody>
                  <a:tcPr/>
                </a:tc>
                <a:extLst>
                  <a:ext uri="{0D108BD9-81ED-4DB2-BD59-A6C34878D82A}">
                    <a16:rowId xmlns:a16="http://schemas.microsoft.com/office/drawing/2014/main" val="1531839620"/>
                  </a:ext>
                </a:extLst>
              </a:tr>
              <a:tr h="370840">
                <a:tc>
                  <a:txBody>
                    <a:bodyPr/>
                    <a:lstStyle/>
                    <a:p>
                      <a:pPr algn="ctr"/>
                      <a:r>
                        <a:rPr lang="tr-TR" sz="1600" b="1" dirty="0" err="1"/>
                        <a:t>Before</a:t>
                      </a:r>
                      <a:r>
                        <a:rPr lang="tr-TR" sz="1600" b="1" dirty="0"/>
                        <a:t> data </a:t>
                      </a:r>
                      <a:r>
                        <a:rPr lang="tr-TR" sz="1600" b="1" dirty="0" err="1"/>
                        <a:t>manipulation</a:t>
                      </a:r>
                      <a:endParaRPr lang="tr-TR" sz="1600" b="1" dirty="0"/>
                    </a:p>
                  </a:txBody>
                  <a:tcPr/>
                </a:tc>
                <a:tc>
                  <a:txBody>
                    <a:bodyPr/>
                    <a:lstStyle/>
                    <a:p>
                      <a:pPr algn="ctr"/>
                      <a:r>
                        <a:rPr lang="tr-TR" sz="1600" dirty="0"/>
                        <a:t>0.87</a:t>
                      </a:r>
                    </a:p>
                  </a:txBody>
                  <a:tcPr/>
                </a:tc>
                <a:tc>
                  <a:txBody>
                    <a:bodyPr/>
                    <a:lstStyle/>
                    <a:p>
                      <a:pPr algn="ctr"/>
                      <a:r>
                        <a:rPr lang="tr-TR" sz="1600" dirty="0"/>
                        <a:t>0.83</a:t>
                      </a:r>
                    </a:p>
                  </a:txBody>
                  <a:tcPr/>
                </a:tc>
                <a:tc>
                  <a:txBody>
                    <a:bodyPr/>
                    <a:lstStyle/>
                    <a:p>
                      <a:pPr algn="ctr"/>
                      <a:r>
                        <a:rPr lang="tr-TR" sz="1600" dirty="0"/>
                        <a:t>0.85</a:t>
                      </a:r>
                    </a:p>
                  </a:txBody>
                  <a:tcPr/>
                </a:tc>
                <a:extLst>
                  <a:ext uri="{0D108BD9-81ED-4DB2-BD59-A6C34878D82A}">
                    <a16:rowId xmlns:a16="http://schemas.microsoft.com/office/drawing/2014/main" val="1104670115"/>
                  </a:ext>
                </a:extLst>
              </a:tr>
              <a:tr h="370840">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tr-TR" sz="1600" b="1" dirty="0" err="1"/>
                        <a:t>After</a:t>
                      </a:r>
                      <a:r>
                        <a:rPr lang="tr-TR" sz="1600" b="1" dirty="0"/>
                        <a:t> data </a:t>
                      </a:r>
                      <a:r>
                        <a:rPr lang="tr-TR" sz="1600" b="1" dirty="0" err="1"/>
                        <a:t>manipulation</a:t>
                      </a:r>
                      <a:endParaRPr lang="tr-TR" sz="1600" b="1" dirty="0"/>
                    </a:p>
                  </a:txBody>
                  <a:tcPr/>
                </a:tc>
                <a:tc>
                  <a:txBody>
                    <a:bodyPr/>
                    <a:lstStyle/>
                    <a:p>
                      <a:pPr algn="ctr"/>
                      <a:r>
                        <a:rPr lang="tr-TR" sz="1600" dirty="0"/>
                        <a:t>0.80</a:t>
                      </a:r>
                    </a:p>
                  </a:txBody>
                  <a:tcPr/>
                </a:tc>
                <a:tc>
                  <a:txBody>
                    <a:bodyPr/>
                    <a:lstStyle/>
                    <a:p>
                      <a:pPr algn="ctr"/>
                      <a:r>
                        <a:rPr lang="tr-TR" sz="1600" dirty="0"/>
                        <a:t>0.97</a:t>
                      </a:r>
                    </a:p>
                  </a:txBody>
                  <a:tcPr/>
                </a:tc>
                <a:tc>
                  <a:txBody>
                    <a:bodyPr/>
                    <a:lstStyle/>
                    <a:p>
                      <a:pPr algn="ctr"/>
                      <a:r>
                        <a:rPr lang="tr-TR" sz="1600" dirty="0"/>
                        <a:t>0.87</a:t>
                      </a:r>
                    </a:p>
                  </a:txBody>
                  <a:tcPr/>
                </a:tc>
                <a:extLst>
                  <a:ext uri="{0D108BD9-81ED-4DB2-BD59-A6C34878D82A}">
                    <a16:rowId xmlns:a16="http://schemas.microsoft.com/office/drawing/2014/main" val="3081588886"/>
                  </a:ext>
                </a:extLst>
              </a:tr>
            </a:tbl>
          </a:graphicData>
        </a:graphic>
      </p:graphicFrame>
      <p:pic>
        <p:nvPicPr>
          <p:cNvPr id="4" name="Picture 3">
            <a:extLst>
              <a:ext uri="{FF2B5EF4-FFF2-40B4-BE49-F238E27FC236}">
                <a16:creationId xmlns:a16="http://schemas.microsoft.com/office/drawing/2014/main" id="{A10C35B8-DCE0-5F4D-936C-BC9BC441C478}"/>
              </a:ext>
            </a:extLst>
          </p:cNvPr>
          <p:cNvPicPr>
            <a:picLocks noChangeAspect="1"/>
          </p:cNvPicPr>
          <p:nvPr/>
        </p:nvPicPr>
        <p:blipFill rotWithShape="1">
          <a:blip r:embed="rId3">
            <a:extLst>
              <a:ext uri="{28A0092B-C50C-407E-A947-70E740481C1C}">
                <a14:useLocalDpi xmlns:a14="http://schemas.microsoft.com/office/drawing/2010/main" val="0"/>
              </a:ext>
            </a:extLst>
          </a:blip>
          <a:srcRect b="17467"/>
          <a:stretch/>
        </p:blipFill>
        <p:spPr>
          <a:xfrm>
            <a:off x="2284412" y="2590800"/>
            <a:ext cx="3072442" cy="1791441"/>
          </a:xfrm>
          <a:prstGeom prst="rect">
            <a:avLst/>
          </a:prstGeom>
        </p:spPr>
      </p:pic>
      <p:pic>
        <p:nvPicPr>
          <p:cNvPr id="6" name="Picture 5">
            <a:extLst>
              <a:ext uri="{FF2B5EF4-FFF2-40B4-BE49-F238E27FC236}">
                <a16:creationId xmlns:a16="http://schemas.microsoft.com/office/drawing/2014/main" id="{816193FA-8488-6D48-985C-0524969EDB28}"/>
              </a:ext>
            </a:extLst>
          </p:cNvPr>
          <p:cNvPicPr>
            <a:picLocks noChangeAspect="1"/>
          </p:cNvPicPr>
          <p:nvPr/>
        </p:nvPicPr>
        <p:blipFill rotWithShape="1">
          <a:blip r:embed="rId4">
            <a:extLst>
              <a:ext uri="{28A0092B-C50C-407E-A947-70E740481C1C}">
                <a14:useLocalDpi xmlns:a14="http://schemas.microsoft.com/office/drawing/2010/main" val="0"/>
              </a:ext>
            </a:extLst>
          </a:blip>
          <a:srcRect b="17494"/>
          <a:stretch/>
        </p:blipFill>
        <p:spPr>
          <a:xfrm>
            <a:off x="6531956" y="2594181"/>
            <a:ext cx="3067656" cy="1788060"/>
          </a:xfrm>
          <a:prstGeom prst="rect">
            <a:avLst/>
          </a:prstGeom>
        </p:spPr>
      </p:pic>
      <p:sp>
        <p:nvSpPr>
          <p:cNvPr id="7" name="Rectangle 6">
            <a:extLst>
              <a:ext uri="{FF2B5EF4-FFF2-40B4-BE49-F238E27FC236}">
                <a16:creationId xmlns:a16="http://schemas.microsoft.com/office/drawing/2014/main" id="{E7D5F501-9375-0D40-8F06-20F9746AC1D9}"/>
              </a:ext>
            </a:extLst>
          </p:cNvPr>
          <p:cNvSpPr/>
          <p:nvPr/>
        </p:nvSpPr>
        <p:spPr>
          <a:xfrm>
            <a:off x="2719838" y="4341692"/>
            <a:ext cx="1182631" cy="307777"/>
          </a:xfrm>
          <a:prstGeom prst="rect">
            <a:avLst/>
          </a:prstGeom>
          <a:solidFill>
            <a:schemeClr val="bg1"/>
          </a:solidFill>
        </p:spPr>
        <p:txBody>
          <a:bodyPr wrap="none">
            <a:spAutoFit/>
          </a:bodyPr>
          <a:lstStyle/>
          <a:p>
            <a:r>
              <a:rPr lang="en-US" sz="1400" dirty="0"/>
              <a:t>No barbeque</a:t>
            </a:r>
            <a:endParaRPr lang="tr-TR" sz="1400" dirty="0"/>
          </a:p>
        </p:txBody>
      </p:sp>
      <p:sp>
        <p:nvSpPr>
          <p:cNvPr id="11" name="Rectangle 10">
            <a:extLst>
              <a:ext uri="{FF2B5EF4-FFF2-40B4-BE49-F238E27FC236}">
                <a16:creationId xmlns:a16="http://schemas.microsoft.com/office/drawing/2014/main" id="{73EBFB35-3C23-5348-ACAA-F59FAC56991A}"/>
              </a:ext>
            </a:extLst>
          </p:cNvPr>
          <p:cNvSpPr/>
          <p:nvPr/>
        </p:nvSpPr>
        <p:spPr>
          <a:xfrm>
            <a:off x="4005488" y="4346759"/>
            <a:ext cx="1204112" cy="307777"/>
          </a:xfrm>
          <a:prstGeom prst="rect">
            <a:avLst/>
          </a:prstGeom>
          <a:solidFill>
            <a:schemeClr val="bg1"/>
          </a:solidFill>
        </p:spPr>
        <p:txBody>
          <a:bodyPr wrap="none">
            <a:spAutoFit/>
          </a:bodyPr>
          <a:lstStyle/>
          <a:p>
            <a:r>
              <a:rPr lang="en-US" sz="1400" dirty="0"/>
              <a:t>Yes barbeque</a:t>
            </a:r>
            <a:endParaRPr lang="tr-TR" sz="1400" dirty="0"/>
          </a:p>
        </p:txBody>
      </p:sp>
      <p:sp>
        <p:nvSpPr>
          <p:cNvPr id="12" name="Rectangle 11">
            <a:extLst>
              <a:ext uri="{FF2B5EF4-FFF2-40B4-BE49-F238E27FC236}">
                <a16:creationId xmlns:a16="http://schemas.microsoft.com/office/drawing/2014/main" id="{EECD2853-C1D9-8545-B772-99020B5D070B}"/>
              </a:ext>
            </a:extLst>
          </p:cNvPr>
          <p:cNvSpPr/>
          <p:nvPr/>
        </p:nvSpPr>
        <p:spPr>
          <a:xfrm>
            <a:off x="7088209" y="4341692"/>
            <a:ext cx="1182631" cy="307777"/>
          </a:xfrm>
          <a:prstGeom prst="rect">
            <a:avLst/>
          </a:prstGeom>
          <a:solidFill>
            <a:schemeClr val="bg1"/>
          </a:solidFill>
        </p:spPr>
        <p:txBody>
          <a:bodyPr wrap="none">
            <a:spAutoFit/>
          </a:bodyPr>
          <a:lstStyle/>
          <a:p>
            <a:r>
              <a:rPr lang="en-US" sz="1400" dirty="0"/>
              <a:t>No barbeque</a:t>
            </a:r>
            <a:endParaRPr lang="tr-TR" sz="1400" dirty="0"/>
          </a:p>
        </p:txBody>
      </p:sp>
      <p:sp>
        <p:nvSpPr>
          <p:cNvPr id="13" name="Rectangle 12">
            <a:extLst>
              <a:ext uri="{FF2B5EF4-FFF2-40B4-BE49-F238E27FC236}">
                <a16:creationId xmlns:a16="http://schemas.microsoft.com/office/drawing/2014/main" id="{D80A8532-B691-0B48-8AE7-A9C58C27B577}"/>
              </a:ext>
            </a:extLst>
          </p:cNvPr>
          <p:cNvSpPr/>
          <p:nvPr/>
        </p:nvSpPr>
        <p:spPr>
          <a:xfrm>
            <a:off x="8373859" y="4346759"/>
            <a:ext cx="1204112" cy="307777"/>
          </a:xfrm>
          <a:prstGeom prst="rect">
            <a:avLst/>
          </a:prstGeom>
          <a:solidFill>
            <a:schemeClr val="bg1"/>
          </a:solidFill>
        </p:spPr>
        <p:txBody>
          <a:bodyPr wrap="none">
            <a:spAutoFit/>
          </a:bodyPr>
          <a:lstStyle/>
          <a:p>
            <a:r>
              <a:rPr lang="en-US" sz="1400" dirty="0"/>
              <a:t>Yes barbeque</a:t>
            </a:r>
            <a:endParaRPr lang="tr-TR" sz="1400" dirty="0"/>
          </a:p>
        </p:txBody>
      </p:sp>
      <p:sp>
        <p:nvSpPr>
          <p:cNvPr id="3" name="TextBox 2">
            <a:extLst>
              <a:ext uri="{FF2B5EF4-FFF2-40B4-BE49-F238E27FC236}">
                <a16:creationId xmlns:a16="http://schemas.microsoft.com/office/drawing/2014/main" id="{E6F26A1E-A12E-164C-9F15-DA5278C237B6}"/>
              </a:ext>
            </a:extLst>
          </p:cNvPr>
          <p:cNvSpPr txBox="1"/>
          <p:nvPr/>
        </p:nvSpPr>
        <p:spPr>
          <a:xfrm rot="16200000">
            <a:off x="1399635" y="3332631"/>
            <a:ext cx="1481752" cy="307777"/>
          </a:xfrm>
          <a:prstGeom prst="rect">
            <a:avLst/>
          </a:prstGeom>
          <a:noFill/>
        </p:spPr>
        <p:txBody>
          <a:bodyPr wrap="none" rtlCol="0">
            <a:spAutoFit/>
          </a:bodyPr>
          <a:lstStyle/>
          <a:p>
            <a:r>
              <a:rPr lang="tr-TR" sz="1400" dirty="0" err="1"/>
              <a:t>Number</a:t>
            </a:r>
            <a:r>
              <a:rPr lang="tr-TR" sz="1400" dirty="0"/>
              <a:t> od </a:t>
            </a:r>
            <a:r>
              <a:rPr lang="tr-TR" sz="1400" dirty="0" err="1"/>
              <a:t>Days</a:t>
            </a:r>
            <a:endParaRPr lang="tr-TR" sz="1400" dirty="0"/>
          </a:p>
        </p:txBody>
      </p:sp>
      <p:sp>
        <p:nvSpPr>
          <p:cNvPr id="14" name="TextBox 13">
            <a:extLst>
              <a:ext uri="{FF2B5EF4-FFF2-40B4-BE49-F238E27FC236}">
                <a16:creationId xmlns:a16="http://schemas.microsoft.com/office/drawing/2014/main" id="{35C36CF7-63C1-C140-A1FB-60C8A10C7280}"/>
              </a:ext>
            </a:extLst>
          </p:cNvPr>
          <p:cNvSpPr txBox="1"/>
          <p:nvPr/>
        </p:nvSpPr>
        <p:spPr>
          <a:xfrm rot="16200000">
            <a:off x="5611988" y="3318166"/>
            <a:ext cx="1481752" cy="307777"/>
          </a:xfrm>
          <a:prstGeom prst="rect">
            <a:avLst/>
          </a:prstGeom>
          <a:noFill/>
        </p:spPr>
        <p:txBody>
          <a:bodyPr wrap="none" rtlCol="0">
            <a:spAutoFit/>
          </a:bodyPr>
          <a:lstStyle/>
          <a:p>
            <a:r>
              <a:rPr lang="tr-TR" sz="1400" dirty="0" err="1"/>
              <a:t>Number</a:t>
            </a:r>
            <a:r>
              <a:rPr lang="tr-TR" sz="1400" dirty="0"/>
              <a:t> od </a:t>
            </a:r>
            <a:r>
              <a:rPr lang="tr-TR" sz="1400" dirty="0" err="1"/>
              <a:t>Days</a:t>
            </a:r>
            <a:endParaRPr lang="tr-TR" sz="1400" dirty="0"/>
          </a:p>
        </p:txBody>
      </p:sp>
    </p:spTree>
    <p:extLst>
      <p:ext uri="{BB962C8B-B14F-4D97-AF65-F5344CB8AC3E}">
        <p14:creationId xmlns:p14="http://schemas.microsoft.com/office/powerpoint/2010/main" val="822903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E8C3946-7281-DD4F-A35F-3A023617F98F}"/>
              </a:ext>
            </a:extLst>
          </p:cNvPr>
          <p:cNvSpPr/>
          <p:nvPr/>
        </p:nvSpPr>
        <p:spPr>
          <a:xfrm>
            <a:off x="714157" y="505438"/>
            <a:ext cx="4006027" cy="1122743"/>
          </a:xfrm>
          <a:prstGeom prst="rect">
            <a:avLst/>
          </a:prstGeom>
        </p:spPr>
        <p:txBody>
          <a:bodyPr wrap="square">
            <a:spAutoFit/>
          </a:bodyPr>
          <a:lstStyle/>
          <a:p>
            <a:pPr algn="just">
              <a:lnSpc>
                <a:spcPct val="200000"/>
              </a:lnSpc>
            </a:pPr>
            <a:r>
              <a:rPr lang="en-US" sz="1800" b="1" dirty="0"/>
              <a:t>Results and Discussion</a:t>
            </a:r>
          </a:p>
          <a:p>
            <a:pPr marL="285750" indent="-285750" algn="just">
              <a:lnSpc>
                <a:spcPct val="200000"/>
              </a:lnSpc>
              <a:buFont typeface="Arial" panose="020B0604020202020204" pitchFamily="34" charset="0"/>
              <a:buChar char="•"/>
            </a:pPr>
            <a:r>
              <a:rPr lang="en-US" sz="1800" b="1" dirty="0"/>
              <a:t>Time series forecasting</a:t>
            </a:r>
          </a:p>
        </p:txBody>
      </p:sp>
      <p:pic>
        <p:nvPicPr>
          <p:cNvPr id="3" name="Picture 2">
            <a:extLst>
              <a:ext uri="{FF2B5EF4-FFF2-40B4-BE49-F238E27FC236}">
                <a16:creationId xmlns:a16="http://schemas.microsoft.com/office/drawing/2014/main" id="{6059FEC1-501B-8146-A358-565DC7A470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9839" y="228600"/>
            <a:ext cx="6248400" cy="6230898"/>
          </a:xfrm>
          <a:prstGeom prst="rect">
            <a:avLst/>
          </a:prstGeom>
        </p:spPr>
      </p:pic>
      <p:sp>
        <p:nvSpPr>
          <p:cNvPr id="4" name="Rectangle 3">
            <a:extLst>
              <a:ext uri="{FF2B5EF4-FFF2-40B4-BE49-F238E27FC236}">
                <a16:creationId xmlns:a16="http://schemas.microsoft.com/office/drawing/2014/main" id="{37AF3744-1DEC-D644-B6E8-C4FFA9F0750F}"/>
              </a:ext>
            </a:extLst>
          </p:cNvPr>
          <p:cNvSpPr/>
          <p:nvPr/>
        </p:nvSpPr>
        <p:spPr>
          <a:xfrm>
            <a:off x="608012" y="2304871"/>
            <a:ext cx="4694455" cy="3416320"/>
          </a:xfrm>
          <a:prstGeom prst="rect">
            <a:avLst/>
          </a:prstGeom>
        </p:spPr>
        <p:txBody>
          <a:bodyPr wrap="square">
            <a:spAutoFit/>
          </a:bodyPr>
          <a:lstStyle/>
          <a:p>
            <a:pPr marL="285750" indent="-285750" algn="just">
              <a:buFont typeface="Arial" panose="020B0604020202020204" pitchFamily="34" charset="0"/>
              <a:buChar char="•"/>
            </a:pPr>
            <a:r>
              <a:rPr lang="en-US" sz="1800" dirty="0"/>
              <a:t>This plot shows that the temperature is unstable, along with its obvious seasonality.</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Trend shows the overall direction of data.</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Seasonality is a periodic component. It shows fluctuation in a the temperature sequence.</a:t>
            </a:r>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The difference between trend and seasonal is residual.</a:t>
            </a:r>
          </a:p>
        </p:txBody>
      </p:sp>
    </p:spTree>
    <p:extLst>
      <p:ext uri="{BB962C8B-B14F-4D97-AF65-F5344CB8AC3E}">
        <p14:creationId xmlns:p14="http://schemas.microsoft.com/office/powerpoint/2010/main" val="2034886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E8C3946-7281-DD4F-A35F-3A023617F98F}"/>
              </a:ext>
            </a:extLst>
          </p:cNvPr>
          <p:cNvSpPr/>
          <p:nvPr/>
        </p:nvSpPr>
        <p:spPr>
          <a:xfrm>
            <a:off x="714157" y="505438"/>
            <a:ext cx="4006027" cy="1122743"/>
          </a:xfrm>
          <a:prstGeom prst="rect">
            <a:avLst/>
          </a:prstGeom>
        </p:spPr>
        <p:txBody>
          <a:bodyPr wrap="square">
            <a:spAutoFit/>
          </a:bodyPr>
          <a:lstStyle/>
          <a:p>
            <a:pPr algn="just">
              <a:lnSpc>
                <a:spcPct val="200000"/>
              </a:lnSpc>
            </a:pPr>
            <a:r>
              <a:rPr lang="en-US" sz="1800" b="1" dirty="0"/>
              <a:t>Results and Discussion</a:t>
            </a:r>
          </a:p>
          <a:p>
            <a:pPr marL="285750" indent="-285750" algn="just">
              <a:lnSpc>
                <a:spcPct val="200000"/>
              </a:lnSpc>
              <a:buFont typeface="Arial" panose="020B0604020202020204" pitchFamily="34" charset="0"/>
              <a:buChar char="•"/>
            </a:pPr>
            <a:r>
              <a:rPr lang="en-US" sz="1800" b="1" dirty="0"/>
              <a:t>Time series forecasting</a:t>
            </a:r>
          </a:p>
        </p:txBody>
      </p:sp>
      <p:sp>
        <p:nvSpPr>
          <p:cNvPr id="10" name="Rectangle 9">
            <a:extLst>
              <a:ext uri="{FF2B5EF4-FFF2-40B4-BE49-F238E27FC236}">
                <a16:creationId xmlns:a16="http://schemas.microsoft.com/office/drawing/2014/main" id="{2D74CFD3-AE7F-EA43-A969-6D23700868CF}"/>
              </a:ext>
            </a:extLst>
          </p:cNvPr>
          <p:cNvSpPr/>
          <p:nvPr/>
        </p:nvSpPr>
        <p:spPr>
          <a:xfrm>
            <a:off x="909037" y="1623225"/>
            <a:ext cx="10515600" cy="893706"/>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sz="1400" dirty="0"/>
              <a:t>Time and average temperature of Dusseldorf between 2000-2010 are used for time series forecasting.</a:t>
            </a:r>
          </a:p>
          <a:p>
            <a:pPr marL="285750" indent="-285750" algn="just">
              <a:lnSpc>
                <a:spcPct val="200000"/>
              </a:lnSpc>
              <a:buFont typeface="Arial" panose="020B0604020202020204" pitchFamily="34" charset="0"/>
              <a:buChar char="•"/>
            </a:pPr>
            <a:r>
              <a:rPr lang="en-US" sz="1400" dirty="0"/>
              <a:t>ARIMA Model =&gt; The RMSE of static forecasting: 2.09 and the RMSE of dynamic forecasting: 7.00. </a:t>
            </a:r>
          </a:p>
        </p:txBody>
      </p:sp>
      <p:pic>
        <p:nvPicPr>
          <p:cNvPr id="24" name="Picture 23">
            <a:extLst>
              <a:ext uri="{FF2B5EF4-FFF2-40B4-BE49-F238E27FC236}">
                <a16:creationId xmlns:a16="http://schemas.microsoft.com/office/drawing/2014/main" id="{4D8B017E-6314-C444-991B-3C51846448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3014" y="2666691"/>
            <a:ext cx="5722315" cy="4021861"/>
          </a:xfrm>
          <a:prstGeom prst="rect">
            <a:avLst/>
          </a:prstGeom>
        </p:spPr>
      </p:pic>
      <p:pic>
        <p:nvPicPr>
          <p:cNvPr id="26" name="Picture 25">
            <a:extLst>
              <a:ext uri="{FF2B5EF4-FFF2-40B4-BE49-F238E27FC236}">
                <a16:creationId xmlns:a16="http://schemas.microsoft.com/office/drawing/2014/main" id="{1F8CB3A8-AACF-8443-B701-204320A12A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950" y="2581966"/>
            <a:ext cx="5963406" cy="4191309"/>
          </a:xfrm>
          <a:prstGeom prst="rect">
            <a:avLst/>
          </a:prstGeom>
        </p:spPr>
      </p:pic>
    </p:spTree>
    <p:extLst>
      <p:ext uri="{BB962C8B-B14F-4D97-AF65-F5344CB8AC3E}">
        <p14:creationId xmlns:p14="http://schemas.microsoft.com/office/powerpoint/2010/main" val="2847392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C846CEC-450C-5641-AA28-9B0D2804696E}"/>
              </a:ext>
            </a:extLst>
          </p:cNvPr>
          <p:cNvSpPr/>
          <p:nvPr/>
        </p:nvSpPr>
        <p:spPr>
          <a:xfrm>
            <a:off x="714157" y="505438"/>
            <a:ext cx="4006027" cy="568745"/>
          </a:xfrm>
          <a:prstGeom prst="rect">
            <a:avLst/>
          </a:prstGeom>
        </p:spPr>
        <p:txBody>
          <a:bodyPr wrap="square">
            <a:spAutoFit/>
          </a:bodyPr>
          <a:lstStyle/>
          <a:p>
            <a:pPr algn="just">
              <a:lnSpc>
                <a:spcPct val="200000"/>
              </a:lnSpc>
            </a:pPr>
            <a:r>
              <a:rPr lang="tr-TR" sz="1800" b="1" dirty="0" err="1"/>
              <a:t>Conclusion</a:t>
            </a:r>
            <a:endParaRPr lang="tr-TR" sz="1800" dirty="0"/>
          </a:p>
        </p:txBody>
      </p:sp>
      <p:sp>
        <p:nvSpPr>
          <p:cNvPr id="3" name="Rectangle 2">
            <a:extLst>
              <a:ext uri="{FF2B5EF4-FFF2-40B4-BE49-F238E27FC236}">
                <a16:creationId xmlns:a16="http://schemas.microsoft.com/office/drawing/2014/main" id="{761BEA0C-7CF2-3F41-8DE7-3DCC89FAD550}"/>
              </a:ext>
            </a:extLst>
          </p:cNvPr>
          <p:cNvSpPr/>
          <p:nvPr/>
        </p:nvSpPr>
        <p:spPr>
          <a:xfrm>
            <a:off x="714157" y="1121957"/>
            <a:ext cx="10515600" cy="2617255"/>
          </a:xfrm>
          <a:prstGeom prst="rect">
            <a:avLst/>
          </a:prstGeom>
        </p:spPr>
        <p:txBody>
          <a:bodyPr wrap="square">
            <a:spAutoFit/>
          </a:bodyPr>
          <a:lstStyle/>
          <a:p>
            <a:pPr algn="just">
              <a:lnSpc>
                <a:spcPct val="200000"/>
              </a:lnSpc>
            </a:pPr>
            <a:r>
              <a:rPr lang="en-US" sz="1400" dirty="0"/>
              <a:t>This study investigates the average temperatures for Dusseldorf and </a:t>
            </a:r>
            <a:r>
              <a:rPr lang="en-US" sz="1400" dirty="0" err="1"/>
              <a:t>Muenchen</a:t>
            </a:r>
            <a:r>
              <a:rPr lang="en-US" sz="1400" dirty="0"/>
              <a:t> cities based on meteorological parameters using linear and logistic regression models. </a:t>
            </a:r>
          </a:p>
          <a:p>
            <a:pPr algn="just">
              <a:lnSpc>
                <a:spcPct val="200000"/>
              </a:lnSpc>
            </a:pPr>
            <a:r>
              <a:rPr lang="en-US" sz="1400" dirty="0"/>
              <a:t>The linear regression model (0.75 r2 score) predicts that </a:t>
            </a:r>
            <a:r>
              <a:rPr lang="en-US" sz="1400" dirty="0" err="1"/>
              <a:t>Muenchen</a:t>
            </a:r>
            <a:r>
              <a:rPr lang="en-US" sz="1400" dirty="0"/>
              <a:t> has annual temperature of 11.50 °C in 2001. </a:t>
            </a:r>
          </a:p>
          <a:p>
            <a:pPr algn="just">
              <a:lnSpc>
                <a:spcPct val="200000"/>
              </a:lnSpc>
            </a:pPr>
            <a:r>
              <a:rPr lang="en-US" sz="1400" dirty="0"/>
              <a:t>Logistic regression model is useful before making plans outside as it classifies if the weather is suitable for outdoor activities or not.</a:t>
            </a:r>
          </a:p>
          <a:p>
            <a:pPr algn="just">
              <a:lnSpc>
                <a:spcPct val="200000"/>
              </a:lnSpc>
            </a:pPr>
            <a:r>
              <a:rPr lang="en-US" sz="1400" dirty="0"/>
              <a:t>Based on RMSE values, static forecasting of ARIMA model (RMSE=2.09) predicts better than the linear regression model (RMSE=3.20) in this project.</a:t>
            </a:r>
          </a:p>
        </p:txBody>
      </p:sp>
    </p:spTree>
    <p:extLst>
      <p:ext uri="{BB962C8B-B14F-4D97-AF65-F5344CB8AC3E}">
        <p14:creationId xmlns:p14="http://schemas.microsoft.com/office/powerpoint/2010/main" val="1369468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C846CEC-450C-5641-AA28-9B0D2804696E}"/>
              </a:ext>
            </a:extLst>
          </p:cNvPr>
          <p:cNvSpPr/>
          <p:nvPr/>
        </p:nvSpPr>
        <p:spPr>
          <a:xfrm>
            <a:off x="714157" y="505438"/>
            <a:ext cx="4006027" cy="568745"/>
          </a:xfrm>
          <a:prstGeom prst="rect">
            <a:avLst/>
          </a:prstGeom>
        </p:spPr>
        <p:txBody>
          <a:bodyPr wrap="square">
            <a:spAutoFit/>
          </a:bodyPr>
          <a:lstStyle/>
          <a:p>
            <a:pPr algn="just">
              <a:lnSpc>
                <a:spcPct val="200000"/>
              </a:lnSpc>
            </a:pPr>
            <a:r>
              <a:rPr lang="tr-TR" sz="1800" b="1" dirty="0" err="1"/>
              <a:t>References</a:t>
            </a:r>
            <a:endParaRPr lang="tr-TR" sz="1800" dirty="0"/>
          </a:p>
        </p:txBody>
      </p:sp>
      <p:sp>
        <p:nvSpPr>
          <p:cNvPr id="4" name="Rectangle 3">
            <a:extLst>
              <a:ext uri="{FF2B5EF4-FFF2-40B4-BE49-F238E27FC236}">
                <a16:creationId xmlns:a16="http://schemas.microsoft.com/office/drawing/2014/main" id="{FEDFE402-AAFD-494B-92C7-29F9203CEA21}"/>
              </a:ext>
            </a:extLst>
          </p:cNvPr>
          <p:cNvSpPr/>
          <p:nvPr/>
        </p:nvSpPr>
        <p:spPr>
          <a:xfrm>
            <a:off x="714157" y="1183855"/>
            <a:ext cx="10409455" cy="2784737"/>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sz="1800" dirty="0"/>
              <a:t>Klein Tank, A.M.G. and Coauthors, 2002. Daily dataset of 20th-century surface air temperature and precipitation series for the European Climate Assessment.</a:t>
            </a:r>
          </a:p>
          <a:p>
            <a:pPr marL="285750" indent="-285750" algn="just">
              <a:lnSpc>
                <a:spcPct val="200000"/>
              </a:lnSpc>
              <a:buFont typeface="Arial" panose="020B0604020202020204" pitchFamily="34" charset="0"/>
              <a:buChar char="•"/>
            </a:pPr>
            <a:r>
              <a:rPr lang="en-US" sz="1800" dirty="0"/>
              <a:t>Lai, 2020. Time Series Analysis and Weather Forecast in Python. Retrieved from: https://</a:t>
            </a:r>
            <a:r>
              <a:rPr lang="en-US" sz="1800" dirty="0" err="1"/>
              <a:t>medium.com</a:t>
            </a:r>
            <a:r>
              <a:rPr lang="en-US" sz="1800" dirty="0"/>
              <a:t>/@llmkhoa511/time-series-analysis-and-weather-forecast-in-python-e80b664c7f71.</a:t>
            </a:r>
          </a:p>
        </p:txBody>
      </p:sp>
    </p:spTree>
    <p:extLst>
      <p:ext uri="{BB962C8B-B14F-4D97-AF65-F5344CB8AC3E}">
        <p14:creationId xmlns:p14="http://schemas.microsoft.com/office/powerpoint/2010/main" val="2189958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839050D-C9B9-F446-85AB-84A968FCC208}"/>
              </a:ext>
            </a:extLst>
          </p:cNvPr>
          <p:cNvSpPr txBox="1">
            <a:spLocks/>
          </p:cNvSpPr>
          <p:nvPr/>
        </p:nvSpPr>
        <p:spPr>
          <a:xfrm>
            <a:off x="0" y="1828800"/>
            <a:ext cx="12188825" cy="25146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6000" b="0" kern="1200" cap="none" baseline="0">
                <a:solidFill>
                  <a:schemeClr val="tx1"/>
                </a:solidFill>
                <a:latin typeface="+mj-lt"/>
                <a:ea typeface="+mj-ea"/>
                <a:cs typeface="+mj-cs"/>
              </a:defRPr>
            </a:lvl1pPr>
          </a:lstStyle>
          <a:p>
            <a:pPr algn="ctr"/>
            <a:r>
              <a:rPr lang="en-US" sz="4800" dirty="0"/>
              <a:t>Thank you!</a:t>
            </a:r>
          </a:p>
          <a:p>
            <a:pPr algn="ctr"/>
            <a:endParaRPr lang="en-US" sz="4800" dirty="0"/>
          </a:p>
          <a:p>
            <a:pPr algn="ctr"/>
            <a:r>
              <a:rPr lang="en-US" sz="4800" dirty="0"/>
              <a:t>Questions and Comments</a:t>
            </a:r>
          </a:p>
        </p:txBody>
      </p:sp>
      <p:sp>
        <p:nvSpPr>
          <p:cNvPr id="4" name="TextBox 3">
            <a:extLst>
              <a:ext uri="{FF2B5EF4-FFF2-40B4-BE49-F238E27FC236}">
                <a16:creationId xmlns:a16="http://schemas.microsoft.com/office/drawing/2014/main" id="{D1240810-F27A-3C40-B536-AF75929C8D5D}"/>
              </a:ext>
            </a:extLst>
          </p:cNvPr>
          <p:cNvSpPr txBox="1"/>
          <p:nvPr/>
        </p:nvSpPr>
        <p:spPr>
          <a:xfrm>
            <a:off x="1178549" y="5987608"/>
            <a:ext cx="3962400" cy="600164"/>
          </a:xfrm>
          <a:prstGeom prst="rect">
            <a:avLst/>
          </a:prstGeom>
          <a:noFill/>
        </p:spPr>
        <p:txBody>
          <a:bodyPr wrap="square" rtlCol="0">
            <a:spAutoFit/>
          </a:bodyPr>
          <a:lstStyle/>
          <a:p>
            <a:r>
              <a:rPr lang="en-US" sz="1800" dirty="0" err="1"/>
              <a:t>Ironhack</a:t>
            </a:r>
            <a:endParaRPr lang="en-US" sz="1800" dirty="0"/>
          </a:p>
          <a:p>
            <a:r>
              <a:rPr lang="en-US" sz="1500" dirty="0"/>
              <a:t>Data Analytics Bootcamp</a:t>
            </a:r>
          </a:p>
        </p:txBody>
      </p:sp>
      <p:pic>
        <p:nvPicPr>
          <p:cNvPr id="5" name="Picture 4">
            <a:extLst>
              <a:ext uri="{FF2B5EF4-FFF2-40B4-BE49-F238E27FC236}">
                <a16:creationId xmlns:a16="http://schemas.microsoft.com/office/drawing/2014/main" id="{2C7A1720-5246-1243-AF29-3CBF39AD1C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49" y="5691961"/>
            <a:ext cx="1079500" cy="1079500"/>
          </a:xfrm>
          <a:prstGeom prst="rect">
            <a:avLst/>
          </a:prstGeom>
        </p:spPr>
      </p:pic>
    </p:spTree>
    <p:extLst>
      <p:ext uri="{BB962C8B-B14F-4D97-AF65-F5344CB8AC3E}">
        <p14:creationId xmlns:p14="http://schemas.microsoft.com/office/powerpoint/2010/main" val="1926907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66318" y="152401"/>
            <a:ext cx="10838293" cy="1114767"/>
          </a:xfrm>
        </p:spPr>
        <p:txBody>
          <a:bodyPr>
            <a:normAutofit/>
          </a:bodyPr>
          <a:lstStyle/>
          <a:p>
            <a:r>
              <a:rPr lang="tr-TR" sz="4800" dirty="0" err="1"/>
              <a:t>Outline</a:t>
            </a:r>
            <a:endParaRPr lang="en-US" sz="4800" dirty="0"/>
          </a:p>
        </p:txBody>
      </p:sp>
      <p:sp>
        <p:nvSpPr>
          <p:cNvPr id="3" name="Text Placeholder 2"/>
          <p:cNvSpPr>
            <a:spLocks noGrp="1"/>
          </p:cNvSpPr>
          <p:nvPr>
            <p:ph type="body" idx="1"/>
          </p:nvPr>
        </p:nvSpPr>
        <p:spPr>
          <a:xfrm>
            <a:off x="1201844" y="1447801"/>
            <a:ext cx="10285413" cy="4800600"/>
          </a:xfrm>
        </p:spPr>
        <p:txBody>
          <a:bodyPr>
            <a:normAutofit/>
          </a:bodyPr>
          <a:lstStyle/>
          <a:p>
            <a:pPr marL="457200" indent="-457200">
              <a:buClrTx/>
              <a:buFont typeface="Arial"/>
              <a:buChar char="•"/>
            </a:pPr>
            <a:r>
              <a:rPr lang="en-US" dirty="0">
                <a:solidFill>
                  <a:srgbClr val="000000"/>
                </a:solidFill>
              </a:rPr>
              <a:t>Introduction</a:t>
            </a:r>
            <a:endParaRPr lang="tr-TR" dirty="0">
              <a:solidFill>
                <a:srgbClr val="000000"/>
              </a:solidFill>
            </a:endParaRPr>
          </a:p>
          <a:p>
            <a:pPr marL="457200" indent="-457200">
              <a:buClrTx/>
              <a:buFont typeface="Arial"/>
              <a:buChar char="•"/>
            </a:pPr>
            <a:r>
              <a:rPr lang="tr-TR" dirty="0" err="1">
                <a:solidFill>
                  <a:srgbClr val="000000"/>
                </a:solidFill>
              </a:rPr>
              <a:t>Materials</a:t>
            </a:r>
            <a:r>
              <a:rPr lang="tr-TR" dirty="0">
                <a:solidFill>
                  <a:srgbClr val="000000"/>
                </a:solidFill>
              </a:rPr>
              <a:t> </a:t>
            </a:r>
            <a:r>
              <a:rPr lang="tr-TR" dirty="0" err="1">
                <a:solidFill>
                  <a:srgbClr val="000000"/>
                </a:solidFill>
              </a:rPr>
              <a:t>and</a:t>
            </a:r>
            <a:r>
              <a:rPr lang="tr-TR" dirty="0">
                <a:solidFill>
                  <a:srgbClr val="000000"/>
                </a:solidFill>
              </a:rPr>
              <a:t> </a:t>
            </a:r>
            <a:r>
              <a:rPr lang="tr-TR" dirty="0" err="1">
                <a:solidFill>
                  <a:srgbClr val="000000"/>
                </a:solidFill>
              </a:rPr>
              <a:t>Methods</a:t>
            </a:r>
            <a:endParaRPr lang="tr-TR" dirty="0">
              <a:solidFill>
                <a:srgbClr val="000000"/>
              </a:solidFill>
            </a:endParaRPr>
          </a:p>
          <a:p>
            <a:pPr marL="457200" indent="-457200">
              <a:buClrTx/>
              <a:buFont typeface="Arial"/>
              <a:buChar char="•"/>
            </a:pPr>
            <a:r>
              <a:rPr lang="tr-TR" dirty="0" err="1">
                <a:solidFill>
                  <a:srgbClr val="000000"/>
                </a:solidFill>
              </a:rPr>
              <a:t>Results</a:t>
            </a:r>
            <a:r>
              <a:rPr lang="tr-TR" dirty="0">
                <a:solidFill>
                  <a:srgbClr val="000000"/>
                </a:solidFill>
              </a:rPr>
              <a:t> </a:t>
            </a:r>
            <a:r>
              <a:rPr lang="tr-TR" dirty="0" err="1">
                <a:solidFill>
                  <a:srgbClr val="000000"/>
                </a:solidFill>
              </a:rPr>
              <a:t>and</a:t>
            </a:r>
            <a:r>
              <a:rPr lang="tr-TR" dirty="0">
                <a:solidFill>
                  <a:srgbClr val="000000"/>
                </a:solidFill>
              </a:rPr>
              <a:t> </a:t>
            </a:r>
            <a:r>
              <a:rPr lang="tr-TR" dirty="0" err="1">
                <a:solidFill>
                  <a:srgbClr val="000000"/>
                </a:solidFill>
              </a:rPr>
              <a:t>Discussion</a:t>
            </a:r>
            <a:endParaRPr lang="tr-TR" dirty="0">
              <a:solidFill>
                <a:srgbClr val="000000"/>
              </a:solidFill>
            </a:endParaRPr>
          </a:p>
          <a:p>
            <a:pPr marL="457200" indent="-457200">
              <a:buClrTx/>
              <a:buFont typeface="Arial"/>
              <a:buChar char="•"/>
            </a:pPr>
            <a:r>
              <a:rPr lang="tr-TR" dirty="0" err="1">
                <a:solidFill>
                  <a:srgbClr val="000000"/>
                </a:solidFill>
              </a:rPr>
              <a:t>Conclusion</a:t>
            </a:r>
            <a:endParaRPr lang="tr-TR" dirty="0">
              <a:solidFill>
                <a:srgbClr val="000000"/>
              </a:solidFill>
            </a:endParaRPr>
          </a:p>
          <a:p>
            <a:endParaRPr lang="en-US"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714157" y="1121957"/>
            <a:ext cx="10515600" cy="4340804"/>
          </a:xfrm>
          <a:prstGeom prst="rect">
            <a:avLst/>
          </a:prstGeom>
        </p:spPr>
        <p:txBody>
          <a:bodyPr wrap="square">
            <a:spAutoFit/>
          </a:bodyPr>
          <a:lstStyle/>
          <a:p>
            <a:pPr algn="just">
              <a:lnSpc>
                <a:spcPct val="200000"/>
              </a:lnSpc>
            </a:pPr>
            <a:r>
              <a:rPr lang="en-US" sz="1400" dirty="0"/>
              <a:t>This study analyses and predicts the average temperature of two European cities, Dusseldorf and </a:t>
            </a:r>
            <a:r>
              <a:rPr lang="en-US" sz="1400" dirty="0" err="1"/>
              <a:t>Muenchen</a:t>
            </a:r>
            <a:r>
              <a:rPr lang="en-US" sz="1400" dirty="0"/>
              <a:t> in Germany using machine learning models. Dataset consists of meteorological data ranging from 2000 to 2010.</a:t>
            </a:r>
          </a:p>
          <a:p>
            <a:pPr algn="just">
              <a:lnSpc>
                <a:spcPct val="200000"/>
              </a:lnSpc>
            </a:pPr>
            <a:endParaRPr lang="en-US" sz="1400" dirty="0"/>
          </a:p>
          <a:p>
            <a:pPr algn="just">
              <a:lnSpc>
                <a:spcPct val="200000"/>
              </a:lnSpc>
            </a:pPr>
            <a:r>
              <a:rPr lang="en-US" sz="1400" dirty="0"/>
              <a:t>The main objectives of this study include the following investigations: </a:t>
            </a:r>
          </a:p>
          <a:p>
            <a:pPr marL="285750" indent="-285750" algn="just">
              <a:lnSpc>
                <a:spcPct val="200000"/>
              </a:lnSpc>
              <a:buFont typeface="Arial" panose="020B0604020202020204" pitchFamily="34" charset="0"/>
              <a:buChar char="•"/>
            </a:pPr>
            <a:r>
              <a:rPr lang="en-US" sz="1400" dirty="0"/>
              <a:t>Analyzing relationships between meteorological parameters</a:t>
            </a:r>
          </a:p>
          <a:p>
            <a:pPr marL="285750" indent="-285750" algn="just">
              <a:lnSpc>
                <a:spcPct val="200000"/>
              </a:lnSpc>
              <a:buFont typeface="Arial" panose="020B0604020202020204" pitchFamily="34" charset="0"/>
              <a:buChar char="•"/>
            </a:pPr>
            <a:r>
              <a:rPr lang="en-US" sz="1400" dirty="0"/>
              <a:t>Hypothesis testing to decide whether the data sufficiently support the hypothesis</a:t>
            </a:r>
          </a:p>
          <a:p>
            <a:pPr marL="285750" indent="-285750" algn="just">
              <a:lnSpc>
                <a:spcPct val="200000"/>
              </a:lnSpc>
              <a:buFont typeface="Arial" panose="020B0604020202020204" pitchFamily="34" charset="0"/>
              <a:buChar char="•"/>
            </a:pPr>
            <a:r>
              <a:rPr lang="en-US" sz="1400" dirty="0"/>
              <a:t>Building linear and logistic regression models and  time series forecasting to predict the average temperature</a:t>
            </a:r>
          </a:p>
          <a:p>
            <a:pPr marL="285750" indent="-285750" algn="just">
              <a:lnSpc>
                <a:spcPct val="200000"/>
              </a:lnSpc>
              <a:buFont typeface="Arial" panose="020B0604020202020204" pitchFamily="34" charset="0"/>
              <a:buChar char="•"/>
            </a:pPr>
            <a:endParaRPr lang="en-US" sz="1400" dirty="0"/>
          </a:p>
          <a:p>
            <a:pPr algn="just">
              <a:lnSpc>
                <a:spcPct val="200000"/>
              </a:lnSpc>
            </a:pPr>
            <a:r>
              <a:rPr lang="en-US" sz="1400" dirty="0"/>
              <a:t>Dusseldorf data: train the linear regression model + develop logistic regression model + time series forecasting</a:t>
            </a:r>
          </a:p>
          <a:p>
            <a:pPr algn="just">
              <a:lnSpc>
                <a:spcPct val="200000"/>
              </a:lnSpc>
            </a:pPr>
            <a:r>
              <a:rPr lang="en-US" sz="1400" dirty="0" err="1"/>
              <a:t>Muenchen</a:t>
            </a:r>
            <a:r>
              <a:rPr lang="en-US" sz="1400" dirty="0"/>
              <a:t> data: test the linear regression model</a:t>
            </a:r>
          </a:p>
        </p:txBody>
      </p:sp>
      <p:sp>
        <p:nvSpPr>
          <p:cNvPr id="7" name="Rectangle 6">
            <a:extLst>
              <a:ext uri="{FF2B5EF4-FFF2-40B4-BE49-F238E27FC236}">
                <a16:creationId xmlns:a16="http://schemas.microsoft.com/office/drawing/2014/main" id="{DFC9AC22-407B-DB42-A096-732ABA1D6A09}"/>
              </a:ext>
            </a:extLst>
          </p:cNvPr>
          <p:cNvSpPr/>
          <p:nvPr/>
        </p:nvSpPr>
        <p:spPr>
          <a:xfrm>
            <a:off x="714157" y="415429"/>
            <a:ext cx="4006027" cy="727571"/>
          </a:xfrm>
          <a:prstGeom prst="rect">
            <a:avLst/>
          </a:prstGeom>
        </p:spPr>
        <p:txBody>
          <a:bodyPr wrap="square">
            <a:spAutoFit/>
          </a:bodyPr>
          <a:lstStyle/>
          <a:p>
            <a:pPr algn="just">
              <a:lnSpc>
                <a:spcPct val="200000"/>
              </a:lnSpc>
            </a:pPr>
            <a:r>
              <a:rPr lang="tr-TR" b="1" dirty="0" err="1"/>
              <a:t>Introduction</a:t>
            </a:r>
            <a:endParaRPr lang="tr-TR" sz="1800" dirty="0"/>
          </a:p>
        </p:txBody>
      </p:sp>
    </p:spTree>
    <p:extLst>
      <p:ext uri="{BB962C8B-B14F-4D97-AF65-F5344CB8AC3E}">
        <p14:creationId xmlns:p14="http://schemas.microsoft.com/office/powerpoint/2010/main" val="2195708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97163EE-ADDE-5544-8783-50A6BD3181F2}"/>
              </a:ext>
            </a:extLst>
          </p:cNvPr>
          <p:cNvSpPr/>
          <p:nvPr/>
        </p:nvSpPr>
        <p:spPr>
          <a:xfrm>
            <a:off x="714157" y="415429"/>
            <a:ext cx="4006027" cy="727571"/>
          </a:xfrm>
          <a:prstGeom prst="rect">
            <a:avLst/>
          </a:prstGeom>
        </p:spPr>
        <p:txBody>
          <a:bodyPr wrap="square">
            <a:spAutoFit/>
          </a:bodyPr>
          <a:lstStyle/>
          <a:p>
            <a:pPr algn="just">
              <a:lnSpc>
                <a:spcPct val="200000"/>
              </a:lnSpc>
            </a:pPr>
            <a:r>
              <a:rPr lang="tr-TR" b="1" dirty="0" err="1"/>
              <a:t>Materials</a:t>
            </a:r>
            <a:r>
              <a:rPr lang="tr-TR" b="1" dirty="0"/>
              <a:t> </a:t>
            </a:r>
            <a:r>
              <a:rPr lang="tr-TR" b="1" dirty="0" err="1"/>
              <a:t>and</a:t>
            </a:r>
            <a:r>
              <a:rPr lang="tr-TR" b="1" dirty="0"/>
              <a:t> </a:t>
            </a:r>
            <a:r>
              <a:rPr lang="tr-TR" b="1" dirty="0" err="1"/>
              <a:t>Methods</a:t>
            </a:r>
            <a:endParaRPr lang="tr-TR" b="1" dirty="0"/>
          </a:p>
        </p:txBody>
      </p:sp>
      <p:sp>
        <p:nvSpPr>
          <p:cNvPr id="7" name="Rectangle 6">
            <a:extLst>
              <a:ext uri="{FF2B5EF4-FFF2-40B4-BE49-F238E27FC236}">
                <a16:creationId xmlns:a16="http://schemas.microsoft.com/office/drawing/2014/main" id="{B1F3C533-4969-3C4B-A237-0A5D3DA627E9}"/>
              </a:ext>
            </a:extLst>
          </p:cNvPr>
          <p:cNvSpPr/>
          <p:nvPr/>
        </p:nvSpPr>
        <p:spPr>
          <a:xfrm>
            <a:off x="714157" y="1121957"/>
            <a:ext cx="10515600" cy="5202578"/>
          </a:xfrm>
          <a:prstGeom prst="rect">
            <a:avLst/>
          </a:prstGeom>
        </p:spPr>
        <p:txBody>
          <a:bodyPr wrap="square">
            <a:spAutoFit/>
          </a:bodyPr>
          <a:lstStyle/>
          <a:p>
            <a:pPr algn="just">
              <a:lnSpc>
                <a:spcPct val="200000"/>
              </a:lnSpc>
            </a:pPr>
            <a:r>
              <a:rPr lang="en-US" sz="1400" dirty="0"/>
              <a:t>Meteorological parameters in the dataset are average temperature, precipitation, humidity, cloud cover, wind speed, sunshine, and barbeque weather. The studies are performed on .csv and excel files using Python, </a:t>
            </a:r>
            <a:r>
              <a:rPr lang="en-US" sz="1400" dirty="0" err="1"/>
              <a:t>Mysql</a:t>
            </a:r>
            <a:r>
              <a:rPr lang="en-US" sz="1400" dirty="0"/>
              <a:t>, and Tableau </a:t>
            </a:r>
            <a:r>
              <a:rPr lang="en-US" sz="1400" dirty="0" err="1"/>
              <a:t>softwares</a:t>
            </a:r>
            <a:r>
              <a:rPr lang="en-US" sz="1400" dirty="0"/>
              <a:t>.</a:t>
            </a:r>
          </a:p>
          <a:p>
            <a:pPr algn="just">
              <a:lnSpc>
                <a:spcPct val="200000"/>
              </a:lnSpc>
            </a:pPr>
            <a:endParaRPr lang="en-US" sz="1400" dirty="0"/>
          </a:p>
          <a:p>
            <a:pPr algn="just">
              <a:lnSpc>
                <a:spcPct val="200000"/>
              </a:lnSpc>
            </a:pPr>
            <a:r>
              <a:rPr lang="en-US" sz="1400" dirty="0"/>
              <a:t>The methods of this study include the followings: </a:t>
            </a:r>
          </a:p>
          <a:p>
            <a:pPr marL="285750" indent="-285750" algn="just">
              <a:lnSpc>
                <a:spcPct val="200000"/>
              </a:lnSpc>
              <a:buFont typeface="Arial" panose="020B0604020202020204" pitchFamily="34" charset="0"/>
              <a:buChar char="•"/>
            </a:pPr>
            <a:r>
              <a:rPr lang="en-US" sz="1400" dirty="0"/>
              <a:t>Get data</a:t>
            </a:r>
          </a:p>
          <a:p>
            <a:pPr marL="285750" indent="-285750" algn="just">
              <a:lnSpc>
                <a:spcPct val="200000"/>
              </a:lnSpc>
              <a:buFont typeface="Arial" panose="020B0604020202020204" pitchFamily="34" charset="0"/>
              <a:buChar char="•"/>
            </a:pPr>
            <a:r>
              <a:rPr lang="en-US" sz="1400" dirty="0"/>
              <a:t>Exploratory data analyses</a:t>
            </a:r>
          </a:p>
          <a:p>
            <a:pPr marL="285750" indent="-285750" algn="just">
              <a:lnSpc>
                <a:spcPct val="200000"/>
              </a:lnSpc>
              <a:buFont typeface="Arial" panose="020B0604020202020204" pitchFamily="34" charset="0"/>
              <a:buChar char="•"/>
            </a:pPr>
            <a:r>
              <a:rPr lang="en-US" sz="1400" dirty="0"/>
              <a:t>Data cleaning</a:t>
            </a:r>
          </a:p>
          <a:p>
            <a:pPr marL="285750" indent="-285750" algn="just">
              <a:lnSpc>
                <a:spcPct val="200000"/>
              </a:lnSpc>
              <a:buFont typeface="Arial" panose="020B0604020202020204" pitchFamily="34" charset="0"/>
              <a:buChar char="•"/>
            </a:pPr>
            <a:r>
              <a:rPr lang="en-US" sz="1400" dirty="0"/>
              <a:t>Data visualization</a:t>
            </a:r>
          </a:p>
          <a:p>
            <a:pPr marL="285750" indent="-285750" algn="just">
              <a:lnSpc>
                <a:spcPct val="200000"/>
              </a:lnSpc>
              <a:buFont typeface="Arial" panose="020B0604020202020204" pitchFamily="34" charset="0"/>
              <a:buChar char="•"/>
            </a:pPr>
            <a:r>
              <a:rPr lang="en-US" sz="1400" u="sng" dirty="0"/>
              <a:t>Hypothesis testing</a:t>
            </a:r>
          </a:p>
          <a:p>
            <a:pPr marL="285750" indent="-285750" algn="just">
              <a:lnSpc>
                <a:spcPct val="200000"/>
              </a:lnSpc>
              <a:buFont typeface="Arial" panose="020B0604020202020204" pitchFamily="34" charset="0"/>
              <a:buChar char="•"/>
            </a:pPr>
            <a:r>
              <a:rPr lang="en-US" sz="1400" dirty="0"/>
              <a:t>Data wrangling</a:t>
            </a:r>
          </a:p>
          <a:p>
            <a:pPr marL="285750" indent="-285750" algn="just">
              <a:lnSpc>
                <a:spcPct val="200000"/>
              </a:lnSpc>
              <a:buFont typeface="Arial" panose="020B0604020202020204" pitchFamily="34" charset="0"/>
              <a:buChar char="•"/>
            </a:pPr>
            <a:r>
              <a:rPr lang="en-US" sz="1400" dirty="0"/>
              <a:t>Build model</a:t>
            </a:r>
          </a:p>
          <a:p>
            <a:pPr marL="285750" indent="-285750" algn="just">
              <a:lnSpc>
                <a:spcPct val="200000"/>
              </a:lnSpc>
              <a:buFont typeface="Arial" panose="020B0604020202020204" pitchFamily="34" charset="0"/>
              <a:buChar char="•"/>
            </a:pPr>
            <a:endParaRPr lang="en-US" sz="1400" dirty="0"/>
          </a:p>
        </p:txBody>
      </p:sp>
      <p:sp>
        <p:nvSpPr>
          <p:cNvPr id="9" name="Rectangle 8">
            <a:extLst>
              <a:ext uri="{FF2B5EF4-FFF2-40B4-BE49-F238E27FC236}">
                <a16:creationId xmlns:a16="http://schemas.microsoft.com/office/drawing/2014/main" id="{9E1BB67B-9FE2-8943-AEA7-34907EC25FD0}"/>
              </a:ext>
            </a:extLst>
          </p:cNvPr>
          <p:cNvSpPr/>
          <p:nvPr/>
        </p:nvSpPr>
        <p:spPr>
          <a:xfrm>
            <a:off x="3732211" y="4702620"/>
            <a:ext cx="8456613" cy="1026499"/>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400" b="1" dirty="0"/>
              <a:t>One-sided hypothesis testing: </a:t>
            </a:r>
            <a:r>
              <a:rPr lang="en-US" sz="1400" dirty="0"/>
              <a:t>11.17 C is the avg. temperature in Dusseldorf between 2000-2009. </a:t>
            </a:r>
          </a:p>
          <a:p>
            <a:pPr marL="285750" indent="-285750" algn="just">
              <a:lnSpc>
                <a:spcPct val="150000"/>
              </a:lnSpc>
              <a:buFont typeface="Arial" panose="020B0604020202020204" pitchFamily="34" charset="0"/>
              <a:buChar char="•"/>
            </a:pPr>
            <a:r>
              <a:rPr lang="en-US" sz="1400" dirty="0"/>
              <a:t>Null hypothesis: avg. temperature in Dusseldorf between 2000-2010 =&lt; 10.8  C</a:t>
            </a:r>
          </a:p>
          <a:p>
            <a:pPr marL="285750" indent="-285750" algn="just">
              <a:lnSpc>
                <a:spcPct val="150000"/>
              </a:lnSpc>
              <a:buFont typeface="Arial" panose="020B0604020202020204" pitchFamily="34" charset="0"/>
              <a:buChar char="•"/>
            </a:pPr>
            <a:r>
              <a:rPr lang="en-US" sz="1400" dirty="0"/>
              <a:t>Alternative hypothesis: avg. temperature in Dusseldorf between 2000-2010 &gt; 10.8 </a:t>
            </a:r>
            <a:r>
              <a:rPr lang="en-US" sz="1400" b="1" dirty="0">
                <a:latin typeface="Calibri" panose="020F0502020204030204" pitchFamily="34" charset="0"/>
                <a:ea typeface="Calibri" panose="020F0502020204030204" pitchFamily="34" charset="0"/>
                <a:cs typeface="Times New Roman" panose="02020603050405020304" pitchFamily="18" charset="0"/>
                <a:sym typeface="Symbol" pitchFamily="2" charset="2"/>
              </a:rPr>
              <a:t></a:t>
            </a:r>
            <a:r>
              <a:rPr lang="en-US" sz="1400" dirty="0"/>
              <a:t>C</a:t>
            </a:r>
          </a:p>
        </p:txBody>
      </p:sp>
      <p:sp>
        <p:nvSpPr>
          <p:cNvPr id="10" name="Rectangle 9">
            <a:extLst>
              <a:ext uri="{FF2B5EF4-FFF2-40B4-BE49-F238E27FC236}">
                <a16:creationId xmlns:a16="http://schemas.microsoft.com/office/drawing/2014/main" id="{2F137122-B9F2-7D4A-9BB4-118C22C4F42F}"/>
              </a:ext>
            </a:extLst>
          </p:cNvPr>
          <p:cNvSpPr/>
          <p:nvPr/>
        </p:nvSpPr>
        <p:spPr>
          <a:xfrm>
            <a:off x="7237412" y="5873933"/>
            <a:ext cx="2068130" cy="369332"/>
          </a:xfrm>
          <a:prstGeom prst="rect">
            <a:avLst/>
          </a:prstGeom>
        </p:spPr>
        <p:txBody>
          <a:bodyPr wrap="none">
            <a:spAutoFit/>
          </a:bodyPr>
          <a:lstStyle/>
          <a:p>
            <a:r>
              <a:rPr lang="en-US" sz="1800" dirty="0"/>
              <a:t>P-value: 9.57    10</a:t>
            </a:r>
            <a:r>
              <a:rPr lang="en-US" sz="1800" baseline="30000" dirty="0"/>
              <a:t>-4</a:t>
            </a:r>
            <a:r>
              <a:rPr lang="en-US" sz="1800" dirty="0"/>
              <a:t> </a:t>
            </a:r>
            <a:endParaRPr lang="tr-TR" sz="1800" dirty="0"/>
          </a:p>
        </p:txBody>
      </p:sp>
      <p:cxnSp>
        <p:nvCxnSpPr>
          <p:cNvPr id="3" name="Straight Arrow Connector 2">
            <a:extLst>
              <a:ext uri="{FF2B5EF4-FFF2-40B4-BE49-F238E27FC236}">
                <a16:creationId xmlns:a16="http://schemas.microsoft.com/office/drawing/2014/main" id="{F1921B0A-B06B-834A-998F-0A27E1A9A96A}"/>
              </a:ext>
            </a:extLst>
          </p:cNvPr>
          <p:cNvCxnSpPr>
            <a:cxnSpLocks/>
          </p:cNvCxnSpPr>
          <p:nvPr/>
        </p:nvCxnSpPr>
        <p:spPr>
          <a:xfrm>
            <a:off x="2741612" y="4876800"/>
            <a:ext cx="9905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FEB8328C-0265-CB47-B8E0-9F544EB56BB9}"/>
              </a:ext>
            </a:extLst>
          </p:cNvPr>
          <p:cNvSpPr/>
          <p:nvPr/>
        </p:nvSpPr>
        <p:spPr>
          <a:xfrm>
            <a:off x="8532812" y="5862935"/>
            <a:ext cx="325730" cy="400110"/>
          </a:xfrm>
          <a:prstGeom prst="rect">
            <a:avLst/>
          </a:prstGeom>
        </p:spPr>
        <p:txBody>
          <a:bodyPr wrap="none">
            <a:spAutoFit/>
          </a:bodyPr>
          <a:lstStyle/>
          <a:p>
            <a:pPr>
              <a:spcAft>
                <a:spcPts val="0"/>
              </a:spcAft>
            </a:pPr>
            <a:r>
              <a:rPr lang="en-US" sz="2000" dirty="0">
                <a:latin typeface="Calibri" panose="020F0502020204030204" pitchFamily="34" charset="0"/>
                <a:ea typeface="Calibri" panose="020F0502020204030204" pitchFamily="34" charset="0"/>
                <a:cs typeface="Times New Roman" panose="02020603050405020304" pitchFamily="18" charset="0"/>
                <a:sym typeface="Symbol" pitchFamily="2" charset="2"/>
              </a:rPr>
              <a:t></a:t>
            </a:r>
            <a:endParaRPr lang="tr-TR"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D87E3E86-A5EE-554D-B4D9-DAF4EE050C9C}"/>
              </a:ext>
            </a:extLst>
          </p:cNvPr>
          <p:cNvSpPr/>
          <p:nvPr/>
        </p:nvSpPr>
        <p:spPr>
          <a:xfrm>
            <a:off x="6856412" y="4757326"/>
            <a:ext cx="256802" cy="307777"/>
          </a:xfrm>
          <a:prstGeom prst="rect">
            <a:avLst/>
          </a:prstGeom>
        </p:spPr>
        <p:txBody>
          <a:bodyPr wrap="none">
            <a:spAutoFit/>
          </a:bodyPr>
          <a:lstStyle/>
          <a:p>
            <a:pPr>
              <a:spcAft>
                <a:spcPts val="0"/>
              </a:spcAft>
            </a:pPr>
            <a:r>
              <a:rPr lang="en-US" sz="1400" b="1" dirty="0">
                <a:latin typeface="Calibri" panose="020F0502020204030204" pitchFamily="34" charset="0"/>
                <a:ea typeface="Calibri" panose="020F0502020204030204" pitchFamily="34" charset="0"/>
                <a:cs typeface="Times New Roman" panose="02020603050405020304" pitchFamily="18" charset="0"/>
                <a:sym typeface="Symbol" pitchFamily="2" charset="2"/>
              </a:rPr>
              <a:t></a:t>
            </a:r>
            <a:endParaRPr lang="tr-TR"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3AA7C5A5-767F-5C4A-90D4-26036B010866}"/>
              </a:ext>
            </a:extLst>
          </p:cNvPr>
          <p:cNvSpPr/>
          <p:nvPr/>
        </p:nvSpPr>
        <p:spPr>
          <a:xfrm>
            <a:off x="9752012" y="5071646"/>
            <a:ext cx="266420" cy="338554"/>
          </a:xfrm>
          <a:prstGeom prst="rect">
            <a:avLst/>
          </a:prstGeom>
        </p:spPr>
        <p:txBody>
          <a:bodyPr wrap="none">
            <a:spAutoFit/>
          </a:bodyPr>
          <a:lstStyle/>
          <a:p>
            <a:pPr>
              <a:spcAft>
                <a:spcPts val="0"/>
              </a:spcAft>
            </a:pPr>
            <a:r>
              <a:rPr lang="en-US" sz="1600" b="1" dirty="0">
                <a:latin typeface="Calibri" panose="020F0502020204030204" pitchFamily="34" charset="0"/>
                <a:ea typeface="Calibri" panose="020F0502020204030204" pitchFamily="34" charset="0"/>
                <a:cs typeface="Times New Roman" panose="02020603050405020304" pitchFamily="18" charset="0"/>
                <a:sym typeface="Symbol" pitchFamily="2" charset="2"/>
              </a:rPr>
              <a:t></a:t>
            </a:r>
            <a:endParaRPr lang="tr-TR"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2685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97163EE-ADDE-5544-8783-50A6BD3181F2}"/>
              </a:ext>
            </a:extLst>
          </p:cNvPr>
          <p:cNvSpPr/>
          <p:nvPr/>
        </p:nvSpPr>
        <p:spPr>
          <a:xfrm>
            <a:off x="714157" y="415429"/>
            <a:ext cx="4006027" cy="727571"/>
          </a:xfrm>
          <a:prstGeom prst="rect">
            <a:avLst/>
          </a:prstGeom>
        </p:spPr>
        <p:txBody>
          <a:bodyPr wrap="square">
            <a:spAutoFit/>
          </a:bodyPr>
          <a:lstStyle/>
          <a:p>
            <a:pPr algn="just">
              <a:lnSpc>
                <a:spcPct val="200000"/>
              </a:lnSpc>
            </a:pPr>
            <a:r>
              <a:rPr lang="tr-TR" b="1" dirty="0" err="1"/>
              <a:t>Materials</a:t>
            </a:r>
            <a:r>
              <a:rPr lang="tr-TR" b="1" dirty="0"/>
              <a:t> </a:t>
            </a:r>
            <a:r>
              <a:rPr lang="tr-TR" b="1" dirty="0" err="1"/>
              <a:t>and</a:t>
            </a:r>
            <a:r>
              <a:rPr lang="tr-TR" b="1" dirty="0"/>
              <a:t> </a:t>
            </a:r>
            <a:r>
              <a:rPr lang="tr-TR" b="1" dirty="0" err="1"/>
              <a:t>Methods</a:t>
            </a:r>
            <a:endParaRPr lang="tr-TR" b="1" dirty="0"/>
          </a:p>
        </p:txBody>
      </p:sp>
      <p:pic>
        <p:nvPicPr>
          <p:cNvPr id="3" name="Picture 2">
            <a:extLst>
              <a:ext uri="{FF2B5EF4-FFF2-40B4-BE49-F238E27FC236}">
                <a16:creationId xmlns:a16="http://schemas.microsoft.com/office/drawing/2014/main" id="{5D2853D1-45BC-FD48-9E59-A46B4F67D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384" y="1143000"/>
            <a:ext cx="8785228" cy="5651734"/>
          </a:xfrm>
          <a:prstGeom prst="rect">
            <a:avLst/>
          </a:prstGeom>
        </p:spPr>
      </p:pic>
    </p:spTree>
    <p:extLst>
      <p:ext uri="{BB962C8B-B14F-4D97-AF65-F5344CB8AC3E}">
        <p14:creationId xmlns:p14="http://schemas.microsoft.com/office/powerpoint/2010/main" val="641152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97163EE-ADDE-5544-8783-50A6BD3181F2}"/>
              </a:ext>
            </a:extLst>
          </p:cNvPr>
          <p:cNvSpPr/>
          <p:nvPr/>
        </p:nvSpPr>
        <p:spPr>
          <a:xfrm>
            <a:off x="714157" y="415429"/>
            <a:ext cx="4006027" cy="727571"/>
          </a:xfrm>
          <a:prstGeom prst="rect">
            <a:avLst/>
          </a:prstGeom>
        </p:spPr>
        <p:txBody>
          <a:bodyPr wrap="square">
            <a:spAutoFit/>
          </a:bodyPr>
          <a:lstStyle/>
          <a:p>
            <a:pPr algn="just">
              <a:lnSpc>
                <a:spcPct val="200000"/>
              </a:lnSpc>
            </a:pPr>
            <a:r>
              <a:rPr lang="tr-TR" b="1" dirty="0" err="1"/>
              <a:t>Materials</a:t>
            </a:r>
            <a:r>
              <a:rPr lang="tr-TR" b="1" dirty="0"/>
              <a:t> </a:t>
            </a:r>
            <a:r>
              <a:rPr lang="tr-TR" b="1" dirty="0" err="1"/>
              <a:t>and</a:t>
            </a:r>
            <a:r>
              <a:rPr lang="tr-TR" b="1" dirty="0"/>
              <a:t> </a:t>
            </a:r>
            <a:r>
              <a:rPr lang="tr-TR" b="1" dirty="0" err="1"/>
              <a:t>Methods</a:t>
            </a:r>
            <a:endParaRPr lang="tr-TR" b="1" dirty="0"/>
          </a:p>
        </p:txBody>
      </p:sp>
      <p:pic>
        <p:nvPicPr>
          <p:cNvPr id="12" name="Picture 11">
            <a:extLst>
              <a:ext uri="{FF2B5EF4-FFF2-40B4-BE49-F238E27FC236}">
                <a16:creationId xmlns:a16="http://schemas.microsoft.com/office/drawing/2014/main" id="{6BDA1B7A-447A-6442-8CDF-16FA8B3723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157" y="1171937"/>
            <a:ext cx="11323855" cy="5320527"/>
          </a:xfrm>
          <a:prstGeom prst="rect">
            <a:avLst/>
          </a:prstGeom>
        </p:spPr>
      </p:pic>
    </p:spTree>
    <p:extLst>
      <p:ext uri="{BB962C8B-B14F-4D97-AF65-F5344CB8AC3E}">
        <p14:creationId xmlns:p14="http://schemas.microsoft.com/office/powerpoint/2010/main" val="970790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66916EA-C7BC-1C4A-A03B-3EBB517CC4A8}"/>
              </a:ext>
            </a:extLst>
          </p:cNvPr>
          <p:cNvSpPr/>
          <p:nvPr/>
        </p:nvSpPr>
        <p:spPr>
          <a:xfrm>
            <a:off x="714157" y="381000"/>
            <a:ext cx="4006027" cy="1122743"/>
          </a:xfrm>
          <a:prstGeom prst="rect">
            <a:avLst/>
          </a:prstGeom>
        </p:spPr>
        <p:txBody>
          <a:bodyPr wrap="square">
            <a:spAutoFit/>
          </a:bodyPr>
          <a:lstStyle/>
          <a:p>
            <a:pPr algn="just">
              <a:lnSpc>
                <a:spcPct val="200000"/>
              </a:lnSpc>
            </a:pPr>
            <a:r>
              <a:rPr lang="tr-TR" sz="1800" b="1" dirty="0" err="1"/>
              <a:t>Results</a:t>
            </a:r>
            <a:r>
              <a:rPr lang="tr-TR" sz="1800" b="1" dirty="0"/>
              <a:t> </a:t>
            </a:r>
            <a:r>
              <a:rPr lang="tr-TR" sz="1800" b="1" dirty="0" err="1"/>
              <a:t>and</a:t>
            </a:r>
            <a:r>
              <a:rPr lang="tr-TR" sz="1800" b="1" dirty="0"/>
              <a:t> </a:t>
            </a:r>
            <a:r>
              <a:rPr lang="tr-TR" sz="1800" b="1" dirty="0" err="1"/>
              <a:t>Discussion</a:t>
            </a:r>
            <a:endParaRPr lang="tr-TR" sz="1800" b="1" dirty="0"/>
          </a:p>
          <a:p>
            <a:pPr marL="285750" indent="-285750" algn="just">
              <a:lnSpc>
                <a:spcPct val="200000"/>
              </a:lnSpc>
              <a:buFont typeface="Arial" panose="020B0604020202020204" pitchFamily="34" charset="0"/>
              <a:buChar char="•"/>
            </a:pPr>
            <a:r>
              <a:rPr lang="tr-TR" sz="1800" b="1" dirty="0" err="1"/>
              <a:t>Linear</a:t>
            </a:r>
            <a:r>
              <a:rPr lang="tr-TR" sz="1800" b="1" dirty="0"/>
              <a:t> </a:t>
            </a:r>
            <a:r>
              <a:rPr lang="tr-TR" sz="1800" b="1" dirty="0" err="1"/>
              <a:t>regression</a:t>
            </a:r>
            <a:r>
              <a:rPr lang="tr-TR" sz="1800" b="1" dirty="0"/>
              <a:t> model</a:t>
            </a:r>
            <a:endParaRPr lang="tr-TR" sz="1800" dirty="0"/>
          </a:p>
        </p:txBody>
      </p:sp>
      <p:pic>
        <p:nvPicPr>
          <p:cNvPr id="16" name="Picture 15">
            <a:extLst>
              <a:ext uri="{FF2B5EF4-FFF2-40B4-BE49-F238E27FC236}">
                <a16:creationId xmlns:a16="http://schemas.microsoft.com/office/drawing/2014/main" id="{34EF3581-CD3B-204A-8AC4-C5814A700605}"/>
              </a:ext>
            </a:extLst>
          </p:cNvPr>
          <p:cNvPicPr>
            <a:picLocks noChangeAspect="1"/>
          </p:cNvPicPr>
          <p:nvPr/>
        </p:nvPicPr>
        <p:blipFill rotWithShape="1">
          <a:blip r:embed="rId3">
            <a:extLst>
              <a:ext uri="{28A0092B-C50C-407E-A947-70E740481C1C}">
                <a14:useLocalDpi xmlns:a14="http://schemas.microsoft.com/office/drawing/2010/main" val="0"/>
              </a:ext>
            </a:extLst>
          </a:blip>
          <a:srcRect l="2222" t="7370" r="8889" b="4444"/>
          <a:stretch/>
        </p:blipFill>
        <p:spPr>
          <a:xfrm>
            <a:off x="6256577" y="1528800"/>
            <a:ext cx="5218091" cy="5176800"/>
          </a:xfrm>
          <a:prstGeom prst="rect">
            <a:avLst/>
          </a:prstGeom>
        </p:spPr>
      </p:pic>
      <p:pic>
        <p:nvPicPr>
          <p:cNvPr id="18" name="Picture 17">
            <a:extLst>
              <a:ext uri="{FF2B5EF4-FFF2-40B4-BE49-F238E27FC236}">
                <a16:creationId xmlns:a16="http://schemas.microsoft.com/office/drawing/2014/main" id="{BCF76C87-650C-7B45-A7BB-2E20FB6E5526}"/>
              </a:ext>
            </a:extLst>
          </p:cNvPr>
          <p:cNvPicPr>
            <a:picLocks noChangeAspect="1"/>
          </p:cNvPicPr>
          <p:nvPr/>
        </p:nvPicPr>
        <p:blipFill rotWithShape="1">
          <a:blip r:embed="rId4">
            <a:extLst>
              <a:ext uri="{28A0092B-C50C-407E-A947-70E740481C1C}">
                <a14:useLocalDpi xmlns:a14="http://schemas.microsoft.com/office/drawing/2010/main" val="0"/>
              </a:ext>
            </a:extLst>
          </a:blip>
          <a:srcRect l="1111" t="7371" r="8889" b="3333"/>
          <a:stretch/>
        </p:blipFill>
        <p:spPr>
          <a:xfrm>
            <a:off x="876835" y="1524000"/>
            <a:ext cx="5217577" cy="5176800"/>
          </a:xfrm>
          <a:prstGeom prst="rect">
            <a:avLst/>
          </a:prstGeom>
        </p:spPr>
      </p:pic>
    </p:spTree>
    <p:extLst>
      <p:ext uri="{BB962C8B-B14F-4D97-AF65-F5344CB8AC3E}">
        <p14:creationId xmlns:p14="http://schemas.microsoft.com/office/powerpoint/2010/main" val="2395265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66916EA-C7BC-1C4A-A03B-3EBB517CC4A8}"/>
              </a:ext>
            </a:extLst>
          </p:cNvPr>
          <p:cNvSpPr/>
          <p:nvPr/>
        </p:nvSpPr>
        <p:spPr>
          <a:xfrm>
            <a:off x="714157" y="381000"/>
            <a:ext cx="4006027" cy="1122743"/>
          </a:xfrm>
          <a:prstGeom prst="rect">
            <a:avLst/>
          </a:prstGeom>
        </p:spPr>
        <p:txBody>
          <a:bodyPr wrap="square">
            <a:spAutoFit/>
          </a:bodyPr>
          <a:lstStyle/>
          <a:p>
            <a:pPr algn="just">
              <a:lnSpc>
                <a:spcPct val="200000"/>
              </a:lnSpc>
            </a:pPr>
            <a:r>
              <a:rPr lang="tr-TR" sz="1800" b="1" dirty="0" err="1"/>
              <a:t>Results</a:t>
            </a:r>
            <a:r>
              <a:rPr lang="tr-TR" sz="1800" b="1" dirty="0"/>
              <a:t> </a:t>
            </a:r>
            <a:r>
              <a:rPr lang="tr-TR" sz="1800" b="1" dirty="0" err="1"/>
              <a:t>and</a:t>
            </a:r>
            <a:r>
              <a:rPr lang="tr-TR" sz="1800" b="1" dirty="0"/>
              <a:t> </a:t>
            </a:r>
            <a:r>
              <a:rPr lang="tr-TR" sz="1800" b="1" dirty="0" err="1"/>
              <a:t>Discussion</a:t>
            </a:r>
            <a:endParaRPr lang="tr-TR" sz="1800" b="1" dirty="0"/>
          </a:p>
          <a:p>
            <a:pPr marL="285750" indent="-285750" algn="just">
              <a:lnSpc>
                <a:spcPct val="200000"/>
              </a:lnSpc>
              <a:buFont typeface="Arial" panose="020B0604020202020204" pitchFamily="34" charset="0"/>
              <a:buChar char="•"/>
            </a:pPr>
            <a:r>
              <a:rPr lang="tr-TR" sz="1800" b="1" dirty="0" err="1"/>
              <a:t>Linear</a:t>
            </a:r>
            <a:r>
              <a:rPr lang="tr-TR" sz="1800" b="1" dirty="0"/>
              <a:t> </a:t>
            </a:r>
            <a:r>
              <a:rPr lang="tr-TR" sz="1800" b="1" dirty="0" err="1"/>
              <a:t>regression</a:t>
            </a:r>
            <a:r>
              <a:rPr lang="tr-TR" sz="1800" b="1" dirty="0"/>
              <a:t> model</a:t>
            </a:r>
            <a:endParaRPr lang="tr-TR" sz="1800" dirty="0"/>
          </a:p>
        </p:txBody>
      </p:sp>
      <p:pic>
        <p:nvPicPr>
          <p:cNvPr id="4" name="Picture 3">
            <a:extLst>
              <a:ext uri="{FF2B5EF4-FFF2-40B4-BE49-F238E27FC236}">
                <a16:creationId xmlns:a16="http://schemas.microsoft.com/office/drawing/2014/main" id="{299DA8AB-6FB4-1041-A1B0-0FF90AF63E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157" y="1676400"/>
            <a:ext cx="10638055" cy="4998303"/>
          </a:xfrm>
          <a:prstGeom prst="rect">
            <a:avLst/>
          </a:prstGeom>
        </p:spPr>
      </p:pic>
    </p:spTree>
    <p:extLst>
      <p:ext uri="{BB962C8B-B14F-4D97-AF65-F5344CB8AC3E}">
        <p14:creationId xmlns:p14="http://schemas.microsoft.com/office/powerpoint/2010/main" val="3068814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E8C3946-7281-DD4F-A35F-3A023617F98F}"/>
              </a:ext>
            </a:extLst>
          </p:cNvPr>
          <p:cNvSpPr/>
          <p:nvPr/>
        </p:nvSpPr>
        <p:spPr>
          <a:xfrm>
            <a:off x="714157" y="505438"/>
            <a:ext cx="4006027" cy="568745"/>
          </a:xfrm>
          <a:prstGeom prst="rect">
            <a:avLst/>
          </a:prstGeom>
        </p:spPr>
        <p:txBody>
          <a:bodyPr wrap="square">
            <a:spAutoFit/>
          </a:bodyPr>
          <a:lstStyle/>
          <a:p>
            <a:pPr algn="just">
              <a:lnSpc>
                <a:spcPct val="200000"/>
              </a:lnSpc>
            </a:pPr>
            <a:r>
              <a:rPr lang="en-US" sz="1800" b="1" dirty="0"/>
              <a:t>Results and Discussion</a:t>
            </a:r>
          </a:p>
        </p:txBody>
      </p:sp>
      <p:pic>
        <p:nvPicPr>
          <p:cNvPr id="3" name="Picture 2">
            <a:extLst>
              <a:ext uri="{FF2B5EF4-FFF2-40B4-BE49-F238E27FC236}">
                <a16:creationId xmlns:a16="http://schemas.microsoft.com/office/drawing/2014/main" id="{2B856BBA-7D83-DD47-8751-0B79A5CC98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413" y="1318366"/>
            <a:ext cx="8763000" cy="4320434"/>
          </a:xfrm>
          <a:prstGeom prst="rect">
            <a:avLst/>
          </a:prstGeom>
        </p:spPr>
      </p:pic>
      <p:pic>
        <p:nvPicPr>
          <p:cNvPr id="5" name="Picture 4">
            <a:extLst>
              <a:ext uri="{FF2B5EF4-FFF2-40B4-BE49-F238E27FC236}">
                <a16:creationId xmlns:a16="http://schemas.microsoft.com/office/drawing/2014/main" id="{BBAD389E-81ED-D048-8360-8A29D33AC5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99612" y="1600200"/>
            <a:ext cx="2438400" cy="660400"/>
          </a:xfrm>
          <a:prstGeom prst="rect">
            <a:avLst/>
          </a:prstGeom>
        </p:spPr>
      </p:pic>
    </p:spTree>
    <p:extLst>
      <p:ext uri="{BB962C8B-B14F-4D97-AF65-F5344CB8AC3E}">
        <p14:creationId xmlns:p14="http://schemas.microsoft.com/office/powerpoint/2010/main" val="1588391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TS102787942">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863CEF8-E427-41A3-B701-02CD4579E2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TS102787942</Template>
  <TotalTime>0</TotalTime>
  <Words>1966</Words>
  <Application>Microsoft Macintosh PowerPoint</Application>
  <PresentationFormat>Custom</PresentationFormat>
  <Paragraphs>177</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Constantia</vt:lpstr>
      <vt:lpstr>TS102787942</vt:lpstr>
      <vt:lpstr>Analysis and prediction of average temperature based on meteorological data</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2013-01-24T16:56:02Z</dcterms:created>
  <dcterms:modified xsi:type="dcterms:W3CDTF">2022-12-13T13:50:08Z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TC027879429991</vt:lpwstr>
  </property>
</Properties>
</file>