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351" r:id="rId5"/>
    <p:sldId id="258" r:id="rId6"/>
    <p:sldId id="260" r:id="rId7"/>
    <p:sldId id="261" r:id="rId8"/>
    <p:sldId id="263" r:id="rId9"/>
    <p:sldId id="446" r:id="rId10"/>
    <p:sldId id="447" r:id="rId11"/>
    <p:sldId id="448" r:id="rId12"/>
    <p:sldId id="449" r:id="rId13"/>
    <p:sldId id="450" r:id="rId14"/>
    <p:sldId id="451" r:id="rId15"/>
  </p:sldIdLst>
  <p:sldSz cx="12192000" cy="7162800"/>
  <p:notesSz cx="6858000" cy="9144000"/>
  <p:embeddedFontLst>
    <p:embeddedFont>
      <p:font typeface="Calibri" panose="020F0502020204030204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289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28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38.xml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.png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20.png"/><Relationship Id="rId4" Type="http://schemas.openxmlformats.org/officeDocument/2006/relationships/image" Target="../media/image15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1.png"/><Relationship Id="rId12" Type="http://schemas.openxmlformats.org/officeDocument/2006/relationships/image" Target="../media/image11.png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2.png"/><Relationship Id="rId12" Type="http://schemas.openxmlformats.org/officeDocument/2006/relationships/image" Target="../media/image11.png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4.png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5.png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395855" y="2123440"/>
            <a:ext cx="7435850" cy="1254760"/>
          </a:xfrm>
          <a:prstGeom prst="rect">
            <a:avLst/>
          </a:prstGeom>
        </p:spPr>
        <p:txBody>
          <a:bodyPr vert="horz" lIns="0" tIns="0" rIns="0" bIns="0" rtlCol="0" anchor="t" anchorCtr="0"/>
          <a:lstStyle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前端框架开发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191000" y="3352800"/>
            <a:ext cx="356489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两行代码入门</a:t>
            </a:r>
            <a:r>
              <a:rPr lang="en-US" altLang="zh-CN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endParaRPr lang="en-US" altLang="zh-CN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Hello JavaScript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程序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45249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第一个程序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Hello JavaScript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程序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2"/>
          <p:cNvSpPr txBox="1"/>
          <p:nvPr>
            <p:custDataLst>
              <p:tags r:id="rId7"/>
            </p:custDataLst>
          </p:nvPr>
        </p:nvSpPr>
        <p:spPr>
          <a:xfrm>
            <a:off x="802640" y="2447290"/>
            <a:ext cx="30975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第一个程序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Hello JavaScript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Box 13"/>
          <p:cNvSpPr txBox="1"/>
          <p:nvPr>
            <p:custDataLst>
              <p:tags r:id="rId8"/>
            </p:custDataLst>
          </p:nvPr>
        </p:nvSpPr>
        <p:spPr>
          <a:xfrm>
            <a:off x="1163320" y="2844800"/>
            <a:ext cx="13220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zh-CN" altLang="en-US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代码</a:t>
            </a: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TextBox 14"/>
          <p:cNvSpPr txBox="1"/>
          <p:nvPr>
            <p:custDataLst>
              <p:tags r:id="rId9"/>
            </p:custDataLst>
          </p:nvPr>
        </p:nvSpPr>
        <p:spPr>
          <a:xfrm>
            <a:off x="1163320" y="3208020"/>
            <a:ext cx="2388870" cy="2438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let hello = "Hello JavaScript!";</a:t>
            </a:r>
            <a:endParaRPr lang="en-US" altLang="zh-CN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TextBox 15"/>
          <p:cNvSpPr txBox="1"/>
          <p:nvPr>
            <p:custDataLst>
              <p:tags r:id="rId10"/>
            </p:custDataLst>
          </p:nvPr>
        </p:nvSpPr>
        <p:spPr>
          <a:xfrm>
            <a:off x="1163320" y="3569970"/>
            <a:ext cx="23888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altLang="zh-CN" sz="141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console.log(hello);</a:t>
            </a:r>
            <a:endParaRPr lang="en-US" altLang="zh-CN" sz="141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Box 16"/>
          <p:cNvSpPr txBox="1"/>
          <p:nvPr>
            <p:custDataLst>
              <p:tags r:id="rId11"/>
            </p:custDataLst>
          </p:nvPr>
        </p:nvSpPr>
        <p:spPr>
          <a:xfrm>
            <a:off x="802640" y="3949700"/>
            <a:ext cx="2685415" cy="1366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代码解析</a:t>
            </a: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使用</a:t>
            </a: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let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定义变量</a:t>
            </a:r>
            <a:endParaRPr lang="zh-CN" alt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console.log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输出到控制台</a:t>
            </a:r>
            <a:endParaRPr lang="zh-CN" alt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13275" y="1849120"/>
            <a:ext cx="5676900" cy="8763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10000" y="3835400"/>
            <a:ext cx="7826375" cy="2065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运行原理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程序如何运行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TextBox 14"/>
          <p:cNvSpPr txBox="1"/>
          <p:nvPr/>
        </p:nvSpPr>
        <p:spPr>
          <a:xfrm>
            <a:off x="802640" y="2533650"/>
            <a:ext cx="233299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编写代码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802640" y="2947670"/>
            <a:ext cx="30727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编译器分解为令牌</a:t>
            </a: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(token)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802640" y="3361690"/>
            <a:ext cx="27679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生成抽象语法树</a:t>
            </a:r>
            <a:r>
              <a:rPr lang="en-US" altLang="zh-CN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(AST)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802640" y="3775710"/>
            <a:ext cx="206819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4.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转换为机器码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 descr="1-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1905000"/>
            <a:ext cx="7493635" cy="41706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总结与练习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447030" y="2204720"/>
            <a:ext cx="42684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en-US" altLang="zh-CN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基础概念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47030" y="2740660"/>
            <a:ext cx="49606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开发环境搭建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447030" y="3276600"/>
            <a:ext cx="43548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第一个程序编写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447030" y="3812540"/>
            <a:ext cx="557022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u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程序运行原理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410200" y="166878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Box 14"/>
          <p:cNvSpPr txBox="1"/>
          <p:nvPr/>
        </p:nvSpPr>
        <p:spPr>
          <a:xfrm>
            <a:off x="1564640" y="5081270"/>
            <a:ext cx="243840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575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Ø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练习</a:t>
            </a:r>
            <a:r>
              <a:rPr lang="en-US" sz="1595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Box 15"/>
          <p:cNvSpPr txBox="1"/>
          <p:nvPr/>
        </p:nvSpPr>
        <p:spPr>
          <a:xfrm>
            <a:off x="1925320" y="5478780"/>
            <a:ext cx="8501380" cy="577215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50000"/>
              </a:lnSpc>
              <a:spcBef>
                <a:spcPct val="0"/>
              </a:spcBef>
              <a:defRPr/>
            </a:pPr>
            <a:r>
              <a:rPr 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•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编写一个名为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01JavaScript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项目，项目包含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css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文件夹，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文件夹，根目录下为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index.html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文件，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css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文件夹下为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style.css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文件，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文件夹下为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app.js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文件，要求：将变量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hello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的值改为</a:t>
            </a:r>
            <a:r>
              <a:rPr lang="en-US" altLang="zh-CN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"Hello syxy!"</a:t>
            </a:r>
            <a:endParaRPr lang="en-US" altLang="zh-CN" sz="1405" b="0" i="0" baseline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2360295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0" i="0" baseline="0">
                <a:solidFill>
                  <a:srgbClr val="585858"/>
                </a:solidFill>
                <a:latin typeface="Times New Roman" panose="02020603050405020304" charset="0"/>
              </a:rPr>
              <a:t>前言</a:t>
            </a:r>
            <a:r>
              <a:rPr lang="en-US" sz="2400" b="0" i="0" baseline="0">
                <a:solidFill>
                  <a:srgbClr val="585858"/>
                </a:solidFill>
                <a:latin typeface="Times New Roman" panose="02020603050405020304" charset="0"/>
              </a:rPr>
              <a:t>、</a:t>
            </a:r>
            <a:r>
              <a:rPr lang="zh-CN" altLang="en-US" sz="2400" b="0" i="0" baseline="0">
                <a:solidFill>
                  <a:srgbClr val="585858"/>
                </a:solidFill>
                <a:latin typeface="Times New Roman" panose="02020603050405020304" charset="0"/>
              </a:rPr>
              <a:t>课程</a:t>
            </a:r>
            <a:r>
              <a:rPr lang="zh-CN" altLang="en-US" sz="2400" b="0" i="0" baseline="0">
                <a:solidFill>
                  <a:srgbClr val="585858"/>
                </a:solidFill>
                <a:latin typeface="Times New Roman" panose="02020603050405020304" charset="0"/>
              </a:rPr>
              <a:t>简介</a:t>
            </a:r>
            <a:endParaRPr lang="zh-CN" altLang="en-US" sz="2400" b="0" i="0" baseline="0">
              <a:solidFill>
                <a:srgbClr val="585858"/>
              </a:solidFill>
              <a:latin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2817840" y="258973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p>
            <a:pPr fontAlgn="auto"/>
            <a:endParaRPr lang="zh-CN" altLang="fr-CA" noProof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685800" y="1128395"/>
          <a:ext cx="5866130" cy="1968500"/>
        </p:xfrm>
        <a:graphic>
          <a:graphicData uri="http://schemas.openxmlformats.org/drawingml/2006/table">
            <a:tbl>
              <a:tblPr/>
              <a:tblGrid>
                <a:gridCol w="1050925"/>
                <a:gridCol w="2027238"/>
                <a:gridCol w="935037"/>
                <a:gridCol w="1852930"/>
              </a:tblGrid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课程名称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web</a:t>
                      </a:r>
                      <a:r>
                        <a:rPr lang="zh-CN" alt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前端框架开发</a:t>
                      </a:r>
                      <a:endParaRPr lang="zh-CN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任课教师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刘天博</a:t>
                      </a:r>
                      <a:endParaRPr lang="zh-CN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授课班级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区块链工程23级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课程总学时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30学时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学 分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1.5学分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理论学时数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15学时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实验学时数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15学时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考试形式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期末考试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考核时间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0">
                          <a:latin typeface="Times New Roman" panose="0202060305040502030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期末</a:t>
                      </a:r>
                      <a:endParaRPr lang="en-US" altLang="en-US" sz="1200" b="0">
                        <a:latin typeface="Times New Roman" panose="02020603050405020304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609600" y="3352800"/>
            <a:ext cx="6830060" cy="2768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304800">
              <a:lnSpc>
                <a:spcPct val="150000"/>
              </a:lnSpc>
            </a:pPr>
            <a:r>
              <a:rPr lang="zh-CN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教师姓名：</a:t>
            </a:r>
            <a:r>
              <a:rPr 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刘天博</a:t>
            </a:r>
            <a:r>
              <a:rPr lang="en-US" altLang="zh-CN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endParaRPr lang="en-US" altLang="zh-CN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304800">
              <a:lnSpc>
                <a:spcPct val="150000"/>
              </a:lnSpc>
            </a:pPr>
            <a:r>
              <a:rPr lang="zh-CN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联系方式：</a:t>
            </a:r>
            <a:r>
              <a:rPr 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15927352722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、</a:t>
            </a:r>
            <a:r>
              <a:rPr lang="en-US" altLang="zh-CN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ltb4869@163.com</a:t>
            </a:r>
            <a:endParaRPr lang="en-US" altLang="en-US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304800">
              <a:lnSpc>
                <a:spcPct val="200000"/>
              </a:lnSpc>
            </a:pP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使用教材：《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JavaScript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高级程序设计（第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版）》，马特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·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弗里斯比编著，中国工信出版集团、人民邮电出版社，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2020.11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64.50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元，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ISBN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9787115545381</a:t>
            </a:r>
            <a:endParaRPr lang="en-US" altLang="zh-CN" sz="12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304800">
              <a:lnSpc>
                <a:spcPct val="200000"/>
              </a:lnSpc>
            </a:pP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选读：</a:t>
            </a:r>
            <a:endParaRPr lang="zh-CN" altLang="en-US" sz="12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indent="304800">
              <a:lnSpc>
                <a:spcPct val="200000"/>
              </a:lnSpc>
            </a:pP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《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JavaScript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权威指南（原书第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版）》，大卫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·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弗拉纳根著，中国工信出版集团、机械工业出版社，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2021.03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76.45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元，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ISBN</a:t>
            </a:r>
            <a:r>
              <a:rPr lang="zh-CN" altLang="en-US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：</a:t>
            </a:r>
            <a:r>
              <a:rPr lang="en-US" altLang="zh-CN" sz="1200" b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9787111677222</a:t>
            </a:r>
            <a:endParaRPr lang="en-US" altLang="zh-CN" sz="1200" b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4110" y="1219200"/>
            <a:ext cx="4384040" cy="47840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的基本概念和用途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JavaScript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的开发环境搭建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编写第一个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程序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了解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程序的运行原理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简介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314007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什么是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 JavaScript?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02640" y="2613883"/>
            <a:ext cx="2604925" cy="274533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轻量型编程语言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7"/>
            </p:custDataLst>
          </p:nvPr>
        </p:nvSpPr>
        <p:spPr>
          <a:xfrm>
            <a:off x="1158655" y="3006251"/>
            <a:ext cx="3520660" cy="2419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1405" b="0" i="0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405" b="0" i="0" spc="2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可运行于浏览器和服务器</a:t>
            </a:r>
            <a:r>
              <a:rPr lang="en-US" altLang="zh-CN" sz="1405" b="0" i="0" spc="2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(Node.js)</a:t>
            </a:r>
            <a:r>
              <a:rPr lang="en-US" sz="1405" b="0" i="0" spc="2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网</a:t>
            </a:r>
            <a:r>
              <a:rPr lang="en-US" sz="1405" b="0" i="0" spc="14" baseline="0">
                <a:solidFill>
                  <a:srgbClr val="AC2B25"/>
                </a:solidFill>
                <a:latin typeface="Times New Roman" panose="02020603050405020304" charset="0"/>
                <a:cs typeface="Times New Roman" panose="02020603050405020304" charset="0"/>
              </a:rPr>
              <a:t>页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8"/>
            </p:custDataLst>
          </p:nvPr>
        </p:nvSpPr>
        <p:spPr>
          <a:xfrm>
            <a:off x="1158655" y="3364773"/>
            <a:ext cx="2357971" cy="240686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内置</a:t>
            </a:r>
            <a:r>
              <a:rPr lang="en-US" altLang="zh-CN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DOM </a:t>
            </a:r>
            <a:r>
              <a:rPr lang="zh-CN" altLang="en-US" sz="1405" b="0" i="0" spc="14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操纵能力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>
            <p:custDataLst>
              <p:tags r:id="rId9"/>
            </p:custDataLst>
          </p:nvPr>
        </p:nvSpPr>
        <p:spPr>
          <a:xfrm>
            <a:off x="1158875" y="3721735"/>
            <a:ext cx="1896745" cy="24193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丰富的库和框架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0"/>
            </p:custDataLst>
          </p:nvPr>
        </p:nvSpPr>
        <p:spPr>
          <a:xfrm>
            <a:off x="802640" y="4096860"/>
            <a:ext cx="1795117" cy="274533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用于网页交互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1"/>
            </p:custDataLst>
          </p:nvPr>
        </p:nvSpPr>
        <p:spPr>
          <a:xfrm>
            <a:off x="802640" y="4505525"/>
            <a:ext cx="2416889" cy="274533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前端必备技能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5800" y="2292985"/>
            <a:ext cx="7613015" cy="2969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49250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历史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461391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US" altLang="zh-CN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JavaScript </a:t>
            </a:r>
            <a:r>
              <a:rPr lang="zh-CN" alt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发展史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6463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575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Ø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1995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年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: Netscape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公司开发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最初叫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Mocha,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年底</a:t>
            </a:r>
            <a:r>
              <a:rPr lang="zh-CN" altLang="en-US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改名为</a:t>
            </a:r>
            <a:r>
              <a:rPr lang="en-US" altLang="zh-CN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JavaScript</a:t>
            </a:r>
            <a:endParaRPr lang="en-US" sz="1595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1575"/>
              </a:lnSpc>
              <a:spcBef>
                <a:spcPct val="0"/>
              </a:spcBef>
              <a:defRPr/>
            </a:pPr>
            <a:endParaRPr lang="zh-CN" altLang="en-US" sz="1595" b="0" i="0" spc="3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02640" y="2548890"/>
            <a:ext cx="438150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575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Ø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1997</a:t>
            </a:r>
            <a:r>
              <a:rPr lang="zh-CN" altLang="en-US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年</a:t>
            </a:r>
            <a:r>
              <a:rPr lang="en-US" altLang="zh-CN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</a:t>
            </a:r>
            <a:r>
              <a:rPr lang="zh-CN" altLang="en-US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成为</a:t>
            </a:r>
            <a:r>
              <a:rPr lang="en-US" altLang="zh-CN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ECMAScript</a:t>
            </a:r>
            <a:r>
              <a:rPr lang="zh-CN" altLang="en-US" sz="1595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标准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02640" y="3324860"/>
            <a:ext cx="621030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575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Ø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至今</a:t>
            </a:r>
            <a:r>
              <a:rPr lang="en-US" altLang="zh-CN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持续发展进化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" name="图片 16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为什么学习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JavaScript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</a:rPr>
              <a:t>的重要性</a:t>
            </a: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802640" y="2599690"/>
            <a:ext cx="263906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应用领域广泛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7"/>
            </p:custDataLst>
          </p:nvPr>
        </p:nvSpPr>
        <p:spPr>
          <a:xfrm>
            <a:off x="1163320" y="2997200"/>
            <a:ext cx="13220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网页交互</a:t>
            </a:r>
            <a:endParaRPr lang="zh-CN" altLang="en-US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8"/>
            </p:custDataLst>
          </p:nvPr>
        </p:nvSpPr>
        <p:spPr>
          <a:xfrm>
            <a:off x="1163320" y="3360420"/>
            <a:ext cx="2388870" cy="2438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服务器开发</a:t>
            </a: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(Node.js)</a:t>
            </a:r>
            <a:endParaRPr lang="en-US" altLang="zh-CN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>
            <p:custDataLst>
              <p:tags r:id="rId9"/>
            </p:custDataLst>
          </p:nvPr>
        </p:nvSpPr>
        <p:spPr>
          <a:xfrm>
            <a:off x="1163320" y="3722370"/>
            <a:ext cx="23888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移动应用</a:t>
            </a:r>
            <a:r>
              <a:rPr lang="en-US" altLang="zh-CN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(React Native)</a:t>
            </a:r>
            <a:endParaRPr lang="en-US" altLang="zh-CN" sz="140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0"/>
            </p:custDataLst>
          </p:nvPr>
        </p:nvSpPr>
        <p:spPr>
          <a:xfrm>
            <a:off x="802640" y="4102100"/>
            <a:ext cx="284924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浏览器中唯一的编程语言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1"/>
            </p:custDataLst>
          </p:nvPr>
        </p:nvSpPr>
        <p:spPr>
          <a:xfrm>
            <a:off x="802640" y="4516120"/>
            <a:ext cx="271843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最受欢迎的编程语言之一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 descr="1-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86200" y="1828800"/>
            <a:ext cx="7760970" cy="4344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特性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的独特之处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TextBox 14"/>
          <p:cNvSpPr txBox="1"/>
          <p:nvPr/>
        </p:nvSpPr>
        <p:spPr>
          <a:xfrm>
            <a:off x="802640" y="2533650"/>
            <a:ext cx="2332990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动态类型语言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5"/>
          <p:cNvSpPr txBox="1"/>
          <p:nvPr/>
        </p:nvSpPr>
        <p:spPr>
          <a:xfrm>
            <a:off x="802640" y="2947670"/>
            <a:ext cx="164401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2.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解释型语言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TextBox 16"/>
          <p:cNvSpPr txBox="1"/>
          <p:nvPr/>
        </p:nvSpPr>
        <p:spPr>
          <a:xfrm>
            <a:off x="802640" y="3361690"/>
            <a:ext cx="276796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基于原型的对象模型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802640" y="3775710"/>
            <a:ext cx="2068195" cy="27813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4.</a:t>
            </a:r>
            <a:r>
              <a:rPr lang="en-US" sz="12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函数是一等公民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0" y="1646555"/>
            <a:ext cx="4002405" cy="4911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开发工具介绍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开发环境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2"/>
          <p:cNvSpPr txBox="1"/>
          <p:nvPr>
            <p:custDataLst>
              <p:tags r:id="rId7"/>
            </p:custDataLst>
          </p:nvPr>
        </p:nvSpPr>
        <p:spPr>
          <a:xfrm>
            <a:off x="802640" y="2447290"/>
            <a:ext cx="263906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本地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IDE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Box 13"/>
          <p:cNvSpPr txBox="1"/>
          <p:nvPr>
            <p:custDataLst>
              <p:tags r:id="rId8"/>
            </p:custDataLst>
          </p:nvPr>
        </p:nvSpPr>
        <p:spPr>
          <a:xfrm>
            <a:off x="1163320" y="2844800"/>
            <a:ext cx="13220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VS Code</a:t>
            </a:r>
            <a:endParaRPr lang="zh-CN" altLang="en-US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TextBox 14"/>
          <p:cNvSpPr txBox="1"/>
          <p:nvPr>
            <p:custDataLst>
              <p:tags r:id="rId9"/>
            </p:custDataLst>
          </p:nvPr>
        </p:nvSpPr>
        <p:spPr>
          <a:xfrm>
            <a:off x="1163320" y="3208020"/>
            <a:ext cx="2388870" cy="2438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WebStorm</a:t>
            </a:r>
            <a:endParaRPr lang="en-US" altLang="zh-CN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TextBox 15"/>
          <p:cNvSpPr txBox="1"/>
          <p:nvPr>
            <p:custDataLst>
              <p:tags r:id="rId10"/>
            </p:custDataLst>
          </p:nvPr>
        </p:nvSpPr>
        <p:spPr>
          <a:xfrm>
            <a:off x="1163320" y="3569970"/>
            <a:ext cx="23888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Atom</a:t>
            </a:r>
            <a:r>
              <a:rPr lang="zh-CN" alt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等</a:t>
            </a:r>
            <a:endParaRPr lang="zh-CN" altLang="en-US" sz="12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Box 16"/>
          <p:cNvSpPr txBox="1"/>
          <p:nvPr>
            <p:custDataLst>
              <p:tags r:id="rId11"/>
            </p:custDataLst>
          </p:nvPr>
        </p:nvSpPr>
        <p:spPr>
          <a:xfrm>
            <a:off x="802640" y="3949700"/>
            <a:ext cx="268541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在线编辑器</a:t>
            </a: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(playcode.io)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TextBox 17"/>
          <p:cNvSpPr txBox="1"/>
          <p:nvPr>
            <p:custDataLst>
              <p:tags r:id="rId12"/>
            </p:custDataLst>
          </p:nvPr>
        </p:nvSpPr>
        <p:spPr>
          <a:xfrm>
            <a:off x="802640" y="4363720"/>
            <a:ext cx="271843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浏览器控制台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8" name="图片 27" descr="1-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52190" y="1828800"/>
            <a:ext cx="7689215" cy="3816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开发工具介绍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02640" y="1771650"/>
            <a:ext cx="290766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开发环境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2"/>
          <p:cNvSpPr txBox="1"/>
          <p:nvPr>
            <p:custDataLst>
              <p:tags r:id="rId7"/>
            </p:custDataLst>
          </p:nvPr>
        </p:nvSpPr>
        <p:spPr>
          <a:xfrm>
            <a:off x="802640" y="2447290"/>
            <a:ext cx="263906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本地</a:t>
            </a:r>
            <a:r>
              <a:rPr lang="en-US" altLang="zh-CN" sz="1595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IDE</a:t>
            </a: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Box 13"/>
          <p:cNvSpPr txBox="1"/>
          <p:nvPr>
            <p:custDataLst>
              <p:tags r:id="rId8"/>
            </p:custDataLst>
          </p:nvPr>
        </p:nvSpPr>
        <p:spPr>
          <a:xfrm>
            <a:off x="1163320" y="2844800"/>
            <a:ext cx="13220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VS Code</a:t>
            </a:r>
            <a:endParaRPr lang="zh-CN" altLang="en-US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TextBox 14"/>
          <p:cNvSpPr txBox="1"/>
          <p:nvPr>
            <p:custDataLst>
              <p:tags r:id="rId9"/>
            </p:custDataLst>
          </p:nvPr>
        </p:nvSpPr>
        <p:spPr>
          <a:xfrm>
            <a:off x="1163320" y="3208020"/>
            <a:ext cx="2388870" cy="24384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2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405" b="0" i="0" spc="14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WebStorm</a:t>
            </a:r>
            <a:endParaRPr lang="en-US" altLang="zh-CN" sz="1405" b="0" i="0" spc="14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TextBox 15"/>
          <p:cNvSpPr txBox="1"/>
          <p:nvPr>
            <p:custDataLst>
              <p:tags r:id="rId10"/>
            </p:custDataLst>
          </p:nvPr>
        </p:nvSpPr>
        <p:spPr>
          <a:xfrm>
            <a:off x="1163320" y="3569970"/>
            <a:ext cx="2388870" cy="2451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930"/>
              </a:lnSpc>
              <a:spcBef>
                <a:spcPct val="0"/>
              </a:spcBef>
              <a:defRPr/>
            </a:pPr>
            <a:r>
              <a:rPr lang="en-US" sz="1405" b="0" i="0" spc="-1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sz="140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Atom</a:t>
            </a:r>
            <a:r>
              <a:rPr lang="zh-CN" alt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等</a:t>
            </a:r>
            <a:endParaRPr lang="zh-CN" altLang="en-US" sz="12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Box 16"/>
          <p:cNvSpPr txBox="1"/>
          <p:nvPr>
            <p:custDataLst>
              <p:tags r:id="rId11"/>
            </p:custDataLst>
          </p:nvPr>
        </p:nvSpPr>
        <p:spPr>
          <a:xfrm>
            <a:off x="802640" y="3949700"/>
            <a:ext cx="268541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在线编辑器</a:t>
            </a:r>
            <a:r>
              <a:rPr lang="en-US" altLang="zh-CN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(playcode.io)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TextBox 17"/>
          <p:cNvSpPr txBox="1"/>
          <p:nvPr>
            <p:custDataLst>
              <p:tags r:id="rId12"/>
            </p:custDataLst>
          </p:nvPr>
        </p:nvSpPr>
        <p:spPr>
          <a:xfrm>
            <a:off x="802640" y="4363720"/>
            <a:ext cx="2718435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60"/>
              </a:lnSpc>
              <a:spcBef>
                <a:spcPct val="0"/>
              </a:spcBef>
              <a:defRPr/>
            </a:pPr>
            <a:r>
              <a:rPr lang="en-US" sz="135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sz="12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300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zh-CN" altLang="en-US" sz="1595" b="0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浏览器控制台</a:t>
            </a:r>
            <a:endParaRPr lang="en-US" sz="1595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81400" y="1905000"/>
            <a:ext cx="8054340" cy="43129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10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1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2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3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4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ags/tag15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6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7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8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19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0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1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2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3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4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5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6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7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8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29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0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1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2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3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4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5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6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7.xml><?xml version="1.0" encoding="utf-8"?>
<p:tagLst xmlns:p="http://schemas.openxmlformats.org/presentationml/2006/main">
  <p:tag name="KSO_WM_DIAGRAM_VIRTUALLY_FRAME" val="{&quot;height&quot;:172.8,&quot;left&quot;:63.2,&quot;top&quot;:204.7,&quot;width&quot;:224.35}"/>
</p:tagLst>
</file>

<file path=ppt/tags/tag38.xml><?xml version="1.0" encoding="utf-8"?>
<p:tagLst xmlns:p="http://schemas.openxmlformats.org/presentationml/2006/main">
  <p:tag name="commondata" val="eyJoZGlkIjoiMjZiZTdmNDI5YmQ5ZGI2ZTE5OGRlYjBkN2QzN2Y1MDQifQ==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KSO_WM_DIAGRAM_VIRTUALLY_FRAME" val="{&quot;height&quot;:172.8,&quot;left&quot;:63.2,&quot;top&quot;:204.7,&quot;width&quot;:305.2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1854</Words>
  <Application>WPS 演示</Application>
  <PresentationFormat>On-screen Show (4:3)</PresentationFormat>
  <Paragraphs>227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uCrbSt0E+AlibabaPuHuiTi</vt:lpstr>
      <vt:lpstr>NumberOnly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73</cp:revision>
  <dcterms:created xsi:type="dcterms:W3CDTF">2006-08-16T00:00:00Z</dcterms:created>
  <dcterms:modified xsi:type="dcterms:W3CDTF">2025-01-26T07:45:50Z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