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0" r:id="rId6"/>
    <p:sldId id="261" r:id="rId7"/>
    <p:sldId id="446" r:id="rId8"/>
    <p:sldId id="452" r:id="rId9"/>
    <p:sldId id="451" r:id="rId10"/>
  </p:sldIdLst>
  <p:sldSz cx="12192000" cy="7162800"/>
  <p:notesSz cx="6858000" cy="9144000"/>
  <p:embeddedFontLst>
    <p:embeddedFont>
      <p:font typeface="Calibri" panose="020F0502020204030204" charset="0"/>
      <p:regular r:id="rId15"/>
      <p:bold r:id="rId16"/>
      <p:italic r:id="rId17"/>
      <p:boldItalic r:id="rId18"/>
    </p:embeddedFont>
  </p:embeddedFontLst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 userDrawn="1">
          <p15:clr>
            <a:srgbClr val="A4A3A4"/>
          </p15:clr>
        </p15:guide>
        <p15:guide id="2" pos="294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天博" initials="刘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13"/>
        <p:guide pos="29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25.xml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02532" y="1143000"/>
            <a:ext cx="525293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tags" Target="../tags/tag2.xml"/><Relationship Id="rId6" Type="http://schemas.openxmlformats.org/officeDocument/2006/relationships/tags" Target="../tags/tag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0.png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1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2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7" Type="http://schemas.openxmlformats.org/officeDocument/2006/relationships/notesSlide" Target="../notesSlides/notesSlide5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38100"/>
            <a:ext cx="1136650" cy="802640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20" y="828040"/>
            <a:ext cx="773430" cy="895350"/>
          </a:xfrm>
          <a:prstGeom prst="rect">
            <a:avLst/>
          </a:prstGeom>
        </p:spPr>
      </p:pic>
      <p:pic>
        <p:nvPicPr>
          <p:cNvPr id="15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0" y="1127760"/>
            <a:ext cx="651510" cy="403860"/>
          </a:xfrm>
          <a:prstGeom prst="rect">
            <a:avLst/>
          </a:prstGeom>
        </p:spPr>
      </p:pic>
      <p:pic>
        <p:nvPicPr>
          <p:cNvPr id="1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360" y="462280"/>
            <a:ext cx="695960" cy="374650"/>
          </a:xfrm>
          <a:prstGeom prst="rect">
            <a:avLst/>
          </a:prstGeom>
        </p:spPr>
      </p:pic>
      <p:pic>
        <p:nvPicPr>
          <p:cNvPr id="1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800" y="948690"/>
            <a:ext cx="476250" cy="547370"/>
          </a:xfrm>
          <a:prstGeom prst="rect">
            <a:avLst/>
          </a:prstGeom>
        </p:spPr>
      </p:pic>
      <p:pic>
        <p:nvPicPr>
          <p:cNvPr id="1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750" y="717550"/>
            <a:ext cx="450850" cy="523240"/>
          </a:xfrm>
          <a:prstGeom prst="rect">
            <a:avLst/>
          </a:prstGeom>
        </p:spPr>
      </p:pic>
      <p:pic>
        <p:nvPicPr>
          <p:cNvPr id="2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780" y="749300"/>
            <a:ext cx="318770" cy="369570"/>
          </a:xfrm>
          <a:prstGeom prst="rect">
            <a:avLst/>
          </a:prstGeom>
        </p:spPr>
      </p:pic>
      <p:pic>
        <p:nvPicPr>
          <p:cNvPr id="2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6330" y="1206500"/>
            <a:ext cx="187960" cy="215900"/>
          </a:xfrm>
          <a:prstGeom prst="rect">
            <a:avLst/>
          </a:prstGeom>
        </p:spPr>
      </p:pic>
      <p:pic>
        <p:nvPicPr>
          <p:cNvPr id="2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180" y="662940"/>
            <a:ext cx="179070" cy="205740"/>
          </a:xfrm>
          <a:prstGeom prst="rect">
            <a:avLst/>
          </a:prstGeom>
        </p:spPr>
      </p:pic>
      <p:pic>
        <p:nvPicPr>
          <p:cNvPr id="2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0970" y="128270"/>
            <a:ext cx="170180" cy="196850"/>
          </a:xfrm>
          <a:prstGeom prst="rect">
            <a:avLst/>
          </a:prstGeom>
        </p:spPr>
      </p:pic>
      <p:sp>
        <p:nvSpPr>
          <p:cNvPr id="24" name="TextBox 14"/>
          <p:cNvSpPr txBox="1"/>
          <p:nvPr/>
        </p:nvSpPr>
        <p:spPr>
          <a:xfrm>
            <a:off x="4158933" y="2123440"/>
            <a:ext cx="3874135" cy="1254760"/>
          </a:xfrm>
          <a:prstGeom prst="rect">
            <a:avLst/>
          </a:prstGeom>
        </p:spPr>
        <p:txBody>
          <a:bodyPr vert="horz" lIns="0" tIns="0" rIns="0" bIns="0" rtlCol="0" anchor="t" anchorCtr="0"/>
          <a:p>
            <a:pPr indent="0" algn="l">
              <a:lnSpc>
                <a:spcPts val="9880"/>
              </a:lnSpc>
              <a:spcBef>
                <a:spcPct val="0"/>
              </a:spcBef>
              <a:defRPr/>
            </a:pPr>
            <a:r>
              <a:rPr lang="zh-CN" altLang="en-US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声明变量</a:t>
            </a:r>
            <a:endParaRPr lang="zh-CN" altLang="en-US" sz="7200" b="0" i="0" spc="1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5" name="图片 24" descr="lo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4700" y="5308600"/>
            <a:ext cx="5382260" cy="7239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343400" y="3352800"/>
            <a:ext cx="3479165" cy="513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altLang="zh-CN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let, const, </a:t>
            </a: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和</a:t>
            </a:r>
            <a:r>
              <a:rPr lang="en-US" altLang="zh-CN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var </a:t>
            </a: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的区别</a:t>
            </a:r>
            <a:endParaRPr lang="en-US" altLang="zh-CN" sz="2400" b="1" spc="4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2458720"/>
            <a:ext cx="473710" cy="47498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40" y="2546350"/>
            <a:ext cx="297180" cy="29591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250" y="2336800"/>
            <a:ext cx="8890" cy="106172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818640" y="2320290"/>
            <a:ext cx="2379980" cy="73152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5760"/>
              </a:lnSpc>
              <a:spcBef>
                <a:spcPct val="0"/>
              </a:spcBef>
              <a:defRPr/>
            </a:pPr>
            <a:r>
              <a:rPr lang="en-US" sz="4200" b="0" i="0" spc="60" baseline="0">
                <a:solidFill>
                  <a:srgbClr val="000000"/>
                </a:solidFill>
                <a:latin typeface="Times New Roman" panose="02020603050405020304" charset="0"/>
              </a:rPr>
              <a:t>学习目</a:t>
            </a:r>
            <a:r>
              <a:rPr lang="en-US" sz="4200" b="0" i="0" baseline="0">
                <a:solidFill>
                  <a:srgbClr val="000000"/>
                </a:solidFill>
                <a:latin typeface="Times New Roman" panose="02020603050405020304" charset="0"/>
              </a:rPr>
              <a:t>标</a:t>
            </a:r>
            <a:endParaRPr lang="en-US" sz="1100">
              <a:latin typeface="Times New Roman" panose="02020603050405020304" charset="0"/>
            </a:endParaRPr>
          </a:p>
        </p:txBody>
      </p:sp>
      <p:sp>
        <p:nvSpPr>
          <p:cNvPr id="9" name="TextBox 9"/>
          <p:cNvSpPr txBox="1"/>
          <p:nvPr>
            <p:custDataLst>
              <p:tags r:id="rId6"/>
            </p:custDataLst>
          </p:nvPr>
        </p:nvSpPr>
        <p:spPr>
          <a:xfrm>
            <a:off x="4958080" y="193006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>
            <p:custDataLst>
              <p:tags r:id="rId7"/>
            </p:custDataLst>
          </p:nvPr>
        </p:nvSpPr>
        <p:spPr>
          <a:xfrm>
            <a:off x="5415280" y="1905000"/>
            <a:ext cx="392557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掌握变量声明的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三种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方式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>
            <p:custDataLst>
              <p:tags r:id="rId8"/>
            </p:custDataLst>
          </p:nvPr>
        </p:nvSpPr>
        <p:spPr>
          <a:xfrm>
            <a:off x="4958080" y="246600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9"/>
            </p:custDataLst>
          </p:nvPr>
        </p:nvSpPr>
        <p:spPr>
          <a:xfrm>
            <a:off x="5415280" y="2440940"/>
            <a:ext cx="46189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理解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let, const,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var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的区别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>
            <p:custDataLst>
              <p:tags r:id="rId10"/>
            </p:custDataLst>
          </p:nvPr>
        </p:nvSpPr>
        <p:spPr>
          <a:xfrm>
            <a:off x="4958080" y="300194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>
            <p:custDataLst>
              <p:tags r:id="rId11"/>
            </p:custDataLst>
          </p:nvPr>
        </p:nvSpPr>
        <p:spPr>
          <a:xfrm>
            <a:off x="5415280" y="2976880"/>
            <a:ext cx="401193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掌握变量声明的最佳实践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14450" y="3027680"/>
            <a:ext cx="2903220" cy="32385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550"/>
              </a:lnSpc>
              <a:spcBef>
                <a:spcPct val="0"/>
              </a:spcBef>
              <a:defRPr/>
            </a:pP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Lear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ing 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Ob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je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ti</a:t>
            </a:r>
            <a:r>
              <a:rPr lang="en-US" sz="2100" b="0" i="0" spc="-2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es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Box 16"/>
          <p:cNvSpPr txBox="1"/>
          <p:nvPr>
            <p:custDataLst>
              <p:tags r:id="rId12"/>
            </p:custDataLst>
          </p:nvPr>
        </p:nvSpPr>
        <p:spPr>
          <a:xfrm>
            <a:off x="4958080" y="353788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Box 17"/>
          <p:cNvSpPr txBox="1"/>
          <p:nvPr>
            <p:custDataLst>
              <p:tags r:id="rId13"/>
            </p:custDataLst>
          </p:nvPr>
        </p:nvSpPr>
        <p:spPr>
          <a:xfrm>
            <a:off x="5415280" y="3512820"/>
            <a:ext cx="52285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能够正确选择声明方式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564261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let - 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现代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的变量声明方式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JS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核心语法，理解异步编程，能构建交互式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Web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应用，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搭建出一个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动态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网页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314007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三种声明方式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TextBox 12"/>
          <p:cNvSpPr txBox="1"/>
          <p:nvPr>
            <p:custDataLst>
              <p:tags r:id="rId7"/>
            </p:custDataLst>
          </p:nvPr>
        </p:nvSpPr>
        <p:spPr>
          <a:xfrm>
            <a:off x="777240" y="3883883"/>
            <a:ext cx="2604925" cy="274533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2.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声明时同时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赋值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3"/>
          <p:cNvSpPr txBox="1"/>
          <p:nvPr>
            <p:custDataLst>
              <p:tags r:id="rId8"/>
            </p:custDataLst>
          </p:nvPr>
        </p:nvSpPr>
        <p:spPr>
          <a:xfrm>
            <a:off x="1133255" y="4276251"/>
            <a:ext cx="3520660" cy="24194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930"/>
              </a:lnSpc>
              <a:spcBef>
                <a:spcPct val="0"/>
              </a:spcBef>
              <a:defRPr/>
            </a:pPr>
            <a:r>
              <a:rPr lang="en-US" altLang="zh-CN" sz="1405" b="0" i="0" spc="24" baseline="0">
                <a:solidFill>
                  <a:srgbClr val="AC2B25"/>
                </a:solidFill>
                <a:latin typeface="Times New Roman" panose="02020603050405020304" charset="0"/>
                <a:cs typeface="Times New Roman" panose="02020603050405020304" charset="0"/>
              </a:rPr>
              <a:t>let name = "0xAA";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TextBox 12"/>
          <p:cNvSpPr txBox="1"/>
          <p:nvPr>
            <p:custDataLst>
              <p:tags r:id="rId9"/>
            </p:custDataLst>
          </p:nvPr>
        </p:nvSpPr>
        <p:spPr>
          <a:xfrm>
            <a:off x="802640" y="2690083"/>
            <a:ext cx="2604925" cy="274533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先声明后赋值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TextBox 13"/>
          <p:cNvSpPr txBox="1"/>
          <p:nvPr>
            <p:custDataLst>
              <p:tags r:id="rId10"/>
            </p:custDataLst>
          </p:nvPr>
        </p:nvSpPr>
        <p:spPr>
          <a:xfrm>
            <a:off x="1158655" y="3082451"/>
            <a:ext cx="3520660" cy="24194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30"/>
              </a:lnSpc>
              <a:spcBef>
                <a:spcPct val="0"/>
              </a:spcBef>
              <a:defRPr/>
            </a:pPr>
            <a:r>
              <a:rPr lang="en-US" altLang="zh-CN" sz="1405" b="0" i="0" spc="14" baseline="0">
                <a:solidFill>
                  <a:srgbClr val="AC2B25"/>
                </a:solidFill>
                <a:latin typeface="Times New Roman" panose="02020603050405020304" charset="0"/>
                <a:cs typeface="Times New Roman" panose="02020603050405020304" charset="0"/>
              </a:rPr>
              <a:t>let year;</a:t>
            </a:r>
            <a:endParaRPr lang="zh-CN" altLang="en-US" sz="1405" b="0" i="0" spc="14" baseline="0">
              <a:solidFill>
                <a:srgbClr val="AC2B2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TextBox 14"/>
          <p:cNvSpPr txBox="1"/>
          <p:nvPr>
            <p:custDataLst>
              <p:tags r:id="rId11"/>
            </p:custDataLst>
          </p:nvPr>
        </p:nvSpPr>
        <p:spPr>
          <a:xfrm>
            <a:off x="1158655" y="3440973"/>
            <a:ext cx="2357971" cy="240686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20"/>
              </a:lnSpc>
              <a:spcBef>
                <a:spcPct val="0"/>
              </a:spcBef>
              <a:defRPr/>
            </a:pP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405" b="0" i="0" spc="14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year = 2025;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TextBox 12"/>
          <p:cNvSpPr txBox="1"/>
          <p:nvPr>
            <p:custDataLst>
              <p:tags r:id="rId12"/>
            </p:custDataLst>
          </p:nvPr>
        </p:nvSpPr>
        <p:spPr>
          <a:xfrm>
            <a:off x="751840" y="4696683"/>
            <a:ext cx="2604925" cy="274533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3.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声明时引用其他变量值</a:t>
            </a:r>
            <a:endParaRPr lang="zh-CN" altLang="en-US" sz="1595" b="0" i="0" spc="3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8" name="TextBox 13"/>
          <p:cNvSpPr txBox="1"/>
          <p:nvPr>
            <p:custDataLst>
              <p:tags r:id="rId13"/>
            </p:custDataLst>
          </p:nvPr>
        </p:nvSpPr>
        <p:spPr>
          <a:xfrm>
            <a:off x="1107855" y="5089051"/>
            <a:ext cx="3520660" cy="24194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930"/>
              </a:lnSpc>
              <a:spcBef>
                <a:spcPct val="0"/>
              </a:spcBef>
              <a:defRPr/>
            </a:pPr>
            <a:r>
              <a:rPr lang="en-US" altLang="zh-CN" sz="1405" b="0" i="0" spc="24" baseline="0">
                <a:solidFill>
                  <a:srgbClr val="AC2B25"/>
                </a:solidFill>
                <a:latin typeface="Times New Roman" panose="02020603050405020304" charset="0"/>
                <a:cs typeface="Times New Roman" panose="02020603050405020304" charset="0"/>
              </a:rPr>
              <a:t>let newName = name;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81400" y="2708275"/>
            <a:ext cx="8009255" cy="27070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49250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const - 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常量声明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321564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特点</a:t>
            </a:r>
            <a:r>
              <a:rPr lang="en-US" altLang="zh-CN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1800" b="0" i="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646366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575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Ø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声明时必须赋值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02640" y="2548890"/>
            <a:ext cx="438150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575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Ø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赋值后不能改变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02640" y="3324860"/>
            <a:ext cx="621030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575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Ø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适用于不需要改变的值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7" name="图片 16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876800" y="990600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示例：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const age = 18;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age = 20; // TypeError: Assignment to constant variable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5515" y="3364865"/>
            <a:ext cx="8484870" cy="25311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5626735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var - 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过时的声明方式（不推荐使用）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290766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特点：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TextBox 14"/>
          <p:cNvSpPr txBox="1"/>
          <p:nvPr/>
        </p:nvSpPr>
        <p:spPr>
          <a:xfrm>
            <a:off x="802640" y="2533650"/>
            <a:ext cx="2332990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ES6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之前的声明方式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5"/>
          <p:cNvSpPr txBox="1"/>
          <p:nvPr/>
        </p:nvSpPr>
        <p:spPr>
          <a:xfrm>
            <a:off x="802640" y="2947670"/>
            <a:ext cx="2207260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2.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会造成全局对象污染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TextBox 16"/>
          <p:cNvSpPr txBox="1"/>
          <p:nvPr/>
        </p:nvSpPr>
        <p:spPr>
          <a:xfrm>
            <a:off x="802640" y="3361690"/>
            <a:ext cx="276796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3.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作用域问题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TextBox 17"/>
          <p:cNvSpPr txBox="1"/>
          <p:nvPr/>
        </p:nvSpPr>
        <p:spPr>
          <a:xfrm>
            <a:off x="802640" y="3775710"/>
            <a:ext cx="206819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4.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已被</a:t>
            </a: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let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const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取代</a:t>
            </a:r>
            <a:endParaRPr lang="en-US" altLang="zh-CN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9315" y="1828800"/>
            <a:ext cx="6096000" cy="783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示例：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var variable = "hello"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9770" y="3361690"/>
            <a:ext cx="8628380" cy="25317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564261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使用规范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JS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核心语法，理解异步编程，能构建交互式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Web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应用，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搭建出一个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动态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网页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314007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变量声明的最佳实践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2" name="TextBox 12"/>
          <p:cNvSpPr txBox="1"/>
          <p:nvPr>
            <p:custDataLst>
              <p:tags r:id="rId7"/>
            </p:custDataLst>
          </p:nvPr>
        </p:nvSpPr>
        <p:spPr>
          <a:xfrm>
            <a:off x="802640" y="2537683"/>
            <a:ext cx="2604925" cy="274533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优先使用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const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TextBox 13"/>
          <p:cNvSpPr txBox="1"/>
          <p:nvPr>
            <p:custDataLst>
              <p:tags r:id="rId8"/>
            </p:custDataLst>
          </p:nvPr>
        </p:nvSpPr>
        <p:spPr>
          <a:xfrm>
            <a:off x="1158655" y="2930051"/>
            <a:ext cx="3520660" cy="24194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30"/>
              </a:lnSpc>
              <a:spcBef>
                <a:spcPct val="0"/>
              </a:spcBef>
              <a:defRPr/>
            </a:pPr>
            <a:r>
              <a:rPr lang="zh-CN" altLang="en-US" sz="1405" b="0" i="0" spc="14" baseline="0">
                <a:solidFill>
                  <a:srgbClr val="AC2B25"/>
                </a:solidFill>
                <a:latin typeface="Times New Roman" panose="02020603050405020304" charset="0"/>
                <a:cs typeface="Times New Roman" panose="02020603050405020304" charset="0"/>
              </a:rPr>
              <a:t>确保值不被意外修改</a:t>
            </a:r>
            <a:endParaRPr lang="zh-CN" altLang="en-US" sz="1405" b="0" i="0" spc="14" baseline="0">
              <a:solidFill>
                <a:srgbClr val="AC2B2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TextBox 14"/>
          <p:cNvSpPr txBox="1"/>
          <p:nvPr>
            <p:custDataLst>
              <p:tags r:id="rId9"/>
            </p:custDataLst>
          </p:nvPr>
        </p:nvSpPr>
        <p:spPr>
          <a:xfrm>
            <a:off x="1158655" y="3288573"/>
            <a:ext cx="2357971" cy="240686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20"/>
              </a:lnSpc>
              <a:spcBef>
                <a:spcPct val="0"/>
              </a:spcBef>
              <a:defRPr/>
            </a:pP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405" b="0" i="0" spc="14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代码更可靠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12"/>
          <p:cNvSpPr txBox="1"/>
          <p:nvPr>
            <p:custDataLst>
              <p:tags r:id="rId10"/>
            </p:custDataLst>
          </p:nvPr>
        </p:nvSpPr>
        <p:spPr>
          <a:xfrm>
            <a:off x="777240" y="3731483"/>
            <a:ext cx="2604925" cy="274533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2.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其次使用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let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3"/>
          <p:cNvSpPr txBox="1"/>
          <p:nvPr>
            <p:custDataLst>
              <p:tags r:id="rId11"/>
            </p:custDataLst>
          </p:nvPr>
        </p:nvSpPr>
        <p:spPr>
          <a:xfrm>
            <a:off x="1133255" y="4123851"/>
            <a:ext cx="3520660" cy="24194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930"/>
              </a:lnSpc>
              <a:spcBef>
                <a:spcPct val="0"/>
              </a:spcBef>
              <a:defRPr/>
            </a:pPr>
            <a:r>
              <a:rPr lang="zh-CN" altLang="en-US" sz="1405" b="0" i="0" spc="14" baseline="0">
                <a:solidFill>
                  <a:srgbClr val="AC2B25"/>
                </a:solidFill>
                <a:latin typeface="Times New Roman" panose="02020603050405020304" charset="0"/>
                <a:cs typeface="Times New Roman" panose="02020603050405020304" charset="0"/>
              </a:rPr>
              <a:t>当变量需要被修改时</a:t>
            </a:r>
            <a:endParaRPr lang="zh-CN" altLang="en-US" sz="1405" b="0" i="0" spc="14" baseline="0">
              <a:solidFill>
                <a:srgbClr val="AC2B2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Box 14"/>
          <p:cNvSpPr txBox="1"/>
          <p:nvPr>
            <p:custDataLst>
              <p:tags r:id="rId12"/>
            </p:custDataLst>
          </p:nvPr>
        </p:nvSpPr>
        <p:spPr>
          <a:xfrm>
            <a:off x="1133255" y="4482373"/>
            <a:ext cx="2357971" cy="240686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920"/>
              </a:lnSpc>
              <a:spcBef>
                <a:spcPct val="0"/>
              </a:spcBef>
              <a:defRPr/>
            </a:pP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405" b="0" i="0" spc="14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明确的作用域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Box 12"/>
          <p:cNvSpPr txBox="1"/>
          <p:nvPr>
            <p:custDataLst>
              <p:tags r:id="rId13"/>
            </p:custDataLst>
          </p:nvPr>
        </p:nvSpPr>
        <p:spPr>
          <a:xfrm>
            <a:off x="777240" y="4874483"/>
            <a:ext cx="2604925" cy="274533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3.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避免使用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var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TextBox 13"/>
          <p:cNvSpPr txBox="1"/>
          <p:nvPr>
            <p:custDataLst>
              <p:tags r:id="rId14"/>
            </p:custDataLst>
          </p:nvPr>
        </p:nvSpPr>
        <p:spPr>
          <a:xfrm>
            <a:off x="1133255" y="5266851"/>
            <a:ext cx="3520660" cy="24194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30"/>
              </a:lnSpc>
              <a:spcBef>
                <a:spcPct val="0"/>
              </a:spcBef>
              <a:defRPr/>
            </a:pPr>
            <a:r>
              <a:rPr lang="zh-CN" altLang="en-US" sz="1405" b="0" i="0" spc="14" baseline="0">
                <a:solidFill>
                  <a:srgbClr val="AC2B25"/>
                </a:solidFill>
                <a:latin typeface="Times New Roman" panose="02020603050405020304" charset="0"/>
                <a:cs typeface="Times New Roman" panose="02020603050405020304" charset="0"/>
              </a:rPr>
              <a:t>防止全局污染</a:t>
            </a:r>
            <a:endParaRPr lang="zh-CN" altLang="en-US" sz="1405" b="0" i="0" spc="14" baseline="0">
              <a:solidFill>
                <a:srgbClr val="AC2B2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TextBox 14"/>
          <p:cNvSpPr txBox="1"/>
          <p:nvPr>
            <p:custDataLst>
              <p:tags r:id="rId15"/>
            </p:custDataLst>
          </p:nvPr>
        </p:nvSpPr>
        <p:spPr>
          <a:xfrm>
            <a:off x="1133255" y="5625373"/>
            <a:ext cx="2357971" cy="240686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20"/>
              </a:lnSpc>
              <a:spcBef>
                <a:spcPct val="0"/>
              </a:spcBef>
              <a:defRPr/>
            </a:pP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405" b="0" i="0" spc="14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避免作用域问题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1460500"/>
            <a:ext cx="3606800" cy="3060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02640" y="259080"/>
            <a:ext cx="508508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lang="zh-CN" alt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总结与练习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5447030" y="2204720"/>
            <a:ext cx="426847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掌握三种变量声明方式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447030" y="2740660"/>
            <a:ext cx="496062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理解它们的区别和使用场景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171700" y="2449830"/>
            <a:ext cx="1463040" cy="9055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565"/>
              </a:lnSpc>
              <a:spcBef>
                <a:spcPct val="0"/>
              </a:spcBef>
              <a:defRPr/>
            </a:pPr>
            <a:r>
              <a:rPr lang="en-US" sz="4800" b="0" i="0" spc="80" baseline="0">
                <a:solidFill>
                  <a:srgbClr val="FFFFFF"/>
                </a:solidFill>
                <a:latin typeface="Times New Roman" panose="02020603050405020304" charset="0"/>
              </a:rPr>
              <a:t>总</a:t>
            </a:r>
            <a:r>
              <a:rPr lang="en-US" sz="4800" b="0" i="0" spc="-9510" baseline="0">
                <a:solidFill>
                  <a:srgbClr val="FFFFFF"/>
                </a:solidFill>
                <a:latin typeface="Times New Roman" panose="02020603050405020304" charset="0"/>
              </a:rPr>
              <a:t>结</a:t>
            </a:r>
            <a:endParaRPr lang="en-US" sz="1100">
              <a:latin typeface="Times New Roman" panose="02020603050405020304" charset="0"/>
            </a:endParaRPr>
          </a:p>
          <a:p>
            <a:pPr indent="1270">
              <a:lnSpc>
                <a:spcPts val="3565"/>
              </a:lnSpc>
              <a:spcBef>
                <a:spcPct val="0"/>
              </a:spcBef>
            </a:pPr>
            <a:r>
              <a:rPr lang="en-US" sz="3995" b="0" i="0" spc="70" baseline="0">
                <a:solidFill>
                  <a:srgbClr val="000000"/>
                </a:solidFill>
                <a:latin typeface="Times New Roman" panose="02020603050405020304" charset="0"/>
              </a:rPr>
              <a:t>总</a:t>
            </a:r>
            <a:r>
              <a:rPr lang="en-US" sz="3995" b="0" i="0" baseline="0">
                <a:solidFill>
                  <a:srgbClr val="000000"/>
                </a:solidFill>
                <a:latin typeface="Times New Roman" panose="02020603050405020304" charset="0"/>
              </a:rPr>
              <a:t>结</a:t>
            </a:r>
            <a:endParaRPr lang="en-US" sz="3995" b="0" i="0" baseline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447030" y="3276600"/>
            <a:ext cx="435483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掌握最佳实践准则：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" name="图片 18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TextBox 11"/>
          <p:cNvSpPr txBox="1"/>
          <p:nvPr/>
        </p:nvSpPr>
        <p:spPr>
          <a:xfrm>
            <a:off x="5410200" y="1668780"/>
            <a:ext cx="290766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本章要点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TextBox 14"/>
          <p:cNvSpPr txBox="1"/>
          <p:nvPr/>
        </p:nvSpPr>
        <p:spPr>
          <a:xfrm>
            <a:off x="1564640" y="4928870"/>
            <a:ext cx="2438400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575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Ø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练习</a:t>
            </a:r>
            <a:r>
              <a:rPr lang="en-US" sz="1595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TextBox 15"/>
          <p:cNvSpPr txBox="1"/>
          <p:nvPr/>
        </p:nvSpPr>
        <p:spPr>
          <a:xfrm>
            <a:off x="1925320" y="5326380"/>
            <a:ext cx="8501380" cy="1293495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•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在代码</a:t>
            </a:r>
            <a:r>
              <a:rPr lang="en-US" altLang="zh-CN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01</a:t>
            </a:r>
            <a:r>
              <a:rPr lang="zh-CN" alt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建的</a:t>
            </a:r>
            <a:r>
              <a:rPr lang="en-US" altLang="zh-CN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js</a:t>
            </a:r>
            <a:r>
              <a:rPr lang="zh-CN" alt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文件夹下为</a:t>
            </a:r>
            <a:r>
              <a:rPr lang="en-US" altLang="zh-CN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app.js</a:t>
            </a:r>
            <a:r>
              <a:rPr lang="zh-CN" alt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文件，接着</a:t>
            </a:r>
            <a:r>
              <a:rPr lang="zh-CN" alt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输入：代码：</a:t>
            </a:r>
            <a:endParaRPr lang="zh-CN" altLang="en-US" sz="140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const fruit = 'apple'</a:t>
            </a:r>
            <a:endParaRPr lang="en-US" altLang="zh-CN" sz="140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fruit = 'orange'</a:t>
            </a:r>
            <a:endParaRPr lang="en-US" altLang="zh-CN" sz="140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console.log(fruit)</a:t>
            </a:r>
            <a:endParaRPr lang="en-US" altLang="zh-CN" sz="140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Box 15"/>
          <p:cNvSpPr txBox="1"/>
          <p:nvPr/>
        </p:nvSpPr>
        <p:spPr>
          <a:xfrm>
            <a:off x="5613400" y="3632200"/>
            <a:ext cx="285813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能用</a:t>
            </a:r>
            <a:r>
              <a:rPr lang="en-US" altLang="zh-CN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const </a:t>
            </a:r>
            <a:r>
              <a:rPr lang="zh-CN" altLang="en-US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就用</a:t>
            </a:r>
            <a:r>
              <a:rPr lang="en-US" altLang="zh-CN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const;</a:t>
            </a: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13400" y="4013200"/>
            <a:ext cx="285813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不能用</a:t>
            </a:r>
            <a:r>
              <a:rPr lang="en-US" altLang="zh-CN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const </a:t>
            </a:r>
            <a:r>
              <a:rPr lang="zh-CN" altLang="en-US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就用</a:t>
            </a:r>
            <a:r>
              <a:rPr lang="en-US" altLang="zh-CN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let</a:t>
            </a:r>
            <a:r>
              <a:rPr lang="en-US" altLang="zh-CN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Box 15"/>
          <p:cNvSpPr txBox="1"/>
          <p:nvPr/>
        </p:nvSpPr>
        <p:spPr>
          <a:xfrm>
            <a:off x="5613400" y="4394200"/>
            <a:ext cx="285813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不要使用</a:t>
            </a:r>
            <a:r>
              <a:rPr lang="en-US" altLang="zh-CN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var</a:t>
            </a:r>
            <a:r>
              <a:rPr lang="en-US" altLang="zh-CN" sz="14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;</a:t>
            </a: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15200" y="5334000"/>
            <a:ext cx="4326255" cy="5181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/>
              <a:t>问题：</a:t>
            </a:r>
            <a:endParaRPr lang="zh-CN" altLang="en-US" sz="1400"/>
          </a:p>
          <a:p>
            <a:r>
              <a:rPr lang="en-US" altLang="zh-CN" sz="1400"/>
              <a:t>1. </a:t>
            </a:r>
            <a:r>
              <a:rPr lang="zh-CN" altLang="en-US" sz="1400"/>
              <a:t>这段代码是否会报错？</a:t>
            </a:r>
            <a:r>
              <a:rPr lang="en-US" altLang="zh-CN" sz="1400"/>
              <a:t>2. </a:t>
            </a:r>
            <a:r>
              <a:rPr lang="zh-CN" altLang="en-US" sz="1400"/>
              <a:t>为什么？</a:t>
            </a:r>
            <a:r>
              <a:rPr lang="en-US" altLang="zh-CN" sz="1400"/>
              <a:t>3. </a:t>
            </a:r>
            <a:r>
              <a:rPr lang="zh-CN" altLang="en-US" sz="1400"/>
              <a:t>如何修复？</a:t>
            </a:r>
            <a:endParaRPr lang="zh-CN" altLang="en-US" sz="1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10.xml><?xml version="1.0" encoding="utf-8"?>
<p:tagLst xmlns:p="http://schemas.openxmlformats.org/presentationml/2006/main">
  <p:tag name="KSO_WM_DIAGRAM_VIRTUALLY_FRAME" val="{&quot;height&quot;:172.8,&quot;left&quot;:61.2,&quot;top&quot;:204.7,&quot;width&quot;:307.25}"/>
</p:tagLst>
</file>

<file path=ppt/tags/tag11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2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3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4.xml><?xml version="1.0" encoding="utf-8"?>
<p:tagLst xmlns:p="http://schemas.openxmlformats.org/presentationml/2006/main">
  <p:tag name="KSO_WM_DIAGRAM_VIRTUALLY_FRAME" val="{&quot;height&quot;:172.8,&quot;left&quot;:61.2,&quot;top&quot;:204.7,&quot;width&quot;:307.25}"/>
</p:tagLst>
</file>

<file path=ppt/tags/tag15.xml><?xml version="1.0" encoding="utf-8"?>
<p:tagLst xmlns:p="http://schemas.openxmlformats.org/presentationml/2006/main">
  <p:tag name="KSO_WM_DIAGRAM_VIRTUALLY_FRAME" val="{&quot;height&quot;:172.8,&quot;left&quot;:61.2,&quot;top&quot;:204.7,&quot;width&quot;:307.25}"/>
</p:tagLst>
</file>

<file path=ppt/tags/tag16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7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8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9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2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20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21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22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23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24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25.xml><?xml version="1.0" encoding="utf-8"?>
<p:tagLst xmlns:p="http://schemas.openxmlformats.org/presentationml/2006/main">
  <p:tag name="commondata" val="eyJoZGlkIjoiMjZiZTdmNDI5YmQ5ZGI2ZTE5OGRlYjBkN2QzN2Y1MDQifQ=="/>
</p:tagLst>
</file>

<file path=ppt/tags/tag3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4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5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6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7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8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9.xml><?xml version="1.0" encoding="utf-8"?>
<p:tagLst xmlns:p="http://schemas.openxmlformats.org/presentationml/2006/main">
  <p:tag name="KSO_WM_DIAGRAM_VIRTUALLY_FRAME" val="{&quot;height&quot;:172.8,&quot;left&quot;:61.2,&quot;top&quot;:204.7,&quot;width&quot;:307.2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940</Words>
  <Application>WPS 演示</Application>
  <PresentationFormat>On-screen Show (4:3)</PresentationFormat>
  <Paragraphs>129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刘天博</cp:lastModifiedBy>
  <cp:revision>88</cp:revision>
  <dcterms:created xsi:type="dcterms:W3CDTF">2006-08-16T00:00:00Z</dcterms:created>
  <dcterms:modified xsi:type="dcterms:W3CDTF">2025-01-26T08:20:25Z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C864FA69AA6647108FA33CB89F577DCC_12</vt:lpwstr>
  </property>
  <property fmtid="{D5CDD505-2E9C-101B-9397-08002B2CF9AE}" pid="3" name="KSOProductBuildVer">
    <vt:lpwstr>2052-12.1.0.19302</vt:lpwstr>
  </property>
</Properties>
</file>