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453" r:id="rId7"/>
    <p:sldId id="261" r:id="rId8"/>
    <p:sldId id="263" r:id="rId9"/>
    <p:sldId id="446" r:id="rId10"/>
    <p:sldId id="447" r:id="rId11"/>
    <p:sldId id="451" r:id="rId12"/>
  </p:sldIdLst>
  <p:sldSz cx="12192000" cy="7162800"/>
  <p:notesSz cx="6858000" cy="9144000"/>
  <p:embeddedFontLs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3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0.png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11.png"/><Relationship Id="rId10" Type="http://schemas.openxmlformats.org/officeDocument/2006/relationships/tags" Target="../tags/tag1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.png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image" Target="../media/image11.png"/><Relationship Id="rId10" Type="http://schemas.openxmlformats.org/officeDocument/2006/relationships/tags" Target="../tags/tag21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11.png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4158933" y="2123440"/>
            <a:ext cx="387413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常用类型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074795" y="3352800"/>
            <a:ext cx="395859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Number, String,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Boolean</a:t>
            </a:r>
            <a:endParaRPr lang="en-US" altLang="zh-CN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掌握数值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(Number)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类型的使用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理解字符串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(String)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三种表示方法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掌握布尔值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(Boolean)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的应用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学会使用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数值类型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Number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类型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6138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可以表示整数和浮点数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58655" y="30062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const int = 10;    // </a:t>
            </a:r>
            <a:r>
              <a:rPr lang="zh-CN" alt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整数</a:t>
            </a:r>
            <a:r>
              <a:rPr 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网</a:t>
            </a:r>
            <a:r>
              <a:rPr 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8"/>
            </p:custDataLst>
          </p:nvPr>
        </p:nvSpPr>
        <p:spPr>
          <a:xfrm>
            <a:off x="1158875" y="3364865"/>
            <a:ext cx="2933700" cy="24066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 float = 1.1; //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浮点数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9"/>
            </p:custDataLst>
          </p:nvPr>
        </p:nvSpPr>
        <p:spPr>
          <a:xfrm>
            <a:off x="1158875" y="3721735"/>
            <a:ext cx="1896745" cy="24193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丰富的库和框架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0"/>
            </p:custDataLst>
          </p:nvPr>
        </p:nvSpPr>
        <p:spPr>
          <a:xfrm>
            <a:off x="802640" y="4096860"/>
            <a:ext cx="1795117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用于网页交互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3"/>
          <p:cNvSpPr txBox="1"/>
          <p:nvPr>
            <p:custDataLst>
              <p:tags r:id="rId12"/>
            </p:custDataLst>
          </p:nvPr>
        </p:nvSpPr>
        <p:spPr>
          <a:xfrm>
            <a:off x="1133255" y="45048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NaN (Not a Number);    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4"/>
          <p:cNvSpPr txBox="1"/>
          <p:nvPr>
            <p:custDataLst>
              <p:tags r:id="rId13"/>
            </p:custDataLst>
          </p:nvPr>
        </p:nvSpPr>
        <p:spPr>
          <a:xfrm>
            <a:off x="1133475" y="4863465"/>
            <a:ext cx="2933700" cy="24066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Infinity (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无穷大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5"/>
          <p:cNvSpPr txBox="1"/>
          <p:nvPr>
            <p:custDataLst>
              <p:tags r:id="rId14"/>
            </p:custDataLst>
          </p:nvPr>
        </p:nvSpPr>
        <p:spPr>
          <a:xfrm>
            <a:off x="1133475" y="5220335"/>
            <a:ext cx="1896745" cy="24193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-Infinity (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负无穷大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6360" y="1677035"/>
            <a:ext cx="753110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数值类型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Number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类型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6138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可以表示整数和浮点数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58655" y="30062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const int = 10;    // </a:t>
            </a:r>
            <a:r>
              <a:rPr lang="zh-CN" alt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整数</a:t>
            </a:r>
            <a:r>
              <a:rPr 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网</a:t>
            </a:r>
            <a:r>
              <a:rPr 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8"/>
            </p:custDataLst>
          </p:nvPr>
        </p:nvSpPr>
        <p:spPr>
          <a:xfrm>
            <a:off x="1158875" y="3364865"/>
            <a:ext cx="2933700" cy="24066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 float = 1.1; //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浮点数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9"/>
            </p:custDataLst>
          </p:nvPr>
        </p:nvSpPr>
        <p:spPr>
          <a:xfrm>
            <a:off x="1158875" y="3721735"/>
            <a:ext cx="1896745" cy="24193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丰富的库和框架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0"/>
            </p:custDataLst>
          </p:nvPr>
        </p:nvSpPr>
        <p:spPr>
          <a:xfrm>
            <a:off x="802640" y="4096860"/>
            <a:ext cx="1795117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三个特殊值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3"/>
          <p:cNvSpPr txBox="1"/>
          <p:nvPr>
            <p:custDataLst>
              <p:tags r:id="rId12"/>
            </p:custDataLst>
          </p:nvPr>
        </p:nvSpPr>
        <p:spPr>
          <a:xfrm>
            <a:off x="1133255" y="45048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NaN (Not a Number);    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4"/>
          <p:cNvSpPr txBox="1"/>
          <p:nvPr>
            <p:custDataLst>
              <p:tags r:id="rId13"/>
            </p:custDataLst>
          </p:nvPr>
        </p:nvSpPr>
        <p:spPr>
          <a:xfrm>
            <a:off x="1133475" y="4863465"/>
            <a:ext cx="2933700" cy="24066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Infinity (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无穷大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5"/>
          <p:cNvSpPr txBox="1"/>
          <p:nvPr>
            <p:custDataLst>
              <p:tags r:id="rId14"/>
            </p:custDataLst>
          </p:nvPr>
        </p:nvSpPr>
        <p:spPr>
          <a:xfrm>
            <a:off x="1133475" y="5220335"/>
            <a:ext cx="1896745" cy="24193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-Infinity (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负无穷大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7175" y="1592580"/>
            <a:ext cx="724281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特殊数值详解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461391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特殊数值示例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6463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>
                <a:latin typeface="Times New Roman" panose="02020603050405020304" charset="0"/>
                <a:cs typeface="Times New Roman" panose="02020603050405020304" charset="0"/>
              </a:rPr>
              <a:t>1. NaN: </a:t>
            </a:r>
            <a:endParaRPr lang="en-US" altLang="zh-CN" sz="1595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>
                <a:latin typeface="Times New Roman" panose="02020603050405020304" charset="0"/>
                <a:cs typeface="Times New Roman" panose="02020603050405020304" charset="0"/>
              </a:rPr>
              <a:t>   const nan = 0/0   // NaN</a:t>
            </a:r>
            <a:endParaRPr lang="en-US" altLang="zh-CN" sz="1595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2640" y="2548890"/>
            <a:ext cx="43815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Infinity:</a:t>
            </a:r>
            <a:endParaRPr lang="en-US" altLang="zh-CN" sz="1595" spc="3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const inf = 1/0   // Infinity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2640" y="3324860"/>
            <a:ext cx="62103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-Infinity: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const negInf = -1/0   // -Infinity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84140" y="1673860"/>
            <a:ext cx="4047490" cy="2306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这些特殊值在实际开发中主要用于：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数据验证和错误处理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初始化比较值（查找最大</a:t>
            </a:r>
            <a:r>
              <a:rPr lang="en-US" altLang="zh-CN" sz="1600"/>
              <a:t>/</a:t>
            </a:r>
            <a:r>
              <a:rPr lang="zh-CN" altLang="en-US" sz="1600"/>
              <a:t>最小值）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范围检查和边界条件处理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性能测试和基准测试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数学计算中的特殊情况处理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字符串类型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String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类型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三种表示方法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5996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双引号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推荐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63320" y="2997200"/>
            <a:ext cx="2781935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 str1 = "syxy";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2"/>
          <p:cNvSpPr txBox="1"/>
          <p:nvPr>
            <p:custDataLst>
              <p:tags r:id="rId9"/>
            </p:custDataLst>
          </p:nvPr>
        </p:nvSpPr>
        <p:spPr>
          <a:xfrm>
            <a:off x="777240" y="34886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单引号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3"/>
          <p:cNvSpPr txBox="1"/>
          <p:nvPr>
            <p:custDataLst>
              <p:tags r:id="rId10"/>
            </p:custDataLst>
          </p:nvPr>
        </p:nvSpPr>
        <p:spPr>
          <a:xfrm>
            <a:off x="1137920" y="3886200"/>
            <a:ext cx="1971040" cy="24511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 str2 = 'Academy';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2"/>
          <p:cNvSpPr txBox="1"/>
          <p:nvPr>
            <p:custDataLst>
              <p:tags r:id="rId11"/>
            </p:custDataLst>
          </p:nvPr>
        </p:nvSpPr>
        <p:spPr>
          <a:xfrm>
            <a:off x="777240" y="43268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反引号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13"/>
          <p:cNvSpPr txBox="1"/>
          <p:nvPr>
            <p:custDataLst>
              <p:tags r:id="rId12"/>
            </p:custDataLst>
          </p:nvPr>
        </p:nvSpPr>
        <p:spPr>
          <a:xfrm>
            <a:off x="1137920" y="4724400"/>
            <a:ext cx="2447925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 str3 = `JavaScript`;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53410" cy="5632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(Template Literals)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802640" y="2533650"/>
            <a:ext cx="233299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使用反引号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(`)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标示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02640" y="2947670"/>
            <a:ext cx="267462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可以包含变量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${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变量名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802640" y="3361690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支持多行文本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0" y="175260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name = "0xAA";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age = 18;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template = 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姓名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${name}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，年龄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${age}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`;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320" y="3419475"/>
            <a:ext cx="829056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布尔值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Boolean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类型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2639060" cy="8159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两个值：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true (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真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false (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假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8"/>
            </p:custDataLst>
          </p:nvPr>
        </p:nvSpPr>
        <p:spPr>
          <a:xfrm>
            <a:off x="838200" y="3660775"/>
            <a:ext cx="2685415" cy="83883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 bool1 = true;</a:t>
            </a:r>
            <a:endParaRPr lang="en-US" altLang="zh-CN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 bool2 = false;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055870"/>
            <a:ext cx="2176145" cy="1175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应用场景：</a:t>
            </a:r>
            <a:endParaRPr lang="zh-CN" altLang="en-US"/>
          </a:p>
          <a:p>
            <a:r>
              <a:rPr lang="en-US" altLang="zh-CN"/>
              <a:t>- if/else </a:t>
            </a:r>
            <a:r>
              <a:rPr lang="zh-CN" altLang="en-US"/>
              <a:t>条件判断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循环控制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状态标记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Number: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支持整数、小数和特殊值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String: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支持三种表示方法，推荐使用双引号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Boolean: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表示真假的两个值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模板字符串：方便的字符串插值方法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1564640" y="5081270"/>
            <a:ext cx="243840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sz="1595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906270" y="5334000"/>
            <a:ext cx="3981450" cy="134112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补全代码：</a:t>
            </a:r>
            <a:endParaRPr lang="zh-CN" altLang="en-US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 nickname = ____;  //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字符串</a:t>
            </a:r>
            <a:endParaRPr lang="zh-CN" altLang="en-US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 age = ____;      //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数值</a:t>
            </a:r>
            <a:endParaRPr lang="zh-CN" altLang="en-US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 isDev = ____;    //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布尔值</a:t>
            </a:r>
            <a:endParaRPr lang="zh-CN" altLang="en-US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8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3.xml><?xml version="1.0" encoding="utf-8"?>
<p:tagLst xmlns:p="http://schemas.openxmlformats.org/presentationml/2006/main">
  <p:tag name="commondata" val="eyJoZGlkIjoiMjZiZTdmNDI5YmQ5ZGI2ZTE5OGRlYjBkN2QzN2Y1MDQifQ==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演示</Application>
  <PresentationFormat>On-screen Show (4:3)</PresentationFormat>
  <Paragraphs>170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81</cp:revision>
  <dcterms:created xsi:type="dcterms:W3CDTF">2006-08-16T00:00:00Z</dcterms:created>
  <dcterms:modified xsi:type="dcterms:W3CDTF">2025-01-26T09:05:41Z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