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452" r:id="rId3"/>
    <p:sldId id="258" r:id="rId5"/>
    <p:sldId id="260" r:id="rId6"/>
    <p:sldId id="263" r:id="rId7"/>
    <p:sldId id="446" r:id="rId8"/>
    <p:sldId id="447" r:id="rId9"/>
    <p:sldId id="448" r:id="rId10"/>
    <p:sldId id="450" r:id="rId11"/>
    <p:sldId id="451" r:id="rId12"/>
  </p:sldIdLst>
  <p:sldSz cx="12192000" cy="7162800"/>
  <p:notesSz cx="6858000" cy="9144000"/>
  <p:embeddedFontLst>
    <p:embeddedFont>
      <p:font typeface="Calibri" panose="020F0502020204030204" charset="0"/>
      <p:regular r:id="rId17"/>
      <p:bold r:id="rId18"/>
      <p:italic r:id="rId19"/>
      <p:boldItalic r:id="rId20"/>
    </p:embeddedFont>
  </p:embeddedFontLst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89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天博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12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9.xml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2532" y="1143000"/>
            <a:ext cx="52529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4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5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38100"/>
            <a:ext cx="1136650" cy="802640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828040"/>
            <a:ext cx="773430" cy="895350"/>
          </a:xfrm>
          <a:prstGeom prst="rect">
            <a:avLst/>
          </a:prstGeom>
        </p:spPr>
      </p:pic>
      <p:pic>
        <p:nvPicPr>
          <p:cNvPr id="1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1127760"/>
            <a:ext cx="651510" cy="403860"/>
          </a:xfrm>
          <a:prstGeom prst="rect">
            <a:avLst/>
          </a:prstGeom>
        </p:spPr>
      </p:pic>
      <p:pic>
        <p:nvPicPr>
          <p:cNvPr id="1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60" y="462280"/>
            <a:ext cx="695960" cy="374650"/>
          </a:xfrm>
          <a:prstGeom prst="rect">
            <a:avLst/>
          </a:prstGeom>
        </p:spPr>
      </p:pic>
      <p:pic>
        <p:nvPicPr>
          <p:cNvPr id="1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948690"/>
            <a:ext cx="476250" cy="547370"/>
          </a:xfrm>
          <a:prstGeom prst="rect">
            <a:avLst/>
          </a:prstGeom>
        </p:spPr>
      </p:pic>
      <p:pic>
        <p:nvPicPr>
          <p:cNvPr id="1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750" y="717550"/>
            <a:ext cx="450850" cy="523240"/>
          </a:xfrm>
          <a:prstGeom prst="rect">
            <a:avLst/>
          </a:prstGeom>
        </p:spPr>
      </p:pic>
      <p:pic>
        <p:nvPicPr>
          <p:cNvPr id="2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780" y="749300"/>
            <a:ext cx="318770" cy="369570"/>
          </a:xfrm>
          <a:prstGeom prst="rect">
            <a:avLst/>
          </a:prstGeom>
        </p:spPr>
      </p:pic>
      <p:pic>
        <p:nvPicPr>
          <p:cNvPr id="2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6330" y="1206500"/>
            <a:ext cx="187960" cy="215900"/>
          </a:xfrm>
          <a:prstGeom prst="rect">
            <a:avLst/>
          </a:prstGeom>
        </p:spPr>
      </p:pic>
      <p:pic>
        <p:nvPicPr>
          <p:cNvPr id="2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80" y="662940"/>
            <a:ext cx="179070" cy="205740"/>
          </a:xfrm>
          <a:prstGeom prst="rect">
            <a:avLst/>
          </a:prstGeom>
        </p:spPr>
      </p:pic>
      <p:pic>
        <p:nvPicPr>
          <p:cNvPr id="2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0970" y="128270"/>
            <a:ext cx="170180" cy="196850"/>
          </a:xfrm>
          <a:prstGeom prst="rect">
            <a:avLst/>
          </a:prstGeom>
        </p:spPr>
      </p:pic>
      <p:sp>
        <p:nvSpPr>
          <p:cNvPr id="24" name="TextBox 14"/>
          <p:cNvSpPr txBox="1"/>
          <p:nvPr/>
        </p:nvSpPr>
        <p:spPr>
          <a:xfrm>
            <a:off x="4631373" y="2123440"/>
            <a:ext cx="2929255" cy="1254760"/>
          </a:xfrm>
          <a:prstGeom prst="rect">
            <a:avLst/>
          </a:prstGeom>
        </p:spPr>
        <p:txBody>
          <a:bodyPr vert="horz" lIns="0" tIns="0" rIns="0" bIns="0" rtlCol="0" anchor="t" anchorCtr="0"/>
          <a:p>
            <a:pPr indent="0" algn="l">
              <a:lnSpc>
                <a:spcPts val="9880"/>
              </a:lnSpc>
              <a:spcBef>
                <a:spcPct val="0"/>
              </a:spcBef>
              <a:defRPr/>
            </a:pP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运算符</a:t>
            </a:r>
            <a:endParaRPr lang="zh-CN" altLang="en-US" sz="7200" b="0" i="0" spc="1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5" name="图片 24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700" y="5308600"/>
            <a:ext cx="5382260" cy="7239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352800" y="3352800"/>
            <a:ext cx="5654675" cy="513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算数运算符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、比较运算符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和逻辑运算符</a:t>
            </a:r>
            <a:endParaRPr lang="zh-CN" altLang="en-US" sz="2400" b="1" spc="4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458720"/>
            <a:ext cx="473710" cy="4749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2546350"/>
            <a:ext cx="297180" cy="2959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0" y="2336800"/>
            <a:ext cx="8890" cy="10617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18640" y="2320290"/>
            <a:ext cx="2379980" cy="731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5760"/>
              </a:lnSpc>
              <a:spcBef>
                <a:spcPct val="0"/>
              </a:spcBef>
              <a:defRPr/>
            </a:pPr>
            <a:r>
              <a:rPr lang="en-US" sz="4200" b="0" i="0" spc="60" baseline="0">
                <a:solidFill>
                  <a:srgbClr val="000000"/>
                </a:solidFill>
                <a:latin typeface="Times New Roman" panose="02020603050405020304" charset="0"/>
              </a:rPr>
              <a:t>学习目</a:t>
            </a:r>
            <a:r>
              <a:rPr lang="en-US" sz="4200" b="0" i="0" baseline="0">
                <a:solidFill>
                  <a:srgbClr val="000000"/>
                </a:solidFill>
                <a:latin typeface="Times New Roman" panose="02020603050405020304" charset="0"/>
              </a:rPr>
              <a:t>标</a:t>
            </a:r>
            <a:endParaRPr lang="en-US" sz="1100">
              <a:latin typeface="Times New Roman" panose="02020603050405020304" charset="0"/>
            </a:endParaRPr>
          </a:p>
        </p:txBody>
      </p:sp>
      <p:sp>
        <p:nvSpPr>
          <p:cNvPr id="9" name="TextBox 9"/>
          <p:cNvSpPr txBox="1"/>
          <p:nvPr>
            <p:custDataLst>
              <p:tags r:id="rId6"/>
            </p:custDataLst>
          </p:nvPr>
        </p:nvSpPr>
        <p:spPr>
          <a:xfrm>
            <a:off x="4958080" y="193006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5415280" y="1905000"/>
            <a:ext cx="39255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掌握基本算数运算符的使用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4958080" y="246600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5415280" y="2440940"/>
            <a:ext cx="46189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理解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比较运算符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的区别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4958080" y="300194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5415280" y="2976880"/>
            <a:ext cx="40119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逻辑运算符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的应用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4450" y="3027680"/>
            <a:ext cx="2903220" cy="3238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550"/>
              </a:lnSpc>
              <a:spcBef>
                <a:spcPct val="0"/>
              </a:spcBef>
              <a:defRPr/>
            </a:pP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Lear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ing 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Ob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je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lang="en-US" sz="2100" b="0" i="0" spc="-2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es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6"/>
          <p:cNvSpPr txBox="1"/>
          <p:nvPr>
            <p:custDataLst>
              <p:tags r:id="rId12"/>
            </p:custDataLst>
          </p:nvPr>
        </p:nvSpPr>
        <p:spPr>
          <a:xfrm>
            <a:off x="4958080" y="353788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7"/>
          <p:cNvSpPr txBox="1"/>
          <p:nvPr>
            <p:custDataLst>
              <p:tags r:id="rId13"/>
            </p:custDataLst>
          </p:nvPr>
        </p:nvSpPr>
        <p:spPr>
          <a:xfrm>
            <a:off x="5415280" y="3512820"/>
            <a:ext cx="52285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能够运用运算符解决实际问题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算数运算符基础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JS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核心语法，理解异步编程，能构建交互式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Web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应用，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搭建出一个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动态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网页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314007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基本算数运算符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640" y="2286000"/>
            <a:ext cx="2794635" cy="166941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85800" y="4343400"/>
            <a:ext cx="3134360" cy="161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let num1 = 1 + 1;  // 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let num2 = 1 - 1;  // 0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let num3 = 2 * 3;  // 6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let num4 = 6 / 2;  // 3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0" y="2209800"/>
            <a:ext cx="822960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高级算数运算符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高级算数运算符</a:t>
            </a: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640" y="2286000"/>
            <a:ext cx="3450590" cy="15303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02640" y="4319270"/>
            <a:ext cx="3634105" cy="161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示例：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let num5 = 7 % 2;  // 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let num6 = 2 ** 3; // 8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num1++;            // 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num2--;            // -1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9145" y="1592580"/>
            <a:ext cx="6797040" cy="4702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特殊运算符详解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特殊运算符</a:t>
            </a:r>
            <a:endParaRPr lang="zh-CN" altLang="en-US" sz="1595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2640" y="2484120"/>
            <a:ext cx="3566795" cy="374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除法运算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(/)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- JavaScript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中是真除法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- 5 / 4 = 1.25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- Math.floor(5/4) = 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取余运算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(%)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- 5 % 4 = 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常用于判断奇偶数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求幂运算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(**)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- 2 ** 3 = 8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相当于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³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0" y="2286000"/>
            <a:ext cx="829056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递增递减运算符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递增递减运算符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2640" y="2590800"/>
            <a:ext cx="42799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递增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(++)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和递减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(--)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运算符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前缀形式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(++i)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先递增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后执行语句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后缀形式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(i++)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先执行语句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后递增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23130" y="175260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示例：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let i = 1;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console.log(++i); // 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console.log(i++); // 2 (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输出后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变为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4730" y="3322320"/>
            <a:ext cx="8313420" cy="29641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逻辑运算符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三种逻辑运算符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62000" y="2294890"/>
            <a:ext cx="609600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或运算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(||)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true || true   // true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false || true  // true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true || false  // true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false || false // false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与运算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(&amp;&amp;)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true &amp;&amp; true   // true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false &amp;&amp; true  // false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true &amp;&amp; false  // false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false &amp;&amp; false // false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非运算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(!)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!true  // false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!false // true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练习题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程序如何运行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?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02640" y="2484120"/>
            <a:ext cx="609600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let a = 69;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let b = a++ + a;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let c = a * 2;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let d = (b === c);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let e = true;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let f = e &amp;&amp; d;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console.log(f);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问题：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变量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的值是多少？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变量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的值是多少？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最终输出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的值是什么？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460500"/>
            <a:ext cx="3606800" cy="306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02640" y="259080"/>
            <a:ext cx="508508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总结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5447030" y="2204720"/>
            <a:ext cx="42684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掌握了基本算数运算符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念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447030" y="2740660"/>
            <a:ext cx="496062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掌握了递增递减运算符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、逻辑运算符</a:t>
            </a:r>
            <a:endParaRPr lang="zh-CN" altLang="en-US" sz="159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171700" y="2449830"/>
            <a:ext cx="1463040" cy="9055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565"/>
              </a:lnSpc>
              <a:spcBef>
                <a:spcPct val="0"/>
              </a:spcBef>
              <a:defRPr/>
            </a:pPr>
            <a:r>
              <a:rPr lang="en-US" sz="4800" b="0" i="0" spc="80" baseline="0">
                <a:solidFill>
                  <a:srgbClr val="FFFFFF"/>
                </a:solidFill>
                <a:latin typeface="Times New Roman" panose="02020603050405020304" charset="0"/>
              </a:rPr>
              <a:t>总</a:t>
            </a:r>
            <a:r>
              <a:rPr lang="en-US" sz="4800" b="0" i="0" spc="-9510" baseline="0">
                <a:solidFill>
                  <a:srgbClr val="FFFFFF"/>
                </a:solidFill>
                <a:latin typeface="Times New Roman" panose="02020603050405020304" charset="0"/>
              </a:rPr>
              <a:t>结</a:t>
            </a:r>
            <a:endParaRPr lang="en-US" sz="1100">
              <a:latin typeface="Times New Roman" panose="02020603050405020304" charset="0"/>
            </a:endParaRPr>
          </a:p>
          <a:p>
            <a:pPr indent="1270">
              <a:lnSpc>
                <a:spcPts val="3565"/>
              </a:lnSpc>
              <a:spcBef>
                <a:spcPct val="0"/>
              </a:spcBef>
            </a:pPr>
            <a:r>
              <a:rPr lang="en-US" sz="3995" b="0" i="0" spc="70" baseline="0">
                <a:solidFill>
                  <a:srgbClr val="000000"/>
                </a:solidFill>
                <a:latin typeface="Times New Roman" panose="02020603050405020304" charset="0"/>
              </a:rPr>
              <a:t>总</a:t>
            </a:r>
            <a:r>
              <a:rPr lang="en-US" sz="3995" b="0" i="0" baseline="0">
                <a:solidFill>
                  <a:srgbClr val="000000"/>
                </a:solidFill>
                <a:latin typeface="Times New Roman" panose="02020603050405020304" charset="0"/>
              </a:rPr>
              <a:t>结</a:t>
            </a:r>
            <a:endParaRPr lang="en-US" sz="3995" b="0" i="0" baseline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447030" y="3276600"/>
            <a:ext cx="43548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理解了特殊运算符的使用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447030" y="3812540"/>
            <a:ext cx="557022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能够解决复杂的运算问题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理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图片 18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1"/>
          <p:cNvSpPr txBox="1"/>
          <p:nvPr/>
        </p:nvSpPr>
        <p:spPr>
          <a:xfrm>
            <a:off x="5410200" y="166878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本章要点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2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3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4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5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6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7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8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9.xml><?xml version="1.0" encoding="utf-8"?>
<p:tagLst xmlns:p="http://schemas.openxmlformats.org/presentationml/2006/main">
  <p:tag name="commondata" val="eyJoZGlkIjoiMjZiZTdmNDI5YmQ5ZGI2ZTE5OGRlYjBkN2QzN2Y1MD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1408</Words>
  <Application>WPS 演示</Application>
  <PresentationFormat>On-screen Show (4:3)</PresentationFormat>
  <Paragraphs>150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刘天博</cp:lastModifiedBy>
  <cp:revision>80</cp:revision>
  <dcterms:created xsi:type="dcterms:W3CDTF">2006-08-16T00:00:00Z</dcterms:created>
  <dcterms:modified xsi:type="dcterms:W3CDTF">2025-01-31T08:31:32Z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C864FA69AA6647108FA33CB89F577DCC_12</vt:lpwstr>
  </property>
  <property fmtid="{D5CDD505-2E9C-101B-9397-08002B2CF9AE}" pid="3" name="KSOProductBuildVer">
    <vt:lpwstr>2052-12.1.0.19302</vt:lpwstr>
  </property>
</Properties>
</file>