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452" r:id="rId3"/>
    <p:sldId id="258" r:id="rId5"/>
    <p:sldId id="260" r:id="rId6"/>
    <p:sldId id="263" r:id="rId7"/>
    <p:sldId id="446" r:id="rId8"/>
    <p:sldId id="447" r:id="rId9"/>
    <p:sldId id="448" r:id="rId10"/>
    <p:sldId id="449" r:id="rId11"/>
    <p:sldId id="450" r:id="rId12"/>
    <p:sldId id="453" r:id="rId13"/>
    <p:sldId id="454" r:id="rId14"/>
    <p:sldId id="451" r:id="rId15"/>
  </p:sldIdLst>
  <p:sldSz cx="12192000" cy="7162800"/>
  <p:notesSz cx="6858000" cy="9144000"/>
  <p:embeddedFontLst>
    <p:embeddedFont>
      <p:font typeface="Calibri" panose="020F0502020204030204" charset="0"/>
      <p:regular r:id="rId20"/>
      <p:bold r:id="rId21"/>
      <p:italic r:id="rId22"/>
      <p:boldItalic r:id="rId23"/>
    </p:embeddedFont>
  </p:embeddedFontLst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6" userDrawn="1">
          <p15:clr>
            <a:srgbClr val="A4A3A4"/>
          </p15:clr>
        </p15:guide>
        <p15:guide id="2" pos="290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天博" initials="刘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16"/>
        <p:guide pos="2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9.xml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02532" y="1143000"/>
            <a:ext cx="525293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7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tags" Target="../tags/tag2.xml"/><Relationship Id="rId6" Type="http://schemas.openxmlformats.org/officeDocument/2006/relationships/tags" Target="../tags/tag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0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1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2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3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4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5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6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38100"/>
            <a:ext cx="1136650" cy="802640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20" y="828040"/>
            <a:ext cx="773430" cy="895350"/>
          </a:xfrm>
          <a:prstGeom prst="rect">
            <a:avLst/>
          </a:prstGeom>
        </p:spPr>
      </p:pic>
      <p:pic>
        <p:nvPicPr>
          <p:cNvPr id="15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900" y="1127760"/>
            <a:ext cx="651510" cy="403860"/>
          </a:xfrm>
          <a:prstGeom prst="rect">
            <a:avLst/>
          </a:prstGeom>
        </p:spPr>
      </p:pic>
      <p:pic>
        <p:nvPicPr>
          <p:cNvPr id="1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360" y="462280"/>
            <a:ext cx="695960" cy="374650"/>
          </a:xfrm>
          <a:prstGeom prst="rect">
            <a:avLst/>
          </a:prstGeom>
        </p:spPr>
      </p:pic>
      <p:pic>
        <p:nvPicPr>
          <p:cNvPr id="1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800" y="948690"/>
            <a:ext cx="476250" cy="547370"/>
          </a:xfrm>
          <a:prstGeom prst="rect">
            <a:avLst/>
          </a:prstGeom>
        </p:spPr>
      </p:pic>
      <p:pic>
        <p:nvPicPr>
          <p:cNvPr id="1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750" y="717550"/>
            <a:ext cx="450850" cy="523240"/>
          </a:xfrm>
          <a:prstGeom prst="rect">
            <a:avLst/>
          </a:prstGeom>
        </p:spPr>
      </p:pic>
      <p:pic>
        <p:nvPicPr>
          <p:cNvPr id="2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9780" y="749300"/>
            <a:ext cx="318770" cy="369570"/>
          </a:xfrm>
          <a:prstGeom prst="rect">
            <a:avLst/>
          </a:prstGeom>
        </p:spPr>
      </p:pic>
      <p:pic>
        <p:nvPicPr>
          <p:cNvPr id="2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6330" y="1206500"/>
            <a:ext cx="187960" cy="215900"/>
          </a:xfrm>
          <a:prstGeom prst="rect">
            <a:avLst/>
          </a:prstGeom>
        </p:spPr>
      </p:pic>
      <p:pic>
        <p:nvPicPr>
          <p:cNvPr id="2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180" y="662940"/>
            <a:ext cx="179070" cy="205740"/>
          </a:xfrm>
          <a:prstGeom prst="rect">
            <a:avLst/>
          </a:prstGeom>
        </p:spPr>
      </p:pic>
      <p:pic>
        <p:nvPicPr>
          <p:cNvPr id="2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00970" y="128270"/>
            <a:ext cx="170180" cy="196850"/>
          </a:xfrm>
          <a:prstGeom prst="rect">
            <a:avLst/>
          </a:prstGeom>
        </p:spPr>
      </p:pic>
      <p:sp>
        <p:nvSpPr>
          <p:cNvPr id="24" name="TextBox 14"/>
          <p:cNvSpPr txBox="1"/>
          <p:nvPr/>
        </p:nvSpPr>
        <p:spPr>
          <a:xfrm>
            <a:off x="4141470" y="2123440"/>
            <a:ext cx="3909060" cy="1254760"/>
          </a:xfrm>
          <a:prstGeom prst="rect">
            <a:avLst/>
          </a:prstGeom>
        </p:spPr>
        <p:txBody>
          <a:bodyPr vert="horz" lIns="0" tIns="0" rIns="0" bIns="0" rtlCol="0" anchor="t" anchorCtr="0"/>
          <a:p>
            <a:pPr indent="0" algn="l">
              <a:lnSpc>
                <a:spcPts val="9880"/>
              </a:lnSpc>
              <a:spcBef>
                <a:spcPct val="0"/>
              </a:spcBef>
              <a:defRPr/>
            </a:pPr>
            <a:r>
              <a:rPr lang="zh-CN" altLang="en-US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异步编程</a:t>
            </a:r>
            <a:endParaRPr lang="zh-CN" altLang="en-US" sz="7200" b="0" i="0" spc="1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5" name="图片 24" descr="lo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14700" y="5308600"/>
            <a:ext cx="5382260" cy="7239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3657600" y="3352800"/>
            <a:ext cx="4812665" cy="513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altLang="zh-CN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Promise</a:t>
            </a: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、</a:t>
            </a:r>
            <a:r>
              <a:rPr lang="en-US" altLang="zh-CN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async/await</a:t>
            </a: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、回调函数</a:t>
            </a:r>
            <a:endParaRPr lang="zh-CN" altLang="en-US" sz="2400" b="1" spc="4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错误处理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02640" y="1981200"/>
            <a:ext cx="379158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async/await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方式的错误处理：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async function handleRequest()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try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const result = await requestData();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console.log('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成功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:', result);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} catch (error)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console.log('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错误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:', error);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调用异步函数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handleRequest();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400" y="1447800"/>
            <a:ext cx="6318250" cy="5222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实战练习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652260" y="1447800"/>
            <a:ext cx="408686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代码示例：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创建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Promise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function fetchUser(id)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return new Promise((resolve, reject) =&gt;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setTimeout(() =&gt;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if(id &gt; 0)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  resolve({ id, name: 'User ' + id });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} else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  reject('Invalid ID');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}, 1000);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});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使用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async/await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调用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async function getUser(id)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try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const user = await fetchUser(id);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console.log('User found:', user);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} catch (error)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console.log('Error:', error);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2640" y="1981200"/>
            <a:ext cx="463359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创建一个异步操作练习：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要求：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1.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创建一个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Promise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，模拟网络请求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使用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async/await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处理这个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Promise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实现错误处理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4.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实现多个异步操作的串行执行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0" y="1460500"/>
            <a:ext cx="3606800" cy="3060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802640" y="259080"/>
            <a:ext cx="508508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一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、</a:t>
            </a:r>
            <a:r>
              <a:rPr lang="zh-CN" alt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总结</a:t>
            </a: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5447030" y="2204720"/>
            <a:ext cx="426847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u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异步编程的基础概念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447030" y="2740660"/>
            <a:ext cx="496062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u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三种异步编程方案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171700" y="2449830"/>
            <a:ext cx="1463040" cy="9055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565"/>
              </a:lnSpc>
              <a:spcBef>
                <a:spcPct val="0"/>
              </a:spcBef>
              <a:defRPr/>
            </a:pPr>
            <a:r>
              <a:rPr lang="en-US" sz="4800" b="0" i="0" spc="80" baseline="0">
                <a:solidFill>
                  <a:srgbClr val="FFFFFF"/>
                </a:solidFill>
                <a:latin typeface="Times New Roman" panose="02020603050405020304" charset="0"/>
              </a:rPr>
              <a:t>总</a:t>
            </a:r>
            <a:r>
              <a:rPr lang="en-US" sz="4800" b="0" i="0" spc="-9510" baseline="0">
                <a:solidFill>
                  <a:srgbClr val="FFFFFF"/>
                </a:solidFill>
                <a:latin typeface="Times New Roman" panose="02020603050405020304" charset="0"/>
              </a:rPr>
              <a:t>结</a:t>
            </a:r>
            <a:endParaRPr lang="en-US" sz="1100">
              <a:latin typeface="Times New Roman" panose="02020603050405020304" charset="0"/>
            </a:endParaRPr>
          </a:p>
          <a:p>
            <a:pPr indent="1270">
              <a:lnSpc>
                <a:spcPts val="3565"/>
              </a:lnSpc>
              <a:spcBef>
                <a:spcPct val="0"/>
              </a:spcBef>
            </a:pPr>
            <a:r>
              <a:rPr lang="en-US" sz="3995" b="0" i="0" spc="70" baseline="0">
                <a:solidFill>
                  <a:srgbClr val="000000"/>
                </a:solidFill>
                <a:latin typeface="Times New Roman" panose="02020603050405020304" charset="0"/>
              </a:rPr>
              <a:t>总</a:t>
            </a:r>
            <a:r>
              <a:rPr lang="en-US" sz="3995" b="0" i="0" baseline="0">
                <a:solidFill>
                  <a:srgbClr val="000000"/>
                </a:solidFill>
                <a:latin typeface="Times New Roman" panose="02020603050405020304" charset="0"/>
              </a:rPr>
              <a:t>结</a:t>
            </a:r>
            <a:endParaRPr lang="en-US" sz="3995" b="0" i="0" baseline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447030" y="3276600"/>
            <a:ext cx="435483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u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异步操作的特点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447030" y="3812540"/>
            <a:ext cx="557022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u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最佳实践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9" name="图片 18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TextBox 11"/>
          <p:cNvSpPr txBox="1"/>
          <p:nvPr/>
        </p:nvSpPr>
        <p:spPr>
          <a:xfrm>
            <a:off x="5410200" y="1668780"/>
            <a:ext cx="2907665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本章要点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0" y="2458720"/>
            <a:ext cx="473710" cy="47498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140" y="2546350"/>
            <a:ext cx="297180" cy="29591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250" y="2336800"/>
            <a:ext cx="8890" cy="106172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818640" y="2320290"/>
            <a:ext cx="2379980" cy="73152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5760"/>
              </a:lnSpc>
              <a:spcBef>
                <a:spcPct val="0"/>
              </a:spcBef>
              <a:defRPr/>
            </a:pPr>
            <a:r>
              <a:rPr lang="en-US" sz="4200" b="0" i="0" spc="60" baseline="0">
                <a:solidFill>
                  <a:srgbClr val="000000"/>
                </a:solidFill>
                <a:latin typeface="Times New Roman" panose="02020603050405020304" charset="0"/>
              </a:rPr>
              <a:t>学习目</a:t>
            </a:r>
            <a:r>
              <a:rPr lang="en-US" sz="4200" b="0" i="0" baseline="0">
                <a:solidFill>
                  <a:srgbClr val="000000"/>
                </a:solidFill>
                <a:latin typeface="Times New Roman" panose="02020603050405020304" charset="0"/>
              </a:rPr>
              <a:t>标</a:t>
            </a:r>
            <a:endParaRPr lang="en-US" sz="1100">
              <a:latin typeface="Times New Roman" panose="02020603050405020304" charset="0"/>
            </a:endParaRPr>
          </a:p>
        </p:txBody>
      </p:sp>
      <p:sp>
        <p:nvSpPr>
          <p:cNvPr id="9" name="TextBox 9"/>
          <p:cNvSpPr txBox="1"/>
          <p:nvPr>
            <p:custDataLst>
              <p:tags r:id="rId6"/>
            </p:custDataLst>
          </p:nvPr>
        </p:nvSpPr>
        <p:spPr>
          <a:xfrm>
            <a:off x="4958080" y="193006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>
            <p:custDataLst>
              <p:tags r:id="rId7"/>
            </p:custDataLst>
          </p:nvPr>
        </p:nvSpPr>
        <p:spPr>
          <a:xfrm>
            <a:off x="5415280" y="1905000"/>
            <a:ext cx="392557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理解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异步编程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的概念和重要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>
            <p:custDataLst>
              <p:tags r:id="rId8"/>
            </p:custDataLst>
          </p:nvPr>
        </p:nvSpPr>
        <p:spPr>
          <a:xfrm>
            <a:off x="4958080" y="246600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9"/>
            </p:custDataLst>
          </p:nvPr>
        </p:nvSpPr>
        <p:spPr>
          <a:xfrm>
            <a:off x="5415280" y="2440940"/>
            <a:ext cx="46189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三种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异步编程方式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>
            <p:custDataLst>
              <p:tags r:id="rId10"/>
            </p:custDataLst>
          </p:nvPr>
        </p:nvSpPr>
        <p:spPr>
          <a:xfrm>
            <a:off x="4958080" y="300194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Box 14"/>
          <p:cNvSpPr txBox="1"/>
          <p:nvPr>
            <p:custDataLst>
              <p:tags r:id="rId11"/>
            </p:custDataLst>
          </p:nvPr>
        </p:nvSpPr>
        <p:spPr>
          <a:xfrm>
            <a:off x="5415280" y="2976880"/>
            <a:ext cx="401193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学会处理异步操作中的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错误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14450" y="3027680"/>
            <a:ext cx="2903220" cy="32385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550"/>
              </a:lnSpc>
              <a:spcBef>
                <a:spcPct val="0"/>
              </a:spcBef>
              <a:defRPr/>
            </a:pP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Lear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ing 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Ob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je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ti</a:t>
            </a:r>
            <a:r>
              <a:rPr lang="en-US" sz="2100" b="0" i="0" spc="-2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es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Box 16"/>
          <p:cNvSpPr txBox="1"/>
          <p:nvPr>
            <p:custDataLst>
              <p:tags r:id="rId12"/>
            </p:custDataLst>
          </p:nvPr>
        </p:nvSpPr>
        <p:spPr>
          <a:xfrm>
            <a:off x="4958080" y="353788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TextBox 17"/>
          <p:cNvSpPr txBox="1"/>
          <p:nvPr>
            <p:custDataLst>
              <p:tags r:id="rId13"/>
            </p:custDataLst>
          </p:nvPr>
        </p:nvSpPr>
        <p:spPr>
          <a:xfrm>
            <a:off x="5415280" y="3512820"/>
            <a:ext cx="52285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能够应用异步编程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解决实际问题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0937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异步编程基础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JS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核心语法，理解异步编程，能构建交互式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Web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应用，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搭建出一个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动态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网页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62000" y="1524000"/>
            <a:ext cx="601408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什么是异步编程？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是单线程的编程语言，异步编程允许程序在执行耗时任务时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继续执行其他代码，不会造成阻塞。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常见的异步场景：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定时器操作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网络请求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文件读写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4.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数据库操作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代码示例：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回调函数示例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function callback()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console.log('Hello, JavaScript!');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setTimeout(callback, 1000);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console.log('hello');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输出顺序：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hello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Hello, JavaScript! (1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秒后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3800" y="3048000"/>
            <a:ext cx="8267700" cy="3002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一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、</a:t>
            </a:r>
            <a:r>
              <a:rPr lang="zh-CN" alt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异步编程基础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3" name="图片 2" descr="10-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0" y="2133600"/>
            <a:ext cx="76200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回调函数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02640" y="1794510"/>
            <a:ext cx="5617845" cy="4769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介绍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回调函数是最早的异步编程方案，但容易产生回调地狱问题。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代码示例：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回调地狱示例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setTimeout(() =&gt;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console.log('Hello, syxy JavaScript!');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setTimeout(() =&gt;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console.log('Hello, syxy HTML!');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setTimeout(() =&gt;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console.log('Hello, syxy CSS!');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}, 1000)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}, 1000)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}, 1000)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问题：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代码可读性差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错误处理困难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维护性差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4020" y="2707005"/>
            <a:ext cx="7815580" cy="36328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Promise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基础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6440" y="1752600"/>
            <a:ext cx="5342890" cy="4769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Promise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介绍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Promise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是一个代表异步操作最终完成或失败的对象。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代码示例：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promise = new Promise((resolve, reject) =&gt;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异步操作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setTimeout(() =&gt;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const random = Math.random();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if(random &gt; 0.5)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resolve('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成功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} else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reject('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失败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}, 1000);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promise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.then(result =&gt; console.log(result))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.catch(error =&gt; console.log(error));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0545" y="1646555"/>
            <a:ext cx="6339840" cy="48875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Promise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的状态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02640" y="1752600"/>
            <a:ext cx="451993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Promise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的三种状态：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 pending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（进行中）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2. fulfilled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（已成功）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3. rejected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（已失败）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代码示例：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function sleep(duration)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return new Promise((resolve, reject) =&gt;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setTimeout(resolve, duration);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});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sleep(1000)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.then(() =&gt; console.log("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等待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秒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"))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.then(() =&gt; sleep(1000))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.then(() =&gt; console.log("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再等待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秒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"));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2840" y="2502535"/>
            <a:ext cx="7143115" cy="31826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async/await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语法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02640" y="1737360"/>
            <a:ext cx="5292725" cy="4769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现代异步编程方案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async/await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Promise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的语法糖，让异步代码看起来像同步代码。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代码示例：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async function fetchData()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try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await sleep(1000);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console.log("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等待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秒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");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await sleep(1000);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console.log("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再等待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秒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");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return "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完成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";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} catch (error)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console.log("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发生错误：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", error);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调用异步函数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fetchData().then(result =&gt; console.log(result));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0600" y="2362200"/>
            <a:ext cx="7328535" cy="38715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错误处理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02640" y="1337310"/>
            <a:ext cx="3599815" cy="5477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1. Promise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方式的错误处理：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模拟异步请求函数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function requestData()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return new Promise((resolve, reject) =&gt;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使用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setTimeout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模拟异步操作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setTimeout(() =&gt;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const success = Math.random() &gt; 0.5;  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if(success)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  resolve('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请求成功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');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} else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  reject('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请求失败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');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}, 1000);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});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调用并处理结果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requestData()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.then(result =&gt;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console.log('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成功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:', result);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})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.catch(error =&gt;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console.log('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错误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:', error);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});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400" y="2057400"/>
            <a:ext cx="7261860" cy="443420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2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3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4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5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6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7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8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9.xml><?xml version="1.0" encoding="utf-8"?>
<p:tagLst xmlns:p="http://schemas.openxmlformats.org/presentationml/2006/main">
  <p:tag name="commondata" val="eyJoZGlkIjoiMjZiZTdmNDI5YmQ5ZGI2ZTE5OGRlYjBkN2QzN2Y1MD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3191</Words>
  <Application>WPS 演示</Application>
  <PresentationFormat>On-screen Show (4:3)</PresentationFormat>
  <Paragraphs>253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刘天博</cp:lastModifiedBy>
  <cp:revision>85</cp:revision>
  <dcterms:created xsi:type="dcterms:W3CDTF">2006-08-16T00:00:00Z</dcterms:created>
  <dcterms:modified xsi:type="dcterms:W3CDTF">2025-01-31T08:29:52Z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C864FA69AA6647108FA33CB89F577DCC_12</vt:lpwstr>
  </property>
  <property fmtid="{D5CDD505-2E9C-101B-9397-08002B2CF9AE}" pid="3" name="KSOProductBuildVer">
    <vt:lpwstr>2052-12.1.0.19302</vt:lpwstr>
  </property>
</Properties>
</file>