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452" r:id="rId3"/>
    <p:sldId id="258" r:id="rId5"/>
    <p:sldId id="260" r:id="rId6"/>
    <p:sldId id="263" r:id="rId7"/>
    <p:sldId id="446" r:id="rId8"/>
    <p:sldId id="447" r:id="rId9"/>
    <p:sldId id="448" r:id="rId10"/>
    <p:sldId id="453" r:id="rId11"/>
    <p:sldId id="454" r:id="rId12"/>
    <p:sldId id="455" r:id="rId13"/>
    <p:sldId id="449" r:id="rId14"/>
    <p:sldId id="457" r:id="rId15"/>
    <p:sldId id="456" r:id="rId16"/>
    <p:sldId id="458" r:id="rId17"/>
    <p:sldId id="459" r:id="rId18"/>
    <p:sldId id="460" r:id="rId19"/>
    <p:sldId id="461" r:id="rId20"/>
    <p:sldId id="450" r:id="rId21"/>
    <p:sldId id="451" r:id="rId22"/>
  </p:sldIdLst>
  <p:sldSz cx="12192000" cy="7162800"/>
  <p:notesSz cx="6858000" cy="9144000"/>
  <p:embeddedFontLst>
    <p:embeddedFont>
      <p:font typeface="Calibri" panose="020F0502020204030204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天博" initials="刘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18"/>
        <p:guide pos="2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9.xml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02532" y="1143000"/>
            <a:ext cx="525293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4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5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13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8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9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tags" Target="../tags/tag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1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2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3.png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0760" y="38100"/>
            <a:ext cx="1136650" cy="802640"/>
          </a:xfrm>
          <a:prstGeom prst="rect">
            <a:avLst/>
          </a:prstGeom>
        </p:spPr>
      </p:pic>
      <p:pic>
        <p:nvPicPr>
          <p:cNvPr id="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20" y="828040"/>
            <a:ext cx="773430" cy="895350"/>
          </a:xfrm>
          <a:prstGeom prst="rect">
            <a:avLst/>
          </a:prstGeom>
        </p:spPr>
      </p:pic>
      <p:pic>
        <p:nvPicPr>
          <p:cNvPr id="1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900" y="1127760"/>
            <a:ext cx="651510" cy="403860"/>
          </a:xfrm>
          <a:prstGeom prst="rect">
            <a:avLst/>
          </a:prstGeom>
        </p:spPr>
      </p:pic>
      <p:pic>
        <p:nvPicPr>
          <p:cNvPr id="1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360" y="462280"/>
            <a:ext cx="695960" cy="374650"/>
          </a:xfrm>
          <a:prstGeom prst="rect">
            <a:avLst/>
          </a:prstGeom>
        </p:spPr>
      </p:pic>
      <p:pic>
        <p:nvPicPr>
          <p:cNvPr id="1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800" y="948690"/>
            <a:ext cx="476250" cy="547370"/>
          </a:xfrm>
          <a:prstGeom prst="rect">
            <a:avLst/>
          </a:prstGeom>
        </p:spPr>
      </p:pic>
      <p:pic>
        <p:nvPicPr>
          <p:cNvPr id="1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6750" y="717550"/>
            <a:ext cx="450850" cy="523240"/>
          </a:xfrm>
          <a:prstGeom prst="rect">
            <a:avLst/>
          </a:prstGeom>
        </p:spPr>
      </p:pic>
      <p:pic>
        <p:nvPicPr>
          <p:cNvPr id="2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780" y="749300"/>
            <a:ext cx="318770" cy="369570"/>
          </a:xfrm>
          <a:prstGeom prst="rect">
            <a:avLst/>
          </a:prstGeom>
        </p:spPr>
      </p:pic>
      <p:pic>
        <p:nvPicPr>
          <p:cNvPr id="2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76330" y="1206500"/>
            <a:ext cx="187960" cy="215900"/>
          </a:xfrm>
          <a:prstGeom prst="rect">
            <a:avLst/>
          </a:prstGeom>
        </p:spPr>
      </p:pic>
      <p:pic>
        <p:nvPicPr>
          <p:cNvPr id="2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180" y="662940"/>
            <a:ext cx="179070" cy="205740"/>
          </a:xfrm>
          <a:prstGeom prst="rect">
            <a:avLst/>
          </a:prstGeom>
        </p:spPr>
      </p:pic>
      <p:pic>
        <p:nvPicPr>
          <p:cNvPr id="2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00970" y="128270"/>
            <a:ext cx="170180" cy="196850"/>
          </a:xfrm>
          <a:prstGeom prst="rect">
            <a:avLst/>
          </a:prstGeom>
        </p:spPr>
      </p:pic>
      <p:sp>
        <p:nvSpPr>
          <p:cNvPr id="24" name="TextBox 14"/>
          <p:cNvSpPr txBox="1"/>
          <p:nvPr/>
        </p:nvSpPr>
        <p:spPr>
          <a:xfrm>
            <a:off x="3329305" y="2123440"/>
            <a:ext cx="5533390" cy="1254760"/>
          </a:xfrm>
          <a:prstGeom prst="rect">
            <a:avLst/>
          </a:prstGeom>
        </p:spPr>
        <p:txBody>
          <a:bodyPr vert="horz" lIns="0" tIns="0" rIns="0" bIns="0" rtlCol="0" anchor="t" anchorCtr="0"/>
          <a:p>
            <a:pPr indent="0" algn="l">
              <a:lnSpc>
                <a:spcPts val="9880"/>
              </a:lnSpc>
              <a:spcBef>
                <a:spcPct val="0"/>
              </a:spcBef>
              <a:defRPr/>
            </a:pPr>
            <a:r>
              <a:rPr lang="zh-CN" altLang="en-US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闭包</a:t>
            </a:r>
            <a:r>
              <a:rPr lang="en-US" altLang="zh-CN" sz="7200" b="0" i="0" spc="1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(Closure)</a:t>
            </a:r>
            <a:endParaRPr lang="zh-CN" altLang="en-US" sz="7200" b="0" i="0" spc="10" baseline="0">
              <a:solidFill>
                <a:srgbClr val="252525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 descr="lo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14700" y="5308600"/>
            <a:ext cx="5382260" cy="7239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103370" y="3352800"/>
            <a:ext cx="3948430" cy="513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zh-CN" altLang="en-US" sz="2400" b="1" spc="40">
                <a:solidFill>
                  <a:schemeClr val="bg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函数与词法环境的完美结合</a:t>
            </a:r>
            <a:endParaRPr lang="zh-CN" altLang="en-US" sz="2400" b="1" spc="40">
              <a:solidFill>
                <a:schemeClr val="bg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闭包进阶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800" y="1646555"/>
            <a:ext cx="6650990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闭包与内存管理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447800"/>
            <a:ext cx="609600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内存管理注意事项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内存泄漏问题：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模拟内存泄漏的示例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function createLeak()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const heavyObject = new Array(1000000).fill('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🎈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');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使用表情填充数组便于展示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return function()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数组长度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:', heavyObject.length);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占用内存约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:', (heavyObject.length * 2) / 1024 / 1024, 'MB');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heavyObject;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测试内存泄漏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开始测试内存泄漏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...');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创建多个闭包实例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leaks = [];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for(let i = 1; i &lt;= 3; i++)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console.log(`\n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创建第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${i}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个闭包实例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:`);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const leak = createLeak();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leaks.push(leak);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leak();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81800" y="1646555"/>
            <a:ext cx="5305425" cy="2461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console.log('\n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内存泄漏风险：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每个闭包都持有对大数组的引用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即使不再使用，内存也不会被释放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console.log('-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创建过多实例会导致内存占用急剧增加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正确的处理方式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console.log('\n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正确的处理方式：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leaks.forEach((leak, index) =&gt;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leak = null;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console.log(`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第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${index + 1}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个闭包实例已解除引用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`);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闭包与内存管理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1447800"/>
            <a:ext cx="5719445" cy="5302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闭包与内存管理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371600"/>
            <a:ext cx="397700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200">
                <a:latin typeface="Times New Roman" panose="02020603050405020304" charset="0"/>
                <a:cs typeface="Times New Roman" panose="02020603050405020304" charset="0"/>
              </a:rPr>
              <a:t>正确的内存管理：</a:t>
            </a:r>
            <a:endParaRPr lang="zh-CN" altLang="en-US" sz="12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function createClosure() {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let data = { count: 0 };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return {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increment: function() {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if (data === null) {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console.log('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警告：数据已被清除，无法增加计数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return null;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}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data.count++;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console.log('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当前计数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:', data.count);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return data.count;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},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getCount: function() {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if (data === null) {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console.log('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警告：数据已被清除，无法获取计数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return null;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}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console.log('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获取计数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:', data.count);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return data.count;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},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clear: function() {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if (data === null) {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console.log('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警告：数据已经被清除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  return null;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}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console.log('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清除前计数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:', data.count);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data = null;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console.log('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已清除数据引用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</a:rPr>
              <a:t>✨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  return '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数据已清除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';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 };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测试代码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console.log('===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</a:rPr>
              <a:t>开始测试正确的内存管理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 ===');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019800" y="1524000"/>
            <a:ext cx="388556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创建闭包实例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counter = createClosure();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console.log('\n1.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测试计数功能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counter.increment();  //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当前计数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1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counter.increment();  //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当前计数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2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counter.getCount();   //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获取计数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2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console.log('\n2.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测试内存清理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counter.clear();      //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清除前计数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2,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已清除数据引用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endParaRPr lang="en-US" altLang="en-US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console.log('\n3.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验证清理效果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counter.getCount();   //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警告：数据已被清除，无法获取计数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counter.increment();  //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警告：数据已被清除，无法增加计数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counter.clear();      //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警告：数据已经被清除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console.log('\n===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测试完成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===');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最佳实践提示</a:t>
            </a:r>
            <a:endParaRPr lang="zh-CN" altLang="en-US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console.log('\n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内存管理最佳实践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✓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提供清理方法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✓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及时清除不用的引用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✓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添加适当的错误处理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en-US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✓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监控数据状态</a:t>
            </a:r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闭包与内存管理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2057400"/>
            <a:ext cx="4817745" cy="35420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2075815"/>
            <a:ext cx="5718175" cy="35236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闭包与内存管理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0" y="1515745"/>
            <a:ext cx="5566410" cy="5092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闭包常见问题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47725" y="1600200"/>
            <a:ext cx="2760980" cy="389318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常见问题和解决方案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循环中的闭包问题：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错误示例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 (var i = 0; i &lt; 3; i++)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setTimeout(function()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console.log(i);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}, 1000);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3, 3, 3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正确解决方案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：使用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let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for (let i = 0; i &lt; 3; i++)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setTimeout(function()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console.log(i);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}, 1000);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0, 1, 2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962400" y="1752600"/>
            <a:ext cx="29508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正确解决方案</a:t>
            </a: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：使用</a:t>
            </a: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IIFE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 (var i = 0; i &lt; 3; i++)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(function(j)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setTimeout(function()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console.log(j);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}, 1000);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})(i);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</a:t>
            </a: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0, 1, 2</a:t>
            </a:r>
            <a:endParaRPr lang="en-US" altLang="zh-CN" sz="1400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885" y="2667000"/>
            <a:ext cx="5651500" cy="39293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闭包最佳实践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47725" y="1600200"/>
            <a:ext cx="3209925" cy="406844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最佳实践指南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合理使用闭包：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只在必要时创建闭包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及时释放不需要的引用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避免过度使用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性能优化：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function optimizedClosure() {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const heavyData = new Array(1000);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// 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缓存</a:t>
            </a: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length</a:t>
            </a: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避免重复访问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const length = heavyData.length;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return function() {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return length;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};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72000" y="1981200"/>
            <a:ext cx="301688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代码组织：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使用模块模式组织代码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明确闭包的作用域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注意命名冲突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4.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调试技巧：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使用开发者工具查看作用域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合理使用</a:t>
            </a: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</a:t>
            </a:r>
            <a:endParaRPr lang="en-US" altLang="zh-CN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6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注意变量引用关系</a:t>
            </a:r>
            <a:endParaRPr lang="zh-CN" altLang="en-US" sz="1600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闭包实战练习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47725" y="1600200"/>
            <a:ext cx="3800475" cy="5123815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实践案例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创建私有计数器：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function createPrivateCounter()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let count = 0;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return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increment: function()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count++;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return count;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},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decrement: function()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count--;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return count;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},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getCount: function() {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  return count;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};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counter = createPrivateCounter();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console.log(counter.increment()); // 1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console.log(counter.increment()); // 2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console.log(counter.decrement()); // 1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console.log(counter.getCount()); // 1</a:t>
            </a: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zh-CN" altLang="en-US" sz="1595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23130" y="1646555"/>
            <a:ext cx="36550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使用说明：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count</a:t>
            </a:r>
            <a:r>
              <a:rPr lang="zh-CN" altLang="en-US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变量对外部完全隐藏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只能通过方法访问和修改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- </a:t>
            </a:r>
            <a:r>
              <a:rPr lang="zh-CN" altLang="en-US" sz="1400" spc="3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实现了真正的私有变量</a:t>
            </a:r>
            <a:endParaRPr lang="zh-CN" altLang="en-US" sz="1400" spc="3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2743200"/>
            <a:ext cx="6296025" cy="38271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0" y="1460500"/>
            <a:ext cx="3606800" cy="3060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802640" y="259080"/>
            <a:ext cx="508508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一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、</a:t>
            </a:r>
            <a:r>
              <a:rPr lang="zh-CN" altLang="en-US" sz="2400" b="1" spc="40">
                <a:latin typeface="Times New Roman" panose="02020603050405020304" charset="0"/>
                <a:cs typeface="Times New Roman" panose="02020603050405020304" charset="0"/>
                <a:sym typeface="+mn-ea"/>
              </a:rPr>
              <a:t>总结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2171700" y="2449830"/>
            <a:ext cx="1463040" cy="90551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565"/>
              </a:lnSpc>
              <a:spcBef>
                <a:spcPct val="0"/>
              </a:spcBef>
              <a:defRPr/>
            </a:pPr>
            <a:r>
              <a:rPr lang="en-US" sz="4800" b="0" i="0" spc="80" baseline="0">
                <a:solidFill>
                  <a:srgbClr val="FFFFFF"/>
                </a:solidFill>
                <a:latin typeface="Times New Roman" panose="02020603050405020304" charset="0"/>
              </a:rPr>
              <a:t>总</a:t>
            </a:r>
            <a:r>
              <a:rPr lang="en-US" sz="4800" b="0" i="0" spc="-9510" baseline="0">
                <a:solidFill>
                  <a:srgbClr val="FFFFFF"/>
                </a:solidFill>
                <a:latin typeface="Times New Roman" panose="02020603050405020304" charset="0"/>
              </a:rPr>
              <a:t>结</a:t>
            </a:r>
            <a:endParaRPr lang="en-US" sz="1100">
              <a:latin typeface="Times New Roman" panose="02020603050405020304" charset="0"/>
            </a:endParaRPr>
          </a:p>
          <a:p>
            <a:pPr indent="1270">
              <a:lnSpc>
                <a:spcPts val="3565"/>
              </a:lnSpc>
              <a:spcBef>
                <a:spcPct val="0"/>
              </a:spcBef>
            </a:pPr>
            <a:r>
              <a:rPr lang="en-US" sz="3995" b="0" i="0" spc="70" baseline="0">
                <a:solidFill>
                  <a:srgbClr val="000000"/>
                </a:solidFill>
                <a:latin typeface="Times New Roman" panose="02020603050405020304" charset="0"/>
              </a:rPr>
              <a:t>总</a:t>
            </a:r>
            <a:r>
              <a:rPr lang="en-US" sz="3995" b="0" i="0" baseline="0">
                <a:solidFill>
                  <a:srgbClr val="000000"/>
                </a:solidFill>
                <a:latin typeface="Times New Roman" panose="02020603050405020304" charset="0"/>
              </a:rPr>
              <a:t>结</a:t>
            </a:r>
            <a:endParaRPr lang="en-US" sz="3995" b="0" i="0" baseline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pic>
        <p:nvPicPr>
          <p:cNvPr id="19" name="图片 18" descr="lo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TextBox 11"/>
          <p:cNvSpPr txBox="1"/>
          <p:nvPr/>
        </p:nvSpPr>
        <p:spPr>
          <a:xfrm>
            <a:off x="5791200" y="982980"/>
            <a:ext cx="2907665" cy="4766310"/>
          </a:xfrm>
          <a:prstGeom prst="rect">
            <a:avLst/>
          </a:prstGeom>
        </p:spPr>
        <p:txBody>
          <a:bodyPr vert="horz" lIns="0" tIns="0" rIns="0" bIns="0" rtlCol="0" anchor="t"/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本章要点</a:t>
            </a:r>
            <a:endParaRPr lang="zh-CN" altLang="en-US" sz="16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基本概念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闭包的定义和原理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作用域链和词法环境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变量访问规则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主要特性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数据私有化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状态保持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模块化封装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使用场景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创建私有变量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函数工厂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回调函数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模块化开发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endParaRPr lang="en-US" altLang="zh-CN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注意事项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内存管理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性能优化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作用域问题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 sz="1400" b="0" i="0" spc="3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调试方法</a:t>
            </a:r>
            <a:endParaRPr lang="zh-CN" altLang="en-US" sz="1400" b="0" i="0" spc="3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240" y="2458720"/>
            <a:ext cx="473710" cy="47498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40" y="2546350"/>
            <a:ext cx="297180" cy="29591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0" y="2336800"/>
            <a:ext cx="8890" cy="106172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818640" y="2320290"/>
            <a:ext cx="2379980" cy="73152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5760"/>
              </a:lnSpc>
              <a:spcBef>
                <a:spcPct val="0"/>
              </a:spcBef>
              <a:defRPr/>
            </a:pPr>
            <a:r>
              <a:rPr lang="en-US" sz="4200" b="0" i="0" spc="60" baseline="0">
                <a:solidFill>
                  <a:srgbClr val="000000"/>
                </a:solidFill>
                <a:latin typeface="Times New Roman" panose="02020603050405020304" charset="0"/>
              </a:rPr>
              <a:t>学习目</a:t>
            </a:r>
            <a:r>
              <a:rPr lang="en-US" sz="4200" b="0" i="0" baseline="0">
                <a:solidFill>
                  <a:srgbClr val="000000"/>
                </a:solidFill>
                <a:latin typeface="Times New Roman" panose="02020603050405020304" charset="0"/>
              </a:rPr>
              <a:t>标</a:t>
            </a:r>
            <a:endParaRPr lang="en-US" sz="1100">
              <a:latin typeface="Times New Roman" panose="02020603050405020304" charset="0"/>
            </a:endParaRPr>
          </a:p>
        </p:txBody>
      </p:sp>
      <p:sp>
        <p:nvSpPr>
          <p:cNvPr id="9" name="TextBox 9"/>
          <p:cNvSpPr txBox="1"/>
          <p:nvPr>
            <p:custDataLst>
              <p:tags r:id="rId6"/>
            </p:custDataLst>
          </p:nvPr>
        </p:nvSpPr>
        <p:spPr>
          <a:xfrm>
            <a:off x="4958080" y="193006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>
            <p:custDataLst>
              <p:tags r:id="rId7"/>
            </p:custDataLst>
          </p:nvPr>
        </p:nvSpPr>
        <p:spPr>
          <a:xfrm>
            <a:off x="5415280" y="1905000"/>
            <a:ext cx="392557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理解闭包的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概念和工作原理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Box 11"/>
          <p:cNvSpPr txBox="1"/>
          <p:nvPr>
            <p:custDataLst>
              <p:tags r:id="rId8"/>
            </p:custDataLst>
          </p:nvPr>
        </p:nvSpPr>
        <p:spPr>
          <a:xfrm>
            <a:off x="4958080" y="246600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Box 12"/>
          <p:cNvSpPr txBox="1"/>
          <p:nvPr>
            <p:custDataLst>
              <p:tags r:id="rId9"/>
            </p:custDataLst>
          </p:nvPr>
        </p:nvSpPr>
        <p:spPr>
          <a:xfrm>
            <a:off x="5415280" y="2440940"/>
            <a:ext cx="46189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掌握闭包的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创建和使用方法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4958080" y="300194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5415280" y="2976880"/>
            <a:ext cx="401193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学会利用闭包实现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数据私有化</a:t>
            </a:r>
            <a:endParaRPr lang="zh-CN" altLang="en-US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14450" y="3027680"/>
            <a:ext cx="2903220" cy="32385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550"/>
              </a:lnSpc>
              <a:spcBef>
                <a:spcPct val="0"/>
              </a:spcBef>
              <a:defRPr/>
            </a:pP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Lear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ing 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Ob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je</a:t>
            </a:r>
            <a:r>
              <a:rPr lang="en-US" sz="2100" b="0" i="0" spc="1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c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ti</a:t>
            </a:r>
            <a:r>
              <a:rPr lang="en-US" sz="2100" b="0" i="0" spc="-2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v</a:t>
            </a:r>
            <a:r>
              <a:rPr lang="en-US" sz="2100" b="0" i="0" baseline="0">
                <a:solidFill>
                  <a:srgbClr val="D9D9D9"/>
                </a:solidFill>
                <a:latin typeface="Times New Roman" panose="02020603050405020304" charset="0"/>
                <a:cs typeface="Times New Roman" panose="02020603050405020304" charset="0"/>
              </a:rPr>
              <a:t>es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Box 16"/>
          <p:cNvSpPr txBox="1"/>
          <p:nvPr>
            <p:custDataLst>
              <p:tags r:id="rId12"/>
            </p:custDataLst>
          </p:nvPr>
        </p:nvSpPr>
        <p:spPr>
          <a:xfrm>
            <a:off x="4958080" y="3537888"/>
            <a:ext cx="454660" cy="235614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1855"/>
              </a:lnSpc>
              <a:spcBef>
                <a:spcPct val="0"/>
              </a:spcBef>
              <a:defRPr/>
            </a:pPr>
            <a:r>
              <a:rPr lang="en-US" sz="1595" b="0" i="0" baseline="0">
                <a:solidFill>
                  <a:srgbClr val="404040"/>
                </a:solidFill>
                <a:latin typeface="Times New Roman" panose="02020603050405020304" charset="0"/>
                <a:cs typeface="Times New Roman" panose="02020603050405020304" charset="0"/>
              </a:rPr>
              <a:t>u</a:t>
            </a:r>
            <a:endParaRPr lang="en-US" sz="1595" b="0" i="0" baseline="0">
              <a:solidFill>
                <a:srgbClr val="40404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TextBox 17"/>
          <p:cNvSpPr txBox="1"/>
          <p:nvPr>
            <p:custDataLst>
              <p:tags r:id="rId13"/>
            </p:custDataLst>
          </p:nvPr>
        </p:nvSpPr>
        <p:spPr>
          <a:xfrm>
            <a:off x="5415280" y="3512820"/>
            <a:ext cx="5228590" cy="2781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190"/>
              </a:lnSpc>
              <a:spcBef>
                <a:spcPct val="0"/>
              </a:spcBef>
              <a:defRPr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了解闭包在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实际开发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中的应用场景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309372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闭包基础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目标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掌握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JS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核心语法，理解异步编程，能构建交互式</a:t>
            </a:r>
            <a:r>
              <a:rPr lang="en-US" altLang="zh-CN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Web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应用，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搭建出一个</a:t>
            </a:r>
            <a:r>
              <a:rPr lang="zh-CN" alt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动态</a:t>
            </a:r>
            <a:r>
              <a:rPr lang="en-US" sz="1800" b="0" i="0" spc="3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网页</a:t>
            </a:r>
            <a:r>
              <a:rPr lang="en-US" sz="1800" b="0" i="0" baseline="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en-US" sz="11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62000" y="1752600"/>
            <a:ext cx="609600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什么是闭包？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闭包是函数和其周围状态（词法环境）的引用的组合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闭包让函数可以访问其定义时所在的作用域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闭包是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中的一个重要特性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闭包的特点：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函数内部可以访问外部变量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保持对外部变量的引用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形成私有变量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本章学习目标：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理解闭包的概念和工作原理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掌握闭包的创建和使用方法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学会利用闭包实现数据私有化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了解闭包在实际开发中的应用场景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闭包示例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26440" y="1489710"/>
            <a:ext cx="5594350" cy="5262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基础闭包示例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outerFunction(outerVariable)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return function innerFunction(innerVariable)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外部变量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:', outerVariable);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内部变量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:', innerVariable);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newFunction = outerFunction('outside');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newFunction('inside');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输出结果：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外部变量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 outside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内部变量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 inside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解释：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1. innerFunction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可以访问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outerVariable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即使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outerFunction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执行完毕，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innerFunction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仍然可以访问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outerVariable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这就形成了一个闭包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2600325"/>
            <a:ext cx="6898005" cy="29241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闭包规则</a:t>
            </a:r>
            <a:endParaRPr lang="zh-CN" altLang="en-US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6440" y="1541780"/>
            <a:ext cx="6096000" cy="4996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闭包的规则和行为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主要规则：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访问权限：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闭包可以访问外部函数的变量和参数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通过引用方式使用这些数据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可以修改外部变量的值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变量生命周期：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外部函数的变量会一直保持在内存中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直到外部函数执行完毕才会被垃圾回收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闭包会延长变量的生命周期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循环中的闭包：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在循环中创建的函数会形成独立的闭包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每个闭包都有自己的变量副本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  -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需要特别注意变量的作用域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闭包应用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2000" y="1583690"/>
            <a:ext cx="388620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实际应用场景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示例：统计函数调用次数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错误示例：使用全局变量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let count = 0;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func()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count++;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业务逻辑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return;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正确示例：使用闭包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createCounter()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let count = 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return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count++;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return count;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counter = createCounter();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console.log(counter()); // 1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console.log(counter()); // 2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495800" y="1592580"/>
            <a:ext cx="24606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优势：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1.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避免全局变量污染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实现数据私有化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保持状态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3400" y="3204210"/>
            <a:ext cx="7747635" cy="3275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闭包进阶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6440" y="1522095"/>
            <a:ext cx="4191635" cy="4869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高级应用示例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模块化模式：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const module = (function()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let privateVar = 0;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function privateMethod()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return privateVar;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return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publicMethod: function() {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privateVar++;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  return privateMethod();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  }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  };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})();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测试模块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第一次调用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module.publicMethod());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第二次调用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module.publicMethod());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第三次调用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module.publicMethod());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1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尝试直接访问私有变量和方法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私有变量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module.privateVar);   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私有方法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:', module.privateMethod);  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8075" y="2045335"/>
            <a:ext cx="7052310" cy="3822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闭包进阶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6440" y="1522095"/>
            <a:ext cx="3966845" cy="3207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高级应用示例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2.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函数工厂：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 multiply(x)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return function(y)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return x * y;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multiplyByTwo = multiply(2);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console.log(multiplyByTwo(4));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: 8 </a:t>
            </a: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9600" y="2514600"/>
            <a:ext cx="7706360" cy="3206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786880"/>
            <a:ext cx="10819130" cy="3302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759460"/>
            <a:ext cx="11544300" cy="889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0370"/>
            <a:ext cx="223520" cy="22098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0250" y="6786880"/>
            <a:ext cx="1301750" cy="3302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510" y="420370"/>
            <a:ext cx="80010" cy="22098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02640" y="269240"/>
            <a:ext cx="4193540" cy="41783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3290"/>
              </a:lnSpc>
              <a:spcBef>
                <a:spcPct val="0"/>
              </a:spcBef>
              <a:defRPr/>
            </a:pPr>
            <a:r>
              <a:rPr 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一</a:t>
            </a:r>
            <a:r>
              <a:rPr lang="en-US" sz="2400" b="1" i="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zh-CN" altLang="en-US" sz="2400" b="1" i="0" spc="40" baseline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闭包进阶</a:t>
            </a:r>
            <a:endParaRPr lang="en-US" altLang="zh-CN" sz="2400" b="1" i="0" spc="4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2640" y="1023620"/>
            <a:ext cx="9936480" cy="313690"/>
          </a:xfrm>
          <a:prstGeom prst="rect">
            <a:avLst/>
          </a:prstGeom>
        </p:spPr>
        <p:txBody>
          <a:bodyPr vert="horz" lIns="0" tIns="0" rIns="0" bIns="0" rtlCol="0" anchor="t"/>
          <a:lstStyle/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目标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掌握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JS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核心语法，理解异步编程，能构建交互式</a:t>
            </a:r>
            <a:r>
              <a:rPr lang="en-US" altLang="zh-CN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Web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应用，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搭建出一个</a:t>
            </a:r>
            <a:r>
              <a:rPr lang="zh-CN" alt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动态</a:t>
            </a:r>
            <a:r>
              <a:rPr lang="en-US" spc="30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网页</a:t>
            </a:r>
            <a:r>
              <a:rPr lang="en-US">
                <a:solidFill>
                  <a:srgbClr val="252525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。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indent="0" algn="l">
              <a:lnSpc>
                <a:spcPts val="2470"/>
              </a:lnSpc>
              <a:spcBef>
                <a:spcPct val="0"/>
              </a:spcBef>
              <a:defRPr/>
            </a:pPr>
            <a:endParaRPr lang="en-US" sz="1800" b="0" i="0" baseline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8" name="图片 17" descr="lo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4310" y="269240"/>
            <a:ext cx="2886075" cy="4451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26440" y="1522095"/>
            <a:ext cx="3966845" cy="5159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高级应用示例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事件处理：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创建一个按钮元素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const button = document.createElement('button');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button.textContent = 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点击我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';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document.body.appendChild(button);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创建点击处理器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function createHandler(element)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let clicks = 0;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return function() {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clicks++;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console.log(`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按钮被点击了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${clicks}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次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`);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  element.textContent = `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点击了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${clicks}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次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`;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 };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10200" y="1522095"/>
            <a:ext cx="427291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绑定事件处理器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handleClick = createHandler(button);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button.addEventListener('click', handleClick);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模拟点击事件（用于在控制台测试）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模拟点击测试：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handleClick();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输出：按钮被点击了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1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handleClick();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输出：按钮被点击了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2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handleClick(); 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输出：按钮被点击了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3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次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//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提示信息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console.log('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你也可以直接点击按钮测试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');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2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3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4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5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6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7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8.xml><?xml version="1.0" encoding="utf-8"?>
<p:tagLst xmlns:p="http://schemas.openxmlformats.org/presentationml/2006/main">
  <p:tag name="KSO_WM_DIAGRAM_VIRTUALLY_FRAME" val="{&quot;height&quot;:190.7,&quot;left&quot;:390.4,&quot;top&quot;:136.4,&quot;width&quot;:447.7}"/>
</p:tagLst>
</file>

<file path=ppt/tags/tag9.xml><?xml version="1.0" encoding="utf-8"?>
<p:tagLst xmlns:p="http://schemas.openxmlformats.org/presentationml/2006/main">
  <p:tag name="commondata" val="eyJoZGlkIjoiMjZiZTdmNDI5YmQ5ZGI2ZTE5OGRlYjBkN2QzN2Y1MD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6584</Words>
  <Application>WPS 演示</Application>
  <PresentationFormat>On-screen Show (4:3)</PresentationFormat>
  <Paragraphs>478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刘天博</cp:lastModifiedBy>
  <cp:revision>92</cp:revision>
  <dcterms:created xsi:type="dcterms:W3CDTF">2006-08-16T00:00:00Z</dcterms:created>
  <dcterms:modified xsi:type="dcterms:W3CDTF">2025-01-31T08:29:28Z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C864FA69AA6647108FA33CB89F577DCC_12</vt:lpwstr>
  </property>
  <property fmtid="{D5CDD505-2E9C-101B-9397-08002B2CF9AE}" pid="3" name="KSOProductBuildVer">
    <vt:lpwstr>2052-12.1.0.19302</vt:lpwstr>
  </property>
</Properties>
</file>