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6" r:id="rId3"/>
    <p:sldId id="351" r:id="rId5"/>
    <p:sldId id="258" r:id="rId6"/>
    <p:sldId id="260" r:id="rId7"/>
    <p:sldId id="261" r:id="rId8"/>
    <p:sldId id="263" r:id="rId9"/>
    <p:sldId id="446" r:id="rId10"/>
    <p:sldId id="447" r:id="rId11"/>
    <p:sldId id="448" r:id="rId12"/>
    <p:sldId id="449" r:id="rId13"/>
    <p:sldId id="450" r:id="rId14"/>
    <p:sldId id="451" r:id="rId15"/>
  </p:sldIdLst>
  <p:sldSz cx="12192000" cy="7162800"/>
  <p:notesSz cx="6858000" cy="9144000"/>
  <p:embeddedFontLst>
    <p:embeddedFont>
      <p:font typeface="Calibri" panose="020F0502020204030204" charset="0"/>
      <p:regular r:id="rId20"/>
      <p:bold r:id="rId21"/>
      <p:italic r:id="rId22"/>
      <p:boldItalic r:id="rId23"/>
    </p:embeddedFont>
  </p:embeddedFontLst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6" userDrawn="1">
          <p15:clr>
            <a:srgbClr val="A4A3A4"/>
          </p15:clr>
        </p15:guide>
        <p15:guide id="2" pos="290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天博" initials="刘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116"/>
        <p:guide pos="29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gs" Target="tags/tag38.xml"/><Relationship Id="rId23" Type="http://schemas.openxmlformats.org/officeDocument/2006/relationships/font" Target="fonts/font4.fntdata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02532" y="1143000"/>
            <a:ext cx="525293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3" Type="http://schemas.openxmlformats.org/officeDocument/2006/relationships/notesSlide" Target="../notesSlides/notesSlide1.x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image" Target="../media/image11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5" Type="http://schemas.openxmlformats.org/officeDocument/2006/relationships/notesSlide" Target="../notesSlides/notesSlide9.x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27.png"/><Relationship Id="rId12" Type="http://schemas.openxmlformats.org/officeDocument/2006/relationships/image" Target="../media/image26.png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8.png"/><Relationship Id="rId6" Type="http://schemas.openxmlformats.org/officeDocument/2006/relationships/image" Target="../media/image11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1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7.png"/><Relationship Id="rId6" Type="http://schemas.openxmlformats.org/officeDocument/2006/relationships/image" Target="../media/image11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4.xml"/><Relationship Id="rId8" Type="http://schemas.openxmlformats.org/officeDocument/2006/relationships/tags" Target="../tags/tag3.xml"/><Relationship Id="rId7" Type="http://schemas.openxmlformats.org/officeDocument/2006/relationships/tags" Target="../tags/tag2.xml"/><Relationship Id="rId6" Type="http://schemas.openxmlformats.org/officeDocument/2006/relationships/tags" Target="../tags/tag1.xml"/><Relationship Id="rId5" Type="http://schemas.openxmlformats.org/officeDocument/2006/relationships/image" Target="../media/image20.png"/><Relationship Id="rId4" Type="http://schemas.openxmlformats.org/officeDocument/2006/relationships/image" Target="../media/image15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tags" Target="../tags/tag5.xml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5" Type="http://schemas.openxmlformats.org/officeDocument/2006/relationships/notesSlide" Target="../notesSlides/notesSlide3.x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21.png"/><Relationship Id="rId12" Type="http://schemas.openxmlformats.org/officeDocument/2006/relationships/image" Target="../media/image11.png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5" Type="http://schemas.openxmlformats.org/officeDocument/2006/relationships/notesSlide" Target="../notesSlides/notesSlide5.x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22.png"/><Relationship Id="rId12" Type="http://schemas.openxmlformats.org/officeDocument/2006/relationships/image" Target="../media/image11.png"/><Relationship Id="rId11" Type="http://schemas.openxmlformats.org/officeDocument/2006/relationships/tags" Target="../tags/tag20.xml"/><Relationship Id="rId10" Type="http://schemas.openxmlformats.org/officeDocument/2006/relationships/tags" Target="../tags/tag19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3.png"/><Relationship Id="rId6" Type="http://schemas.openxmlformats.org/officeDocument/2006/relationships/image" Target="../media/image11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image" Target="../media/image11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5" Type="http://schemas.openxmlformats.org/officeDocument/2006/relationships/notesSlide" Target="../notesSlides/notesSlide7.x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24.png"/><Relationship Id="rId12" Type="http://schemas.openxmlformats.org/officeDocument/2006/relationships/tags" Target="../tags/tag26.xml"/><Relationship Id="rId11" Type="http://schemas.openxmlformats.org/officeDocument/2006/relationships/tags" Target="../tags/tag25.xml"/><Relationship Id="rId10" Type="http://schemas.openxmlformats.org/officeDocument/2006/relationships/tags" Target="../tags/tag24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image" Target="../media/image11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5" Type="http://schemas.openxmlformats.org/officeDocument/2006/relationships/notesSlide" Target="../notesSlides/notesSlide8.x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25.png"/><Relationship Id="rId12" Type="http://schemas.openxmlformats.org/officeDocument/2006/relationships/tags" Target="../tags/tag32.xml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760" y="38100"/>
            <a:ext cx="1136650" cy="80264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420" y="828040"/>
            <a:ext cx="773430" cy="89535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4900" y="1127760"/>
            <a:ext cx="651510" cy="40386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6360" y="462280"/>
            <a:ext cx="695960" cy="37465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1800" y="948690"/>
            <a:ext cx="476250" cy="54737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6750" y="717550"/>
            <a:ext cx="450850" cy="52324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9780" y="749300"/>
            <a:ext cx="318770" cy="36957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76330" y="1206500"/>
            <a:ext cx="187960" cy="2159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2180" y="662940"/>
            <a:ext cx="179070" cy="20574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00970" y="128270"/>
            <a:ext cx="170180" cy="19685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2395855" y="2123440"/>
            <a:ext cx="7435850" cy="125476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9880"/>
              </a:lnSpc>
              <a:spcBef>
                <a:spcPct val="0"/>
              </a:spcBef>
              <a:defRPr/>
            </a:pPr>
            <a:r>
              <a:rPr lang="en-US" sz="7200" b="0" i="0" spc="1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web</a:t>
            </a:r>
            <a:r>
              <a:rPr lang="zh-CN" altLang="en-US" sz="7200" b="0" i="0" spc="1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前端框架开发</a:t>
            </a:r>
            <a:endParaRPr lang="zh-CN" altLang="en-US" sz="7200" b="0" i="0" spc="1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6" name="图片 15" descr="lo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14700" y="5308600"/>
            <a:ext cx="5382260" cy="7239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Hello JavaScript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程序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2640" y="1771650"/>
            <a:ext cx="3452495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第一个程序</a:t>
            </a:r>
            <a:r>
              <a:rPr lang="en-US" altLang="zh-CN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: Hello JavaScript</a:t>
            </a: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程序</a:t>
            </a:r>
            <a:endParaRPr lang="zh-CN" altLang="en-US" sz="1595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TextBox 12"/>
          <p:cNvSpPr txBox="1"/>
          <p:nvPr>
            <p:custDataLst>
              <p:tags r:id="rId7"/>
            </p:custDataLst>
          </p:nvPr>
        </p:nvSpPr>
        <p:spPr>
          <a:xfrm>
            <a:off x="802640" y="2447290"/>
            <a:ext cx="309753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sz="1355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1.</a:t>
            </a:r>
            <a:r>
              <a:rPr lang="en-US" sz="1200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00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第一个程序</a:t>
            </a:r>
            <a:r>
              <a:rPr lang="en-US" altLang="zh-CN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: Hello JavaScript</a:t>
            </a:r>
            <a:endParaRPr lang="en-US" altLang="zh-CN" sz="1595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" name="TextBox 13"/>
          <p:cNvSpPr txBox="1"/>
          <p:nvPr>
            <p:custDataLst>
              <p:tags r:id="rId8"/>
            </p:custDataLst>
          </p:nvPr>
        </p:nvSpPr>
        <p:spPr>
          <a:xfrm>
            <a:off x="1163320" y="2844800"/>
            <a:ext cx="1322070" cy="24511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930"/>
              </a:lnSpc>
              <a:spcBef>
                <a:spcPct val="0"/>
              </a:spcBef>
              <a:defRPr/>
            </a:pPr>
            <a:r>
              <a:rPr lang="zh-CN" altLang="en-US" sz="1405" b="0" i="0" spc="14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代码</a:t>
            </a:r>
            <a:r>
              <a:rPr lang="en-US" altLang="zh-CN" sz="1405" b="0" i="0" spc="14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altLang="zh-CN" sz="1405" b="0" i="0" spc="14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TextBox 14"/>
          <p:cNvSpPr txBox="1"/>
          <p:nvPr>
            <p:custDataLst>
              <p:tags r:id="rId9"/>
            </p:custDataLst>
          </p:nvPr>
        </p:nvSpPr>
        <p:spPr>
          <a:xfrm>
            <a:off x="1163320" y="3208020"/>
            <a:ext cx="2388870" cy="24384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920"/>
              </a:lnSpc>
              <a:spcBef>
                <a:spcPct val="0"/>
              </a:spcBef>
              <a:defRPr/>
            </a:pPr>
            <a:r>
              <a:rPr lang="en-US" altLang="zh-CN" sz="1405" b="0" i="0" spc="14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let hello = "Hello JavaScript!";</a:t>
            </a:r>
            <a:endParaRPr lang="en-US" altLang="zh-CN" sz="1405" b="0" i="0" spc="14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" name="TextBox 15"/>
          <p:cNvSpPr txBox="1"/>
          <p:nvPr>
            <p:custDataLst>
              <p:tags r:id="rId10"/>
            </p:custDataLst>
          </p:nvPr>
        </p:nvSpPr>
        <p:spPr>
          <a:xfrm>
            <a:off x="1163320" y="3569970"/>
            <a:ext cx="2388870" cy="24511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930"/>
              </a:lnSpc>
              <a:spcBef>
                <a:spcPct val="0"/>
              </a:spcBef>
              <a:defRPr/>
            </a:pPr>
            <a:r>
              <a:rPr lang="en-US" altLang="zh-CN" sz="1410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console.log(hello);</a:t>
            </a:r>
            <a:endParaRPr lang="en-US" altLang="zh-CN" sz="141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" name="TextBox 16"/>
          <p:cNvSpPr txBox="1"/>
          <p:nvPr>
            <p:custDataLst>
              <p:tags r:id="rId11"/>
            </p:custDataLst>
          </p:nvPr>
        </p:nvSpPr>
        <p:spPr>
          <a:xfrm>
            <a:off x="802640" y="3949700"/>
            <a:ext cx="2685415" cy="136652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5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en-US" sz="1200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1595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代码解析</a:t>
            </a:r>
            <a:r>
              <a:rPr lang="en-US" altLang="zh-CN" sz="1595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altLang="zh-CN" sz="1595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95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使用</a:t>
            </a:r>
            <a:r>
              <a:rPr lang="en-US" altLang="zh-CN" sz="1595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let</a:t>
            </a:r>
            <a:r>
              <a:rPr lang="zh-CN" altLang="en-US" sz="1595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定义变量</a:t>
            </a:r>
            <a:endParaRPr lang="zh-CN" altLang="en-US" sz="1595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95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console.log</a:t>
            </a:r>
            <a:r>
              <a:rPr lang="zh-CN" altLang="en-US" sz="1595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输出到控制台</a:t>
            </a:r>
            <a:endParaRPr lang="zh-CN" altLang="en-US" sz="1595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595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13275" y="1849120"/>
            <a:ext cx="5676900" cy="8763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10000" y="3835400"/>
            <a:ext cx="7826375" cy="20650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JavaScript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运行原理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2640" y="1771650"/>
            <a:ext cx="2907665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JavaScript</a:t>
            </a: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程序如何运行</a:t>
            </a:r>
            <a:r>
              <a:rPr lang="en-US" altLang="zh-CN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?</a:t>
            </a:r>
            <a:endParaRPr lang="zh-CN" altLang="en-US" sz="1595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3" name="TextBox 14"/>
          <p:cNvSpPr txBox="1"/>
          <p:nvPr/>
        </p:nvSpPr>
        <p:spPr>
          <a:xfrm>
            <a:off x="802640" y="2533650"/>
            <a:ext cx="2332990" cy="278130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sz="135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1.</a:t>
            </a:r>
            <a:r>
              <a:rPr lang="en-US" sz="12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编写代码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TextBox 15"/>
          <p:cNvSpPr txBox="1"/>
          <p:nvPr/>
        </p:nvSpPr>
        <p:spPr>
          <a:xfrm>
            <a:off x="802640" y="2947670"/>
            <a:ext cx="3072765" cy="278130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sz="135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2.</a:t>
            </a:r>
            <a:r>
              <a:rPr lang="en-US" sz="12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编译器分解为令牌</a:t>
            </a:r>
            <a:r>
              <a:rPr lang="en-US" altLang="zh-CN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(token)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TextBox 16"/>
          <p:cNvSpPr txBox="1"/>
          <p:nvPr/>
        </p:nvSpPr>
        <p:spPr>
          <a:xfrm>
            <a:off x="802640" y="3361690"/>
            <a:ext cx="2767965" cy="278130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sz="135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3.</a:t>
            </a:r>
            <a:r>
              <a:rPr lang="en-US" sz="12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生成抽象语法树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(AST)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" name="TextBox 17"/>
          <p:cNvSpPr txBox="1"/>
          <p:nvPr/>
        </p:nvSpPr>
        <p:spPr>
          <a:xfrm>
            <a:off x="802640" y="3775710"/>
            <a:ext cx="2068195" cy="278130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sz="135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4.</a:t>
            </a:r>
            <a:r>
              <a:rPr lang="en-US" sz="12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转换为机器码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图片 1" descr="1-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3800" y="1905000"/>
            <a:ext cx="7493635" cy="41706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100" y="1460500"/>
            <a:ext cx="3606800" cy="3060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802640" y="259080"/>
            <a:ext cx="508508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spc="40">
                <a:latin typeface="Times New Roman" panose="02020603050405020304" charset="0"/>
                <a:cs typeface="Times New Roman" panose="02020603050405020304" charset="0"/>
                <a:sym typeface="+mn-ea"/>
              </a:rPr>
              <a:t>一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、</a:t>
            </a:r>
            <a:r>
              <a:rPr lang="zh-CN" altLang="en-US" sz="2400" b="1" spc="40">
                <a:latin typeface="Times New Roman" panose="02020603050405020304" charset="0"/>
                <a:cs typeface="Times New Roman" panose="02020603050405020304" charset="0"/>
                <a:sym typeface="+mn-ea"/>
              </a:rPr>
              <a:t>总结与练习</a:t>
            </a:r>
            <a:endParaRPr lang="en-US" sz="1100"/>
          </a:p>
        </p:txBody>
      </p:sp>
      <p:sp>
        <p:nvSpPr>
          <p:cNvPr id="11" name="TextBox 11"/>
          <p:cNvSpPr txBox="1"/>
          <p:nvPr/>
        </p:nvSpPr>
        <p:spPr>
          <a:xfrm>
            <a:off x="5447030" y="2204720"/>
            <a:ext cx="426847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u </a:t>
            </a:r>
            <a:r>
              <a:rPr lang="en-US" altLang="zh-CN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JavaScript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基础概念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447030" y="2740660"/>
            <a:ext cx="496062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u 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开发环境搭建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171700" y="2449830"/>
            <a:ext cx="1463040" cy="90551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565"/>
              </a:lnSpc>
              <a:spcBef>
                <a:spcPct val="0"/>
              </a:spcBef>
              <a:defRPr/>
            </a:pPr>
            <a:r>
              <a:rPr lang="en-US" sz="4800" b="0" i="0" spc="80" baseline="0">
                <a:solidFill>
                  <a:srgbClr val="FFFFFF"/>
                </a:solidFill>
                <a:latin typeface="Times New Roman" panose="02020603050405020304" charset="0"/>
              </a:rPr>
              <a:t>总</a:t>
            </a:r>
            <a:r>
              <a:rPr lang="en-US" sz="4800" b="0" i="0" spc="-9510" baseline="0">
                <a:solidFill>
                  <a:srgbClr val="FFFFFF"/>
                </a:solidFill>
                <a:latin typeface="Times New Roman" panose="02020603050405020304" charset="0"/>
              </a:rPr>
              <a:t>结</a:t>
            </a:r>
            <a:endParaRPr lang="en-US" sz="1100">
              <a:latin typeface="Times New Roman" panose="02020603050405020304" charset="0"/>
            </a:endParaRPr>
          </a:p>
          <a:p>
            <a:pPr indent="1270">
              <a:lnSpc>
                <a:spcPts val="3565"/>
              </a:lnSpc>
              <a:spcBef>
                <a:spcPct val="0"/>
              </a:spcBef>
            </a:pPr>
            <a:r>
              <a:rPr lang="en-US" sz="3995" b="0" i="0" spc="70" baseline="0">
                <a:solidFill>
                  <a:srgbClr val="000000"/>
                </a:solidFill>
                <a:latin typeface="Times New Roman" panose="02020603050405020304" charset="0"/>
              </a:rPr>
              <a:t>总</a:t>
            </a:r>
            <a:r>
              <a:rPr lang="en-US" sz="3995" b="0" i="0" baseline="0">
                <a:solidFill>
                  <a:srgbClr val="000000"/>
                </a:solidFill>
                <a:latin typeface="Times New Roman" panose="02020603050405020304" charset="0"/>
              </a:rPr>
              <a:t>结</a:t>
            </a:r>
            <a:endParaRPr lang="en-US" sz="3995" b="0" i="0" baseline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447030" y="3276600"/>
            <a:ext cx="435483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u 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第一个程序编写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447030" y="3812540"/>
            <a:ext cx="557022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u 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程序运行原理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9" name="图片 18" descr="lo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TextBox 11"/>
          <p:cNvSpPr txBox="1"/>
          <p:nvPr/>
        </p:nvSpPr>
        <p:spPr>
          <a:xfrm>
            <a:off x="5410200" y="1668780"/>
            <a:ext cx="2907665" cy="278130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本章要点</a:t>
            </a:r>
            <a:endParaRPr lang="zh-CN" altLang="en-US" sz="1595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TextBox 14"/>
          <p:cNvSpPr txBox="1"/>
          <p:nvPr/>
        </p:nvSpPr>
        <p:spPr>
          <a:xfrm>
            <a:off x="1564640" y="5081270"/>
            <a:ext cx="2438400" cy="278130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ts val="1575"/>
              </a:lnSpc>
              <a:spcBef>
                <a:spcPct val="0"/>
              </a:spcBef>
              <a:defRPr/>
            </a:pPr>
            <a:r>
              <a:rPr lang="en-US" sz="135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Ø</a:t>
            </a:r>
            <a:r>
              <a:rPr lang="en-US" sz="12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zh-CN" altLang="en-US" sz="1595" b="0" i="0" spc="30" baseline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练习</a:t>
            </a:r>
            <a:r>
              <a:rPr lang="en-US" sz="1595" b="0" i="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TextBox 15"/>
          <p:cNvSpPr txBox="1"/>
          <p:nvPr/>
        </p:nvSpPr>
        <p:spPr>
          <a:xfrm>
            <a:off x="1925320" y="5478780"/>
            <a:ext cx="8501380" cy="577215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sz="140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•</a:t>
            </a:r>
            <a:r>
              <a:rPr lang="en-US" sz="12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en-US" sz="3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zh-CN" altLang="en-US" sz="140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编写一个名为</a:t>
            </a:r>
            <a:r>
              <a:rPr lang="en-US" altLang="zh-CN" sz="140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01JavaScript</a:t>
            </a:r>
            <a:r>
              <a:rPr lang="zh-CN" altLang="en-US" sz="140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项目，项目包含</a:t>
            </a:r>
            <a:r>
              <a:rPr lang="en-US" altLang="zh-CN" sz="140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css</a:t>
            </a:r>
            <a:r>
              <a:rPr lang="zh-CN" altLang="en-US" sz="140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文件夹，</a:t>
            </a:r>
            <a:r>
              <a:rPr lang="en-US" altLang="zh-CN" sz="140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js</a:t>
            </a:r>
            <a:r>
              <a:rPr lang="zh-CN" altLang="en-US" sz="140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文件夹，根目录下为</a:t>
            </a:r>
            <a:r>
              <a:rPr lang="en-US" altLang="zh-CN" sz="140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index.html</a:t>
            </a:r>
            <a:r>
              <a:rPr lang="zh-CN" altLang="en-US" sz="140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文件，</a:t>
            </a:r>
            <a:r>
              <a:rPr lang="en-US" altLang="zh-CN" sz="140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css</a:t>
            </a:r>
            <a:r>
              <a:rPr lang="zh-CN" altLang="en-US" sz="140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文件夹下为</a:t>
            </a:r>
            <a:r>
              <a:rPr lang="en-US" altLang="zh-CN" sz="140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style.css</a:t>
            </a:r>
            <a:r>
              <a:rPr lang="zh-CN" altLang="en-US" sz="140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文件，</a:t>
            </a:r>
            <a:r>
              <a:rPr lang="en-US" altLang="zh-CN" sz="140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js</a:t>
            </a:r>
            <a:r>
              <a:rPr lang="zh-CN" altLang="en-US" sz="140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文件夹下为</a:t>
            </a:r>
            <a:r>
              <a:rPr lang="en-US" altLang="zh-CN" sz="140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app.js</a:t>
            </a:r>
            <a:r>
              <a:rPr lang="zh-CN" altLang="en-US" sz="140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文件，要求：将变量</a:t>
            </a:r>
            <a:r>
              <a:rPr lang="en-US" altLang="zh-CN" sz="140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hello</a:t>
            </a:r>
            <a:r>
              <a:rPr lang="zh-CN" altLang="en-US" sz="140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的值改为</a:t>
            </a:r>
            <a:r>
              <a:rPr lang="en-US" altLang="zh-CN" sz="140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"Hello syxy!"</a:t>
            </a:r>
            <a:endParaRPr lang="en-US" altLang="zh-CN" sz="1405" b="0" i="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2360295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zh-CN" altLang="en-US" sz="2400" b="0" i="0" baseline="0">
                <a:solidFill>
                  <a:srgbClr val="585858"/>
                </a:solidFill>
                <a:latin typeface="Times New Roman" panose="02020603050405020304" charset="0"/>
              </a:rPr>
              <a:t>前言</a:t>
            </a:r>
            <a:r>
              <a:rPr lang="en-US" sz="2400" b="0" i="0" baseline="0">
                <a:solidFill>
                  <a:srgbClr val="585858"/>
                </a:solidFill>
                <a:latin typeface="Times New Roman" panose="02020603050405020304" charset="0"/>
              </a:rPr>
              <a:t>、</a:t>
            </a:r>
            <a:r>
              <a:rPr lang="zh-CN" altLang="en-US" sz="2400" b="0" i="0" baseline="0">
                <a:solidFill>
                  <a:srgbClr val="585858"/>
                </a:solidFill>
                <a:latin typeface="Times New Roman" panose="02020603050405020304" charset="0"/>
              </a:rPr>
              <a:t>课程</a:t>
            </a:r>
            <a:r>
              <a:rPr lang="zh-CN" altLang="en-US" sz="2400" b="0" i="0" baseline="0">
                <a:solidFill>
                  <a:srgbClr val="585858"/>
                </a:solidFill>
                <a:latin typeface="Times New Roman" panose="02020603050405020304" charset="0"/>
              </a:rPr>
              <a:t>简介</a:t>
            </a:r>
            <a:endParaRPr lang="zh-CN" altLang="en-US" sz="2400" b="0" i="0" baseline="0">
              <a:solidFill>
                <a:srgbClr val="585858"/>
              </a:solidFill>
              <a:latin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2817840" y="258973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p>
            <a:pPr fontAlgn="auto"/>
            <a:endParaRPr lang="zh-CN" altLang="fr-CA" noProof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685800" y="1128395"/>
          <a:ext cx="5866130" cy="1968500"/>
        </p:xfrm>
        <a:graphic>
          <a:graphicData uri="http://schemas.openxmlformats.org/drawingml/2006/table">
            <a:tbl>
              <a:tblPr/>
              <a:tblGrid>
                <a:gridCol w="1050925"/>
                <a:gridCol w="2027238"/>
                <a:gridCol w="935037"/>
                <a:gridCol w="1852930"/>
              </a:tblGrid>
              <a:tr h="3937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课程名称</a:t>
                      </a:r>
                      <a:endParaRPr lang="en-US" altLang="en-US" sz="1200" b="0"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web</a:t>
                      </a:r>
                      <a:r>
                        <a:rPr lang="zh-CN" altLang="en-US" sz="1200" b="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前端框架开发</a:t>
                      </a:r>
                      <a:endParaRPr lang="zh-CN" altLang="en-US" sz="1200" b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937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任课教师</a:t>
                      </a:r>
                      <a:endParaRPr lang="en-US" altLang="en-US" sz="1200" b="0"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刘天博</a:t>
                      </a:r>
                      <a:endParaRPr lang="zh-CN" altLang="en-US" sz="1200" b="0"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授课班级</a:t>
                      </a:r>
                      <a:endParaRPr lang="en-US" altLang="en-US" sz="1200" b="0"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区块链工程23级</a:t>
                      </a:r>
                      <a:endParaRPr lang="en-US" altLang="en-US" sz="1200" b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课程总学时</a:t>
                      </a:r>
                      <a:endParaRPr lang="en-US" altLang="en-US" sz="1200" b="0"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30学时</a:t>
                      </a:r>
                      <a:endParaRPr lang="en-US" altLang="en-US" sz="1200" b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学 分</a:t>
                      </a:r>
                      <a:endParaRPr lang="en-US" altLang="en-US" sz="1200" b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1.5学分</a:t>
                      </a:r>
                      <a:endParaRPr lang="en-US" altLang="en-US" sz="1200" b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理论学时数</a:t>
                      </a:r>
                      <a:endParaRPr lang="en-US" altLang="en-US" sz="1200" b="0"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15学时</a:t>
                      </a:r>
                      <a:endParaRPr lang="en-US" altLang="en-US" sz="1200" b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实验学时数</a:t>
                      </a:r>
                      <a:endParaRPr lang="en-US" altLang="en-US" sz="1200" b="0"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15学时</a:t>
                      </a:r>
                      <a:endParaRPr lang="en-US" altLang="en-US" sz="1200" b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考试形式</a:t>
                      </a:r>
                      <a:endParaRPr lang="en-US" altLang="en-US" sz="1200" b="0"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期末考试</a:t>
                      </a:r>
                      <a:endParaRPr lang="en-US" altLang="en-US" sz="1200" b="0"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考核时间</a:t>
                      </a:r>
                      <a:endParaRPr lang="en-US" altLang="en-US" sz="1200" b="0"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期末</a:t>
                      </a:r>
                      <a:endParaRPr lang="en-US" altLang="en-US" sz="1200" b="0"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609600" y="3352800"/>
            <a:ext cx="6830060" cy="2768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304800">
              <a:lnSpc>
                <a:spcPct val="150000"/>
              </a:lnSpc>
            </a:pPr>
            <a:r>
              <a:rPr lang="zh-CN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教师姓名：</a:t>
            </a:r>
            <a:r>
              <a:rPr 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刘天博</a:t>
            </a:r>
            <a:r>
              <a:rPr lang="en-US" altLang="zh-CN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endParaRPr lang="en-US" altLang="zh-CN" b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304800">
              <a:lnSpc>
                <a:spcPct val="150000"/>
              </a:lnSpc>
            </a:pPr>
            <a:r>
              <a:rPr lang="zh-CN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联系方式：</a:t>
            </a:r>
            <a:r>
              <a:rPr 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15927352722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、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ltb4869@163.com</a:t>
            </a:r>
            <a:endParaRPr lang="en-US" altLang="en-US" b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304800">
              <a:lnSpc>
                <a:spcPct val="200000"/>
              </a:lnSpc>
            </a:pPr>
            <a:r>
              <a:rPr lang="zh-CN" altLang="en-US" sz="12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使用教材：《</a:t>
            </a:r>
            <a:r>
              <a:rPr lang="en-US" altLang="zh-CN" sz="12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JavaScript</a:t>
            </a:r>
            <a:r>
              <a:rPr lang="zh-CN" altLang="en-US" sz="12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高级程序设计（第</a:t>
            </a:r>
            <a:r>
              <a:rPr lang="en-US" altLang="zh-CN" sz="12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</a:t>
            </a:r>
            <a:r>
              <a:rPr lang="zh-CN" altLang="en-US" sz="12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版）》，马特</a:t>
            </a:r>
            <a:r>
              <a:rPr lang="en-US" altLang="zh-CN" sz="12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·</a:t>
            </a:r>
            <a:r>
              <a:rPr lang="zh-CN" altLang="en-US" sz="12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弗里斯比编著，中国工信出版集团、人民邮电出版社，</a:t>
            </a:r>
            <a:r>
              <a:rPr lang="en-US" altLang="zh-CN" sz="12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2020.11</a:t>
            </a:r>
            <a:r>
              <a:rPr lang="zh-CN" altLang="en-US" sz="12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，</a:t>
            </a:r>
            <a:r>
              <a:rPr lang="en-US" altLang="zh-CN" sz="12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64.50</a:t>
            </a:r>
            <a:r>
              <a:rPr lang="zh-CN" altLang="en-US" sz="12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元，</a:t>
            </a:r>
            <a:r>
              <a:rPr lang="en-US" altLang="zh-CN" sz="12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ISBN</a:t>
            </a:r>
            <a:r>
              <a:rPr lang="zh-CN" altLang="en-US" sz="12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  <a:r>
              <a:rPr lang="en-US" altLang="zh-CN" sz="12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9787115545381</a:t>
            </a:r>
            <a:endParaRPr lang="en-US" altLang="zh-CN" sz="1200" b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304800">
              <a:lnSpc>
                <a:spcPct val="200000"/>
              </a:lnSpc>
            </a:pPr>
            <a:r>
              <a:rPr lang="zh-CN" altLang="en-US" sz="12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选读：</a:t>
            </a:r>
            <a:endParaRPr lang="zh-CN" altLang="en-US" sz="1200" b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304800">
              <a:lnSpc>
                <a:spcPct val="200000"/>
              </a:lnSpc>
            </a:pPr>
            <a:r>
              <a:rPr lang="zh-CN" altLang="en-US" sz="12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《</a:t>
            </a:r>
            <a:r>
              <a:rPr lang="en-US" altLang="zh-CN" sz="12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JavaScript</a:t>
            </a:r>
            <a:r>
              <a:rPr lang="zh-CN" altLang="en-US" sz="12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权威指南（原书第</a:t>
            </a:r>
            <a:r>
              <a:rPr lang="en-US" altLang="zh-CN" sz="12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7</a:t>
            </a:r>
            <a:r>
              <a:rPr lang="zh-CN" altLang="en-US" sz="12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版）》，大卫</a:t>
            </a:r>
            <a:r>
              <a:rPr lang="en-US" altLang="zh-CN" sz="12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·</a:t>
            </a:r>
            <a:r>
              <a:rPr lang="zh-CN" altLang="en-US" sz="12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弗拉纳根著，中国工信出版集团、机械工业出版社，</a:t>
            </a:r>
            <a:r>
              <a:rPr lang="en-US" altLang="zh-CN" sz="12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2021.03</a:t>
            </a:r>
            <a:r>
              <a:rPr lang="zh-CN" altLang="en-US" sz="12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，</a:t>
            </a:r>
            <a:r>
              <a:rPr lang="en-US" altLang="zh-CN" sz="12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76.45</a:t>
            </a:r>
            <a:r>
              <a:rPr lang="zh-CN" altLang="en-US" sz="12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元，</a:t>
            </a:r>
            <a:r>
              <a:rPr lang="en-US" altLang="zh-CN" sz="12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ISBN</a:t>
            </a:r>
            <a:r>
              <a:rPr lang="zh-CN" altLang="en-US" sz="12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  <a:r>
              <a:rPr lang="en-US" altLang="zh-CN" sz="12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9787111677222</a:t>
            </a:r>
            <a:endParaRPr lang="en-US" altLang="zh-CN" sz="1200" b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4110" y="1219200"/>
            <a:ext cx="4384040" cy="47840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240" y="2458720"/>
            <a:ext cx="473710" cy="47498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140" y="2546350"/>
            <a:ext cx="297180" cy="29591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3250" y="2336800"/>
            <a:ext cx="8890" cy="106172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818640" y="2320290"/>
            <a:ext cx="2379980" cy="73152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5760"/>
              </a:lnSpc>
              <a:spcBef>
                <a:spcPct val="0"/>
              </a:spcBef>
              <a:defRPr/>
            </a:pPr>
            <a:r>
              <a:rPr lang="en-US" sz="4200" b="0" i="0" spc="60" baseline="0">
                <a:solidFill>
                  <a:srgbClr val="000000"/>
                </a:solidFill>
                <a:latin typeface="Times New Roman" panose="02020603050405020304" charset="0"/>
              </a:rPr>
              <a:t>学习目</a:t>
            </a:r>
            <a:r>
              <a:rPr lang="en-US" sz="4200" b="0" i="0" baseline="0">
                <a:solidFill>
                  <a:srgbClr val="000000"/>
                </a:solidFill>
                <a:latin typeface="Times New Roman" panose="02020603050405020304" charset="0"/>
              </a:rPr>
              <a:t>标</a:t>
            </a:r>
            <a:endParaRPr lang="en-US" sz="1100">
              <a:latin typeface="Times New Roman" panose="02020603050405020304" charset="0"/>
            </a:endParaRPr>
          </a:p>
        </p:txBody>
      </p:sp>
      <p:sp>
        <p:nvSpPr>
          <p:cNvPr id="9" name="TextBox 9"/>
          <p:cNvSpPr txBox="1"/>
          <p:nvPr>
            <p:custDataLst>
              <p:tags r:id="rId6"/>
            </p:custDataLst>
          </p:nvPr>
        </p:nvSpPr>
        <p:spPr>
          <a:xfrm>
            <a:off x="4958080" y="193006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>
            <p:custDataLst>
              <p:tags r:id="rId7"/>
            </p:custDataLst>
          </p:nvPr>
        </p:nvSpPr>
        <p:spPr>
          <a:xfrm>
            <a:off x="5415280" y="1905000"/>
            <a:ext cx="392557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理解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JavaScript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的基本概念和用途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>
            <p:custDataLst>
              <p:tags r:id="rId8"/>
            </p:custDataLst>
          </p:nvPr>
        </p:nvSpPr>
        <p:spPr>
          <a:xfrm>
            <a:off x="4958080" y="246600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9"/>
            </p:custDataLst>
          </p:nvPr>
        </p:nvSpPr>
        <p:spPr>
          <a:xfrm>
            <a:off x="5415280" y="2440940"/>
            <a:ext cx="461899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掌握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JavaScript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的开发环境搭建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TextBox 13"/>
          <p:cNvSpPr txBox="1"/>
          <p:nvPr>
            <p:custDataLst>
              <p:tags r:id="rId10"/>
            </p:custDataLst>
          </p:nvPr>
        </p:nvSpPr>
        <p:spPr>
          <a:xfrm>
            <a:off x="4958080" y="300194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TextBox 14"/>
          <p:cNvSpPr txBox="1"/>
          <p:nvPr>
            <p:custDataLst>
              <p:tags r:id="rId11"/>
            </p:custDataLst>
          </p:nvPr>
        </p:nvSpPr>
        <p:spPr>
          <a:xfrm>
            <a:off x="5415280" y="2976880"/>
            <a:ext cx="401193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编写第一个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JavaScript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程序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314450" y="3027680"/>
            <a:ext cx="2903220" cy="32385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550"/>
              </a:lnSpc>
              <a:spcBef>
                <a:spcPct val="0"/>
              </a:spcBef>
              <a:defRPr/>
            </a:pP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Lear</a:t>
            </a:r>
            <a:r>
              <a:rPr lang="en-US" sz="2100" b="0" i="0" spc="1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ing </a:t>
            </a:r>
            <a:r>
              <a:rPr lang="en-US" sz="2100" b="0" i="0" spc="1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Ob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je</a:t>
            </a:r>
            <a:r>
              <a:rPr lang="en-US" sz="2100" b="0" i="0" spc="1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ti</a:t>
            </a:r>
            <a:r>
              <a:rPr lang="en-US" sz="2100" b="0" i="0" spc="-2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v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es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TextBox 16"/>
          <p:cNvSpPr txBox="1"/>
          <p:nvPr>
            <p:custDataLst>
              <p:tags r:id="rId12"/>
            </p:custDataLst>
          </p:nvPr>
        </p:nvSpPr>
        <p:spPr>
          <a:xfrm>
            <a:off x="4958080" y="353788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TextBox 17"/>
          <p:cNvSpPr txBox="1"/>
          <p:nvPr>
            <p:custDataLst>
              <p:tags r:id="rId13"/>
            </p:custDataLst>
          </p:nvPr>
        </p:nvSpPr>
        <p:spPr>
          <a:xfrm>
            <a:off x="5415280" y="3512820"/>
            <a:ext cx="522859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了解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JavaScript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程序的运行原理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309372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JavaScript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简介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en-US" sz="1800" b="0" i="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掌握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JS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核心语法，理解异步编程，能构建交互式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Web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应用，</a:t>
            </a: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搭建出一个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动态</a:t>
            </a: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网页</a:t>
            </a:r>
            <a:r>
              <a:rPr lang="en-US" sz="1800" b="0" i="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2640" y="1771650"/>
            <a:ext cx="3140075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什么是</a:t>
            </a: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JavaScript?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6"/>
            </p:custDataLst>
          </p:nvPr>
        </p:nvSpPr>
        <p:spPr>
          <a:xfrm>
            <a:off x="802640" y="2613883"/>
            <a:ext cx="2604925" cy="274533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sz="135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1.</a:t>
            </a:r>
            <a:r>
              <a:rPr lang="en-US" sz="12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轻量型编程语言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TextBox 13"/>
          <p:cNvSpPr txBox="1"/>
          <p:nvPr>
            <p:custDataLst>
              <p:tags r:id="rId7"/>
            </p:custDataLst>
          </p:nvPr>
        </p:nvSpPr>
        <p:spPr>
          <a:xfrm>
            <a:off x="1158655" y="3006251"/>
            <a:ext cx="3520660" cy="24194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930"/>
              </a:lnSpc>
              <a:spcBef>
                <a:spcPct val="0"/>
              </a:spcBef>
              <a:defRPr/>
            </a:pPr>
            <a:r>
              <a:rPr lang="en-US" sz="1405" b="0" i="0" spc="-10" baseline="0">
                <a:solidFill>
                  <a:srgbClr val="AC2B25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sz="1405" b="0" i="0" baseline="0">
                <a:solidFill>
                  <a:srgbClr val="AC2B25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 lang="en-US" sz="12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405" b="0" i="0" spc="24" baseline="0">
                <a:solidFill>
                  <a:srgbClr val="AC2B25"/>
                </a:solidFill>
                <a:latin typeface="Times New Roman" panose="02020603050405020304" charset="0"/>
                <a:cs typeface="Times New Roman" panose="02020603050405020304" charset="0"/>
              </a:rPr>
              <a:t>可运行于浏览器和服务器</a:t>
            </a:r>
            <a:r>
              <a:rPr lang="en-US" altLang="zh-CN" sz="1405" b="0" i="0" spc="24" baseline="0">
                <a:solidFill>
                  <a:srgbClr val="AC2B25"/>
                </a:solidFill>
                <a:latin typeface="Times New Roman" panose="02020603050405020304" charset="0"/>
                <a:cs typeface="Times New Roman" panose="02020603050405020304" charset="0"/>
              </a:rPr>
              <a:t>(Node.js)</a:t>
            </a:r>
            <a:r>
              <a:rPr lang="en-US" sz="1405" b="0" i="0" spc="24" baseline="0">
                <a:solidFill>
                  <a:srgbClr val="AC2B25"/>
                </a:solidFill>
                <a:latin typeface="Times New Roman" panose="02020603050405020304" charset="0"/>
                <a:cs typeface="Times New Roman" panose="02020603050405020304" charset="0"/>
              </a:rPr>
              <a:t>网</a:t>
            </a:r>
            <a:r>
              <a:rPr lang="en-US" sz="1405" b="0" i="0" spc="14" baseline="0">
                <a:solidFill>
                  <a:srgbClr val="AC2B25"/>
                </a:solidFill>
                <a:latin typeface="Times New Roman" panose="02020603050405020304" charset="0"/>
                <a:cs typeface="Times New Roman" panose="02020603050405020304" charset="0"/>
              </a:rPr>
              <a:t>页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TextBox 14"/>
          <p:cNvSpPr txBox="1"/>
          <p:nvPr>
            <p:custDataLst>
              <p:tags r:id="rId8"/>
            </p:custDataLst>
          </p:nvPr>
        </p:nvSpPr>
        <p:spPr>
          <a:xfrm>
            <a:off x="1158655" y="3364773"/>
            <a:ext cx="2357971" cy="240686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920"/>
              </a:lnSpc>
              <a:spcBef>
                <a:spcPct val="0"/>
              </a:spcBef>
              <a:defRPr/>
            </a:pPr>
            <a:r>
              <a:rPr lang="en-US" sz="1405" b="0" i="0" spc="-1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sz="140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 lang="en-US" sz="12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405" b="0" i="0" spc="14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内置</a:t>
            </a:r>
            <a:r>
              <a:rPr lang="en-US" altLang="zh-CN" sz="1405" b="0" i="0" spc="14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DOM </a:t>
            </a:r>
            <a:r>
              <a:rPr lang="zh-CN" altLang="en-US" sz="1405" b="0" i="0" spc="14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操纵能力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TextBox 15"/>
          <p:cNvSpPr txBox="1"/>
          <p:nvPr>
            <p:custDataLst>
              <p:tags r:id="rId9"/>
            </p:custDataLst>
          </p:nvPr>
        </p:nvSpPr>
        <p:spPr>
          <a:xfrm>
            <a:off x="1158875" y="3721735"/>
            <a:ext cx="1896745" cy="241935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930"/>
              </a:lnSpc>
              <a:spcBef>
                <a:spcPct val="0"/>
              </a:spcBef>
              <a:defRPr/>
            </a:pPr>
            <a:r>
              <a:rPr lang="en-US" sz="1405" b="0" i="0" spc="-1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3</a:t>
            </a:r>
            <a:r>
              <a:rPr lang="en-US" sz="140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. </a:t>
            </a:r>
            <a:r>
              <a:rPr lang="en-US" sz="12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140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丰富的库和框架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TextBox 16"/>
          <p:cNvSpPr txBox="1"/>
          <p:nvPr>
            <p:custDataLst>
              <p:tags r:id="rId10"/>
            </p:custDataLst>
          </p:nvPr>
        </p:nvSpPr>
        <p:spPr>
          <a:xfrm>
            <a:off x="802640" y="4096860"/>
            <a:ext cx="1795117" cy="274533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sz="135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en-US" sz="12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用于网页交互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TextBox 17"/>
          <p:cNvSpPr txBox="1"/>
          <p:nvPr>
            <p:custDataLst>
              <p:tags r:id="rId11"/>
            </p:custDataLst>
          </p:nvPr>
        </p:nvSpPr>
        <p:spPr>
          <a:xfrm>
            <a:off x="802640" y="4505525"/>
            <a:ext cx="2416889" cy="274533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sz="135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3.</a:t>
            </a:r>
            <a:r>
              <a:rPr lang="en-US" sz="12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前端必备技能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95800" y="2292985"/>
            <a:ext cx="7613015" cy="29698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349250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JavaScript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历史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461391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en-US" altLang="zh-CN" sz="1800" b="0" i="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JavaScript </a:t>
            </a:r>
            <a:r>
              <a:rPr lang="zh-CN" altLang="en-US" sz="1800" b="0" i="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发展史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2640" y="1771650"/>
            <a:ext cx="6463665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575"/>
              </a:lnSpc>
              <a:spcBef>
                <a:spcPct val="0"/>
              </a:spcBef>
              <a:defRPr/>
            </a:pPr>
            <a:r>
              <a:rPr lang="en-US" sz="135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Ø</a:t>
            </a:r>
            <a:r>
              <a:rPr lang="en-US" sz="12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1995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年</a:t>
            </a: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: Netscape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公司开发</a:t>
            </a: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最初叫</a:t>
            </a: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Mocha,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年底</a:t>
            </a:r>
            <a:r>
              <a:rPr lang="zh-CN" altLang="en-US" sz="1595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改名为</a:t>
            </a:r>
            <a:r>
              <a:rPr lang="en-US" altLang="zh-CN" sz="1595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JavaScript</a:t>
            </a:r>
            <a:endParaRPr lang="en-US" sz="1595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1575"/>
              </a:lnSpc>
              <a:spcBef>
                <a:spcPct val="0"/>
              </a:spcBef>
              <a:defRPr/>
            </a:pP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02640" y="2548890"/>
            <a:ext cx="438150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575"/>
              </a:lnSpc>
              <a:spcBef>
                <a:spcPct val="0"/>
              </a:spcBef>
              <a:defRPr/>
            </a:pPr>
            <a:r>
              <a:rPr lang="en-US" sz="135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Ø</a:t>
            </a:r>
            <a:r>
              <a:rPr lang="en-US" sz="12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en-US" altLang="zh-CN" sz="1595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1997</a:t>
            </a:r>
            <a:r>
              <a:rPr lang="zh-CN" altLang="en-US" sz="1595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年</a:t>
            </a:r>
            <a:r>
              <a:rPr lang="en-US" altLang="zh-CN" sz="1595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: </a:t>
            </a:r>
            <a:r>
              <a:rPr lang="zh-CN" altLang="en-US" sz="1595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成为</a:t>
            </a:r>
            <a:r>
              <a:rPr lang="en-US" altLang="zh-CN" sz="1595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ECMAScript</a:t>
            </a:r>
            <a:r>
              <a:rPr lang="zh-CN" altLang="en-US" sz="1595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标准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802640" y="3324860"/>
            <a:ext cx="621030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575"/>
              </a:lnSpc>
              <a:spcBef>
                <a:spcPct val="0"/>
              </a:spcBef>
              <a:defRPr/>
            </a:pPr>
            <a:r>
              <a:rPr lang="en-US" sz="135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Ø</a:t>
            </a:r>
            <a:r>
              <a:rPr lang="en-US" sz="12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至今</a:t>
            </a: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持续发展进化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7" name="图片 16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为什么学习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JavaScript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2640" y="1771650"/>
            <a:ext cx="2907665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chemeClr val="tx1"/>
                </a:solidFill>
                <a:latin typeface="Times New Roman" panose="02020603050405020304" charset="0"/>
              </a:rPr>
              <a:t>JavaScript</a:t>
            </a: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</a:rPr>
              <a:t>的重要性</a:t>
            </a:r>
            <a:endParaRPr lang="en-US" altLang="zh-CN" sz="1595" b="0" i="0" spc="30" baseline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6"/>
            </p:custDataLst>
          </p:nvPr>
        </p:nvSpPr>
        <p:spPr>
          <a:xfrm>
            <a:off x="802640" y="2599690"/>
            <a:ext cx="263906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sz="1355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1.</a:t>
            </a:r>
            <a:r>
              <a:rPr lang="en-US" sz="1200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00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应用领域广泛</a:t>
            </a:r>
            <a:endParaRPr lang="zh-CN" altLang="en-US" sz="1595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TextBox 13"/>
          <p:cNvSpPr txBox="1"/>
          <p:nvPr>
            <p:custDataLst>
              <p:tags r:id="rId7"/>
            </p:custDataLst>
          </p:nvPr>
        </p:nvSpPr>
        <p:spPr>
          <a:xfrm>
            <a:off x="1163320" y="2997200"/>
            <a:ext cx="1322070" cy="24511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930"/>
              </a:lnSpc>
              <a:spcBef>
                <a:spcPct val="0"/>
              </a:spcBef>
              <a:defRPr/>
            </a:pPr>
            <a:r>
              <a:rPr lang="en-US" sz="1405" b="0" i="0" spc="-1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sz="1405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 lang="en-US" sz="1200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00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405" b="0" i="0" spc="14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网页交互</a:t>
            </a:r>
            <a:endParaRPr lang="zh-CN" altLang="en-US" sz="1405" b="0" i="0" spc="14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TextBox 14"/>
          <p:cNvSpPr txBox="1"/>
          <p:nvPr>
            <p:custDataLst>
              <p:tags r:id="rId8"/>
            </p:custDataLst>
          </p:nvPr>
        </p:nvSpPr>
        <p:spPr>
          <a:xfrm>
            <a:off x="1163320" y="3360420"/>
            <a:ext cx="2388870" cy="24384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920"/>
              </a:lnSpc>
              <a:spcBef>
                <a:spcPct val="0"/>
              </a:spcBef>
              <a:defRPr/>
            </a:pPr>
            <a:r>
              <a:rPr lang="en-US" sz="1405" b="0" i="0" spc="-1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sz="1405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 lang="en-US" sz="1200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00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405" b="0" i="0" spc="14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服务器开发</a:t>
            </a:r>
            <a:r>
              <a:rPr lang="en-US" altLang="zh-CN" sz="1405" b="0" i="0" spc="14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(Node.js)</a:t>
            </a:r>
            <a:endParaRPr lang="en-US" altLang="zh-CN" sz="1405" b="0" i="0" spc="14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TextBox 15"/>
          <p:cNvSpPr txBox="1"/>
          <p:nvPr>
            <p:custDataLst>
              <p:tags r:id="rId9"/>
            </p:custDataLst>
          </p:nvPr>
        </p:nvSpPr>
        <p:spPr>
          <a:xfrm>
            <a:off x="1163320" y="3722370"/>
            <a:ext cx="2388870" cy="24511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930"/>
              </a:lnSpc>
              <a:spcBef>
                <a:spcPct val="0"/>
              </a:spcBef>
              <a:defRPr/>
            </a:pPr>
            <a:r>
              <a:rPr lang="en-US" sz="1405" b="0" i="0" spc="-1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3</a:t>
            </a:r>
            <a:r>
              <a:rPr lang="en-US" sz="1405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. </a:t>
            </a:r>
            <a:r>
              <a:rPr lang="en-US" sz="1200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1405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移动应用</a:t>
            </a:r>
            <a:r>
              <a:rPr lang="en-US" altLang="zh-CN" sz="1405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(React Native)</a:t>
            </a:r>
            <a:endParaRPr lang="en-US" altLang="zh-CN" sz="1405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TextBox 16"/>
          <p:cNvSpPr txBox="1"/>
          <p:nvPr>
            <p:custDataLst>
              <p:tags r:id="rId10"/>
            </p:custDataLst>
          </p:nvPr>
        </p:nvSpPr>
        <p:spPr>
          <a:xfrm>
            <a:off x="802640" y="4102100"/>
            <a:ext cx="2849245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sz="1355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en-US" sz="1200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1595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浏览器中唯一的编程语言</a:t>
            </a:r>
            <a:endParaRPr lang="en-US" sz="1595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TextBox 17"/>
          <p:cNvSpPr txBox="1"/>
          <p:nvPr>
            <p:custDataLst>
              <p:tags r:id="rId11"/>
            </p:custDataLst>
          </p:nvPr>
        </p:nvSpPr>
        <p:spPr>
          <a:xfrm>
            <a:off x="802640" y="4516120"/>
            <a:ext cx="2718435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sz="1355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3.</a:t>
            </a:r>
            <a:r>
              <a:rPr lang="en-US" sz="1200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00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最受欢迎的编程语言之一</a:t>
            </a:r>
            <a:endParaRPr lang="en-US" sz="1595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pic>
        <p:nvPicPr>
          <p:cNvPr id="2" name="图片 1" descr="1-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86200" y="1828800"/>
            <a:ext cx="7760970" cy="43446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JavaScript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特性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2640" y="1771650"/>
            <a:ext cx="2907665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JavaScript</a:t>
            </a: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的独特之处</a:t>
            </a:r>
            <a:endParaRPr lang="zh-CN" altLang="en-US" sz="1595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3" name="TextBox 14"/>
          <p:cNvSpPr txBox="1"/>
          <p:nvPr/>
        </p:nvSpPr>
        <p:spPr>
          <a:xfrm>
            <a:off x="802640" y="2533650"/>
            <a:ext cx="2332990" cy="278130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sz="135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1.</a:t>
            </a:r>
            <a:r>
              <a:rPr lang="en-US" sz="12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动态类型语言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TextBox 15"/>
          <p:cNvSpPr txBox="1"/>
          <p:nvPr/>
        </p:nvSpPr>
        <p:spPr>
          <a:xfrm>
            <a:off x="802640" y="2947670"/>
            <a:ext cx="1644015" cy="278130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sz="135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2.</a:t>
            </a:r>
            <a:r>
              <a:rPr lang="en-US" sz="12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解释型语言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TextBox 16"/>
          <p:cNvSpPr txBox="1"/>
          <p:nvPr/>
        </p:nvSpPr>
        <p:spPr>
          <a:xfrm>
            <a:off x="802640" y="3361690"/>
            <a:ext cx="2767965" cy="278130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sz="135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3.</a:t>
            </a:r>
            <a:r>
              <a:rPr lang="en-US" sz="12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基于原型的对象模型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" name="TextBox 17"/>
          <p:cNvSpPr txBox="1"/>
          <p:nvPr/>
        </p:nvSpPr>
        <p:spPr>
          <a:xfrm>
            <a:off x="802640" y="3775710"/>
            <a:ext cx="2068195" cy="278130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sz="135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4.</a:t>
            </a:r>
            <a:r>
              <a:rPr lang="en-US" sz="12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函数是一等公民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6400" y="1646555"/>
            <a:ext cx="4002405" cy="49110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开发工具介绍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2640" y="1771650"/>
            <a:ext cx="2907665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JavaScript</a:t>
            </a: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开发环境</a:t>
            </a:r>
            <a:endParaRPr lang="zh-CN" altLang="en-US" sz="1595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TextBox 12"/>
          <p:cNvSpPr txBox="1"/>
          <p:nvPr>
            <p:custDataLst>
              <p:tags r:id="rId7"/>
            </p:custDataLst>
          </p:nvPr>
        </p:nvSpPr>
        <p:spPr>
          <a:xfrm>
            <a:off x="802640" y="2447290"/>
            <a:ext cx="263906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sz="1355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1.</a:t>
            </a:r>
            <a:r>
              <a:rPr lang="en-US" sz="1200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00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本地</a:t>
            </a:r>
            <a:r>
              <a:rPr lang="en-US" altLang="zh-CN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IDE</a:t>
            </a:r>
            <a:endParaRPr lang="zh-CN" altLang="en-US" sz="1595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" name="TextBox 13"/>
          <p:cNvSpPr txBox="1"/>
          <p:nvPr>
            <p:custDataLst>
              <p:tags r:id="rId8"/>
            </p:custDataLst>
          </p:nvPr>
        </p:nvSpPr>
        <p:spPr>
          <a:xfrm>
            <a:off x="1163320" y="2844800"/>
            <a:ext cx="1322070" cy="24511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930"/>
              </a:lnSpc>
              <a:spcBef>
                <a:spcPct val="0"/>
              </a:spcBef>
              <a:defRPr/>
            </a:pPr>
            <a:r>
              <a:rPr lang="en-US" sz="1405" b="0" i="0" spc="-1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sz="1405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 lang="en-US" sz="1200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00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altLang="zh-CN" sz="1405" b="0" i="0" spc="14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VS Code</a:t>
            </a:r>
            <a:endParaRPr lang="zh-CN" altLang="en-US" sz="1405" b="0" i="0" spc="14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TextBox 14"/>
          <p:cNvSpPr txBox="1"/>
          <p:nvPr>
            <p:custDataLst>
              <p:tags r:id="rId9"/>
            </p:custDataLst>
          </p:nvPr>
        </p:nvSpPr>
        <p:spPr>
          <a:xfrm>
            <a:off x="1163320" y="3208020"/>
            <a:ext cx="2388870" cy="24384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920"/>
              </a:lnSpc>
              <a:spcBef>
                <a:spcPct val="0"/>
              </a:spcBef>
              <a:defRPr/>
            </a:pPr>
            <a:r>
              <a:rPr lang="en-US" sz="1405" b="0" i="0" spc="-1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sz="1405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 lang="en-US" sz="1200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00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altLang="zh-CN" sz="1405" b="0" i="0" spc="14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WebStorm</a:t>
            </a:r>
            <a:endParaRPr lang="en-US" altLang="zh-CN" sz="1405" b="0" i="0" spc="14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" name="TextBox 15"/>
          <p:cNvSpPr txBox="1"/>
          <p:nvPr>
            <p:custDataLst>
              <p:tags r:id="rId10"/>
            </p:custDataLst>
          </p:nvPr>
        </p:nvSpPr>
        <p:spPr>
          <a:xfrm>
            <a:off x="1163320" y="3569970"/>
            <a:ext cx="2388870" cy="24511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930"/>
              </a:lnSpc>
              <a:spcBef>
                <a:spcPct val="0"/>
              </a:spcBef>
              <a:defRPr/>
            </a:pPr>
            <a:r>
              <a:rPr lang="en-US" sz="1405" b="0" i="0" spc="-1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3</a:t>
            </a:r>
            <a:r>
              <a:rPr lang="en-US" sz="1405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. </a:t>
            </a:r>
            <a:r>
              <a:rPr lang="en-US" sz="1200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Atom</a:t>
            </a:r>
            <a:r>
              <a:rPr lang="zh-CN" altLang="en-US" sz="1200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等</a:t>
            </a:r>
            <a:endParaRPr lang="zh-CN" altLang="en-US" sz="12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" name="TextBox 16"/>
          <p:cNvSpPr txBox="1"/>
          <p:nvPr>
            <p:custDataLst>
              <p:tags r:id="rId11"/>
            </p:custDataLst>
          </p:nvPr>
        </p:nvSpPr>
        <p:spPr>
          <a:xfrm>
            <a:off x="802640" y="3949700"/>
            <a:ext cx="2685415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sz="1355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en-US" sz="1200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1595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在线编辑器</a:t>
            </a:r>
            <a:r>
              <a:rPr lang="en-US" altLang="zh-CN" sz="1595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(playcode.io)</a:t>
            </a:r>
            <a:endParaRPr lang="en-US" sz="1595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" name="TextBox 17"/>
          <p:cNvSpPr txBox="1"/>
          <p:nvPr>
            <p:custDataLst>
              <p:tags r:id="rId12"/>
            </p:custDataLst>
          </p:nvPr>
        </p:nvSpPr>
        <p:spPr>
          <a:xfrm>
            <a:off x="802640" y="4363720"/>
            <a:ext cx="2718435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sz="1355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3.</a:t>
            </a:r>
            <a:r>
              <a:rPr lang="en-US" sz="1200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00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浏览器控制台</a:t>
            </a:r>
            <a:endParaRPr lang="en-US" sz="1595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8" name="图片 27" descr="1-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52190" y="1828800"/>
            <a:ext cx="7689215" cy="38163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开发工具介绍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2640" y="1771650"/>
            <a:ext cx="2907665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JavaScript</a:t>
            </a: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开发环境</a:t>
            </a:r>
            <a:endParaRPr lang="zh-CN" altLang="en-US" sz="1595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TextBox 12"/>
          <p:cNvSpPr txBox="1"/>
          <p:nvPr>
            <p:custDataLst>
              <p:tags r:id="rId7"/>
            </p:custDataLst>
          </p:nvPr>
        </p:nvSpPr>
        <p:spPr>
          <a:xfrm>
            <a:off x="802640" y="2447290"/>
            <a:ext cx="263906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sz="1355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1.</a:t>
            </a:r>
            <a:r>
              <a:rPr lang="en-US" sz="1200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00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本地</a:t>
            </a:r>
            <a:r>
              <a:rPr lang="en-US" altLang="zh-CN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IDE</a:t>
            </a:r>
            <a:endParaRPr lang="zh-CN" altLang="en-US" sz="1595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" name="TextBox 13"/>
          <p:cNvSpPr txBox="1"/>
          <p:nvPr>
            <p:custDataLst>
              <p:tags r:id="rId8"/>
            </p:custDataLst>
          </p:nvPr>
        </p:nvSpPr>
        <p:spPr>
          <a:xfrm>
            <a:off x="1163320" y="2844800"/>
            <a:ext cx="1322070" cy="24511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930"/>
              </a:lnSpc>
              <a:spcBef>
                <a:spcPct val="0"/>
              </a:spcBef>
              <a:defRPr/>
            </a:pPr>
            <a:r>
              <a:rPr lang="en-US" sz="1405" b="0" i="0" spc="-1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sz="1405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 lang="en-US" sz="1200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00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altLang="zh-CN" sz="1405" b="0" i="0" spc="14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VS Code</a:t>
            </a:r>
            <a:endParaRPr lang="zh-CN" altLang="en-US" sz="1405" b="0" i="0" spc="14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TextBox 14"/>
          <p:cNvSpPr txBox="1"/>
          <p:nvPr>
            <p:custDataLst>
              <p:tags r:id="rId9"/>
            </p:custDataLst>
          </p:nvPr>
        </p:nvSpPr>
        <p:spPr>
          <a:xfrm>
            <a:off x="1163320" y="3208020"/>
            <a:ext cx="2388870" cy="24384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920"/>
              </a:lnSpc>
              <a:spcBef>
                <a:spcPct val="0"/>
              </a:spcBef>
              <a:defRPr/>
            </a:pPr>
            <a:r>
              <a:rPr lang="en-US" sz="1405" b="0" i="0" spc="-1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sz="1405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 lang="en-US" sz="1200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00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altLang="zh-CN" sz="1405" b="0" i="0" spc="14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WebStorm</a:t>
            </a:r>
            <a:endParaRPr lang="en-US" altLang="zh-CN" sz="1405" b="0" i="0" spc="14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" name="TextBox 15"/>
          <p:cNvSpPr txBox="1"/>
          <p:nvPr>
            <p:custDataLst>
              <p:tags r:id="rId10"/>
            </p:custDataLst>
          </p:nvPr>
        </p:nvSpPr>
        <p:spPr>
          <a:xfrm>
            <a:off x="1163320" y="3569970"/>
            <a:ext cx="2388870" cy="24511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930"/>
              </a:lnSpc>
              <a:spcBef>
                <a:spcPct val="0"/>
              </a:spcBef>
              <a:defRPr/>
            </a:pPr>
            <a:r>
              <a:rPr lang="en-US" sz="1405" b="0" i="0" spc="-1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3</a:t>
            </a:r>
            <a:r>
              <a:rPr lang="en-US" sz="1405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. </a:t>
            </a:r>
            <a:r>
              <a:rPr lang="en-US" sz="1200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Atom</a:t>
            </a:r>
            <a:r>
              <a:rPr lang="zh-CN" altLang="en-US" sz="1200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等</a:t>
            </a:r>
            <a:endParaRPr lang="zh-CN" altLang="en-US" sz="12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" name="TextBox 16"/>
          <p:cNvSpPr txBox="1"/>
          <p:nvPr>
            <p:custDataLst>
              <p:tags r:id="rId11"/>
            </p:custDataLst>
          </p:nvPr>
        </p:nvSpPr>
        <p:spPr>
          <a:xfrm>
            <a:off x="802640" y="3949700"/>
            <a:ext cx="2685415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sz="1355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en-US" sz="1200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1595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在线编辑器</a:t>
            </a:r>
            <a:r>
              <a:rPr lang="en-US" altLang="zh-CN" sz="1595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(playcode.io)</a:t>
            </a:r>
            <a:endParaRPr lang="en-US" sz="1595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" name="TextBox 17"/>
          <p:cNvSpPr txBox="1"/>
          <p:nvPr>
            <p:custDataLst>
              <p:tags r:id="rId12"/>
            </p:custDataLst>
          </p:nvPr>
        </p:nvSpPr>
        <p:spPr>
          <a:xfrm>
            <a:off x="802640" y="4363720"/>
            <a:ext cx="2718435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sz="1355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3.</a:t>
            </a:r>
            <a:r>
              <a:rPr lang="en-US" sz="1200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00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浏览器控制台</a:t>
            </a:r>
            <a:endParaRPr lang="en-US" sz="1595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81400" y="1905000"/>
            <a:ext cx="8054340" cy="431292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10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11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12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13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14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15.xml><?xml version="1.0" encoding="utf-8"?>
<p:tagLst xmlns:p="http://schemas.openxmlformats.org/presentationml/2006/main">
  <p:tag name="KSO_WM_DIAGRAM_VIRTUALLY_FRAME" val="{&quot;height&quot;:172.8,&quot;left&quot;:63.2,&quot;top&quot;:204.7,&quot;width&quot;:224.35}"/>
</p:tagLst>
</file>

<file path=ppt/tags/tag16.xml><?xml version="1.0" encoding="utf-8"?>
<p:tagLst xmlns:p="http://schemas.openxmlformats.org/presentationml/2006/main">
  <p:tag name="KSO_WM_DIAGRAM_VIRTUALLY_FRAME" val="{&quot;height&quot;:172.8,&quot;left&quot;:63.2,&quot;top&quot;:204.7,&quot;width&quot;:224.35}"/>
</p:tagLst>
</file>

<file path=ppt/tags/tag17.xml><?xml version="1.0" encoding="utf-8"?>
<p:tagLst xmlns:p="http://schemas.openxmlformats.org/presentationml/2006/main">
  <p:tag name="KSO_WM_DIAGRAM_VIRTUALLY_FRAME" val="{&quot;height&quot;:172.8,&quot;left&quot;:63.2,&quot;top&quot;:204.7,&quot;width&quot;:224.35}"/>
</p:tagLst>
</file>

<file path=ppt/tags/tag18.xml><?xml version="1.0" encoding="utf-8"?>
<p:tagLst xmlns:p="http://schemas.openxmlformats.org/presentationml/2006/main">
  <p:tag name="KSO_WM_DIAGRAM_VIRTUALLY_FRAME" val="{&quot;height&quot;:172.8,&quot;left&quot;:63.2,&quot;top&quot;:204.7,&quot;width&quot;:224.35}"/>
</p:tagLst>
</file>

<file path=ppt/tags/tag19.xml><?xml version="1.0" encoding="utf-8"?>
<p:tagLst xmlns:p="http://schemas.openxmlformats.org/presentationml/2006/main">
  <p:tag name="KSO_WM_DIAGRAM_VIRTUALLY_FRAME" val="{&quot;height&quot;:172.8,&quot;left&quot;:63.2,&quot;top&quot;:204.7,&quot;width&quot;:224.35}"/>
</p:tagLst>
</file>

<file path=ppt/tags/tag2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20.xml><?xml version="1.0" encoding="utf-8"?>
<p:tagLst xmlns:p="http://schemas.openxmlformats.org/presentationml/2006/main">
  <p:tag name="KSO_WM_DIAGRAM_VIRTUALLY_FRAME" val="{&quot;height&quot;:172.8,&quot;left&quot;:63.2,&quot;top&quot;:204.7,&quot;width&quot;:224.35}"/>
</p:tagLst>
</file>

<file path=ppt/tags/tag21.xml><?xml version="1.0" encoding="utf-8"?>
<p:tagLst xmlns:p="http://schemas.openxmlformats.org/presentationml/2006/main">
  <p:tag name="KSO_WM_DIAGRAM_VIRTUALLY_FRAME" val="{&quot;height&quot;:172.8,&quot;left&quot;:63.2,&quot;top&quot;:204.7,&quot;width&quot;:224.35}"/>
</p:tagLst>
</file>

<file path=ppt/tags/tag22.xml><?xml version="1.0" encoding="utf-8"?>
<p:tagLst xmlns:p="http://schemas.openxmlformats.org/presentationml/2006/main">
  <p:tag name="KSO_WM_DIAGRAM_VIRTUALLY_FRAME" val="{&quot;height&quot;:172.8,&quot;left&quot;:63.2,&quot;top&quot;:204.7,&quot;width&quot;:224.35}"/>
</p:tagLst>
</file>

<file path=ppt/tags/tag23.xml><?xml version="1.0" encoding="utf-8"?>
<p:tagLst xmlns:p="http://schemas.openxmlformats.org/presentationml/2006/main">
  <p:tag name="KSO_WM_DIAGRAM_VIRTUALLY_FRAME" val="{&quot;height&quot;:172.8,&quot;left&quot;:63.2,&quot;top&quot;:204.7,&quot;width&quot;:224.35}"/>
</p:tagLst>
</file>

<file path=ppt/tags/tag24.xml><?xml version="1.0" encoding="utf-8"?>
<p:tagLst xmlns:p="http://schemas.openxmlformats.org/presentationml/2006/main">
  <p:tag name="KSO_WM_DIAGRAM_VIRTUALLY_FRAME" val="{&quot;height&quot;:172.8,&quot;left&quot;:63.2,&quot;top&quot;:204.7,&quot;width&quot;:224.35}"/>
</p:tagLst>
</file>

<file path=ppt/tags/tag25.xml><?xml version="1.0" encoding="utf-8"?>
<p:tagLst xmlns:p="http://schemas.openxmlformats.org/presentationml/2006/main">
  <p:tag name="KSO_WM_DIAGRAM_VIRTUALLY_FRAME" val="{&quot;height&quot;:172.8,&quot;left&quot;:63.2,&quot;top&quot;:204.7,&quot;width&quot;:224.35}"/>
</p:tagLst>
</file>

<file path=ppt/tags/tag26.xml><?xml version="1.0" encoding="utf-8"?>
<p:tagLst xmlns:p="http://schemas.openxmlformats.org/presentationml/2006/main">
  <p:tag name="KSO_WM_DIAGRAM_VIRTUALLY_FRAME" val="{&quot;height&quot;:172.8,&quot;left&quot;:63.2,&quot;top&quot;:204.7,&quot;width&quot;:224.35}"/>
</p:tagLst>
</file>

<file path=ppt/tags/tag27.xml><?xml version="1.0" encoding="utf-8"?>
<p:tagLst xmlns:p="http://schemas.openxmlformats.org/presentationml/2006/main">
  <p:tag name="KSO_WM_DIAGRAM_VIRTUALLY_FRAME" val="{&quot;height&quot;:172.8,&quot;left&quot;:63.2,&quot;top&quot;:204.7,&quot;width&quot;:224.35}"/>
</p:tagLst>
</file>

<file path=ppt/tags/tag28.xml><?xml version="1.0" encoding="utf-8"?>
<p:tagLst xmlns:p="http://schemas.openxmlformats.org/presentationml/2006/main">
  <p:tag name="KSO_WM_DIAGRAM_VIRTUALLY_FRAME" val="{&quot;height&quot;:172.8,&quot;left&quot;:63.2,&quot;top&quot;:204.7,&quot;width&quot;:224.35}"/>
</p:tagLst>
</file>

<file path=ppt/tags/tag29.xml><?xml version="1.0" encoding="utf-8"?>
<p:tagLst xmlns:p="http://schemas.openxmlformats.org/presentationml/2006/main">
  <p:tag name="KSO_WM_DIAGRAM_VIRTUALLY_FRAME" val="{&quot;height&quot;:172.8,&quot;left&quot;:63.2,&quot;top&quot;:204.7,&quot;width&quot;:224.35}"/>
</p:tagLst>
</file>

<file path=ppt/tags/tag3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30.xml><?xml version="1.0" encoding="utf-8"?>
<p:tagLst xmlns:p="http://schemas.openxmlformats.org/presentationml/2006/main">
  <p:tag name="KSO_WM_DIAGRAM_VIRTUALLY_FRAME" val="{&quot;height&quot;:172.8,&quot;left&quot;:63.2,&quot;top&quot;:204.7,&quot;width&quot;:224.35}"/>
</p:tagLst>
</file>

<file path=ppt/tags/tag31.xml><?xml version="1.0" encoding="utf-8"?>
<p:tagLst xmlns:p="http://schemas.openxmlformats.org/presentationml/2006/main">
  <p:tag name="KSO_WM_DIAGRAM_VIRTUALLY_FRAME" val="{&quot;height&quot;:172.8,&quot;left&quot;:63.2,&quot;top&quot;:204.7,&quot;width&quot;:224.35}"/>
</p:tagLst>
</file>

<file path=ppt/tags/tag32.xml><?xml version="1.0" encoding="utf-8"?>
<p:tagLst xmlns:p="http://schemas.openxmlformats.org/presentationml/2006/main">
  <p:tag name="KSO_WM_DIAGRAM_VIRTUALLY_FRAME" val="{&quot;height&quot;:172.8,&quot;left&quot;:63.2,&quot;top&quot;:204.7,&quot;width&quot;:224.35}"/>
</p:tagLst>
</file>

<file path=ppt/tags/tag33.xml><?xml version="1.0" encoding="utf-8"?>
<p:tagLst xmlns:p="http://schemas.openxmlformats.org/presentationml/2006/main">
  <p:tag name="KSO_WM_DIAGRAM_VIRTUALLY_FRAME" val="{&quot;height&quot;:172.8,&quot;left&quot;:63.2,&quot;top&quot;:204.7,&quot;width&quot;:224.35}"/>
</p:tagLst>
</file>

<file path=ppt/tags/tag34.xml><?xml version="1.0" encoding="utf-8"?>
<p:tagLst xmlns:p="http://schemas.openxmlformats.org/presentationml/2006/main">
  <p:tag name="KSO_WM_DIAGRAM_VIRTUALLY_FRAME" val="{&quot;height&quot;:172.8,&quot;left&quot;:63.2,&quot;top&quot;:204.7,&quot;width&quot;:224.35}"/>
</p:tagLst>
</file>

<file path=ppt/tags/tag35.xml><?xml version="1.0" encoding="utf-8"?>
<p:tagLst xmlns:p="http://schemas.openxmlformats.org/presentationml/2006/main">
  <p:tag name="KSO_WM_DIAGRAM_VIRTUALLY_FRAME" val="{&quot;height&quot;:172.8,&quot;left&quot;:63.2,&quot;top&quot;:204.7,&quot;width&quot;:224.35}"/>
</p:tagLst>
</file>

<file path=ppt/tags/tag36.xml><?xml version="1.0" encoding="utf-8"?>
<p:tagLst xmlns:p="http://schemas.openxmlformats.org/presentationml/2006/main">
  <p:tag name="KSO_WM_DIAGRAM_VIRTUALLY_FRAME" val="{&quot;height&quot;:172.8,&quot;left&quot;:63.2,&quot;top&quot;:204.7,&quot;width&quot;:224.35}"/>
</p:tagLst>
</file>

<file path=ppt/tags/tag37.xml><?xml version="1.0" encoding="utf-8"?>
<p:tagLst xmlns:p="http://schemas.openxmlformats.org/presentationml/2006/main">
  <p:tag name="KSO_WM_DIAGRAM_VIRTUALLY_FRAME" val="{&quot;height&quot;:172.8,&quot;left&quot;:63.2,&quot;top&quot;:204.7,&quot;width&quot;:224.35}"/>
</p:tagLst>
</file>

<file path=ppt/tags/tag38.xml><?xml version="1.0" encoding="utf-8"?>
<p:tagLst xmlns:p="http://schemas.openxmlformats.org/presentationml/2006/main">
  <p:tag name="commondata" val="eyJoZGlkIjoiMjZiZTdmNDI5YmQ5ZGI2ZTE5OGRlYjBkN2QzN2Y1MDQifQ=="/>
</p:tagLst>
</file>

<file path=ppt/tags/tag4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5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6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7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8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9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1838</Words>
  <Application>WPS 演示</Application>
  <PresentationFormat>On-screen Show (4:3)</PresentationFormat>
  <Paragraphs>225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7" baseType="lpstr">
      <vt:lpstr>Arial</vt:lpstr>
      <vt:lpstr>宋体</vt:lpstr>
      <vt:lpstr>Wingdings</vt:lpstr>
      <vt:lpstr>TTFU41jg+AlibabaPuHuiTi</vt:lpstr>
      <vt:lpstr>hvY1U2Gc+AlibabaPuHuiTi</vt:lpstr>
      <vt:lpstr>微软雅黑</vt:lpstr>
      <vt:lpstr>Wingdings-Regular</vt:lpstr>
      <vt:lpstr>Segoe Print</vt:lpstr>
      <vt:lpstr>MpMXZncB+Verdana</vt:lpstr>
      <vt:lpstr>4iYlJFPf+ArialMT</vt:lpstr>
      <vt:lpstr>Calibri</vt:lpstr>
      <vt:lpstr>Arial Unicode MS</vt:lpstr>
      <vt:lpstr>6ozxTg2u+SimHei</vt:lpstr>
      <vt:lpstr>jkf2vi6G+MicrosoftYaHei</vt:lpstr>
      <vt:lpstr>OosSeuMG+MicrosoftYaHei</vt:lpstr>
      <vt:lpstr>IUBFldaG+AlibabaPuHuiTi</vt:lpstr>
      <vt:lpstr>YpP2LzPF+Calibri</vt:lpstr>
      <vt:lpstr>bBk7krhN+FiraCode</vt:lpstr>
      <vt:lpstr>EbuMrJIU+SimSun</vt:lpstr>
      <vt:lpstr>ZTCtqb62+MicrosoftYaHeiUI</vt:lpstr>
      <vt:lpstr>lpZ8kTtk+YuGothicUI</vt:lpstr>
      <vt:lpstr>Z1jMrLyA+MicrosoftJhengHeiUIRegular</vt:lpstr>
      <vt:lpstr>Arial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刘天博</cp:lastModifiedBy>
  <cp:revision>71</cp:revision>
  <dcterms:created xsi:type="dcterms:W3CDTF">2006-08-16T00:00:00Z</dcterms:created>
  <dcterms:modified xsi:type="dcterms:W3CDTF">2025-01-24T17:06:53Z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C864FA69AA6647108FA33CB89F577DCC_12</vt:lpwstr>
  </property>
  <property fmtid="{D5CDD505-2E9C-101B-9397-08002B2CF9AE}" pid="3" name="KSOProductBuildVer">
    <vt:lpwstr>2052-12.1.0.19302</vt:lpwstr>
  </property>
</Properties>
</file>