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0" r:id="rId6"/>
    <p:sldId id="464" r:id="rId7"/>
    <p:sldId id="452" r:id="rId8"/>
    <p:sldId id="465" r:id="rId9"/>
    <p:sldId id="475" r:id="rId10"/>
    <p:sldId id="476" r:id="rId11"/>
    <p:sldId id="478" r:id="rId12"/>
    <p:sldId id="451" r:id="rId13"/>
  </p:sldIdLst>
  <p:sldSz cx="12192000" cy="7162800"/>
  <p:notesSz cx="6858000" cy="9144000"/>
  <p:embeddedFontLst>
    <p:embeddedFont>
      <p:font typeface="Calibri" panose="020F0502020204030204" charset="0"/>
      <p:regular r:id="rId18"/>
      <p:bold r:id="rId19"/>
      <p:italic r:id="rId20"/>
      <p:boldItalic r:id="rId21"/>
    </p:embeddedFont>
  </p:embeddedFontLst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 userDrawn="1">
          <p15:clr>
            <a:srgbClr val="A4A3A4"/>
          </p15:clr>
        </p15:guide>
        <p15:guide id="2" pos="600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天博" initials="刘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14"/>
        <p:guide pos="60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10.xml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02532" y="1143000"/>
            <a:ext cx="525293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tags" Target="../tags/tag3.xml"/><Relationship Id="rId7" Type="http://schemas.openxmlformats.org/officeDocument/2006/relationships/tags" Target="../tags/tag2.xml"/><Relationship Id="rId6" Type="http://schemas.openxmlformats.org/officeDocument/2006/relationships/tags" Target="../tags/tag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0.png"/><Relationship Id="rId7" Type="http://schemas.openxmlformats.org/officeDocument/2006/relationships/image" Target="../media/image11.png"/><Relationship Id="rId6" Type="http://schemas.openxmlformats.org/officeDocument/2006/relationships/tags" Target="../tags/tag7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1.png"/><Relationship Id="rId7" Type="http://schemas.openxmlformats.org/officeDocument/2006/relationships/image" Target="../media/image11.png"/><Relationship Id="rId6" Type="http://schemas.openxmlformats.org/officeDocument/2006/relationships/tags" Target="../tags/tag8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2.png"/><Relationship Id="rId7" Type="http://schemas.openxmlformats.org/officeDocument/2006/relationships/image" Target="../media/image11.png"/><Relationship Id="rId6" Type="http://schemas.openxmlformats.org/officeDocument/2006/relationships/tags" Target="../tags/tag9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4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3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4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5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6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38100"/>
            <a:ext cx="1136650" cy="80264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20" y="828040"/>
            <a:ext cx="773430" cy="89535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900" y="1127760"/>
            <a:ext cx="651510" cy="40386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360" y="462280"/>
            <a:ext cx="695960" cy="37465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1800" y="948690"/>
            <a:ext cx="476250" cy="54737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6750" y="717550"/>
            <a:ext cx="450850" cy="52324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9780" y="749300"/>
            <a:ext cx="318770" cy="36957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6330" y="1206500"/>
            <a:ext cx="187960" cy="2159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180" y="662940"/>
            <a:ext cx="179070" cy="20574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00970" y="128270"/>
            <a:ext cx="170180" cy="19685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4209098" y="2123440"/>
            <a:ext cx="3773805" cy="125476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indent="0" algn="l">
              <a:lnSpc>
                <a:spcPts val="9880"/>
              </a:lnSpc>
              <a:spcBef>
                <a:spcPct val="0"/>
              </a:spcBef>
              <a:defRPr/>
            </a:pPr>
            <a:r>
              <a:rPr lang="zh-CN" altLang="en-US" sz="7200" b="0" i="0" spc="1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数字</a:t>
            </a:r>
            <a:r>
              <a:rPr lang="zh-CN" altLang="en-US" sz="7200" b="0" i="0" spc="1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签名</a:t>
            </a:r>
            <a:endParaRPr lang="zh-CN" altLang="en-US" sz="7200" b="0" i="0" spc="1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6" name="图片 15" descr="lo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14700" y="5308600"/>
            <a:ext cx="5382260" cy="7239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038600" y="3352800"/>
            <a:ext cx="4323080" cy="513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基于</a:t>
            </a:r>
            <a:r>
              <a:rPr lang="en-US" altLang="zh-CN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JavaScript</a:t>
            </a: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的密码学</a:t>
            </a: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教程</a:t>
            </a:r>
            <a:endParaRPr lang="zh-CN" altLang="en-US" sz="2400" b="1" spc="4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0" y="1460500"/>
            <a:ext cx="3606800" cy="3060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802640" y="259080"/>
            <a:ext cx="508508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一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、</a:t>
            </a: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本章要点</a:t>
            </a:r>
            <a:endParaRPr lang="en-US" sz="1100"/>
          </a:p>
        </p:txBody>
      </p:sp>
      <p:sp>
        <p:nvSpPr>
          <p:cNvPr id="11" name="TextBox 11"/>
          <p:cNvSpPr txBox="1"/>
          <p:nvPr/>
        </p:nvSpPr>
        <p:spPr>
          <a:xfrm>
            <a:off x="5410200" y="880110"/>
            <a:ext cx="4268470" cy="49517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总结</a:t>
            </a:r>
            <a:endParaRPr lang="zh-CN" altLang="en-US" sz="159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签名基础</a:t>
            </a:r>
            <a:endParaRPr lang="zh-CN" altLang="en-US" sz="159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身份认证</a:t>
            </a:r>
            <a:endParaRPr lang="zh-CN" altLang="en-US" sz="159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不可否认性</a:t>
            </a:r>
            <a:endParaRPr lang="zh-CN" altLang="en-US" sz="159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完整性保护</a:t>
            </a:r>
            <a:endParaRPr lang="en-US" altLang="zh-CN" sz="159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主流算法</a:t>
            </a:r>
            <a:endParaRPr lang="zh-CN" altLang="en-US" sz="159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RSA-PSS</a:t>
            </a:r>
            <a:endParaRPr lang="en-US" altLang="zh-CN" sz="159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ECDSA</a:t>
            </a:r>
            <a:endParaRPr lang="en-US" altLang="zh-CN" sz="159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Ed25519</a:t>
            </a:r>
            <a:endParaRPr lang="en-US" altLang="zh-CN" sz="159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安全考虑</a:t>
            </a:r>
            <a:endParaRPr lang="zh-CN" altLang="en-US" sz="159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随机数要求</a:t>
            </a:r>
            <a:endParaRPr lang="zh-CN" altLang="en-US" sz="159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密钥管理</a:t>
            </a:r>
            <a:endParaRPr lang="zh-CN" altLang="en-US" sz="159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实现细节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点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171700" y="2449830"/>
            <a:ext cx="1116330" cy="90551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565"/>
              </a:lnSpc>
              <a:spcBef>
                <a:spcPct val="0"/>
              </a:spcBef>
              <a:defRPr/>
            </a:pPr>
            <a:r>
              <a:rPr lang="en-US" sz="4800" b="0" i="0" spc="80" baseline="0">
                <a:solidFill>
                  <a:srgbClr val="FFFFFF"/>
                </a:solidFill>
                <a:latin typeface="Times New Roman" panose="02020603050405020304" charset="0"/>
              </a:rPr>
              <a:t>总</a:t>
            </a:r>
            <a:r>
              <a:rPr lang="en-US" sz="4800" b="0" i="0" spc="-9510" baseline="0">
                <a:solidFill>
                  <a:srgbClr val="FFFFFF"/>
                </a:solidFill>
                <a:latin typeface="Times New Roman" panose="02020603050405020304" charset="0"/>
              </a:rPr>
              <a:t>结</a:t>
            </a:r>
            <a:endParaRPr lang="en-US" sz="1100">
              <a:latin typeface="Times New Roman" panose="02020603050405020304" charset="0"/>
            </a:endParaRPr>
          </a:p>
          <a:p>
            <a:pPr indent="1270">
              <a:lnSpc>
                <a:spcPts val="3565"/>
              </a:lnSpc>
              <a:spcBef>
                <a:spcPct val="0"/>
              </a:spcBef>
            </a:pPr>
            <a:r>
              <a:rPr lang="zh-CN" altLang="en-US" sz="3995" b="0" i="0" baseline="0">
                <a:solidFill>
                  <a:srgbClr val="000000"/>
                </a:solidFill>
                <a:latin typeface="Times New Roman" panose="02020603050405020304" charset="0"/>
              </a:rPr>
              <a:t>总结</a:t>
            </a:r>
            <a:endParaRPr lang="zh-CN" altLang="en-US" sz="3995" b="0" i="0" baseline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pic>
        <p:nvPicPr>
          <p:cNvPr id="19" name="图片 18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40" y="2458720"/>
            <a:ext cx="473710" cy="47498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140" y="2546350"/>
            <a:ext cx="297180" cy="29591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250" y="2336800"/>
            <a:ext cx="8890" cy="106172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818640" y="2320290"/>
            <a:ext cx="2379980" cy="73152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5760"/>
              </a:lnSpc>
              <a:spcBef>
                <a:spcPct val="0"/>
              </a:spcBef>
              <a:defRPr/>
            </a:pPr>
            <a:r>
              <a:rPr lang="en-US" sz="4200" b="0" i="0" spc="60" baseline="0">
                <a:solidFill>
                  <a:srgbClr val="000000"/>
                </a:solidFill>
                <a:latin typeface="Times New Roman" panose="02020603050405020304" charset="0"/>
              </a:rPr>
              <a:t>学习目</a:t>
            </a:r>
            <a:r>
              <a:rPr lang="en-US" sz="4200" b="0" i="0" baseline="0">
                <a:solidFill>
                  <a:srgbClr val="000000"/>
                </a:solidFill>
                <a:latin typeface="Times New Roman" panose="02020603050405020304" charset="0"/>
              </a:rPr>
              <a:t>标</a:t>
            </a:r>
            <a:endParaRPr lang="en-US" sz="1100">
              <a:latin typeface="Times New Roman" panose="02020603050405020304" charset="0"/>
            </a:endParaRPr>
          </a:p>
        </p:txBody>
      </p:sp>
      <p:sp>
        <p:nvSpPr>
          <p:cNvPr id="9" name="TextBox 9"/>
          <p:cNvSpPr txBox="1"/>
          <p:nvPr>
            <p:custDataLst>
              <p:tags r:id="rId6"/>
            </p:custDataLst>
          </p:nvPr>
        </p:nvSpPr>
        <p:spPr>
          <a:xfrm>
            <a:off x="4958080" y="215866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>
            <p:custDataLst>
              <p:tags r:id="rId7"/>
            </p:custDataLst>
          </p:nvPr>
        </p:nvSpPr>
        <p:spPr>
          <a:xfrm>
            <a:off x="5415280" y="2133600"/>
            <a:ext cx="392557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理解数字签名的工作原理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>
            <p:custDataLst>
              <p:tags r:id="rId8"/>
            </p:custDataLst>
          </p:nvPr>
        </p:nvSpPr>
        <p:spPr>
          <a:xfrm>
            <a:off x="4958080" y="269460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9"/>
            </p:custDataLst>
          </p:nvPr>
        </p:nvSpPr>
        <p:spPr>
          <a:xfrm>
            <a:off x="5415280" y="2669540"/>
            <a:ext cx="461899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掌握主流签名算法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>
            <p:custDataLst>
              <p:tags r:id="rId10"/>
            </p:custDataLst>
          </p:nvPr>
        </p:nvSpPr>
        <p:spPr>
          <a:xfrm>
            <a:off x="4958080" y="323054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Box 14"/>
          <p:cNvSpPr txBox="1"/>
          <p:nvPr>
            <p:custDataLst>
              <p:tags r:id="rId11"/>
            </p:custDataLst>
          </p:nvPr>
        </p:nvSpPr>
        <p:spPr>
          <a:xfrm>
            <a:off x="5415280" y="3205480"/>
            <a:ext cx="401193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了解实践中的安全隐患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14450" y="3027680"/>
            <a:ext cx="2903220" cy="32385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550"/>
              </a:lnSpc>
              <a:spcBef>
                <a:spcPct val="0"/>
              </a:spcBef>
              <a:defRPr/>
            </a:pP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Lear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ing 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Ob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je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ti</a:t>
            </a:r>
            <a:r>
              <a:rPr lang="en-US" sz="2100" b="0" i="0" spc="-2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es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09372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数字签名基础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1524000"/>
            <a:ext cx="3487420" cy="529526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数字签名概述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基本概念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类似手写签名的数字等价物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基于非对称密码技术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提供身份认证和完整性保证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核心功能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身份认证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验证签名者身份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防止身份伪造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不可否认性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签名者无法否认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具有法律效力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完整性保护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检测消息篡改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确保数据真实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897755" y="5714365"/>
            <a:ext cx="6334125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+mn-ea"/>
                <a:cs typeface="+mn-ea"/>
              </a:rPr>
              <a:t>"</a:t>
            </a:r>
            <a:r>
              <a:rPr lang="zh-CN" altLang="en-US" sz="1600" b="0">
                <a:solidFill>
                  <a:schemeClr val="tx1"/>
                </a:solidFill>
                <a:latin typeface="+mn-ea"/>
                <a:cs typeface="+mn-ea"/>
              </a:rPr>
              <a:t>数字签名基本原理</a:t>
            </a:r>
            <a:r>
              <a:rPr lang="en-US" altLang="zh-CN" sz="1600" b="0">
                <a:solidFill>
                  <a:schemeClr val="tx1"/>
                </a:solidFill>
                <a:latin typeface="+mn-ea"/>
                <a:cs typeface="+mn-ea"/>
              </a:rPr>
              <a:t>"</a:t>
            </a:r>
            <a:endParaRPr lang="en-US" altLang="zh-CN" sz="1600" b="0">
              <a:solidFill>
                <a:schemeClr val="tx1"/>
              </a:solidFill>
              <a:latin typeface="+mn-ea"/>
              <a:cs typeface="+mn-ea"/>
            </a:endParaRPr>
          </a:p>
        </p:txBody>
      </p:sp>
      <p:pic>
        <p:nvPicPr>
          <p:cNvPr id="3" name="图片 2" descr="7.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5400" y="2362200"/>
            <a:ext cx="6101715" cy="31407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6093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零知识证明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1592580"/>
            <a:ext cx="2592070" cy="451929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零知识证明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(ZKP)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基本原理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证明知道某个秘密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不泄露秘密本身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交互式验证过程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三大特性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完整性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真实陈述必被接受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可靠性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虚假陈述被拒绝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零知识性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不泄露额外信息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343400" y="1600200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与签名关系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数字签名可视为非交互式</a:t>
            </a: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ZKP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提供更高效的验证方式案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5" name="图片 14" descr="7.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9235" y="2993390"/>
            <a:ext cx="5008245" cy="253873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897755" y="5714365"/>
            <a:ext cx="6334125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+mn-ea"/>
                <a:cs typeface="+mn-ea"/>
              </a:rPr>
              <a:t>"</a:t>
            </a:r>
            <a:r>
              <a:rPr lang="zh-CN" altLang="en-US" sz="1600" b="0">
                <a:solidFill>
                  <a:schemeClr val="tx1"/>
                </a:solidFill>
                <a:latin typeface="+mn-ea"/>
                <a:cs typeface="+mn-ea"/>
              </a:rPr>
              <a:t>零知识证明示例</a:t>
            </a:r>
            <a:r>
              <a:rPr lang="en-US" altLang="zh-CN" sz="1600" b="0">
                <a:solidFill>
                  <a:schemeClr val="tx1"/>
                </a:solidFill>
                <a:latin typeface="+mn-ea"/>
                <a:cs typeface="+mn-ea"/>
              </a:rPr>
              <a:t>"</a:t>
            </a:r>
            <a:endParaRPr lang="en-US" altLang="zh-CN" sz="1600" b="0">
              <a:solidFill>
                <a:schemeClr val="tx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54457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RSA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签名标准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619250"/>
            <a:ext cx="199009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RSA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签名标准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1950720"/>
            <a:ext cx="2546350" cy="445579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RSA PKCS#1 v1.5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最早的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RSA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签名标准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仍被广泛使用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存在已知安全隐患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RSA-PSS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现代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RSA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签名方案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提供安全性证明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更安全的填充机制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实现注意事项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正确的参数选择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安全的密钥长度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随机数生成器质量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9" name="TextBox 11"/>
          <p:cNvSpPr txBox="1"/>
          <p:nvPr/>
        </p:nvSpPr>
        <p:spPr>
          <a:xfrm>
            <a:off x="6324600" y="5486400"/>
            <a:ext cx="124650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RSA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签名流程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3" name="图片 12" descr="7.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8200" y="1897380"/>
            <a:ext cx="4785360" cy="33680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54457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ECDSA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619250"/>
            <a:ext cx="2552700" cy="448056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椭圆曲线数字签名算法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ECDSA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特点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基于椭圆曲线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密钥长度更短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计算效率更高</a:t>
            </a:r>
            <a:endParaRPr lang="en-US" altLang="zh-CN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关键要素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密钥生成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私钥</a:t>
            </a: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随机数</a:t>
            </a: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endParaRPr lang="en-US" altLang="zh-CN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公钥</a:t>
            </a: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: [x]G</a:t>
            </a:r>
            <a:endParaRPr lang="en-US" altLang="zh-CN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签名生成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随机数</a:t>
            </a: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k(nonce)</a:t>
            </a:r>
            <a:endParaRPr lang="en-US" altLang="zh-CN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计算</a:t>
            </a: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值</a:t>
            </a:r>
            <a:endParaRPr lang="en-US" altLang="zh-CN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签名验证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检查</a:t>
            </a: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r,s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有效性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验证等式成立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5" name="TextBox 11"/>
          <p:cNvSpPr txBox="1"/>
          <p:nvPr/>
        </p:nvSpPr>
        <p:spPr>
          <a:xfrm>
            <a:off x="6324600" y="5943600"/>
            <a:ext cx="1676400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ECDSA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认证过程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 descr="7.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6800" y="1981200"/>
            <a:ext cx="435864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54457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EdDSA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695450"/>
            <a:ext cx="2785745" cy="47739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Edwards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曲线数字签名算法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基本特征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基于</a:t>
            </a: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Edwards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曲线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确定性签名方案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更高的安全性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主要变体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1. Ed25519</a:t>
            </a:r>
            <a:endParaRPr lang="en-US" altLang="zh-CN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最常用实现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  - 128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位安全级别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高效率实现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2. Ed448</a:t>
            </a:r>
            <a:endParaRPr lang="en-US" altLang="zh-CN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更高安全级别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  - 224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位安全强度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适用关键场景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5" name="TextBox 11"/>
          <p:cNvSpPr txBox="1"/>
          <p:nvPr/>
        </p:nvSpPr>
        <p:spPr>
          <a:xfrm>
            <a:off x="6051550" y="6019800"/>
            <a:ext cx="1594485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EdDSA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签名流程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 descr="7.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8200" y="2209800"/>
            <a:ext cx="4267200" cy="34594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54457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签名特性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619250"/>
            <a:ext cx="2552700" cy="451802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签名方案特殊性质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密钥替换攻击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DSKS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攻击风险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密钥替换问题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消息替换威胁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签名可延展性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修改有效签名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产生新的签名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潜在安全隐患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安全考虑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EUF-CMA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安全性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随机数使用要求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实现细节重要性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6" name="TextBox 11"/>
          <p:cNvSpPr txBox="1"/>
          <p:nvPr/>
        </p:nvSpPr>
        <p:spPr>
          <a:xfrm>
            <a:off x="6324600" y="5105400"/>
            <a:ext cx="1493520" cy="299085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ECIES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完整流程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图片 11" descr="7.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8185" y="1969770"/>
            <a:ext cx="4920615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54457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实践建议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619250"/>
            <a:ext cx="3095625" cy="476440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实践中的注意事项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算法选择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避免使用</a:t>
            </a: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RSA PKCS#1 v1.5</a:t>
            </a:r>
            <a:endParaRPr lang="en-US" altLang="zh-CN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优先考虑</a:t>
            </a: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Ed25519</a:t>
            </a:r>
            <a:endParaRPr lang="en-US" altLang="zh-CN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根据场景选择合适方案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实现安全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安全的随机数生成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正确的参数验证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完整的错误处理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最佳实践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使用标准库实现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定期更新密钥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监控签名操作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6" name="TextBox 11"/>
          <p:cNvSpPr txBox="1"/>
          <p:nvPr/>
        </p:nvSpPr>
        <p:spPr>
          <a:xfrm>
            <a:off x="6553200" y="5562600"/>
            <a:ext cx="845820" cy="299085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PKI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体系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 descr="7.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4400" y="2743200"/>
            <a:ext cx="4305300" cy="23164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10.xml><?xml version="1.0" encoding="utf-8"?>
<p:tagLst xmlns:p="http://schemas.openxmlformats.org/presentationml/2006/main">
  <p:tag name="commondata" val="eyJoZGlkIjoiMjZiZTdmNDI5YmQ5ZGI2ZTE5OGRlYjBkN2QzN2Y1MDQifQ=="/>
</p:tagLst>
</file>

<file path=ppt/tags/tag2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3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4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5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6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7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8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9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1547</Words>
  <Application>WPS 演示</Application>
  <PresentationFormat>On-screen Show (4:3)</PresentationFormat>
  <Paragraphs>200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刘天博</cp:lastModifiedBy>
  <cp:revision>154</cp:revision>
  <dcterms:created xsi:type="dcterms:W3CDTF">2006-08-16T00:00:00Z</dcterms:created>
  <dcterms:modified xsi:type="dcterms:W3CDTF">2025-02-16T07:32:05Z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C864FA69AA6647108FA33CB89F577DCC_12</vt:lpwstr>
  </property>
  <property fmtid="{D5CDD505-2E9C-101B-9397-08002B2CF9AE}" pid="3" name="KSOProductBuildVer">
    <vt:lpwstr>2052-12.1.0.19302</vt:lpwstr>
  </property>
</Properties>
</file>