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351" r:id="rId5"/>
    <p:sldId id="258" r:id="rId6"/>
    <p:sldId id="260" r:id="rId7"/>
    <p:sldId id="452" r:id="rId8"/>
    <p:sldId id="453" r:id="rId9"/>
    <p:sldId id="454" r:id="rId10"/>
    <p:sldId id="457" r:id="rId11"/>
    <p:sldId id="456" r:id="rId12"/>
    <p:sldId id="458" r:id="rId13"/>
    <p:sldId id="459" r:id="rId14"/>
    <p:sldId id="460" r:id="rId15"/>
    <p:sldId id="461" r:id="rId16"/>
    <p:sldId id="451" r:id="rId17"/>
  </p:sldIdLst>
  <p:sldSz cx="12192000" cy="7162800"/>
  <p:notesSz cx="6858000" cy="9144000"/>
  <p:embeddedFontLst>
    <p:embeddedFont>
      <p:font typeface="Calibri" panose="020F0502020204030204" charset="0"/>
      <p:regular r:id="rId22"/>
      <p:bold r:id="rId23"/>
      <p:italic r:id="rId24"/>
      <p:boldItalic r:id="rId25"/>
    </p:embeddedFont>
  </p:embeddedFontLst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天博" initials="刘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22.xml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02532" y="1143000"/>
            <a:ext cx="525293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tags" Target="../tags/tag1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tags" Target="../tags/tag1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5.png"/><Relationship Id="rId7" Type="http://schemas.openxmlformats.org/officeDocument/2006/relationships/image" Target="../media/image11.png"/><Relationship Id="rId6" Type="http://schemas.openxmlformats.org/officeDocument/2006/relationships/tags" Target="../tags/tag2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0" Type="http://schemas.openxmlformats.org/officeDocument/2006/relationships/notesSlide" Target="../notesSlides/notesSlide11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tags" Target="../tags/tag2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7.png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tags" Target="../tags/tag2.xml"/><Relationship Id="rId6" Type="http://schemas.openxmlformats.org/officeDocument/2006/relationships/tags" Target="../tags/tag1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1.png"/><Relationship Id="rId7" Type="http://schemas.openxmlformats.org/officeDocument/2006/relationships/image" Target="../media/image11.png"/><Relationship Id="rId6" Type="http://schemas.openxmlformats.org/officeDocument/2006/relationships/tags" Target="../tags/tag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image" Target="../media/image11.png"/><Relationship Id="rId6" Type="http://schemas.openxmlformats.org/officeDocument/2006/relationships/tags" Target="../tags/tag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2.png"/><Relationship Id="rId7" Type="http://schemas.openxmlformats.org/officeDocument/2006/relationships/image" Target="../media/image11.png"/><Relationship Id="rId6" Type="http://schemas.openxmlformats.org/officeDocument/2006/relationships/tags" Target="../tags/tag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0" Type="http://schemas.openxmlformats.org/officeDocument/2006/relationships/notesSlide" Target="../notesSlides/notesSlide5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3.png"/><Relationship Id="rId7" Type="http://schemas.openxmlformats.org/officeDocument/2006/relationships/image" Target="../media/image11.png"/><Relationship Id="rId6" Type="http://schemas.openxmlformats.org/officeDocument/2006/relationships/tags" Target="../tags/tag1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0" Type="http://schemas.openxmlformats.org/officeDocument/2006/relationships/notesSlide" Target="../notesSlides/notesSlide6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image" Target="../media/image24.png"/><Relationship Id="rId7" Type="http://schemas.openxmlformats.org/officeDocument/2006/relationships/image" Target="../media/image11.png"/><Relationship Id="rId6" Type="http://schemas.openxmlformats.org/officeDocument/2006/relationships/tags" Target="../tags/tag1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tags" Target="../tags/tag1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38100"/>
            <a:ext cx="1136650" cy="80264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20" y="828040"/>
            <a:ext cx="773430" cy="89535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900" y="1127760"/>
            <a:ext cx="651510" cy="40386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360" y="462280"/>
            <a:ext cx="695960" cy="37465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800" y="948690"/>
            <a:ext cx="476250" cy="54737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6750" y="717550"/>
            <a:ext cx="450850" cy="52324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9780" y="749300"/>
            <a:ext cx="318770" cy="36957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6330" y="1206500"/>
            <a:ext cx="187960" cy="2159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180" y="662940"/>
            <a:ext cx="179070" cy="20574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00970" y="128270"/>
            <a:ext cx="170180" cy="19685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3286125" y="2123440"/>
            <a:ext cx="5619750" cy="125476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indent="0" algn="l">
              <a:lnSpc>
                <a:spcPts val="9880"/>
              </a:lnSpc>
              <a:spcBef>
                <a:spcPct val="0"/>
              </a:spcBef>
              <a:defRPr/>
            </a:pPr>
            <a:r>
              <a:rPr lang="zh-CN" altLang="en-US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密码学及</a:t>
            </a:r>
            <a:r>
              <a:rPr lang="zh-CN" altLang="en-US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应用</a:t>
            </a:r>
            <a:endParaRPr lang="zh-CN" altLang="en-US" sz="7200" b="0" i="0" spc="1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6" name="图片 15" descr="lo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14700" y="5308600"/>
            <a:ext cx="5382260" cy="7239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038600" y="3352800"/>
            <a:ext cx="4323080" cy="513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基于</a:t>
            </a:r>
            <a:r>
              <a:rPr lang="en-US" altLang="zh-CN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JavaScript</a:t>
            </a: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的密码学</a:t>
            </a: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教程</a:t>
            </a:r>
            <a:endParaRPr lang="zh-CN" altLang="en-US" sz="2400" b="1" spc="4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630555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非对称加密：密钥分发问题的解决方案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则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1524000"/>
            <a:ext cx="4171950" cy="157797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密钥分发问题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对称加密的主要缺陷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需要预先共享密钥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多方通信场景下的困境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62600" y="1447800"/>
            <a:ext cx="6096000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三大应用场景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1. DH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密钥交换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安全建立共享密钥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无需预先会面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基于数学难题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2.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非对称加密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公钥：公开用于加密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私钥：保密用于解密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 RSA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算法实现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3.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数字签名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使用私钥签名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公钥验证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确保消息真实性知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51282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密码学的两个世界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1524000"/>
            <a:ext cx="4171950" cy="379666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理论密码学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研究者背景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学术界和高校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工业界特定部门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政府机构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研究特点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发表论文和演讲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偏重理论证明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不一定立即实用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知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62600" y="1524000"/>
            <a:ext cx="3775075" cy="38735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实用密码学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应用场景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网上银行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即时通讯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电子支付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关注重点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算法安全级别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运行时间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实际性能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础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61772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密码学的发展路径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则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1524000"/>
            <a:ext cx="2853055" cy="508000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理想的密码算法生命周期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概念提出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密码学家提出新想法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理论验证可行性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标准化过程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公开竞赛评选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专家审查分析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形成正式标准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实现与应用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多语言实现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程序库开发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实际部署使用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62600" y="1447800"/>
            <a:ext cx="431101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成功案例分析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AES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标准的诞生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NIST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标准化流程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开源实现的重要性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2" name="图片 1" descr="1.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8800" y="3258820"/>
            <a:ext cx="5556250" cy="32848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61772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重要警示与总结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1524000"/>
            <a:ext cx="2853055" cy="158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核心警示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密码学难以完全掌握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不要独自设计密码系统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依赖专家和既有标准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62600" y="1447800"/>
            <a:ext cx="4311015" cy="51250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本章要点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1.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基础概念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协议与安全的关系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密码学的基本功能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敌手模型的重要性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2.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两大体系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对称密码：高效但难分发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非对称密码：灵活但较慢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3.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实践指导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遵循标准化流程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重视安全性评估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持续学习更新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0" y="1460500"/>
            <a:ext cx="3606800" cy="3060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802640" y="259080"/>
            <a:ext cx="508508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一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、</a:t>
            </a: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下一步建议</a:t>
            </a:r>
            <a:endParaRPr lang="en-US" sz="1100"/>
          </a:p>
        </p:txBody>
      </p:sp>
      <p:sp>
        <p:nvSpPr>
          <p:cNvPr id="11" name="TextBox 11"/>
          <p:cNvSpPr txBox="1"/>
          <p:nvPr/>
        </p:nvSpPr>
        <p:spPr>
          <a:xfrm>
            <a:off x="5447030" y="2204720"/>
            <a:ext cx="426847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u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深入学习标准算法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447030" y="2740660"/>
            <a:ext cx="496062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u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关注最新安全威胁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171700" y="2449830"/>
            <a:ext cx="1463040" cy="90551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565"/>
              </a:lnSpc>
              <a:spcBef>
                <a:spcPct val="0"/>
              </a:spcBef>
              <a:defRPr/>
            </a:pPr>
            <a:r>
              <a:rPr lang="en-US" sz="4800" b="0" i="0" spc="80" baseline="0">
                <a:solidFill>
                  <a:srgbClr val="FFFFFF"/>
                </a:solidFill>
                <a:latin typeface="Times New Roman" panose="02020603050405020304" charset="0"/>
              </a:rPr>
              <a:t>总</a:t>
            </a:r>
            <a:r>
              <a:rPr lang="en-US" sz="4800" b="0" i="0" spc="-9510" baseline="0">
                <a:solidFill>
                  <a:srgbClr val="FFFFFF"/>
                </a:solidFill>
                <a:latin typeface="Times New Roman" panose="02020603050405020304" charset="0"/>
              </a:rPr>
              <a:t>结</a:t>
            </a:r>
            <a:endParaRPr lang="en-US" sz="1100">
              <a:latin typeface="Times New Roman" panose="02020603050405020304" charset="0"/>
            </a:endParaRPr>
          </a:p>
          <a:p>
            <a:pPr indent="1270">
              <a:lnSpc>
                <a:spcPts val="3565"/>
              </a:lnSpc>
              <a:spcBef>
                <a:spcPct val="0"/>
              </a:spcBef>
            </a:pPr>
            <a:r>
              <a:rPr lang="zh-CN" altLang="en-US" sz="3995" b="0" i="0" baseline="0">
                <a:solidFill>
                  <a:srgbClr val="000000"/>
                </a:solidFill>
                <a:latin typeface="Times New Roman" panose="02020603050405020304" charset="0"/>
              </a:rPr>
              <a:t>建议</a:t>
            </a:r>
            <a:endParaRPr lang="zh-CN" altLang="en-US" sz="3995" b="0" i="0" baseline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447030" y="3279140"/>
            <a:ext cx="557022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u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保持谨慎使用态度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9" name="图片 18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2360295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zh-CN" altLang="en-US" sz="2400" b="0" i="0" baseline="0">
                <a:solidFill>
                  <a:srgbClr val="585858"/>
                </a:solidFill>
                <a:latin typeface="Times New Roman" panose="02020603050405020304" charset="0"/>
              </a:rPr>
              <a:t>前言</a:t>
            </a:r>
            <a:r>
              <a:rPr lang="en-US" sz="2400" b="0" i="0" baseline="0">
                <a:solidFill>
                  <a:srgbClr val="585858"/>
                </a:solidFill>
                <a:latin typeface="Times New Roman" panose="02020603050405020304" charset="0"/>
              </a:rPr>
              <a:t>、</a:t>
            </a:r>
            <a:r>
              <a:rPr lang="zh-CN" altLang="en-US" sz="2400" b="0" i="0" baseline="0">
                <a:solidFill>
                  <a:srgbClr val="585858"/>
                </a:solidFill>
                <a:latin typeface="Times New Roman" panose="02020603050405020304" charset="0"/>
              </a:rPr>
              <a:t>课程</a:t>
            </a:r>
            <a:r>
              <a:rPr lang="zh-CN" altLang="en-US" sz="2400" b="0" i="0" baseline="0">
                <a:solidFill>
                  <a:srgbClr val="585858"/>
                </a:solidFill>
                <a:latin typeface="Times New Roman" panose="02020603050405020304" charset="0"/>
              </a:rPr>
              <a:t>简介</a:t>
            </a:r>
            <a:endParaRPr lang="zh-CN" altLang="en-US" sz="2400" b="0" i="0" baseline="0">
              <a:solidFill>
                <a:srgbClr val="585858"/>
              </a:solidFill>
              <a:latin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2817840" y="258973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p>
            <a:pPr fontAlgn="auto"/>
            <a:endParaRPr lang="zh-CN" altLang="fr-CA" noProof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685800" y="1128395"/>
          <a:ext cx="5866130" cy="1968500"/>
        </p:xfrm>
        <a:graphic>
          <a:graphicData uri="http://schemas.openxmlformats.org/drawingml/2006/table">
            <a:tbl>
              <a:tblPr/>
              <a:tblGrid>
                <a:gridCol w="1050925"/>
                <a:gridCol w="2027238"/>
                <a:gridCol w="935037"/>
                <a:gridCol w="1852930"/>
              </a:tblGrid>
              <a:tr h="393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课程名称</a:t>
                      </a:r>
                      <a:endParaRPr lang="en-US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密码学及</a:t>
                      </a:r>
                      <a:r>
                        <a:rPr lang="zh-CN" alt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应用</a:t>
                      </a:r>
                      <a:endParaRPr lang="zh-CN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93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任课教师</a:t>
                      </a:r>
                      <a:endParaRPr lang="en-US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刘天博</a:t>
                      </a:r>
                      <a:endParaRPr lang="zh-CN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授课班级</a:t>
                      </a:r>
                      <a:endParaRPr lang="en-US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区块链工程23级</a:t>
                      </a:r>
                      <a:endParaRPr lang="en-US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课程总学时</a:t>
                      </a:r>
                      <a:endParaRPr lang="en-US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45学时</a:t>
                      </a:r>
                      <a:endParaRPr lang="en-US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学 分</a:t>
                      </a:r>
                      <a:endParaRPr lang="en-US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2.5学分</a:t>
                      </a:r>
                      <a:endParaRPr lang="en-US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理论学时数</a:t>
                      </a:r>
                      <a:endParaRPr lang="en-US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30学时</a:t>
                      </a:r>
                      <a:endParaRPr lang="en-US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实验学时数</a:t>
                      </a:r>
                      <a:endParaRPr lang="en-US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15学时</a:t>
                      </a:r>
                      <a:endParaRPr lang="en-US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考试形式</a:t>
                      </a:r>
                      <a:endParaRPr lang="en-US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期末考试</a:t>
                      </a:r>
                      <a:endParaRPr lang="en-US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考核时间</a:t>
                      </a:r>
                      <a:endParaRPr lang="en-US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期末</a:t>
                      </a:r>
                      <a:endParaRPr lang="en-US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609600" y="3352800"/>
            <a:ext cx="6830060" cy="2768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>
              <a:lnSpc>
                <a:spcPct val="150000"/>
              </a:lnSpc>
            </a:pPr>
            <a:r>
              <a:rPr lang="zh-CN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教师姓名：</a:t>
            </a:r>
            <a:r>
              <a:rPr 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刘天博</a:t>
            </a:r>
            <a:r>
              <a:rPr lang="en-US" altLang="zh-CN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endParaRPr lang="en-US" altLang="zh-CN" b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304800">
              <a:lnSpc>
                <a:spcPct val="150000"/>
              </a:lnSpc>
            </a:pPr>
            <a:r>
              <a:rPr lang="zh-CN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联系方式：</a:t>
            </a:r>
            <a:r>
              <a:rPr 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15927352722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、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ltb4869@163.com</a:t>
            </a:r>
            <a:endParaRPr lang="en-US" altLang="en-US" b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304800">
              <a:lnSpc>
                <a:spcPct val="200000"/>
              </a:lnSpc>
            </a:pPr>
            <a:r>
              <a:rPr lang="zh-CN" altLang="en-US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使用教材：《深入浅出密码学》，戴维</a:t>
            </a:r>
            <a:r>
              <a:rPr lang="en-US" altLang="zh-CN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·</a:t>
            </a:r>
            <a:r>
              <a:rPr lang="zh-CN" altLang="en-US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王编著，中国工信出版集团、人民邮电出版社，</a:t>
            </a:r>
            <a:r>
              <a:rPr lang="en-US" altLang="zh-CN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2023.1</a:t>
            </a:r>
            <a:r>
              <a:rPr lang="zh-CN" altLang="en-US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</a:t>
            </a:r>
            <a:r>
              <a:rPr lang="en-US" altLang="zh-CN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62.00</a:t>
            </a:r>
            <a:r>
              <a:rPr lang="zh-CN" altLang="en-US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元，</a:t>
            </a:r>
            <a:r>
              <a:rPr lang="en-US" altLang="zh-CN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ISBN</a:t>
            </a:r>
            <a:r>
              <a:rPr lang="zh-CN" altLang="en-US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  <a:r>
              <a:rPr lang="en-US" altLang="zh-CN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9787115600349</a:t>
            </a:r>
            <a:r>
              <a:rPr lang="en-US" altLang="zh-CN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81</a:t>
            </a:r>
            <a:endParaRPr lang="en-US" altLang="zh-CN" sz="1200" b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304800">
              <a:lnSpc>
                <a:spcPct val="200000"/>
              </a:lnSpc>
            </a:pPr>
            <a:r>
              <a:rPr lang="zh-CN" altLang="en-US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选读：</a:t>
            </a:r>
            <a:endParaRPr lang="zh-CN" altLang="en-US" sz="1200" b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304800">
              <a:lnSpc>
                <a:spcPct val="200000"/>
              </a:lnSpc>
            </a:pPr>
            <a:r>
              <a:rPr lang="zh-CN" altLang="en-US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《图解密码技术》，（日）结城浩著，中国工信出版集团、人民邮电出版社，</a:t>
            </a:r>
            <a:r>
              <a:rPr lang="en-US" altLang="zh-CN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2016.6</a:t>
            </a:r>
            <a:r>
              <a:rPr lang="zh-CN" altLang="en-US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</a:t>
            </a:r>
            <a:r>
              <a:rPr lang="en-US" altLang="zh-CN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89.00</a:t>
            </a:r>
            <a:r>
              <a:rPr lang="zh-CN" altLang="en-US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元，</a:t>
            </a:r>
            <a:r>
              <a:rPr lang="en-US" altLang="zh-CN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ISBN</a:t>
            </a:r>
            <a:r>
              <a:rPr lang="zh-CN" altLang="en-US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  <a:r>
              <a:rPr lang="en-US" altLang="zh-CN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9787115424914</a:t>
            </a:r>
            <a:r>
              <a:rPr lang="en-US" altLang="zh-CN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endParaRPr lang="en-US" altLang="zh-CN" sz="1200" b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4110" y="1219200"/>
            <a:ext cx="4384040" cy="47840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40" y="2458720"/>
            <a:ext cx="473710" cy="47498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140" y="2546350"/>
            <a:ext cx="297180" cy="29591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250" y="2336800"/>
            <a:ext cx="8890" cy="106172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818640" y="2320290"/>
            <a:ext cx="2379980" cy="73152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5760"/>
              </a:lnSpc>
              <a:spcBef>
                <a:spcPct val="0"/>
              </a:spcBef>
              <a:defRPr/>
            </a:pPr>
            <a:r>
              <a:rPr lang="en-US" sz="4200" b="0" i="0" spc="60" baseline="0">
                <a:solidFill>
                  <a:srgbClr val="000000"/>
                </a:solidFill>
                <a:latin typeface="Times New Roman" panose="02020603050405020304" charset="0"/>
              </a:rPr>
              <a:t>学习目</a:t>
            </a:r>
            <a:r>
              <a:rPr lang="en-US" sz="4200" b="0" i="0" baseline="0">
                <a:solidFill>
                  <a:srgbClr val="000000"/>
                </a:solidFill>
                <a:latin typeface="Times New Roman" panose="02020603050405020304" charset="0"/>
              </a:rPr>
              <a:t>标</a:t>
            </a:r>
            <a:endParaRPr lang="en-US" sz="1100">
              <a:latin typeface="Times New Roman" panose="02020603050405020304" charset="0"/>
            </a:endParaRPr>
          </a:p>
        </p:txBody>
      </p:sp>
      <p:sp>
        <p:nvSpPr>
          <p:cNvPr id="9" name="TextBox 9"/>
          <p:cNvSpPr txBox="1"/>
          <p:nvPr>
            <p:custDataLst>
              <p:tags r:id="rId6"/>
            </p:custDataLst>
          </p:nvPr>
        </p:nvSpPr>
        <p:spPr>
          <a:xfrm>
            <a:off x="4958080" y="193006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>
            <p:custDataLst>
              <p:tags r:id="rId7"/>
            </p:custDataLst>
          </p:nvPr>
        </p:nvSpPr>
        <p:spPr>
          <a:xfrm>
            <a:off x="5415280" y="1905000"/>
            <a:ext cx="392557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理解密码学的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基本定义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>
            <p:custDataLst>
              <p:tags r:id="rId8"/>
            </p:custDataLst>
          </p:nvPr>
        </p:nvSpPr>
        <p:spPr>
          <a:xfrm>
            <a:off x="4958080" y="246600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9"/>
            </p:custDataLst>
          </p:nvPr>
        </p:nvSpPr>
        <p:spPr>
          <a:xfrm>
            <a:off x="5415280" y="2440940"/>
            <a:ext cx="46189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掌握理论密码学与实用密码学的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区别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>
            <p:custDataLst>
              <p:tags r:id="rId10"/>
            </p:custDataLst>
          </p:nvPr>
        </p:nvSpPr>
        <p:spPr>
          <a:xfrm>
            <a:off x="4958080" y="300194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Box 14"/>
          <p:cNvSpPr txBox="1"/>
          <p:nvPr>
            <p:custDataLst>
              <p:tags r:id="rId11"/>
            </p:custDataLst>
          </p:nvPr>
        </p:nvSpPr>
        <p:spPr>
          <a:xfrm>
            <a:off x="5415280" y="2976880"/>
            <a:ext cx="401193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了解密码学的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核心概念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14450" y="3027680"/>
            <a:ext cx="2903220" cy="32385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550"/>
              </a:lnSpc>
              <a:spcBef>
                <a:spcPct val="0"/>
              </a:spcBef>
              <a:defRPr/>
            </a:pP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Lear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ing 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Ob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je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ti</a:t>
            </a:r>
            <a:r>
              <a:rPr lang="en-US" sz="2100" b="0" i="0" spc="-2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es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Box 16"/>
          <p:cNvSpPr txBox="1"/>
          <p:nvPr>
            <p:custDataLst>
              <p:tags r:id="rId12"/>
            </p:custDataLst>
          </p:nvPr>
        </p:nvSpPr>
        <p:spPr>
          <a:xfrm>
            <a:off x="4958080" y="353788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TextBox 17"/>
          <p:cNvSpPr txBox="1"/>
          <p:nvPr>
            <p:custDataLst>
              <p:tags r:id="rId13"/>
            </p:custDataLst>
          </p:nvPr>
        </p:nvSpPr>
        <p:spPr>
          <a:xfrm>
            <a:off x="5415280" y="3512820"/>
            <a:ext cx="52285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了解密码学的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应用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09372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密码学的定义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771650"/>
            <a:ext cx="314007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什么是密码学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?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2484120"/>
            <a:ext cx="3487420" cy="116014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一门古老的科学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用于保护易受恶意用户侵扰的场景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现实世界中所有安全技术的基础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2" name="图片 1" descr="1.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0600" y="2743200"/>
            <a:ext cx="7131685" cy="29991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54457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密码学使协议安全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771650"/>
            <a:ext cx="314007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什么是协议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?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2484120"/>
            <a:ext cx="3003550" cy="18884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完成某件事情的一系列步骤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示例：武器存放协议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把武器放在地上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在树下小睡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从地上捡起武器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3" name="TextBox 11"/>
          <p:cNvSpPr txBox="1"/>
          <p:nvPr/>
        </p:nvSpPr>
        <p:spPr>
          <a:xfrm>
            <a:off x="4575810" y="1752600"/>
            <a:ext cx="3140075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核心目标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Box 12"/>
          <p:cNvSpPr txBox="1"/>
          <p:nvPr>
            <p:custDataLst>
              <p:tags r:id="rId8"/>
            </p:custDataLst>
          </p:nvPr>
        </p:nvSpPr>
        <p:spPr>
          <a:xfrm>
            <a:off x="4611370" y="2465070"/>
            <a:ext cx="3003550" cy="12433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确保通信安全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保护数据隐私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验证身份真实性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7980045" y="1752600"/>
            <a:ext cx="3140075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三大基本功能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Box 12"/>
          <p:cNvSpPr txBox="1"/>
          <p:nvPr>
            <p:custDataLst>
              <p:tags r:id="rId9"/>
            </p:custDataLst>
          </p:nvPr>
        </p:nvSpPr>
        <p:spPr>
          <a:xfrm>
            <a:off x="8001000" y="2408555"/>
            <a:ext cx="3003550" cy="4318635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保密性（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Confidentiality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）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防止未授权访问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确保信息只能被预期接收者读取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完整性（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Integrity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）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确保数据未被篡改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检测信息是否被修改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认证（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Authentication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）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验证通信双方身份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防止身份伪装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542155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对称密码：对称加密概述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2286000"/>
            <a:ext cx="3487420" cy="157734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Alice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Bob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的故事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Alice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需要向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Bob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发送秘密信息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通过不可信的信使传递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需要保护消息不被信使获知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础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13" name="图片 12" descr="1.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2200" y="1912620"/>
            <a:ext cx="5079365" cy="32016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41325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对称密码：对称加密概述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2484120"/>
            <a:ext cx="3487420" cy="116014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1. ENCRYPT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函数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输入：密钥和消息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输出：加密后的随机数字序列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3" name="图片 2" descr="1.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9600" y="2209800"/>
            <a:ext cx="7236460" cy="2695575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802640" y="1771650"/>
            <a:ext cx="3140075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对称加密的两个核心函数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41325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对称密码：对称加密概述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2484120"/>
            <a:ext cx="3487420" cy="116014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2. DECRYPT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函数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输入：相同的密钥和加密消息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输出：原始消息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2" name="图片 1" descr="1.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1981200"/>
            <a:ext cx="7181850" cy="2951480"/>
          </a:xfrm>
          <a:prstGeom prst="rect">
            <a:avLst/>
          </a:prstGeom>
        </p:spPr>
      </p:pic>
      <p:sp>
        <p:nvSpPr>
          <p:cNvPr id="13" name="TextBox 12"/>
          <p:cNvSpPr txBox="1"/>
          <p:nvPr>
            <p:custDataLst>
              <p:tags r:id="rId9"/>
            </p:custDataLst>
          </p:nvPr>
        </p:nvSpPr>
        <p:spPr>
          <a:xfrm>
            <a:off x="4191000" y="4495800"/>
            <a:ext cx="3487420" cy="1842135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实际应用特点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加解密速度快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计算资源消耗少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适合大量数据加密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需要提前共享密钥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息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771650"/>
            <a:ext cx="3140075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对称加密的两个核心函数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09372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Kerckhoff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原则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1524000"/>
            <a:ext cx="4171950" cy="236664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核心论述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"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系统的安全性应该仅依赖于密钥的保密性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"  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历史背景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密码学发展的重要里程碑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改变了人们对密码系统安全性的认知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62600" y="1447800"/>
            <a:ext cx="609600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重要含义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1.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算法公开性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加密算法应该完全公开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接受公众审查和验证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促进密码学发展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2.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密钥保密性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只有密钥需要保密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系统安全性基于密钥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定期更新密钥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AES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竞赛案例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NIST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组织的国际竞赛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经过多年公开分析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最终成为可靠标准础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10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1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2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3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4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5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6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7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8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9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2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20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21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22.xml><?xml version="1.0" encoding="utf-8"?>
<p:tagLst xmlns:p="http://schemas.openxmlformats.org/presentationml/2006/main">
  <p:tag name="commondata" val="eyJoZGlkIjoiMjZiZTdmNDI5YmQ5ZGI2ZTE5OGRlYjBkN2QzN2Y1MDQifQ=="/>
</p:tagLst>
</file>

<file path=ppt/tags/tag3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4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5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6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7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8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9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2333</Words>
  <Application>WPS 演示</Application>
  <PresentationFormat>On-screen Show (4:3)</PresentationFormat>
  <Paragraphs>284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刘天博</cp:lastModifiedBy>
  <cp:revision>102</cp:revision>
  <dcterms:created xsi:type="dcterms:W3CDTF">2006-08-16T00:00:00Z</dcterms:created>
  <dcterms:modified xsi:type="dcterms:W3CDTF">2025-02-12T11:15:31Z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C864FA69AA6647108FA33CB89F577DCC_12</vt:lpwstr>
  </property>
  <property fmtid="{D5CDD505-2E9C-101B-9397-08002B2CF9AE}" pid="3" name="KSOProductBuildVer">
    <vt:lpwstr>2052-12.1.0.19302</vt:lpwstr>
  </property>
</Properties>
</file>