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0" r:id="rId6"/>
    <p:sldId id="452" r:id="rId7"/>
    <p:sldId id="464" r:id="rId8"/>
    <p:sldId id="465" r:id="rId9"/>
    <p:sldId id="453" r:id="rId10"/>
    <p:sldId id="454" r:id="rId11"/>
    <p:sldId id="466" r:id="rId12"/>
    <p:sldId id="467" r:id="rId13"/>
    <p:sldId id="477" r:id="rId14"/>
    <p:sldId id="457" r:id="rId15"/>
    <p:sldId id="456" r:id="rId16"/>
    <p:sldId id="478" r:id="rId17"/>
    <p:sldId id="458" r:id="rId18"/>
    <p:sldId id="459" r:id="rId19"/>
    <p:sldId id="460" r:id="rId20"/>
    <p:sldId id="479" r:id="rId21"/>
    <p:sldId id="461" r:id="rId22"/>
    <p:sldId id="451" r:id="rId23"/>
  </p:sldIdLst>
  <p:sldSz cx="12192000" cy="7162800"/>
  <p:notesSz cx="6858000" cy="9144000"/>
  <p:embeddedFontLst>
    <p:embeddedFont>
      <p:font typeface="Calibri" panose="020F0502020204030204" charset="0"/>
      <p:regular r:id="rId28"/>
      <p:bold r:id="rId29"/>
      <p:italic r:id="rId30"/>
      <p:boldItalic r:id="rId31"/>
    </p:embeddedFont>
  </p:embeddedFontLst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天博" initials="刘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32.xml"/><Relationship Id="rId31" Type="http://schemas.openxmlformats.org/officeDocument/2006/relationships/font" Target="fonts/font4.fntdata"/><Relationship Id="rId30" Type="http://schemas.openxmlformats.org/officeDocument/2006/relationships/font" Target="fonts/font3.fntdata"/><Relationship Id="rId3" Type="http://schemas.openxmlformats.org/officeDocument/2006/relationships/slide" Target="slides/slide1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02532" y="1143000"/>
            <a:ext cx="525293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image" Target="../media/image11.png"/><Relationship Id="rId6" Type="http://schemas.openxmlformats.org/officeDocument/2006/relationships/tags" Target="../tags/tag18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4" Type="http://schemas.openxmlformats.org/officeDocument/2006/relationships/notesSlide" Target="../notesSlides/notesSlide9.x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1.png"/><Relationship Id="rId11" Type="http://schemas.openxmlformats.org/officeDocument/2006/relationships/image" Target="../media/image30.png"/><Relationship Id="rId10" Type="http://schemas.openxmlformats.org/officeDocument/2006/relationships/image" Target="../media/image29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image" Target="../media/image11.png"/><Relationship Id="rId6" Type="http://schemas.openxmlformats.org/officeDocument/2006/relationships/tags" Target="../tags/tag21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4" Type="http://schemas.openxmlformats.org/officeDocument/2006/relationships/notesSlide" Target="../notesSlides/notesSlide10.x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4.png"/><Relationship Id="rId11" Type="http://schemas.openxmlformats.org/officeDocument/2006/relationships/image" Target="../media/image33.png"/><Relationship Id="rId10" Type="http://schemas.openxmlformats.org/officeDocument/2006/relationships/image" Target="../media/image32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tags" Target="../tags/tag24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image" Target="../media/image11.png"/><Relationship Id="rId6" Type="http://schemas.openxmlformats.org/officeDocument/2006/relationships/tags" Target="../tags/tag25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notesSlide" Target="../notesSlides/notesSlide12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tags" Target="../tags/tag26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tags" Target="../tags/tag27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tags" Target="../tags/tag28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tags" Target="../tags/tag29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tags" Target="../tags/tag30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tags" Target="../tags/tag31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tags" Target="../tags/tag2.xml"/><Relationship Id="rId6" Type="http://schemas.openxmlformats.org/officeDocument/2006/relationships/tags" Target="../tags/tag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tags" Target="../tags/tag8.xml"/><Relationship Id="rId7" Type="http://schemas.openxmlformats.org/officeDocument/2006/relationships/image" Target="../media/image11.png"/><Relationship Id="rId6" Type="http://schemas.openxmlformats.org/officeDocument/2006/relationships/tags" Target="../tags/tag7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1.png"/><Relationship Id="rId7" Type="http://schemas.openxmlformats.org/officeDocument/2006/relationships/image" Target="../media/image11.png"/><Relationship Id="rId6" Type="http://schemas.openxmlformats.org/officeDocument/2006/relationships/tags" Target="../tags/tag9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2.png"/><Relationship Id="rId7" Type="http://schemas.openxmlformats.org/officeDocument/2006/relationships/image" Target="../media/image11.png"/><Relationship Id="rId6" Type="http://schemas.openxmlformats.org/officeDocument/2006/relationships/tags" Target="../tags/tag10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4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3.png"/><Relationship Id="rId7" Type="http://schemas.openxmlformats.org/officeDocument/2006/relationships/image" Target="../media/image11.png"/><Relationship Id="rId6" Type="http://schemas.openxmlformats.org/officeDocument/2006/relationships/tags" Target="../tags/tag11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4.png"/><Relationship Id="rId7" Type="http://schemas.openxmlformats.org/officeDocument/2006/relationships/image" Target="../media/image11.png"/><Relationship Id="rId6" Type="http://schemas.openxmlformats.org/officeDocument/2006/relationships/tags" Target="../tags/tag12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6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tags" Target="../tags/tag13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image" Target="../media/image25.png"/><Relationship Id="rId7" Type="http://schemas.openxmlformats.org/officeDocument/2006/relationships/image" Target="../media/image11.png"/><Relationship Id="rId6" Type="http://schemas.openxmlformats.org/officeDocument/2006/relationships/tags" Target="../tags/tag14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6" Type="http://schemas.openxmlformats.org/officeDocument/2006/relationships/notesSlide" Target="../notesSlides/notesSlide8.x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8.png"/><Relationship Id="rId13" Type="http://schemas.openxmlformats.org/officeDocument/2006/relationships/tags" Target="../tags/tag17.xml"/><Relationship Id="rId12" Type="http://schemas.openxmlformats.org/officeDocument/2006/relationships/image" Target="../media/image27.png"/><Relationship Id="rId11" Type="http://schemas.openxmlformats.org/officeDocument/2006/relationships/tags" Target="../tags/tag16.xml"/><Relationship Id="rId10" Type="http://schemas.openxmlformats.org/officeDocument/2006/relationships/image" Target="../media/image26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38100"/>
            <a:ext cx="1136650" cy="80264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20" y="828040"/>
            <a:ext cx="773430" cy="89535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0" y="1127760"/>
            <a:ext cx="651510" cy="40386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360" y="462280"/>
            <a:ext cx="695960" cy="37465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800" y="948690"/>
            <a:ext cx="476250" cy="54737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750" y="717550"/>
            <a:ext cx="450850" cy="52324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780" y="749300"/>
            <a:ext cx="318770" cy="36957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6330" y="1206500"/>
            <a:ext cx="187960" cy="215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180" y="662940"/>
            <a:ext cx="179070" cy="20574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0970" y="128270"/>
            <a:ext cx="170180" cy="19685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4232910" y="2123440"/>
            <a:ext cx="3726180" cy="125476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indent="0" algn="l">
              <a:lnSpc>
                <a:spcPts val="9880"/>
              </a:lnSpc>
              <a:spcBef>
                <a:spcPct val="0"/>
              </a:spcBef>
              <a:defRPr/>
            </a:pPr>
            <a:r>
              <a:rPr lang="zh-CN" altLang="en-US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哈希</a:t>
            </a:r>
            <a:r>
              <a:rPr lang="zh-CN" altLang="en-US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函数</a:t>
            </a:r>
            <a:endParaRPr lang="zh-CN" altLang="en-US" sz="7200" b="0" i="0" spc="1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" name="图片 15" descr="lo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4700" y="5308600"/>
            <a:ext cx="5382260" cy="7239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038600" y="3352800"/>
            <a:ext cx="4323080" cy="513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基于</a:t>
            </a:r>
            <a:r>
              <a:rPr lang="en-US" altLang="zh-CN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JavaScript</a:t>
            </a: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的密码学</a:t>
            </a: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教程</a:t>
            </a:r>
            <a:endParaRPr lang="zh-CN" altLang="en-US" sz="2400" b="1" spc="4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41325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哈希函数内部结构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1524000"/>
            <a:ext cx="1909445" cy="38671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置换示例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TextBox 12"/>
          <p:cNvSpPr txBox="1"/>
          <p:nvPr>
            <p:custDataLst>
              <p:tags r:id="rId8"/>
            </p:custDataLst>
          </p:nvPr>
        </p:nvSpPr>
        <p:spPr>
          <a:xfrm>
            <a:off x="838200" y="3535045"/>
            <a:ext cx="1909445" cy="386715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海绵结构的置换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2"/>
          <p:cNvSpPr txBox="1"/>
          <p:nvPr>
            <p:custDataLst>
              <p:tags r:id="rId9"/>
            </p:custDataLst>
          </p:nvPr>
        </p:nvSpPr>
        <p:spPr>
          <a:xfrm>
            <a:off x="6938010" y="3505200"/>
            <a:ext cx="1793240" cy="386715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海绵结构的分割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7" name="图片 16" descr="2.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24200" y="1412240"/>
            <a:ext cx="4236720" cy="1940560"/>
          </a:xfrm>
          <a:prstGeom prst="rect">
            <a:avLst/>
          </a:prstGeom>
        </p:spPr>
      </p:pic>
      <p:pic>
        <p:nvPicPr>
          <p:cNvPr id="19" name="图片 18" descr="2.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00400" y="3427730"/>
            <a:ext cx="3055620" cy="2301240"/>
          </a:xfrm>
          <a:prstGeom prst="rect">
            <a:avLst/>
          </a:prstGeom>
        </p:spPr>
      </p:pic>
      <p:pic>
        <p:nvPicPr>
          <p:cNvPr id="20" name="图片 19" descr="2.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34400" y="3352800"/>
            <a:ext cx="337566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41325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哈希函数内部结构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1524000"/>
            <a:ext cx="1603375" cy="38671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海绵结构的吸收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TextBox 12"/>
          <p:cNvSpPr txBox="1"/>
          <p:nvPr>
            <p:custDataLst>
              <p:tags r:id="rId8"/>
            </p:custDataLst>
          </p:nvPr>
        </p:nvSpPr>
        <p:spPr>
          <a:xfrm>
            <a:off x="838200" y="3535045"/>
            <a:ext cx="1909445" cy="386715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海绵结构的迭代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2"/>
          <p:cNvSpPr txBox="1"/>
          <p:nvPr>
            <p:custDataLst>
              <p:tags r:id="rId9"/>
            </p:custDataLst>
          </p:nvPr>
        </p:nvSpPr>
        <p:spPr>
          <a:xfrm>
            <a:off x="6404610" y="3505200"/>
            <a:ext cx="1671320" cy="386715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海绵结构的挤出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 descr="2.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4600" y="1524000"/>
            <a:ext cx="4175760" cy="1950720"/>
          </a:xfrm>
          <a:prstGeom prst="rect">
            <a:avLst/>
          </a:prstGeom>
        </p:spPr>
      </p:pic>
      <p:pic>
        <p:nvPicPr>
          <p:cNvPr id="11" name="图片 10" descr="2.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90800" y="3581400"/>
            <a:ext cx="3832860" cy="2621280"/>
          </a:xfrm>
          <a:prstGeom prst="rect">
            <a:avLst/>
          </a:prstGeom>
        </p:spPr>
      </p:pic>
      <p:pic>
        <p:nvPicPr>
          <p:cNvPr id="14" name="图片 13" descr="2.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48600" y="3810000"/>
            <a:ext cx="4297680" cy="24155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41325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哈希函数内部结构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1798320"/>
            <a:ext cx="6317615" cy="422465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Merkle-Damg</a:t>
            </a:r>
            <a:r>
              <a:rPr lang="en-US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å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rd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结构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(SHA-2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  [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消息块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1]   [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消息块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2]   [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消息块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3]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      </a:t>
            </a:r>
            <a:r>
              <a:rPr lang="en-US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↓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       </a:t>
            </a:r>
            <a:r>
              <a:rPr lang="en-US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↓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       </a:t>
            </a:r>
            <a:r>
              <a:rPr lang="en-US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↓</a:t>
            </a:r>
            <a:endParaRPr lang="en-US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IV </a:t>
            </a:r>
            <a:r>
              <a:rPr lang="en-US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[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压缩函数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] </a:t>
            </a:r>
            <a:r>
              <a:rPr lang="en-US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[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压缩函数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] </a:t>
            </a:r>
            <a:r>
              <a:rPr lang="en-US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[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压缩函数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] </a:t>
            </a:r>
            <a:r>
              <a:rPr lang="en-US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哈希值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海绵结构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(SHA-3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吸收阶段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消息块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[XOR] </a:t>
            </a:r>
            <a:r>
              <a:rPr lang="en-US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[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置换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] </a:t>
            </a:r>
            <a:r>
              <a:rPr lang="en-US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[XOR] </a:t>
            </a:r>
            <a:r>
              <a:rPr lang="en-US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[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置换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] </a:t>
            </a:r>
            <a:r>
              <a:rPr lang="en-US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endParaRPr lang="en-US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挤出阶段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[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置换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] </a:t>
            </a:r>
            <a:r>
              <a:rPr lang="en-US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输出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 </a:t>
            </a:r>
            <a:r>
              <a:rPr lang="en-US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[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置换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] </a:t>
            </a:r>
            <a:r>
              <a:rPr lang="en-US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输出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 </a:t>
            </a:r>
            <a:r>
              <a:rPr lang="en-US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...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-------------------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093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实际应用详解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1524000"/>
            <a:ext cx="4171950" cy="8089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哈希函数在实际中的应用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交易签名验证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62000" y="4114800"/>
            <a:ext cx="23622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哈希函数类型总结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1" name="图片 10" descr="2.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5600" y="2057400"/>
            <a:ext cx="5230495" cy="1785620"/>
          </a:xfrm>
          <a:prstGeom prst="rect">
            <a:avLst/>
          </a:prstGeom>
        </p:spPr>
      </p:pic>
      <p:pic>
        <p:nvPicPr>
          <p:cNvPr id="13" name="图片 12" descr="2.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52800" y="4191000"/>
            <a:ext cx="4427220" cy="18364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093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实际应用详解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1524000"/>
            <a:ext cx="3863340" cy="297688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密码存储最佳实践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不安全的存储方式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password_hash = sha256(password)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安全的存储方式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salt = generate_random_salt()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password_hash = sha256(password + salt)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store_in_database(password_hash, salt)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91200" y="1447800"/>
            <a:ext cx="609600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2.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区块链中的应用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Block N         Block N+1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[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交易数据</a:t>
            </a: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]      [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交易数据</a:t>
            </a: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]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[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时间戳</a:t>
            </a: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]   </a:t>
            </a:r>
            <a:r>
              <a:rPr lang="en-US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[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时间戳</a:t>
            </a: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]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[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前块哈希</a:t>
            </a: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] </a:t>
            </a:r>
            <a:r>
              <a:rPr lang="en-US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←</a:t>
            </a: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[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当前哈希</a:t>
            </a: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]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[Nonce]         [Nonce]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3.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数字签名流程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文档</a:t>
            </a: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[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哈希函数</a:t>
            </a: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] </a:t>
            </a:r>
            <a:r>
              <a:rPr lang="en-US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摘要</a:t>
            </a: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[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私钥加密</a:t>
            </a: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] </a:t>
            </a:r>
            <a:r>
              <a:rPr lang="en-US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签名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-------------------  </a:t>
            </a:r>
            <a:endParaRPr lang="en-US" altLang="zh-CN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630555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哈希函数应用场景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1524000"/>
            <a:ext cx="3587750" cy="41643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实际应用场景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密码存储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存储密码哈希值而非明文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防止密码泄露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保护用户隐私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加盐增加安全性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防止彩虹表攻击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增加破解难度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防止密码泄露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数据库被盗时保护用户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系统管理员也无法知道原密码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420100" y="1929765"/>
            <a:ext cx="316039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3.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区块链技术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区块链接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形成信任链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防止历史篡改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工作量证明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挖矿机制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共识算法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交易验证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Merkle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树结构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快速验证交易境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00600" y="1905000"/>
            <a:ext cx="324421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2.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数字签名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对消息摘要进行签名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提高签名效率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节省存储空间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提高签名效率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只需对摘要签名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而非整个文档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确保消息完整性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防止篡改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提供不可否认性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5128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哈希函数的攻击方式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1524000"/>
            <a:ext cx="3204210" cy="411988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常见攻击方法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暴力攻击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(Brute Force Attack)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穷举所有可能的输入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尝试所有可能性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计算量随输出长度指数增长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计算量巨大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256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位输出需要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2^256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次尝试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当前计算能力无法完成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针对短消息有效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输入空间较小时可行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常用于破解简单密码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077200" y="1809115"/>
            <a:ext cx="414020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3.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长度扩展攻击</a:t>
            </a: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(Length Extension Attack)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针对特定结构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Merkle-Damg</a:t>
            </a:r>
            <a:r>
              <a:rPr lang="en-US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å</a:t>
            </a: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rd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结构易受攻击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SHA-3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不受影响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影响某些</a:t>
            </a: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MAC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构造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需要特殊的构造方法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HMAC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可以防御此攻击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需要特殊防护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使用适当的填充方案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选择合适的构造方法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14800" y="1809115"/>
            <a:ext cx="416306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2.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生日攻击</a:t>
            </a: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(Birthday Attack)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基于生日悖论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23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人中有两人同一天生日的概率</a:t>
            </a: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&gt;50%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n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位哈希值的碰撞概率与</a:t>
            </a: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2^(n/2)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相关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寻找碰撞更有效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比暴力攻击效率高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但仍需要大量计算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攻击复杂度为</a:t>
            </a: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2^(n/2)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对于</a:t>
            </a: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SHA-256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需要</a:t>
            </a: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2^128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次计算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仍然难以实现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617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安全性分析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1524000"/>
            <a:ext cx="2981325" cy="376491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哈希函数的安全性分析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生日攻击概率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对于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位输出的哈希函数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暴力攻击复杂度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: O(2^n)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生日攻击复杂度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: O(2^(n/2))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示例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(SHA-256):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暴力攻击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: 2^256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次计算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生日攻击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: 2^128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次计算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800600" y="2286000"/>
            <a:ext cx="55283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常见攻击向量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1.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长度扩展攻击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已知</a:t>
            </a: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 H(M)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和</a:t>
            </a: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len(M)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可以计算</a:t>
            </a: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 H(M || padding || M')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2.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多重碰撞攻击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寻找多个消息</a:t>
            </a: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M1,M2,...,Mk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使得</a:t>
            </a: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 H(M1) = H(M2) = ... = H(Mk)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-------------------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想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617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性能对比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1524000"/>
            <a:ext cx="4267200" cy="450977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主流哈希函数性能对比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速度对比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(GB/s,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在现代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CPU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上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BLAKE2b    : 3.08 GB/s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SHA-256    : 1.42 GB/s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SHA-3-256  : 0.71 GB/s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输出长度对比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SHA-256    : 256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位固定输出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SHA-512    : 512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位固定输出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SHAKE128   :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可变长度输出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SHAKE256   :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可变长度输出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870450" y="2209800"/>
            <a:ext cx="339153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安全性对比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SHA-2: 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经典设计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受长度扩展攻击影响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广泛使用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SHA-3: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现代设计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抵抗长度扩展攻击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更高安全性算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617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总结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1524000"/>
            <a:ext cx="2853055" cy="429260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核心概念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哈希函数基础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单向性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不可逆计算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保护原始数据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确定性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相同输入得到相同输出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可重复验证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高效性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快速计算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适合实时处理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077200" y="1828800"/>
            <a:ext cx="250126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3.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实践应用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选择合适算法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考虑安全需求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权衡性能要求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遵循最佳实践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使用标准实现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定期更新维护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持续关注发展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跟踪最新进展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了解行业动态准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52925" y="1828800"/>
            <a:ext cx="285178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2.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安全特性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抗原像性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保护原始数据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防止逆向推导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抗第二原像性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防止替换攻击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确保唯一性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抗碰撞性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最强安全保证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防止碰撞攻击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2458720"/>
            <a:ext cx="473710" cy="47498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40" y="2546350"/>
            <a:ext cx="297180" cy="29591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250" y="2336800"/>
            <a:ext cx="8890" cy="106172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818640" y="2320290"/>
            <a:ext cx="2379980" cy="73152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5760"/>
              </a:lnSpc>
              <a:spcBef>
                <a:spcPct val="0"/>
              </a:spcBef>
              <a:defRPr/>
            </a:pPr>
            <a:r>
              <a:rPr lang="en-US" sz="4200" b="0" i="0" spc="60" baseline="0">
                <a:solidFill>
                  <a:srgbClr val="000000"/>
                </a:solidFill>
                <a:latin typeface="Times New Roman" panose="02020603050405020304" charset="0"/>
              </a:rPr>
              <a:t>学习目</a:t>
            </a:r>
            <a:r>
              <a:rPr lang="en-US" sz="4200" b="0" i="0" baseline="0">
                <a:solidFill>
                  <a:srgbClr val="000000"/>
                </a:solidFill>
                <a:latin typeface="Times New Roman" panose="02020603050405020304" charset="0"/>
              </a:rPr>
              <a:t>标</a:t>
            </a:r>
            <a:endParaRPr lang="en-US" sz="1100">
              <a:latin typeface="Times New Roman" panose="02020603050405020304" charset="0"/>
            </a:endParaRPr>
          </a:p>
        </p:txBody>
      </p:sp>
      <p:sp>
        <p:nvSpPr>
          <p:cNvPr id="9" name="TextBox 9"/>
          <p:cNvSpPr txBox="1"/>
          <p:nvPr>
            <p:custDataLst>
              <p:tags r:id="rId6"/>
            </p:custDataLst>
          </p:nvPr>
        </p:nvSpPr>
        <p:spPr>
          <a:xfrm>
            <a:off x="4958080" y="215866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>
            <p:custDataLst>
              <p:tags r:id="rId7"/>
            </p:custDataLst>
          </p:nvPr>
        </p:nvSpPr>
        <p:spPr>
          <a:xfrm>
            <a:off x="5415280" y="2133600"/>
            <a:ext cx="392557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理解哈希函数的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基本概念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>
            <p:custDataLst>
              <p:tags r:id="rId8"/>
            </p:custDataLst>
          </p:nvPr>
        </p:nvSpPr>
        <p:spPr>
          <a:xfrm>
            <a:off x="4958080" y="269460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9"/>
            </p:custDataLst>
          </p:nvPr>
        </p:nvSpPr>
        <p:spPr>
          <a:xfrm>
            <a:off x="5415280" y="2669540"/>
            <a:ext cx="46189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掌握哈希函数的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安全特性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>
            <p:custDataLst>
              <p:tags r:id="rId10"/>
            </p:custDataLst>
          </p:nvPr>
        </p:nvSpPr>
        <p:spPr>
          <a:xfrm>
            <a:off x="4958080" y="323054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>
            <p:custDataLst>
              <p:tags r:id="rId11"/>
            </p:custDataLst>
          </p:nvPr>
        </p:nvSpPr>
        <p:spPr>
          <a:xfrm>
            <a:off x="5415280" y="3205480"/>
            <a:ext cx="401193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了解主流哈希函数的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应用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14450" y="3027680"/>
            <a:ext cx="2903220" cy="32385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550"/>
              </a:lnSpc>
              <a:spcBef>
                <a:spcPct val="0"/>
              </a:spcBef>
              <a:defRPr/>
            </a:pP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Lear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ing 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Ob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je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ti</a:t>
            </a:r>
            <a:r>
              <a:rPr lang="en-US" sz="2100" b="0" i="0" spc="-2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es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1460500"/>
            <a:ext cx="3606800" cy="3060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02640" y="259080"/>
            <a:ext cx="508508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下一步建议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5447030" y="2204720"/>
            <a:ext cx="426847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深入学习具体算法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447030" y="2740660"/>
            <a:ext cx="496062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实践标准应用方案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171700" y="2449830"/>
            <a:ext cx="1463040" cy="9055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565"/>
              </a:lnSpc>
              <a:spcBef>
                <a:spcPct val="0"/>
              </a:spcBef>
              <a:defRPr/>
            </a:pPr>
            <a:r>
              <a:rPr lang="en-US" sz="4800" b="0" i="0" spc="80" baseline="0">
                <a:solidFill>
                  <a:srgbClr val="FFFFFF"/>
                </a:solidFill>
                <a:latin typeface="Times New Roman" panose="02020603050405020304" charset="0"/>
              </a:rPr>
              <a:t>总</a:t>
            </a:r>
            <a:r>
              <a:rPr lang="en-US" sz="4800" b="0" i="0" spc="-9510" baseline="0">
                <a:solidFill>
                  <a:srgbClr val="FFFFFF"/>
                </a:solidFill>
                <a:latin typeface="Times New Roman" panose="02020603050405020304" charset="0"/>
              </a:rPr>
              <a:t>结</a:t>
            </a:r>
            <a:endParaRPr lang="en-US" sz="1100">
              <a:latin typeface="Times New Roman" panose="02020603050405020304" charset="0"/>
            </a:endParaRPr>
          </a:p>
          <a:p>
            <a:pPr indent="1270">
              <a:lnSpc>
                <a:spcPts val="3565"/>
              </a:lnSpc>
              <a:spcBef>
                <a:spcPct val="0"/>
              </a:spcBef>
            </a:pPr>
            <a:r>
              <a:rPr lang="zh-CN" altLang="en-US" sz="3995" b="0" i="0" baseline="0">
                <a:solidFill>
                  <a:srgbClr val="000000"/>
                </a:solidFill>
                <a:latin typeface="Times New Roman" panose="02020603050405020304" charset="0"/>
              </a:rPr>
              <a:t>建议</a:t>
            </a:r>
            <a:endParaRPr lang="zh-CN" altLang="en-US" sz="3995" b="0" i="0" baseline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447030" y="3279140"/>
            <a:ext cx="557022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关注最新发展动态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" name="图片 18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093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哈希函数基础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314007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什么是哈希函数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?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2255520"/>
            <a:ext cx="3487420" cy="193484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基本定义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接受任意长度输入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生成固定长度输出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输出称为哈希值或摘要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是一个确定性的数学函数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TextBox 12"/>
          <p:cNvSpPr txBox="1"/>
          <p:nvPr>
            <p:custDataLst>
              <p:tags r:id="rId8"/>
            </p:custDataLst>
          </p:nvPr>
        </p:nvSpPr>
        <p:spPr>
          <a:xfrm>
            <a:off x="838200" y="4191000"/>
            <a:ext cx="4627880" cy="2285365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关键特点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相同输入产生相同输出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快速计算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确定性函数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雪崩效应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输入微小变化导致输出显著不同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不可逆性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单向函数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数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5943600" y="1592580"/>
            <a:ext cx="2106295" cy="47739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实际应用示例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文件完整性验证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软件下载校验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数据传输验证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备份完整性检查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数字签名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电子合同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软件签名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区块链交易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密码存储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用户认证系统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密码管理器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访问控制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么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5" name="图片 14" descr="2.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24800" y="5334000"/>
            <a:ext cx="4088765" cy="11214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773805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哈希函数的安全性质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314007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哈希函数的三大安全特性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2484120"/>
            <a:ext cx="3003550" cy="26250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抗原像性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(Pre-image Resistance)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给定哈希值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，难以找到消息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使得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hash(m) = h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保护系统免受伪造攻击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数学表示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给定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Y,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找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使得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H(X)=Y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在计算上不可行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应用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密码存储系统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器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2" name="图片 1" descr="2.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7400" y="2227580"/>
            <a:ext cx="4161155" cy="31007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773805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哈希函数的安全性质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314007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哈希函数的三大安全特性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2484120"/>
            <a:ext cx="3003550" cy="288607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抗第二原像性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(Second Pre-image Resistance)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给定消息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m1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，难以找到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m2≠m1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，使得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hash(m1) = hash(m2)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防止替换攻击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数学表示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给定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X1,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找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X2≠X1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使得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H(X1)=H(X2)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在计算上不可行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应用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数字签名系统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3" name="图片 2" descr="2.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2600" y="2286000"/>
            <a:ext cx="4183380" cy="27279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773805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哈希函数的安全性质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314007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哈希函数的三大安全特性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2484120"/>
            <a:ext cx="3003550" cy="25869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抗碰撞性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(Collision Resistance)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难以找到任意两个不同消息产生相同哈希值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最强的安全要求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数学表示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找到任意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X1≠X2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使得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H(X1)=H(X2)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在计算上不可行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应用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密码学证明系统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2" name="图片 1" descr="2.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2125" y="2405380"/>
            <a:ext cx="4600575" cy="239776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962400" y="5105400"/>
            <a:ext cx="5080000" cy="1261745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zh-CN" altLang="en-US" sz="1600" b="0">
                <a:solidFill>
                  <a:schemeClr val="tx1"/>
                </a:solidFill>
                <a:latin typeface="+mn-ea"/>
                <a:cs typeface="+mn-ea"/>
              </a:rPr>
              <a:t>安全性层级关系</a:t>
            </a:r>
            <a:endParaRPr lang="zh-CN" altLang="en-US" sz="1600" b="0">
              <a:solidFill>
                <a:schemeClr val="tx1"/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0">
                <a:solidFill>
                  <a:schemeClr val="tx1"/>
                </a:solidFill>
                <a:latin typeface="+mn-ea"/>
                <a:cs typeface="+mn-ea"/>
              </a:rPr>
              <a:t>抗碰撞性 </a:t>
            </a:r>
            <a:r>
              <a:rPr lang="en-US" altLang="zh-CN" sz="1600" b="0">
                <a:solidFill>
                  <a:schemeClr val="tx1"/>
                </a:solidFill>
                <a:latin typeface="+mn-ea"/>
                <a:cs typeface="+mn-ea"/>
              </a:rPr>
              <a:t>→ </a:t>
            </a:r>
            <a:r>
              <a:rPr lang="zh-CN" altLang="en-US" sz="1600" b="0">
                <a:solidFill>
                  <a:schemeClr val="tx1"/>
                </a:solidFill>
                <a:latin typeface="+mn-ea"/>
                <a:cs typeface="+mn-ea"/>
              </a:rPr>
              <a:t>抗第二原像性 </a:t>
            </a:r>
            <a:r>
              <a:rPr lang="en-US" altLang="zh-CN" sz="1600" b="0">
                <a:solidFill>
                  <a:schemeClr val="tx1"/>
                </a:solidFill>
                <a:latin typeface="+mn-ea"/>
                <a:cs typeface="+mn-ea"/>
              </a:rPr>
              <a:t>→ </a:t>
            </a:r>
            <a:r>
              <a:rPr lang="zh-CN" altLang="en-US" sz="1600" b="0">
                <a:solidFill>
                  <a:schemeClr val="tx1"/>
                </a:solidFill>
                <a:latin typeface="+mn-ea"/>
                <a:cs typeface="+mn-ea"/>
              </a:rPr>
              <a:t>抗原像性</a:t>
            </a:r>
            <a:endParaRPr lang="zh-CN" altLang="en-US" sz="1600" b="0">
              <a:solidFill>
                <a:schemeClr val="tx1"/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chemeClr val="tx1"/>
                </a:solidFill>
                <a:latin typeface="+mn-ea"/>
                <a:cs typeface="+mn-ea"/>
              </a:rPr>
              <a:t>(</a:t>
            </a:r>
            <a:r>
              <a:rPr lang="zh-CN" altLang="en-US" sz="1600" b="0">
                <a:solidFill>
                  <a:schemeClr val="tx1"/>
                </a:solidFill>
                <a:latin typeface="+mn-ea"/>
                <a:cs typeface="+mn-ea"/>
              </a:rPr>
              <a:t>从左到右安全性要求递减</a:t>
            </a:r>
            <a:r>
              <a:rPr lang="en-US" altLang="zh-CN" sz="1600" b="0">
                <a:solidFill>
                  <a:schemeClr val="tx1"/>
                </a:solidFill>
                <a:latin typeface="+mn-ea"/>
                <a:cs typeface="+mn-ea"/>
              </a:rPr>
              <a:t>)</a:t>
            </a:r>
            <a:endParaRPr lang="en-US" altLang="zh-CN" sz="1600" b="0">
              <a:solidFill>
                <a:schemeClr val="tx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542155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主流哈希函数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78840" y="1600200"/>
            <a:ext cx="2447290" cy="517652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常用哈希函数家族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SHA-2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家族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SHA-256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输出长度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: 256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位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应用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: Bitcoin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挖矿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性能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高效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SHA-384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输出长度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: 384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位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应用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数字证书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安全性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更高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SHA-512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输出长度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: 512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位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应用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高安全性场景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特点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最长输出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33800" y="1905000"/>
            <a:ext cx="3097530" cy="39751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SHA-3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家族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基于海绵结构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  Keccak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算法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  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抗量子计算攻击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更现代的设计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  2015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年正式标准化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  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替代</a:t>
            </a: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SHA-2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的后备方案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NIST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新标准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  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经过</a:t>
            </a: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5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年竞赛选出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  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全球密码学家参与设计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86600" y="1905000"/>
            <a:ext cx="2543175" cy="2828925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BLAKE2</a:t>
            </a:r>
            <a:endParaRPr lang="en-US" altLang="zh-CN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高性能哈希函数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  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比</a:t>
            </a: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MD5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更快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  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比</a:t>
            </a: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SHA-3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更快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适用于现代应用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  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并行计算优化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  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支持</a:t>
            </a: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salt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和个性化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图片 10" descr="2.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0800" y="4724400"/>
            <a:ext cx="5634355" cy="20281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41325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哈希函数工作原理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1524000"/>
            <a:ext cx="8018780" cy="409702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基本流程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输入消息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-----&gt; [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哈希函数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] -----&gt;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固定长度输出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任意长度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  (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内部处理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)        (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如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256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位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SHA-256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内部结构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输入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-&gt; [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预处理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] -&gt; [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消息扩展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] -&gt; [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压缩函数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] -&gt; [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最终输出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]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   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填充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生成消息块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迭代处理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   256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位哈希值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实际示例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输入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: "hello"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SHA-256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输出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: 2cf24dba5fb0a30e26e83b2ac5b9e29e1b161e5c1fa7425e73043362938b9824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输入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: "hello!"  //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仅改变一个字符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SHA-256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输出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: ce06092fb948d9ffac7d1a376e404b26b7575bcc8a8f48a1d0b843f307c2f9a2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41325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哈希函数工作原理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1524000"/>
            <a:ext cx="1909445" cy="38671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压缩函数工作原理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2" name="图片 1" descr="2.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6600" y="1524000"/>
            <a:ext cx="4259580" cy="1318260"/>
          </a:xfrm>
          <a:prstGeom prst="rect">
            <a:avLst/>
          </a:prstGeom>
        </p:spPr>
      </p:pic>
      <p:sp>
        <p:nvSpPr>
          <p:cNvPr id="3" name="TextBox 12"/>
          <p:cNvSpPr txBox="1"/>
          <p:nvPr>
            <p:custDataLst>
              <p:tags r:id="rId9"/>
            </p:custDataLst>
          </p:nvPr>
        </p:nvSpPr>
        <p:spPr>
          <a:xfrm>
            <a:off x="838200" y="3001645"/>
            <a:ext cx="1909445" cy="386715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Davies-Meyer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结构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图片 10" descr="2.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52800" y="2971800"/>
            <a:ext cx="4259580" cy="1729740"/>
          </a:xfrm>
          <a:prstGeom prst="rect">
            <a:avLst/>
          </a:prstGeom>
        </p:spPr>
      </p:pic>
      <p:sp>
        <p:nvSpPr>
          <p:cNvPr id="13" name="TextBox 12"/>
          <p:cNvSpPr txBox="1"/>
          <p:nvPr>
            <p:custDataLst>
              <p:tags r:id="rId11"/>
            </p:custDataLst>
          </p:nvPr>
        </p:nvSpPr>
        <p:spPr>
          <a:xfrm>
            <a:off x="838200" y="4479290"/>
            <a:ext cx="1220470" cy="386715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消息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填充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4" name="图片 13" descr="2.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47645" y="4648200"/>
            <a:ext cx="3644265" cy="1798320"/>
          </a:xfrm>
          <a:prstGeom prst="rect">
            <a:avLst/>
          </a:prstGeom>
        </p:spPr>
      </p:pic>
      <p:sp>
        <p:nvSpPr>
          <p:cNvPr id="15" name="TextBox 12"/>
          <p:cNvSpPr txBox="1"/>
          <p:nvPr>
            <p:custDataLst>
              <p:tags r:id="rId13"/>
            </p:custDataLst>
          </p:nvPr>
        </p:nvSpPr>
        <p:spPr>
          <a:xfrm>
            <a:off x="6477000" y="4419600"/>
            <a:ext cx="998855" cy="386715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迭代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压缩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" name="图片 15" descr="2.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43800" y="4699000"/>
            <a:ext cx="4366260" cy="17373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10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1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2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3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4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5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6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7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8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9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2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20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21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22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23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24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25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26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27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28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29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3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30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31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32.xml><?xml version="1.0" encoding="utf-8"?>
<p:tagLst xmlns:p="http://schemas.openxmlformats.org/presentationml/2006/main">
  <p:tag name="commondata" val="eyJoZGlkIjoiMjZiZTdmNDI5YmQ5ZGI2ZTE5OGRlYjBkN2QzN2Y1MDQifQ=="/>
</p:tagLst>
</file>

<file path=ppt/tags/tag4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5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6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7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8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9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4529</Words>
  <Application>WPS 演示</Application>
  <PresentationFormat>On-screen Show (4:3)</PresentationFormat>
  <Paragraphs>416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刘天博</cp:lastModifiedBy>
  <cp:revision>139</cp:revision>
  <dcterms:created xsi:type="dcterms:W3CDTF">2006-08-16T00:00:00Z</dcterms:created>
  <dcterms:modified xsi:type="dcterms:W3CDTF">2025-02-12T10:20:04Z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C864FA69AA6647108FA33CB89F577DCC_12</vt:lpwstr>
  </property>
  <property fmtid="{D5CDD505-2E9C-101B-9397-08002B2CF9AE}" pid="3" name="KSOProductBuildVer">
    <vt:lpwstr>2052-12.1.0.19302</vt:lpwstr>
  </property>
</Properties>
</file>