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52" r:id="rId7"/>
    <p:sldId id="464" r:id="rId8"/>
    <p:sldId id="453" r:id="rId9"/>
    <p:sldId id="465" r:id="rId10"/>
    <p:sldId id="466" r:id="rId11"/>
    <p:sldId id="457" r:id="rId12"/>
    <p:sldId id="467" r:id="rId13"/>
    <p:sldId id="456" r:id="rId14"/>
    <p:sldId id="468" r:id="rId15"/>
    <p:sldId id="461" r:id="rId16"/>
    <p:sldId id="451" r:id="rId17"/>
  </p:sldIdLst>
  <p:sldSz cx="12192000" cy="71628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9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11.png"/><Relationship Id="rId6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../media/image11.png"/><Relationship Id="rId6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734118" y="2123440"/>
            <a:ext cx="4723765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消息认证码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的内部结构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4288155" cy="21628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输入编码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encoded = encode(key || message || length)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单次处理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tag = cSHAKE(encoded)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2209800"/>
            <a:ext cx="2540635" cy="237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内部构造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7400" y="4244975"/>
            <a:ext cx="1980565" cy="22161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3.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1447800"/>
            <a:ext cx="4480560" cy="27203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10000" y="4965700"/>
            <a:ext cx="1896745" cy="1322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安全性比较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HMAC</a:t>
            </a:r>
            <a:endParaRPr lang="en-US" altLang="zh-CN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经典设计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广泛验证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成熟可靠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6000" y="5211445"/>
            <a:ext cx="233108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KMAC</a:t>
            </a:r>
            <a:endParaRPr lang="en-US" altLang="zh-CN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新型设计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理论优势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待更多验证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440" y="1676400"/>
            <a:ext cx="2540635" cy="237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算法内部构造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实现注意事项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133600"/>
            <a:ext cx="2233930" cy="341566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密钥管理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密钥长度要求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至少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128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随机生成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定期更新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存储保护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安全存储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访问控制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备份机制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知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59625" y="2133600"/>
            <a:ext cx="2432685" cy="3467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认证标签处理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验证过程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恒定时间比较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完整性验证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长度检查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错误处理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统一错误消息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避免信息泄露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日志记录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0" y="2110105"/>
            <a:ext cx="23368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协议设计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安全机制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防重放设计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时序攻击防护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密钥更新机制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实现建议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使用标准库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避免自定义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代码审计础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440" y="1676400"/>
            <a:ext cx="2540635" cy="237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使用建议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实现注意事项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1" name="图片 10" descr="3.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133600"/>
            <a:ext cx="5050155" cy="2179320"/>
          </a:xfrm>
          <a:prstGeom prst="rect">
            <a:avLst/>
          </a:prstGeom>
        </p:spPr>
      </p:pic>
      <p:pic>
        <p:nvPicPr>
          <p:cNvPr id="13" name="图片 12" descr="3.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2209800"/>
            <a:ext cx="6398895" cy="2030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00200" y="4514850"/>
            <a:ext cx="2540635" cy="2184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140"/>
              </a:lnSpc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长度扩展攻击示意图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62800" y="4419600"/>
            <a:ext cx="2540635" cy="237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长度扩展攻击过程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8200" y="1646555"/>
            <a:ext cx="2540635" cy="237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使用建议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853055" cy="559879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MAC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密钥依赖性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认证机制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安全特性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抗伪造性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防重放机制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时序攻击防护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Cookie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消息认证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密钥派生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2600" y="1447800"/>
            <a:ext cx="4311015" cy="5125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算法选择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使用标准算法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合适的参数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正确的实现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安全考虑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密钥管理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攻击防护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更新机制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下一步建议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建议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0595" y="1447483"/>
            <a:ext cx="5080000" cy="304609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深入学习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具体算法细节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安全性分析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实现技巧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实践应用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编写示例代码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测试验证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  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性能优化</a:t>
            </a:r>
            <a:endParaRPr lang="zh-CN" altLang="en-US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基本概念和用途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安全属性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的实际应用场景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基础概念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什么是消息认证码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487420" cy="18884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基本定义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带密钥的哈希函数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接受消息和密钥作为输入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生成固定长度的认证标签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确保消息完整性和真实性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8400" y="2133600"/>
            <a:ext cx="44646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确定性：相同输入产生相同输出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高效性：快速计算认证标签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密钥依赖：需要密钥才能生成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不可伪造：无密钥无法生成有效标签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基本工作流程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消息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+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[MAC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算法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 </a:t>
            </a:r>
            <a:r>
              <a:rPr lang="en-US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认证标签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验证：比较新生成标签和接收到的标签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实际应用示例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的典型应用场景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003550" cy="33547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Cookie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防止用户篡改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Cookie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存储用户身份信息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添加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保护完整性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服务器验证真实性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无状态会话管理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减少服务器存储负担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提高系统扩展性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简化分布式部署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48200" y="2438400"/>
            <a:ext cx="33610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消息完整性保护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通信消息认证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检测消息篡改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验证发送者身份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确保端到端完整性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安全通信协议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电子支付系统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数字签名辅助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2438400"/>
            <a:ext cx="26752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密钥派生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HKDF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扩展密钥材料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生成会话密钥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派生子密钥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安全考虑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熵损失最小化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密钥隔离保证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前向安全性器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实际应用示例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的典型应用场景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003550" cy="33547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Cookie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防止用户篡改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Cookie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存储用户身份信息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添加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保护完整性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服务器验证真实性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无状态会话管理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减少服务器存储负担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提高系统扩展性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简化分布式部署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3" name="图片 12" descr="3.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1981200"/>
            <a:ext cx="5953760" cy="2571115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6781800" y="4267200"/>
            <a:ext cx="179768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Cookie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认证示意图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54215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的安全特性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905000"/>
            <a:ext cx="2775585" cy="41675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抗伪造性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无密钥无法生成有效标签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防止消息篡改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确保来源可信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密钥保密性要求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认证标签长度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最小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128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位推荐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防止碰撞攻击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抵抗生日攻击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安全性权衡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05200" y="1833245"/>
            <a:ext cx="2273300" cy="4225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重放攻击防护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计数器机制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递增序列号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时间戳验证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防止消息重放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时序攻击防护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恒定时间比较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避免时间泄露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防止侧信道攻击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安全实现要求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 descr="3.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1528445"/>
            <a:ext cx="4036060" cy="469201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458200" y="6248400"/>
            <a:ext cx="160591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时序攻击示意图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02640" y="156591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的安全属性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标准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算法详解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07920"/>
            <a:ext cx="3003550" cy="33547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HMAC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结构特点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基于哈希函数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双重哈希处理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密钥派生机制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安全性分析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依赖哈希函数安全性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抵抗长度扩展攻击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广泛密码学分析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8"/>
            </p:custDataLst>
          </p:nvPr>
        </p:nvSpPr>
        <p:spPr>
          <a:xfrm>
            <a:off x="4038600" y="2438400"/>
            <a:ext cx="3003550" cy="335470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KMAC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技术特点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SHA-3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可变长度输出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简化的构造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优势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现代化设计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灵活性高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析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12"/>
          <p:cNvSpPr txBox="1"/>
          <p:nvPr>
            <p:custDataLst>
              <p:tags r:id="rId9"/>
            </p:custDataLst>
          </p:nvPr>
        </p:nvSpPr>
        <p:spPr>
          <a:xfrm>
            <a:off x="7696200" y="2438400"/>
            <a:ext cx="2563495" cy="33547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SipHash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设计目标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高性能实现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短消息优化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DoS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攻击防护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应用场景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编程语言哈希表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高性能系统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网络协议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析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标准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算法详解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07920"/>
            <a:ext cx="3003550" cy="33547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HMAC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结构特点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基于哈希函数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双重哈希处理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密钥派生机制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安全性分析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依赖哈希函数安全性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抵抗长度扩展攻击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广泛密码学分析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15200" y="5029200"/>
            <a:ext cx="2202815" cy="19939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 descr="3.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2895600"/>
            <a:ext cx="4954905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的内部结构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484120"/>
            <a:ext cx="3487420" cy="297688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HMAC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密钥处理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k1 = key ⊕ ipad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k2 = key ⊕ opad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双重哈希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hash1 = H(k1 || message)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tag = H(k2 || hash1)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676400"/>
            <a:ext cx="2540635" cy="237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算法内部构造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3.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2438400"/>
            <a:ext cx="4335780" cy="16535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72200" y="4308475"/>
            <a:ext cx="2202815" cy="19939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140"/>
              </a:lnSpc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HMAC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结构示意图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9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WPS 演示</Application>
  <PresentationFormat>On-screen Show (4:3)</PresentationFormat>
  <Paragraphs>321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Consolas</vt:lpstr>
      <vt:lpstr>Century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126</cp:revision>
  <dcterms:created xsi:type="dcterms:W3CDTF">2006-08-16T00:00:00Z</dcterms:created>
  <dcterms:modified xsi:type="dcterms:W3CDTF">2025-02-12T11:12:42Z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