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64" r:id="rId7"/>
    <p:sldId id="452" r:id="rId8"/>
    <p:sldId id="465" r:id="rId9"/>
    <p:sldId id="467" r:id="rId10"/>
    <p:sldId id="468" r:id="rId11"/>
    <p:sldId id="469" r:id="rId12"/>
    <p:sldId id="454" r:id="rId13"/>
    <p:sldId id="457" r:id="rId14"/>
    <p:sldId id="456" r:id="rId15"/>
    <p:sldId id="461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59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1"/>
        <p:guide pos="5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2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17.xml"/><Relationship Id="rId7" Type="http://schemas.openxmlformats.org/officeDocument/2006/relationships/image" Target="../media/image11.png"/><Relationship Id="rId6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19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png"/><Relationship Id="rId7" Type="http://schemas.openxmlformats.org/officeDocument/2006/relationships/image" Target="../media/image11.png"/><Relationship Id="rId6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11.png"/><Relationship Id="rId6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11.png"/><Relationship Id="rId6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19258" y="2123440"/>
            <a:ext cx="3753485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认证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主流认证加密算法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645920"/>
            <a:ext cx="2486025" cy="36734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现代认证加密算法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1. AES-GCM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结构组成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AES-CTR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GMAC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一体化设计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性能特点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硬件加速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并行处理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高效实现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8"/>
            </p:custDataLst>
          </p:nvPr>
        </p:nvSpPr>
        <p:spPr>
          <a:xfrm>
            <a:off x="3581400" y="1981200"/>
            <a:ext cx="2343785" cy="334772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ChaCha20-Poly1305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设计特点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软件友好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高性能实现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移动设备优化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组成部分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ChaCha20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流密码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Poly1305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现代化设计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4.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2430145"/>
            <a:ext cx="4829175" cy="264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特殊应用场景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1524000"/>
            <a:ext cx="3487420" cy="44100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特殊场景加密方案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密钥包装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无需额外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Nonce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紧凑密文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专门加密密钥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Nonce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误用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SIV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合成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IV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容忍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Nonce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重用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更强安全保证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3276600" y="1981200"/>
            <a:ext cx="1848485" cy="339534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磁盘加密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原地加密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快速访问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空间效率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宽分组密码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XTS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Adiantum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0" y="1950085"/>
            <a:ext cx="23863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数据库加密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TDE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透明加密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列级保护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性能优化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可搜索加密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支持查询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安全性权衡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特定场景使用息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 descr="4.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590" y="3035935"/>
            <a:ext cx="4372610" cy="1833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安全实践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091055" cy="331152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Nonce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管理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不可重用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保证唯一性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字节推荐长度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计数器方式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随机生成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混合方案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0" y="1447800"/>
            <a:ext cx="22313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密钥管理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生命周期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安全生成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安全存储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定期更新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安全销毁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保护措施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访问控制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备份机制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审计日志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1600" y="1461770"/>
            <a:ext cx="2640330" cy="3398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原则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统一错误消息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避免信息泄露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安全日志记录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时序攻击防护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侧信道防护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错误恢复机制础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 descr="4.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440" y="3657600"/>
            <a:ext cx="5135245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48723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对称加密基础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密钥共享机制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加解密过程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安全性保证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认证加密特性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真实性验证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AEAD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模式优势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实践要点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正确使用模式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Nonce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管理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38600" y="1524000"/>
            <a:ext cx="2592070" cy="3418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算法选择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使用标准算法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选择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AEAD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模式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适合场景需求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实现安全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正确参数设置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安全密钥管理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完整性验证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下一步建议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1595120"/>
            <a:ext cx="4268470" cy="308737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深入学习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算法细节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安全性分析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实现技巧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实践应用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示例代码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测试验证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法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建议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理解对称加密的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基本概念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掌握认证加密的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了解不同场景的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加密需求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对称加密基础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16541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本章内容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对称加密基础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主流认证加密算法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特殊场景加密方案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4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592580"/>
            <a:ext cx="6473825" cy="4121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97755" y="5714365"/>
            <a:ext cx="633412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认证加密将加密和认证巧妙结合，不仅保护数据的机密性，还能确保数据的完整性和真实性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对称加密基础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2025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什么是对称加密？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基本组件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(Secret Key)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加解密共用同一密钥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需要保持高度机密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具备随机性和不可预测性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明文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(Plaintext)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待加密的原始消息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可以是任意数据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长度不限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密文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(Ciphertext)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加密后的数据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看似随机的比特串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不泄露明文信息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674495"/>
            <a:ext cx="525335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工作流程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加密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明文 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+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 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→ [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加密算法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] →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密文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解密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密文 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+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 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→ [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解密算法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] →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明文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4.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3276600"/>
            <a:ext cx="484886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高级加密标准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(AES)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50720"/>
            <a:ext cx="2546350" cy="18884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基本特征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分组密码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固定分组大小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(128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支持不同密钥长度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迭代轮函数设计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TextBox 12"/>
          <p:cNvSpPr txBox="1"/>
          <p:nvPr>
            <p:custDataLst>
              <p:tags r:id="rId8"/>
            </p:custDataLst>
          </p:nvPr>
        </p:nvSpPr>
        <p:spPr>
          <a:xfrm>
            <a:off x="4611370" y="1931670"/>
            <a:ext cx="2089150" cy="465582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安全级别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AES-128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128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10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轮变换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标准选择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AES-192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192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轮变换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中等安全级别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AES-256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14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轮变换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最高安全级别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2"/>
          <p:cNvSpPr txBox="1"/>
          <p:nvPr>
            <p:custDataLst>
              <p:tags r:id="rId9"/>
            </p:custDataLst>
          </p:nvPr>
        </p:nvSpPr>
        <p:spPr>
          <a:xfrm>
            <a:off x="8001000" y="1951355"/>
            <a:ext cx="2557780" cy="431863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内部结构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状态矩阵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4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字节矩阵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16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字节数据块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矩阵运算基础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轮函数组件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SubBytes(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字节替换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ShiftRows(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行移位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MixColumns(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列混合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AddRoundKey(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轮密钥加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高级加密标准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(AES)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4.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2209800"/>
            <a:ext cx="5219700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工作模式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的操作模式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50720"/>
            <a:ext cx="2546350" cy="33845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电子密码本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(ECB)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最简单的模式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直接分组加密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相同明文产生相同密文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缺点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不隐藏数据模式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容易受到重放攻击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不推荐使用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TextBox 12"/>
          <p:cNvSpPr txBox="1"/>
          <p:nvPr>
            <p:custDataLst>
              <p:tags r:id="rId8"/>
            </p:custDataLst>
          </p:nvPr>
        </p:nvSpPr>
        <p:spPr>
          <a:xfrm>
            <a:off x="4611370" y="1931670"/>
            <a:ext cx="2564765" cy="465582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密码分组链接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(CBC)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使用初始向量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(IV)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分组间链式依赖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密文反馈机制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IV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必须随机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IV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不可重用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IV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必须不可预测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2"/>
          <p:cNvSpPr txBox="1"/>
          <p:nvPr>
            <p:custDataLst>
              <p:tags r:id="rId9"/>
            </p:custDataLst>
          </p:nvPr>
        </p:nvSpPr>
        <p:spPr>
          <a:xfrm>
            <a:off x="8001000" y="1951355"/>
            <a:ext cx="2557780" cy="334708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计数器模式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(CTR)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支持并行处理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无需填充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可预生成密钥流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实现细节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使用计数器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每块独立加密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流密码特性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工作模式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的操作模式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4.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2663190"/>
            <a:ext cx="8160385" cy="2147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认证加密基础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2025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认证加密的必要性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认证加密方案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分离式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独立的加密和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使用不同密钥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实现较为复杂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复合式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先加密后认证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共用密钥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更高效安全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AEAD(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一体式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同时加密和认证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支持附加数据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最佳实践选择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674495"/>
            <a:ext cx="5253355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为什么需要认证？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单纯加密的问题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无法检测篡改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容易受到攻击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不保证完整性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4.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4331970"/>
            <a:ext cx="5008880" cy="1558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2.xml><?xml version="1.0" encoding="utf-8"?>
<p:tagLst xmlns:p="http://schemas.openxmlformats.org/presentationml/2006/main">
  <p:tag name="commondata" val="eyJoZGlkIjoiMjZiZTdmNDI5YmQ5ZGI2ZTE5OGRlYjBkN2QzN2Y1MDQifQ==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On-screen Show (4:3)</PresentationFormat>
  <Paragraphs>309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Consolas</vt:lpstr>
      <vt:lpstr>Cambria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121</cp:revision>
  <dcterms:created xsi:type="dcterms:W3CDTF">2006-08-16T00:00:00Z</dcterms:created>
  <dcterms:modified xsi:type="dcterms:W3CDTF">2025-02-13T10:43:50Z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