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464" r:id="rId7"/>
    <p:sldId id="475" r:id="rId8"/>
    <p:sldId id="476" r:id="rId9"/>
    <p:sldId id="469" r:id="rId10"/>
    <p:sldId id="454" r:id="rId11"/>
    <p:sldId id="457" r:id="rId12"/>
    <p:sldId id="461" r:id="rId13"/>
    <p:sldId id="451" r:id="rId14"/>
  </p:sldIdLst>
  <p:sldSz cx="12192000" cy="7162800"/>
  <p:notesSz cx="6858000" cy="9144000"/>
  <p:embeddedFontLst>
    <p:embeddedFont>
      <p:font typeface="Calibri" panose="020F050202020403020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59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1"/>
        <p:guide pos="5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6.xml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11.png"/><Relationship Id="rId6" Type="http://schemas.openxmlformats.org/officeDocument/2006/relationships/tags" Target="../tags/tag7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11.png"/><Relationship Id="rId6" Type="http://schemas.openxmlformats.org/officeDocument/2006/relationships/tags" Target="../tags/tag8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11.png"/><Relationship Id="rId6" Type="http://schemas.openxmlformats.org/officeDocument/2006/relationships/tags" Target="../tags/tag9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11.png"/><Relationship Id="rId6" Type="http://schemas.openxmlformats.org/officeDocument/2006/relationships/tags" Target="../tags/tag10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../media/image11.png"/><Relationship Id="rId6" Type="http://schemas.openxmlformats.org/officeDocument/2006/relationships/tags" Target="../tags/tag11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tags" Target="../tags/tag13.xml"/><Relationship Id="rId7" Type="http://schemas.openxmlformats.org/officeDocument/2006/relationships/image" Target="../media/image11.png"/><Relationship Id="rId6" Type="http://schemas.openxmlformats.org/officeDocument/2006/relationships/tags" Target="../tags/tag1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png"/><Relationship Id="rId7" Type="http://schemas.openxmlformats.org/officeDocument/2006/relationships/image" Target="../media/image11.png"/><Relationship Id="rId6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219258" y="2123440"/>
            <a:ext cx="3753485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密钥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交换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38600" y="3352800"/>
            <a:ext cx="432308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基于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的密码学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教程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17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总结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24000"/>
            <a:ext cx="2853055" cy="48723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核心概念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密钥交换基础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解决密钥分发问题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非对称密码技术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安全性保证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主流算法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DH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ECDH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认证机制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安全考虑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参数选择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攻击防护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实现细节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下一步建议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1595120"/>
            <a:ext cx="4268470" cy="308737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深入学习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椭圆曲线理论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具体实现细节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安全性分析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实践应用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选择安全库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正确配置参数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完整性验证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zh-CN" alt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建议</a:t>
            </a:r>
            <a:endParaRPr lang="zh-CN" alt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21586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21336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的基本概念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6946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6695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DH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ECDH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的工作原理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2305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32054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了解实践中的安全隐患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密钥交换基础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2103120"/>
            <a:ext cx="3487420" cy="415036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Alice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Bob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需要进行秘密通信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之前从未建立过联系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通信信道不安全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需要建立共享密钥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核心问题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如何在不安全信道上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安全地交换密钥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防止中间人获取密钥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确保双方得到相同密钥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436610" y="5410200"/>
            <a:ext cx="185356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密钥交换的定义</a:t>
            </a:r>
            <a:r>
              <a:rPr lang="en-US" altLang="zh-CN" sz="1600" b="0">
                <a:solidFill>
                  <a:schemeClr val="tx1"/>
                </a:solidFill>
                <a:latin typeface="+mn-ea"/>
                <a:cs typeface="+mn-ea"/>
              </a:rPr>
              <a:t>"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060" y="2057400"/>
            <a:ext cx="24618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解决方案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使用非对称密码技术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每方生成密钥对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通过公钥交换信息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各自计算共享密钥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600" y="1646555"/>
            <a:ext cx="1853565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1600" b="0">
                <a:solidFill>
                  <a:schemeClr val="tx1"/>
                </a:solidFill>
                <a:latin typeface="+mn-ea"/>
                <a:cs typeface="+mn-ea"/>
              </a:rPr>
              <a:t>密钥交换的定义</a:t>
            </a:r>
            <a:endParaRPr lang="en-US" altLang="zh-CN" sz="1600" b="0">
              <a:solidFill>
                <a:schemeClr val="tx1"/>
              </a:solidFill>
              <a:latin typeface="+mn-ea"/>
              <a:cs typeface="+mn-ea"/>
            </a:endParaRPr>
          </a:p>
        </p:txBody>
      </p:sp>
      <p:pic>
        <p:nvPicPr>
          <p:cNvPr id="15" name="图片 14" descr="5.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955" y="2816225"/>
            <a:ext cx="5051425" cy="2301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密钥交换过程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3487420" cy="52025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密钥交换的工作流程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基本步骤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密钥生成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双方各自生成密钥对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包含公钥和私钥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私钥需严格保密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公钥交换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双方交换各自公钥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公钥可以公开传输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不会泄露私钥信息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使用己方私钥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结合对方公钥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计算得到共享密钥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9200" y="1674495"/>
            <a:ext cx="5253355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安全特性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被动攻击者无法获得共享密钥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即使获得所有通信内容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也无法推导出私钥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5.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0" y="3657600"/>
            <a:ext cx="4137660" cy="2217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DH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3487420" cy="52025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Diffie-Hellman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算法步骤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参数选择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大素数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生成元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参数需要满足特定要求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密钥生成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选择随机私钥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a,b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计算公钥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A=g^a mod p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计算公钥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B=g^b mod p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共享密钥计算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Alice: K=(B)^a mod p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Bob: K=(A)^b mod p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得到相同的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K=(g^(ab)) mod p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9200" y="1674495"/>
            <a:ext cx="5253355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数学基础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基于离散对数问题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在有限域上运算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模幂运算的单向性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5.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6005" y="3886200"/>
            <a:ext cx="4754245" cy="1873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ECDH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3487420" cy="509397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椭圆曲线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DH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密钥交换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优势特点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更短的密钥长度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更高的安全性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更快的计算速度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更少的带宽消耗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常用曲线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Curve25519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现代化设计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高性能实现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抗侧信道攻击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NIST P-256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广泛使用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标准化程度高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兼容性好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9200" y="1522095"/>
            <a:ext cx="5253355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安全级别对比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DH: 2048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≈128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位安全性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ECDH: 256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位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≈128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位安全性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5.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3048000"/>
            <a:ext cx="38938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认证密钥交换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592580"/>
            <a:ext cx="3487420" cy="520255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认证密钥交换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为什么需要认证？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防止中间人攻击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确保身份真实性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提供双向认证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认证方式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单向认证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仅服务器认证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适用于客户端众多场景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如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HTTPS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连接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双向认证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双方互相认证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适用于对等通信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如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VPN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连接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案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29200" y="1674495"/>
            <a:ext cx="5253355" cy="15684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实现机制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预共享公钥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数字证书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信任锚点</a:t>
            </a:r>
            <a:endParaRPr lang="zh-CN" altLang="en-US" sz="1600" b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 descr="5.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3657600"/>
            <a:ext cx="429006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安全隐患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38200" y="1645920"/>
            <a:ext cx="2486025" cy="367347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实践中的安全问题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小子群攻击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攻击原理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利用群结构特点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发送特制公钥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泄露私钥信息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防护措施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验证公钥有效性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使用安全素数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检查子群阶数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列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8"/>
            </p:custDataLst>
          </p:nvPr>
        </p:nvSpPr>
        <p:spPr>
          <a:xfrm>
            <a:off x="3581400" y="1981200"/>
            <a:ext cx="2343785" cy="334772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无效曲线攻击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攻击方式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使用其他曲线点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绕过标准验证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降低安全强度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防护方法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完整的点验证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检查曲线方程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使用安全实现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列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 descr="5.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160" y="2590800"/>
            <a:ext cx="601599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41325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：掌握密码学原理与算法，并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学会利用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 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实现加密解密技术以保障信息安全。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1524000"/>
            <a:ext cx="3001010" cy="410019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实践建议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算法选择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优先选择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ECDH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Curve25519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或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NIST P-256</a:t>
            </a: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避免过时曲线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参数要求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DH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2048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位以上素数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使用安全的素数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遵循标准推荐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5270" y="1844675"/>
            <a:ext cx="26892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实现安全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公钥验证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检查有效性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验证范围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防御已知攻击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随机性要求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使用密码学安全随机数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私钥不重用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会话密钥及时更新</a:t>
            </a:r>
            <a:r>
              <a:rPr lang="zh-CN" altLang="en-US" sz="1595" spc="3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息</a:t>
            </a:r>
            <a:endParaRPr lang="zh-CN" altLang="en-US" sz="1595" spc="3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图片 1" descr="5.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0" y="2514600"/>
            <a:ext cx="5291455" cy="22383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6.xml><?xml version="1.0" encoding="utf-8"?>
<p:tagLst xmlns:p="http://schemas.openxmlformats.org/presentationml/2006/main">
  <p:tag name="commondata" val="eyJoZGlkIjoiMjZiZTdmNDI5YmQ5ZGI2ZTE5OGRlYjBkN2QzN2Y1MDQifQ==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演示</Application>
  <PresentationFormat>On-screen Show (4:3)</PresentationFormat>
  <Paragraphs>231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139</cp:revision>
  <dcterms:created xsi:type="dcterms:W3CDTF">2006-08-16T00:00:00Z</dcterms:created>
  <dcterms:modified xsi:type="dcterms:W3CDTF">2025-02-14T13:20:37Z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